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270" r:id="rId11"/>
    <p:sldId id="276" r:id="rId12"/>
    <p:sldId id="275" r:id="rId13"/>
    <p:sldId id="309" r:id="rId14"/>
    <p:sldId id="317" r:id="rId15"/>
    <p:sldId id="346" r:id="rId16"/>
    <p:sldId id="347" r:id="rId17"/>
    <p:sldId id="358" r:id="rId18"/>
    <p:sldId id="359" r:id="rId19"/>
    <p:sldId id="306" r:id="rId20"/>
    <p:sldId id="307" r:id="rId21"/>
    <p:sldId id="310" r:id="rId22"/>
    <p:sldId id="364" r:id="rId23"/>
    <p:sldId id="365" r:id="rId24"/>
    <p:sldId id="366" r:id="rId25"/>
    <p:sldId id="367" r:id="rId26"/>
    <p:sldId id="368" r:id="rId27"/>
    <p:sldId id="369" r:id="rId28"/>
    <p:sldId id="362" r:id="rId29"/>
    <p:sldId id="363" r:id="rId30"/>
    <p:sldId id="338" r:id="rId31"/>
    <p:sldId id="339" r:id="rId32"/>
    <p:sldId id="340" r:id="rId33"/>
    <p:sldId id="341" r:id="rId34"/>
    <p:sldId id="370" r:id="rId35"/>
    <p:sldId id="371" r:id="rId36"/>
    <p:sldId id="372" r:id="rId37"/>
    <p:sldId id="26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5812A-23FE-3E46-A321-3AE556FF6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73A3-8108-AE48-A677-43BA40A98F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716770-30C2-C44D-AEF5-B71002E27F6F}" type="datetimeFigureOut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65FBC-3DB5-5D40-B6FC-A719163F1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C1F8D-16E5-DB42-A137-225262EA3E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9C354E-B8D6-CF49-AFC0-0C35E010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7BF20-452E-EF4F-889E-C3C45FF01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63B1E-C214-474B-8B04-9CADB18301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6E511-D5FC-C74F-81D2-072E22E66B9E}" type="datetimeFigureOut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1E8D0B-5227-514C-8FC9-9E21CFA7F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2CA4E4-4D91-9B40-A4C5-68B1A2FC9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A4CD4-5096-624F-AA68-B3F0681008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3ED5-EFA4-934F-87B3-28E059B64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18E6A5-802B-E446-9FB9-4103938FC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8B82A7E-19FE-E54A-BB98-EE72FB8E6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AF19068-FDC4-2B4F-AB7B-5B9AE2994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8C4D9E86-FA57-994B-A592-A43A1A0D8F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6CF4B7CA-D7B2-2E49-92E2-18C873647E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CB854F92-8422-ED43-B14E-24C9FC1CF9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01178AE2-AF6E-684C-8E02-5B81710C17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BD32040A-8400-AE41-A9B1-2FD160F80A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CFE129EC-396A-9C47-85D0-EBEBA9A8C8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1245809E-1D88-D94F-9AB3-E89E4B8D1E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7E93C024-3E78-9042-A36E-7CAF76BA98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F74C12C7-030F-9642-885A-E382646C0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1E07F394-FDD0-554D-8776-FB5F20927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6ECFC85-F1DA-7142-AA95-BA933F5B91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91179004-3790-164D-9CD9-1479FF98E7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0EAF5DB2-3679-E341-8EF8-AE425AB50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A353D32E-A234-7245-9BE8-520158E869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38DCB158-24D7-2641-8E65-F754D51CE5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60607F7B-5DCF-5E4A-988A-DCF7BE34A6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58EF63C6-B431-044C-8CBF-EFDE1DD597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AA3B5C6-2B54-964B-A7F3-CEDBA28BE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9FD8E655-26D8-A74C-A901-AAF484305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E14E5E65-E9FF-F047-8315-B7A0D8E69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85D980B-1AE5-8548-A6BA-E14366E85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8D9DCC7-7BA4-9143-97E6-CA24B5EE94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CA25B82A-ABE6-3944-90AD-059892772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49E09639-4289-1449-9E7F-12CB3777F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A189BBBA-8BE1-4B4C-934D-157A523B42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4CF8C71D-32F8-E94F-B480-1E421FDF7D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9DBB4AB7-7911-8F4E-8A85-31D022CCD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6D9AC1C-5A5A-4941-9469-702962129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355C26C-3E29-1C43-B501-A75A5692D5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35A07577-F6F3-4347-AA0D-1962BB3670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085A219-BA16-EF49-A1EF-AE1995739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939DD315-DCF1-AB43-8168-B269AD0A6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1693BAA0-E11A-F74B-B4A5-E6CDE3953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C73CFD04-3909-6F41-BFDE-D8B4BFF95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A87A2637-2DD5-064C-9F7E-5A73A2262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A8FC9B0F-5ABA-F749-8DDB-4E28486D6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3F80A716-B3F2-9A41-8D54-D042D7FDA3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DAC738C4-DC9A-344B-8A00-B9E01AE1D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EA25A61C-EC79-DF4C-A9D5-69C6C78E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4E886963-7421-374E-A9FD-33A33BB25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414980D3-E2C5-2243-9933-2E59E3E867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C9834F43-5492-1640-9B8E-880A6B8D94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90AB91F4-8970-4545-998E-C4C1E6855A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3AA57F1-8E32-5A4D-8070-30B249359E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2F826C20-D399-1348-89EB-F42B91D12B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02487449-272F-8443-901C-6632BD88C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FA08730A-6D4E-C643-A495-C65DDCACA9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A8A3289F-4017-EE40-8CBD-87A04D5DF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E3A7BED8-A8F4-8141-8F9A-63DF04403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819FA7A6-3CBD-FA40-8D96-A037C7B26D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4065F93D-7869-5F4B-8DAD-FD103737CD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B0ECD977-B0C6-2F46-9B90-12CDACC454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023B9AB3-646C-3243-B9DB-4355D30D9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476F3B22-5152-CE46-98F3-82B708C5C9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2DFC6EEA-2437-3A4A-8966-40D0096865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FD341E76-3E00-E14A-A51A-FE9B5E3D9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0716768E-0E93-F644-900C-3EEDBCDDA9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D3FB3D45-83C1-514E-BA4F-D2F72956C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7B765C73-2449-A141-9BDA-FFE861A16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A26D9B25-D868-7C43-B1A2-AE56D1D9D4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87583DEE-6211-A442-8E19-6FCA430F05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1101115C-501E-7846-AE7E-8BACC6AA9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8DDA8E8F-39A9-6941-85A3-6EF12074DE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5A18630E-3CE9-7C41-BFF2-1A3CEA438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ACF6814D-DA06-8146-922D-CD1B783EB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B257FD2C-A6E1-0949-B9D1-939C450A83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745D7792-6107-714A-B1A6-874C0CFE6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A4AA0C33-646B-C64E-A152-66E1013E4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28CEFD0F-5809-AA45-9787-2ED3A372AF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C5A7CEA-5C79-DA4E-8F9C-0DA8F2FA5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7330439-56AB-B748-8DA0-B20CA938D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7F30F8F-92C4-9443-83AC-5370B3D9C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4D96-D64B-9846-8DCC-C4BA37DA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19D-7331-414E-AE5F-5E06B0DE340B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32E3-6606-AB47-A4E6-AA051A0F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D167-62F2-6C47-8B30-F6D6166B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E2A2-4398-4647-9BDC-4622E809F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6524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1750-9F1F-CE47-83EA-674B3D0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AF8D-2E24-EF45-87E9-0100400924E8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CB38-D196-4E43-970E-4B20B992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3AAA-6316-CC4F-9725-6BE70C4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5C1D-FDE2-3B40-B597-5D71CF84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4312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C804-98B5-634E-A081-11A29DF3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65DF-1A2D-AC45-B50F-220EBE231D75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3031-8166-C942-8EE9-54012812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9478-A133-014D-8BF7-C44D44D0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5265-281C-304C-9440-06B3B4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8278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37CBF-28BA-774C-8E00-1D8B982F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E3CF-6F02-BE4D-AF16-B337364719B8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6343FB-FCD6-CE4E-8EBA-8A3E0380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79767-D40F-294D-B35E-B386820D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6C26-4B0D-6549-A951-745C36B74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92A18D8-EE8E-BA4D-BFA1-80C64B018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325149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8E29-5154-BC4D-83D7-68C8DC7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770C-3EFC-E747-A696-DD90070A10CD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6B03-5E45-5F4E-AB58-4B54DA6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57B1-1B48-F449-B2E6-66AE7E1F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70A9-619D-274D-9B69-4980E3037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302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C8C1BA-E2D1-854F-8B7A-D4CB0585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2F13-DAC0-5344-9C82-7180FEB55181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8D87E4A-C17E-F045-9DD0-D0994ADA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9E6799-3E80-B94A-B912-8EE9C4F3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68D-B4A0-C149-94D4-9AD2AAFA6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37B3FBB-8B6C-3942-B025-081374A47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405969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238223-BF22-744F-8CE5-7BF6E65E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6F74-C4BF-2741-AC7E-EB52C5295E77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829F9C-C1CB-AB49-889B-4F8941BD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4EAECB-A64D-F54A-8E52-5EF62B7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D83C-3D3D-B94F-903F-D08054628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736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112E1-B05E-3944-8606-6161FED1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0C4C-DDD9-6A45-BB91-C4091794AF9B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B9F9AB-3402-CA42-BF4A-E3F8372E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9FE9C6-3504-884F-B1D5-994B00A2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99DF-9635-FB41-B1F3-F01FDEF60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488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D4C090-F37B-594F-8511-DF89B081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CF87-C463-4941-9E7C-6925559188EE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FFA659-8CBC-BE4D-AAE4-4DB583CD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B859E-FB6A-CB41-A1C0-A0BA9ED6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B3A-6047-4143-9F7C-9CF611FD1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092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57773A-C956-8A4A-A4E4-44E45130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89E-272C-D74C-A647-AC312CA88101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D74A6-2F3B-E249-B6EF-537385C1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0C4EE-1779-E64F-8C69-7620C65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010-8078-4E41-BAF4-10350CFEB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2999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2CB797-95DF-2944-8799-29145508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EA8-9432-144A-BDFC-94A702F8B179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43497-E977-EF4A-98FD-06B057B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D9024F-D33F-0445-961E-752529EB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5DF9-E440-A34C-B471-A03E53591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157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7F5276-373E-7445-82F8-EC918997E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46AA7B-FFCE-D14C-872E-DF79C3097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1BE0-27FF-3C43-95D2-7372DA63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340B4-CA82-994A-A01C-7C939E153369}" type="datetime1">
              <a:rPr lang="en-US"/>
              <a:pPr>
                <a:defRPr/>
              </a:pPr>
              <a:t>4/8/21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2801-ADB7-CB47-8D77-429457136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1274-42B3-C344-88D8-EE9DBA2A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6FCB5F-11E2-7242-A922-D6A9AAFB3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42" r:id="rId2"/>
    <p:sldLayoutId id="2147483934" r:id="rId3"/>
    <p:sldLayoutId id="2147483943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C1D8E5E2-B1AA-7243-9038-C12324E3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BA458-0540-8146-8B0F-BC204F2B30D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9: The Civil War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2FC3954-245C-D24E-8D53-E85BF318A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1DF5-9FBA-7844-9E27-CBE12BEA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Early Fighting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0ED43BE-49BE-A142-9447-39B5B72C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How did events of the early 1860s affect the war?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ABEE38A1-0849-6C43-A697-82FDBE44D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0F0D2-DB2C-6B4D-BCA7-B69CF4C7AE9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DAFF-EB61-4F46-98DA-118538EF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Early Fighting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316B6E8-CA2E-E949-BEF3-12491EB06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total war</a:t>
            </a:r>
          </a:p>
          <a:p>
            <a:pPr lvl="1" eaLnBrk="1" hangingPunct="1"/>
            <a:r>
              <a:rPr lang="en-US" altLang="en-US"/>
              <a:t>blockade</a:t>
            </a:r>
          </a:p>
          <a:p>
            <a:pPr lvl="1" eaLnBrk="1" hangingPunct="1"/>
            <a:r>
              <a:rPr lang="en-US" altLang="en-US"/>
              <a:t>freedmen</a:t>
            </a:r>
          </a:p>
          <a:p>
            <a:pPr lvl="1" eaLnBrk="1" hangingPunct="1"/>
            <a:r>
              <a:rPr lang="en-US" altLang="en-US"/>
              <a:t>casualties</a:t>
            </a:r>
          </a:p>
          <a:p>
            <a:pPr lvl="1" eaLnBrk="1" hangingPunct="1"/>
            <a:r>
              <a:rPr lang="en-US" altLang="en-US"/>
              <a:t>conscripted</a:t>
            </a:r>
          </a:p>
          <a:p>
            <a:pPr lvl="1" eaLnBrk="1" hangingPunct="1"/>
            <a:r>
              <a:rPr lang="en-US" altLang="en-US"/>
              <a:t>ironclad</a:t>
            </a:r>
          </a:p>
          <a:p>
            <a:pPr lvl="1" eaLnBrk="1" hangingPunct="1"/>
            <a:r>
              <a:rPr lang="en-US" altLang="en-US"/>
              <a:t>emancipation</a:t>
            </a:r>
          </a:p>
          <a:p>
            <a:pPr lvl="1" eaLnBrk="1" hangingPunct="1"/>
            <a:r>
              <a:rPr lang="en-US" altLang="en-US"/>
              <a:t>Emancipation Proclamation 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DE0A92A3-4083-AE4B-817D-B03B3FE82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15B4B9-C433-4041-AFA4-BA399D27473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5">
            <a:extLst>
              <a:ext uri="{FF2B5EF4-FFF2-40B4-BE49-F238E27FC236}">
                <a16:creationId xmlns:a16="http://schemas.microsoft.com/office/drawing/2014/main" id="{53F7A4BD-266A-FB46-AFB2-7558EC512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sz="2400"/>
              <a:t>The Confederacy won several early battles, but they underestimated the political will and overall determination of Northern leaders.</a:t>
            </a:r>
          </a:p>
          <a:p>
            <a:pPr eaLnBrk="1" hangingPunct="1"/>
            <a:r>
              <a:rPr lang="en-US" altLang="en-US" sz="2400"/>
              <a:t>first modern total war</a:t>
            </a:r>
          </a:p>
          <a:p>
            <a:pPr eaLnBrk="1" hangingPunct="1"/>
            <a:r>
              <a:rPr lang="en-US" altLang="en-US" sz="2400"/>
              <a:t>November, 1861 – Federal troops captured Beaufort and several Sea Islands.</a:t>
            </a:r>
          </a:p>
          <a:p>
            <a:pPr lvl="1" eaLnBrk="1" hangingPunct="1"/>
            <a:r>
              <a:rPr lang="en-US" altLang="en-US" sz="2000"/>
              <a:t>planters moved out; slaves left behind declared “contraband of war” – therefore, free</a:t>
            </a:r>
          </a:p>
          <a:p>
            <a:pPr lvl="1" eaLnBrk="1" hangingPunct="1"/>
            <a:r>
              <a:rPr lang="en-US" altLang="en-US" sz="2000"/>
              <a:t>“Port Royal Experiment” – former slaves worked abandoned plantations</a:t>
            </a:r>
          </a:p>
          <a:p>
            <a:pPr lvl="1" eaLnBrk="1" hangingPunct="1"/>
            <a:r>
              <a:rPr lang="en-US" altLang="en-US" sz="2000"/>
              <a:t>schools for freedmen built and run by Northerners</a:t>
            </a:r>
          </a:p>
          <a:p>
            <a:pPr lvl="1" eaLnBrk="1" hangingPunct="1"/>
            <a:r>
              <a:rPr lang="en-US" altLang="en-US" sz="2000"/>
              <a:t>Over 5,000 black soldiers from South Carolina served in the Union Army.</a:t>
            </a:r>
          </a:p>
          <a:p>
            <a:pPr lvl="1" eaLnBrk="1" hangingPunct="1"/>
            <a:r>
              <a:rPr lang="en-US" altLang="en-US" sz="2000"/>
              <a:t>Robert Smalls was noted for his courage in the Civil War and was the first Black Captain of a United States Vessel.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48BEA36C-30DB-D245-B2A0-CD961F0FE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DACDC-609A-A546-AF6D-13DEEAE914F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7467D9-F883-7947-82D8-BF85F001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</a:t>
            </a:r>
            <a:br>
              <a:rPr lang="en-US" dirty="0"/>
            </a:br>
            <a:r>
              <a:rPr lang="en-US" dirty="0"/>
              <a:t>The Early War in South Carolina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5">
            <a:extLst>
              <a:ext uri="{FF2B5EF4-FFF2-40B4-BE49-F238E27FC236}">
                <a16:creationId xmlns:a16="http://schemas.microsoft.com/office/drawing/2014/main" id="{39D7BB8E-1ACF-5745-B20C-E7BAB6238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pPr eaLnBrk="1" hangingPunct="1"/>
            <a:r>
              <a:rPr lang="en-US" altLang="en-US"/>
              <a:t>Military strategy of Confederacy:</a:t>
            </a:r>
          </a:p>
          <a:p>
            <a:pPr lvl="1" eaLnBrk="1" hangingPunct="1"/>
            <a:r>
              <a:rPr lang="en-US" altLang="en-US" sz="2200"/>
              <a:t>(1) Use army to defend South against Union efforts to prevent secession</a:t>
            </a:r>
          </a:p>
          <a:p>
            <a:pPr lvl="1" eaLnBrk="1" hangingPunct="1"/>
            <a:r>
              <a:rPr lang="en-US" altLang="en-US" sz="2200"/>
              <a:t>(2) Had advantage of home turf</a:t>
            </a:r>
          </a:p>
          <a:p>
            <a:pPr lvl="1" eaLnBrk="1" hangingPunct="1"/>
            <a:r>
              <a:rPr lang="en-US" altLang="en-US" sz="2200"/>
              <a:t>(3) Shorter supply lines, psychological benefit – defending home</a:t>
            </a:r>
          </a:p>
          <a:p>
            <a:pPr eaLnBrk="1" hangingPunct="1"/>
            <a:r>
              <a:rPr lang="en-US" altLang="en-US" sz="2400"/>
              <a:t>Military strategy of Union:</a:t>
            </a:r>
          </a:p>
          <a:p>
            <a:pPr lvl="1" eaLnBrk="1" hangingPunct="1"/>
            <a:r>
              <a:rPr lang="en-US" altLang="en-US" sz="2200"/>
              <a:t>(1) Capture Confederate capital (Richmond, VA)</a:t>
            </a:r>
          </a:p>
          <a:p>
            <a:pPr lvl="1" eaLnBrk="1" hangingPunct="1"/>
            <a:r>
              <a:rPr lang="en-US" altLang="en-US" sz="2200"/>
              <a:t>(2) Cut Confederacy in two by taking Mississippi River Valley, thus isolating Texas, Arkansas, Louisiana</a:t>
            </a:r>
          </a:p>
          <a:p>
            <a:pPr lvl="1" eaLnBrk="1" hangingPunct="1"/>
            <a:r>
              <a:rPr lang="en-US" altLang="en-US" sz="2200"/>
              <a:t>(3) Blockade coastline preventing supplies from pouring into South</a:t>
            </a:r>
          </a:p>
          <a:p>
            <a:pPr eaLnBrk="1" hangingPunct="1"/>
            <a:r>
              <a:rPr lang="en-US" altLang="en-US" sz="2400"/>
              <a:t> Some battles involved more soldiers and causalities than many American battles in history.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3227D7C4-E6C8-3143-8DC2-E5A2D8470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DAF16-5956-334A-9E31-B81798FE4F3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103A31-2445-444C-AECE-6E4CE2DA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Broader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9F7FE-7B93-F644-9480-1B7C8C3D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Carolina’s Fighting Men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649893EA-2E9A-1D4C-890C-8965EED4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Men in South Carolina volunteered eagerly at first for military duty.</a:t>
            </a:r>
          </a:p>
          <a:p>
            <a:pPr eaLnBrk="1" hangingPunct="1"/>
            <a:r>
              <a:rPr lang="en-US" altLang="en-US"/>
              <a:t>Many valiant Carolinians fought in the war.</a:t>
            </a:r>
          </a:p>
          <a:p>
            <a:pPr eaLnBrk="1" hangingPunct="1"/>
            <a:r>
              <a:rPr lang="en-US" altLang="en-US"/>
              <a:t>Wade Hampton III as most illustrious hero</a:t>
            </a:r>
          </a:p>
          <a:p>
            <a:pPr eaLnBrk="1" hangingPunct="1"/>
            <a:r>
              <a:rPr lang="en-US" altLang="en-US"/>
              <a:t>Other prominent Carolinians in the fight included:</a:t>
            </a:r>
          </a:p>
          <a:p>
            <a:pPr lvl="1" eaLnBrk="1" hangingPunct="1"/>
            <a:r>
              <a:rPr lang="en-US" altLang="en-US"/>
              <a:t>Matthew C. Butler</a:t>
            </a:r>
          </a:p>
          <a:p>
            <a:pPr lvl="1" eaLnBrk="1" hangingPunct="1"/>
            <a:r>
              <a:rPr lang="en-US" altLang="en-US"/>
              <a:t>Ellison Capers</a:t>
            </a:r>
          </a:p>
          <a:p>
            <a:pPr lvl="1" eaLnBrk="1" hangingPunct="1"/>
            <a:r>
              <a:rPr lang="en-US" altLang="en-US"/>
              <a:t>Confederate Army Brigadier General, States Rights Gist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4B6D95CE-6AEC-5845-9A5C-5344742A6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F4EA2-6E95-074E-8B3C-3FA2145E83E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DBBEF2-421A-6E46-BAEB-CBEE0FAF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Union Advantage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217830D5-8FBC-924F-84B8-AFA5A7F06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Advantages of the North:  </a:t>
            </a:r>
          </a:p>
          <a:p>
            <a:pPr lvl="1" eaLnBrk="1" hangingPunct="1"/>
            <a:r>
              <a:rPr lang="en-US" altLang="en-US" sz="2400"/>
              <a:t>much larger population to support war effort and from which to draw troops</a:t>
            </a:r>
          </a:p>
          <a:p>
            <a:pPr lvl="1" eaLnBrk="1" hangingPunct="1"/>
            <a:r>
              <a:rPr lang="en-US" altLang="en-US" sz="2400"/>
              <a:t>industrial development of the North</a:t>
            </a:r>
          </a:p>
          <a:p>
            <a:pPr lvl="1" eaLnBrk="1" hangingPunct="1"/>
            <a:r>
              <a:rPr lang="en-US" altLang="en-US" sz="2400"/>
              <a:t>North had 70% of nation’s railroads (better supplied with guns, equipment, boots, clothing)</a:t>
            </a:r>
          </a:p>
          <a:p>
            <a:pPr lvl="1" eaLnBrk="1" hangingPunct="1"/>
            <a:r>
              <a:rPr lang="en-US" altLang="en-US" sz="2400"/>
              <a:t>Union Navy’s blockade of Southern States stopped most trade</a:t>
            </a:r>
          </a:p>
          <a:p>
            <a:pPr eaLnBrk="1" hangingPunct="1"/>
            <a:r>
              <a:rPr lang="en-US" altLang="en-US" sz="2400"/>
              <a:t>The Confederate Army was short of critical supplies and tried to transfer some vessels to ironclads in an effort to challenge blockade ships.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AB066D54-DC5A-F340-B706-CBB0BA81D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765F1-7B04-944F-B772-A028563F3B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576508FC-3694-F84C-981C-EC04DA8F1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4525963"/>
          </a:xfrm>
        </p:spPr>
        <p:txBody>
          <a:bodyPr/>
          <a:lstStyle/>
          <a:p>
            <a:pPr eaLnBrk="1" hangingPunct="1"/>
            <a:r>
              <a:rPr lang="en-US" altLang="en-US" sz="2200"/>
              <a:t>The Confederate navy experimented with submarines to combat Union blockade ships.</a:t>
            </a:r>
          </a:p>
          <a:p>
            <a:pPr eaLnBrk="1" hangingPunct="1"/>
            <a:r>
              <a:rPr lang="en-US" altLang="en-US" sz="2200"/>
              <a:t>1864 – A submarine, the </a:t>
            </a:r>
            <a:r>
              <a:rPr lang="en-US" altLang="en-US" sz="2200" i="1"/>
              <a:t>Hunley</a:t>
            </a:r>
            <a:r>
              <a:rPr lang="en-US" altLang="en-US" sz="2200"/>
              <a:t>, was developed by the Confederates:                                                                  </a:t>
            </a:r>
          </a:p>
          <a:p>
            <a:pPr lvl="1" eaLnBrk="1" hangingPunct="1"/>
            <a:r>
              <a:rPr lang="en-US" altLang="en-US" sz="2200"/>
              <a:t>eventually sank a Union ship outside of Charleston harbor (the Housatonic) – first time in history a submarine sank a ship </a:t>
            </a:r>
          </a:p>
          <a:p>
            <a:pPr lvl="1" eaLnBrk="1" hangingPunct="1"/>
            <a:r>
              <a:rPr lang="en-US" altLang="en-US" sz="2200"/>
              <a:t>The </a:t>
            </a:r>
            <a:r>
              <a:rPr lang="en-US" altLang="en-US" sz="2200" i="1"/>
              <a:t>Hunley</a:t>
            </a:r>
            <a:r>
              <a:rPr lang="en-US" altLang="en-US" sz="2200"/>
              <a:t> also sank, losing the crew.</a:t>
            </a:r>
          </a:p>
          <a:p>
            <a:pPr lvl="1" eaLnBrk="1" hangingPunct="1"/>
            <a:r>
              <a:rPr lang="en-US" altLang="en-US" sz="2200"/>
              <a:t>Experimentation with submarines ended for time being.</a:t>
            </a: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6082" name="Content Placeholder 2">
            <a:extLst>
              <a:ext uri="{FF2B5EF4-FFF2-40B4-BE49-F238E27FC236}">
                <a16:creationId xmlns:a16="http://schemas.microsoft.com/office/drawing/2014/main" id="{745599A3-0967-814B-9D4B-ACD7EAB9B3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590800"/>
            <a:ext cx="3733800" cy="21113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AAB30A-0FA1-7846-A462-7519DC22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i="1" dirty="0"/>
              <a:t>Hunley</a:t>
            </a:r>
            <a:endParaRPr lang="en-US" dirty="0"/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A9E8183E-3FE6-294D-BED2-EBDFE2C31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D61E9-BC6E-754F-B6AB-573FAE87639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58ED1-6D60-9A43-80DE-2C39E9F17E0F}"/>
              </a:ext>
            </a:extLst>
          </p:cNvPr>
          <p:cNvSpPr txBox="1"/>
          <p:nvPr/>
        </p:nvSpPr>
        <p:spPr>
          <a:xfrm>
            <a:off x="5334000" y="4872038"/>
            <a:ext cx="3200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Confederate Submarine </a:t>
            </a:r>
            <a:r>
              <a:rPr lang="en-US" sz="1600" i="1" dirty="0">
                <a:latin typeface="+mn-lt"/>
              </a:rPr>
              <a:t>H.L. </a:t>
            </a:r>
            <a:r>
              <a:rPr lang="en-US" sz="1600" i="1" dirty="0" err="1">
                <a:latin typeface="+mn-lt"/>
              </a:rPr>
              <a:t>Hunley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5">
            <a:extLst>
              <a:ext uri="{FF2B5EF4-FFF2-40B4-BE49-F238E27FC236}">
                <a16:creationId xmlns:a16="http://schemas.microsoft.com/office/drawing/2014/main" id="{361ECEDC-540A-094F-8418-50FAE9A7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Confederate leaders counted on assistance from Europe, but two developments defeated that hope:</a:t>
            </a:r>
          </a:p>
          <a:p>
            <a:pPr lvl="1" eaLnBrk="1" hangingPunct="1"/>
            <a:r>
              <a:rPr lang="en-US" altLang="en-US"/>
              <a:t>(1) European manufacturers found new sources of cotton in Egypt and India.</a:t>
            </a:r>
          </a:p>
          <a:p>
            <a:pPr lvl="1" eaLnBrk="1" hangingPunct="1"/>
            <a:r>
              <a:rPr lang="en-US" altLang="en-US"/>
              <a:t>(2) Lincoln used the issue of emancipation to keep Britain, France, and others from helping the South; Europeans were strongly opposed to slavery.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E5BC44D3-7B18-4C4D-AE82-3054272A9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80096F-019B-B34A-8286-9E6455D630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9436FC-8254-4045-91AE-FFEC9E08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No Foreign Assistance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F1B7E9-B5DE-AC41-BC3E-4254D2D7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Emancipation Proclamation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F7ECF1CA-8415-3E43-8D9D-92008D2B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September, 1862 – Emancipation Proclamation announced by Abraham Lincoln:                                     </a:t>
            </a:r>
          </a:p>
          <a:p>
            <a:pPr lvl="1" eaLnBrk="1" hangingPunct="1"/>
            <a:r>
              <a:rPr lang="en-US" altLang="en-US"/>
              <a:t>To take effect in 1863 (unless Southern states gave up rebellion against United States)</a:t>
            </a:r>
          </a:p>
          <a:p>
            <a:pPr lvl="1" eaLnBrk="1" hangingPunct="1"/>
            <a:r>
              <a:rPr lang="en-US" altLang="en-US"/>
              <a:t>Seen, by Lincoln, as a necessary step to win the war</a:t>
            </a:r>
          </a:p>
          <a:p>
            <a:pPr lvl="1" eaLnBrk="1" hangingPunct="1"/>
            <a:r>
              <a:rPr lang="en-US" altLang="en-US"/>
              <a:t>Slavery not entirely destroyed (only to states still in rebellion against United States on January 1, 1863)</a:t>
            </a:r>
          </a:p>
          <a:p>
            <a:pPr lvl="1" eaLnBrk="1" hangingPunct="1"/>
            <a:r>
              <a:rPr lang="en-US" altLang="en-US"/>
              <a:t>Huge numbers of slaves flocked to Union armies as Union troops advanced into Confederate territory.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58B50E77-4F6D-F44C-8744-BC09E1996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D98B0-CE77-1841-B3AA-144190C3E94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9AD75-11BA-1B44-95E4-82CF53BAAEA6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5567-D6B9-D34B-9E1B-729FF542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South Carolina during the War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3CDB1DD-B18F-7E4F-92F1-B02C71019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fighting affect the lives of South Carolinians?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727A4B68-6724-9440-BB6C-1A60C63AC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110C05-9143-724F-B642-8306D498F1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7F0EACC-D625-E140-A67B-78515ECE5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27F10-B34F-4C45-965A-C77AE3059B2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5B251-6347-844C-953D-27146322DF6B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337EB-BA37-824A-9BDF-012B96D76169}"/>
              </a:ext>
            </a:extLst>
          </p:cNvPr>
          <p:cNvSpPr txBox="1"/>
          <p:nvPr/>
        </p:nvSpPr>
        <p:spPr>
          <a:xfrm>
            <a:off x="478419" y="4836489"/>
            <a:ext cx="5541381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Coming of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Early Fighting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South Carolina during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The War Roars to a Conclusion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5172-D8A4-8E41-85ED-9D37182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South Carolina during the War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23BAB13C-A42A-E843-A3A3-11DFBAF7C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 sz="3200"/>
              <a:t>hoarding</a:t>
            </a:r>
          </a:p>
          <a:p>
            <a:pPr lvl="1" eaLnBrk="1" hangingPunct="1"/>
            <a:r>
              <a:rPr lang="en-US" altLang="en-US" sz="3200"/>
              <a:t>speculation</a:t>
            </a:r>
          </a:p>
          <a:p>
            <a:pPr lvl="1" eaLnBrk="1" hangingPunct="1"/>
            <a:r>
              <a:rPr lang="en-US" altLang="en-US" sz="3200"/>
              <a:t>inflation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ABCBB85C-2178-354B-8AD2-B5A05F55B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1802A-B14E-DC44-991E-97783F637E8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294D2F6F-D20A-3647-8588-4F6906F47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pPr eaLnBrk="1" hangingPunct="1"/>
            <a:r>
              <a:rPr lang="en-US" altLang="en-US" sz="2600"/>
              <a:t>Challenging situations faced South Carolina.</a:t>
            </a:r>
          </a:p>
          <a:p>
            <a:pPr eaLnBrk="1" hangingPunct="1"/>
            <a:r>
              <a:rPr lang="en-US" altLang="en-US" sz="2600"/>
              <a:t>Governor and Legislature unsupported by public opinion in South Carolina</a:t>
            </a:r>
          </a:p>
          <a:p>
            <a:pPr eaLnBrk="1" hangingPunct="1"/>
            <a:r>
              <a:rPr lang="en-US" altLang="en-US" sz="2600"/>
              <a:t>Measures of State government to prepare for war:        </a:t>
            </a:r>
          </a:p>
          <a:p>
            <a:pPr lvl="1" eaLnBrk="1" hangingPunct="1"/>
            <a:r>
              <a:rPr lang="en-US" altLang="en-US" sz="2200"/>
              <a:t>Initiated a draft; required slave owners to provide some slaves to assist</a:t>
            </a:r>
          </a:p>
          <a:p>
            <a:pPr lvl="1" eaLnBrk="1" hangingPunct="1"/>
            <a:r>
              <a:rPr lang="en-US" altLang="en-US" sz="2200"/>
              <a:t> Placed restrictions on making/selling alcoholic beverages</a:t>
            </a:r>
          </a:p>
          <a:p>
            <a:pPr lvl="1" eaLnBrk="1" hangingPunct="1"/>
            <a:r>
              <a:rPr lang="en-US" altLang="en-US" sz="2200"/>
              <a:t> Bought military equipment from foreign countries</a:t>
            </a:r>
          </a:p>
          <a:p>
            <a:pPr lvl="1" eaLnBrk="1" hangingPunct="1"/>
            <a:r>
              <a:rPr lang="en-US" altLang="en-US" sz="2200"/>
              <a:t> Encouraged businesses to produce iron products/ammunition for military use</a:t>
            </a:r>
          </a:p>
          <a:p>
            <a:pPr eaLnBrk="1" hangingPunct="1"/>
            <a:r>
              <a:rPr lang="en-US" altLang="en-US" sz="2600"/>
              <a:t>Most actions taken were needed for the war effort, but they restricted individual freedom and angered citizens.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F3BC3253-9539-4A40-8D86-8A64280DB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8538-2237-C946-B2BC-379E6BA0D51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352E41-468B-1F44-9195-AFAFD980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South Carolina Government in the Confederacy 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02C1B9-31F0-0C42-A66E-66BA8E1F9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Homefront in South Carolina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E913AB63-92C8-D74A-AA7A-D6C00799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The condition of a homefront often contributes to the outcome of a war.</a:t>
            </a:r>
          </a:p>
          <a:p>
            <a:pPr eaLnBrk="1" hangingPunct="1"/>
            <a:r>
              <a:rPr lang="en-US" altLang="en-US" sz="2400"/>
              <a:t>Situation of homefronts worsened during War:</a:t>
            </a:r>
          </a:p>
          <a:p>
            <a:pPr lvl="1" eaLnBrk="1" hangingPunct="1"/>
            <a:r>
              <a:rPr lang="en-US" altLang="en-US" sz="2400"/>
              <a:t>most able-bodied white men (18-45 years old) served in army - many never returned, many came back injured </a:t>
            </a:r>
          </a:p>
          <a:p>
            <a:pPr eaLnBrk="1" hangingPunct="1"/>
            <a:r>
              <a:rPr lang="en-US" altLang="en-US" sz="2400"/>
              <a:t>Maintenance of the homefront by women, older men, and children:</a:t>
            </a:r>
          </a:p>
          <a:p>
            <a:pPr lvl="1" eaLnBrk="1" hangingPunct="1"/>
            <a:r>
              <a:rPr lang="en-US" altLang="en-US" sz="2400"/>
              <a:t>Plowed fields, tended animals, produced food from garden</a:t>
            </a:r>
          </a:p>
          <a:p>
            <a:pPr lvl="1" eaLnBrk="1" hangingPunct="1"/>
            <a:r>
              <a:rPr lang="en-US" altLang="en-US" sz="2400"/>
              <a:t>Sometimes worked without adequate animal power</a:t>
            </a:r>
          </a:p>
          <a:p>
            <a:pPr lvl="1" eaLnBrk="1" hangingPunct="1"/>
            <a:r>
              <a:rPr lang="en-US" altLang="en-US" sz="2400"/>
              <a:t>Children took early responsibility for their family’s survival.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FBB985C4-EFC6-4B42-8AD8-88BEB9665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A7AF4F-0F0B-4F41-AE53-A0BED1A7CD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D96053-1BAD-7C4B-A6A9-23C9B3EE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Role of Women on the </a:t>
            </a:r>
            <a:br>
              <a:rPr lang="en-US" dirty="0"/>
            </a:br>
            <a:r>
              <a:rPr lang="en-US" dirty="0"/>
              <a:t>Homefront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BFEE1FC2-7B94-BA4A-B64D-501BD0CA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Women were long-suffering, overworked heroines of homefront:                                                               </a:t>
            </a:r>
          </a:p>
          <a:p>
            <a:pPr lvl="1" eaLnBrk="1" hangingPunct="1"/>
            <a:r>
              <a:rPr lang="en-US" altLang="en-US"/>
              <a:t>Ran farms, served as nurses, teachers, factory workers, etc.</a:t>
            </a:r>
          </a:p>
          <a:p>
            <a:pPr lvl="1" eaLnBrk="1" hangingPunct="1"/>
            <a:r>
              <a:rPr lang="en-US" altLang="en-US"/>
              <a:t>Organized dances, raffles, bake sales, etc., to raise money for war effort and to raise community spirit                                                                                   </a:t>
            </a:r>
          </a:p>
          <a:p>
            <a:pPr lvl="1" eaLnBrk="1" hangingPunct="1"/>
            <a:r>
              <a:rPr lang="en-US" altLang="en-US"/>
              <a:t>Kept soldiers supplied with clothes; prepared food boxes</a:t>
            </a:r>
          </a:p>
          <a:p>
            <a:pPr lvl="1" eaLnBrk="1" hangingPunct="1"/>
            <a:r>
              <a:rPr lang="en-US" altLang="en-US"/>
              <a:t>Set up hospitals for wounded/dying soldiers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E5F8D50A-539E-9243-89E3-4FA76588B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B31CCF-6EDF-2E47-B0D7-9A1F82CAFD4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4DC9DC-323B-B542-BEF8-1753D0CC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Rich </a:t>
            </a:r>
            <a:r>
              <a:rPr lang="en-US" sz="4000" dirty="0"/>
              <a:t>versus</a:t>
            </a:r>
            <a:r>
              <a:rPr lang="en-US" dirty="0"/>
              <a:t> Poor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E58701B8-755A-DF47-A153-5966B351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Small farmers and working poor in towns experienced suffering during war:</a:t>
            </a:r>
          </a:p>
          <a:p>
            <a:pPr lvl="1" eaLnBrk="1" hangingPunct="1"/>
            <a:r>
              <a:rPr lang="en-US" altLang="en-US"/>
              <a:t>Shortage of food – often a problem</a:t>
            </a:r>
          </a:p>
          <a:p>
            <a:pPr lvl="1" eaLnBrk="1" hangingPunct="1"/>
            <a:r>
              <a:rPr lang="en-US" altLang="en-US"/>
              <a:t>The rich could afford high prices (could have necessities and often, luxuries).</a:t>
            </a:r>
          </a:p>
          <a:p>
            <a:pPr lvl="1" eaLnBrk="1" hangingPunct="1"/>
            <a:r>
              <a:rPr lang="en-US" altLang="en-US"/>
              <a:t>Unfairness of military draft noticed by the poor (one male was exempt from service for every 20 slaves the family owned; richer man could legally hire another man to take his place in the army)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FF7C6E68-FCE2-E547-B8FD-279C5387B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586EEC-410D-C444-A944-263EA592355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7953EC-F319-B34C-A053-D66FFBE6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Scarcity on the Homefront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DC04A0DA-069D-3B43-99A2-BD8D10DA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Shortages and high prices often caused by hoarding and speculation:</a:t>
            </a:r>
          </a:p>
          <a:p>
            <a:pPr lvl="1" eaLnBrk="1" hangingPunct="1"/>
            <a:r>
              <a:rPr lang="en-US" altLang="en-US" sz="2400"/>
              <a:t>Considered unpatriotic (ignored desperate needs of many people)</a:t>
            </a:r>
          </a:p>
          <a:p>
            <a:pPr lvl="1" eaLnBrk="1" hangingPunct="1"/>
            <a:r>
              <a:rPr lang="en-US" altLang="en-US" sz="2400"/>
              <a:t>Weakened support for war (Confederate government failed to control)</a:t>
            </a:r>
          </a:p>
          <a:p>
            <a:pPr eaLnBrk="1" hangingPunct="1"/>
            <a:r>
              <a:rPr lang="en-US" altLang="en-US" sz="2400"/>
              <a:t>most damaging shortages - salt, leather</a:t>
            </a:r>
          </a:p>
          <a:p>
            <a:pPr eaLnBrk="1" hangingPunct="1"/>
            <a:r>
              <a:rPr lang="en-US" altLang="en-US" sz="2400"/>
              <a:t>other items difficult to obtain - ammunition for hunting, medicine, meat, flour, candles, soap, sugar, coffee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9C3FD10A-7AC7-3442-B6C6-1AD781847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26E89-1A07-E84B-8168-23218858E34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3C6E24-D7B1-2E46-AF41-32B49814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Money </a:t>
            </a:r>
            <a:r>
              <a:rPr lang="en-US" sz="4000" dirty="0"/>
              <a:t>and</a:t>
            </a:r>
            <a:r>
              <a:rPr lang="en-US" dirty="0"/>
              <a:t> Inflation</a:t>
            </a:r>
          </a:p>
        </p:txBody>
      </p:sp>
      <p:sp>
        <p:nvSpPr>
          <p:cNvPr id="66562" name="Content Placeholder 5">
            <a:extLst>
              <a:ext uri="{FF2B5EF4-FFF2-40B4-BE49-F238E27FC236}">
                <a16:creationId xmlns:a16="http://schemas.microsoft.com/office/drawing/2014/main" id="{F69286EF-1D39-924B-80F1-5CC8DD6B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The Confederate government printed lots of money, but they bought less as war continued. Too much money was in circulation.</a:t>
            </a:r>
          </a:p>
          <a:p>
            <a:pPr eaLnBrk="1" hangingPunct="1"/>
            <a:r>
              <a:rPr lang="en-US" altLang="en-US" sz="2800"/>
              <a:t>South Carolina had little confidence in the Confederate government in Richmond.</a:t>
            </a:r>
          </a:p>
          <a:p>
            <a:pPr eaLnBrk="1" hangingPunct="1"/>
            <a:r>
              <a:rPr lang="en-US" altLang="en-US" sz="2800"/>
              <a:t>Prices rose more rapidly than wages (known as inflation).</a:t>
            </a:r>
          </a:p>
          <a:p>
            <a:pPr eaLnBrk="1" hangingPunct="1"/>
            <a:r>
              <a:rPr lang="en-US" altLang="en-US" sz="2800"/>
              <a:t>Money bought less.</a:t>
            </a:r>
          </a:p>
          <a:p>
            <a:pPr eaLnBrk="1" hangingPunct="1"/>
            <a:r>
              <a:rPr lang="en-US" altLang="en-US" sz="2800"/>
              <a:t>Many left the army as homefront conditions worsened.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C45B3AA1-4AB3-4E41-8EB3-41C2B188F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19011-A83E-6947-82C3-42B22FB308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CF6D53-2D0F-CC42-901F-FDC79F30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Slavery during the War</a:t>
            </a:r>
          </a:p>
        </p:txBody>
      </p:sp>
      <p:sp>
        <p:nvSpPr>
          <p:cNvPr id="68610" name="Content Placeholder 5">
            <a:extLst>
              <a:ext uri="{FF2B5EF4-FFF2-40B4-BE49-F238E27FC236}">
                <a16:creationId xmlns:a16="http://schemas.microsoft.com/office/drawing/2014/main" id="{8957BCA6-DC15-5E4D-8A78-3CC30C49D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Most slaves lived on plantations and farms and were therefore affected in similar ways as whites.</a:t>
            </a:r>
          </a:p>
          <a:p>
            <a:pPr eaLnBrk="1" hangingPunct="1"/>
            <a:r>
              <a:rPr lang="en-US" altLang="en-US" sz="2800"/>
              <a:t>Accounts of slave owners reveal that:</a:t>
            </a:r>
          </a:p>
          <a:p>
            <a:pPr lvl="1" eaLnBrk="1" hangingPunct="1"/>
            <a:r>
              <a:rPr lang="en-US" altLang="en-US"/>
              <a:t>Slaves became less reliable, trustworthy, and unruly       </a:t>
            </a:r>
          </a:p>
          <a:p>
            <a:pPr lvl="1" eaLnBrk="1" hangingPunct="1"/>
            <a:r>
              <a:rPr lang="en-US" altLang="en-US"/>
              <a:t>Some helped escaping prisoners, directing them to Union-held territory</a:t>
            </a:r>
          </a:p>
          <a:p>
            <a:pPr lvl="1" eaLnBrk="1" hangingPunct="1"/>
            <a:r>
              <a:rPr lang="en-US" altLang="en-US"/>
              <a:t>Many remained loyal to their owners</a:t>
            </a:r>
          </a:p>
          <a:p>
            <a:pPr eaLnBrk="1" hangingPunct="1"/>
            <a:r>
              <a:rPr lang="en-US" altLang="en-US" sz="2800"/>
              <a:t>Slave disobedience and rebellion was a major worry.</a:t>
            </a:r>
          </a:p>
          <a:p>
            <a:pPr eaLnBrk="1" hangingPunct="1"/>
            <a:endParaRPr lang="en-US" altLang="en-US"/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864F4ACE-2A01-C246-A6C3-B5F2A3E00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15758A-8545-C747-8922-2375F7FDF9C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815C8-AFAB-154C-B368-2669B3A5D8F4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524B-B95C-6C40-B943-61FAB078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War Roars to a Conclusion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EB09F83E-9335-244B-B748-30BABB4E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What were the effects of the war’s conclusion on South Carolina?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F5265029-121A-164C-B251-3BBEC676F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1C844B-02F6-5648-B0B6-95FF163479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1F9F-E213-E946-B631-968589A6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War Roars to a Conclusion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08EC8BEF-3A21-AA46-8469-EDD2B5A0C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siege</a:t>
            </a:r>
          </a:p>
          <a:p>
            <a:pPr lvl="1" eaLnBrk="1" hangingPunct="1"/>
            <a:r>
              <a:rPr lang="en-US" altLang="en-US"/>
              <a:t>forage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2707" name="Slide Number Placeholder 4">
            <a:extLst>
              <a:ext uri="{FF2B5EF4-FFF2-40B4-BE49-F238E27FC236}">
                <a16:creationId xmlns:a16="http://schemas.microsoft.com/office/drawing/2014/main" id="{30012E21-D43B-2647-9806-7ED1CDC70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5F316B-F6CA-114C-B4A0-8CEDEA1ADF2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D7E1-7401-E649-A59C-510EDC10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The Coming of War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B9D74FB-00F5-B140-8024-77F76082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How did conflicting beliefs lead to the Civil War?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C3D092A9-E3E6-B541-825D-EE38811E7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52FBC-EDC9-D84E-86A4-8B0147E4A2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5">
            <a:extLst>
              <a:ext uri="{FF2B5EF4-FFF2-40B4-BE49-F238E27FC236}">
                <a16:creationId xmlns:a16="http://schemas.microsoft.com/office/drawing/2014/main" id="{4DF6CB9E-F1F0-7C47-BD26-F7E0BD1B3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10600" cy="5029200"/>
          </a:xfrm>
        </p:spPr>
        <p:txBody>
          <a:bodyPr/>
          <a:lstStyle/>
          <a:p>
            <a:pPr eaLnBrk="1" hangingPunct="1"/>
            <a:r>
              <a:rPr lang="en-US" altLang="en-US"/>
              <a:t>July 1-3, 1863 – General Lee engaged major Union forces at Gettysburg, Pennsylvania.</a:t>
            </a:r>
          </a:p>
          <a:p>
            <a:pPr lvl="1" eaLnBrk="1" hangingPunct="1"/>
            <a:r>
              <a:rPr lang="en-US" altLang="en-US"/>
              <a:t>one of greatest battles of Civil War</a:t>
            </a:r>
          </a:p>
          <a:p>
            <a:pPr lvl="1" eaLnBrk="1" hangingPunct="1"/>
            <a:r>
              <a:rPr lang="en-US" altLang="en-US"/>
              <a:t>involved about 160,000 men</a:t>
            </a:r>
          </a:p>
          <a:p>
            <a:pPr eaLnBrk="1" hangingPunct="1"/>
            <a:r>
              <a:rPr lang="en-US" altLang="en-US"/>
              <a:t>Union General Ulysses S. Grant captured Vicksburg, Mississippi, after conducting a siege that lasted 47 days.</a:t>
            </a:r>
          </a:p>
          <a:p>
            <a:pPr eaLnBrk="1" hangingPunct="1"/>
            <a:r>
              <a:rPr lang="en-US" altLang="en-US"/>
              <a:t>By July 4, 1863, the Confederacy was cut in two.</a:t>
            </a:r>
          </a:p>
          <a:p>
            <a:pPr eaLnBrk="1" hangingPunct="1"/>
            <a:r>
              <a:rPr lang="en-US" altLang="en-US"/>
              <a:t>General William Tecumseh Sherman’s army cut a long, broad strip across Georgia 60 miles wide - burning Atlanta, capturing Savannah, destroying property and economic production. This shortened the Civil War.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CCE39460-86EC-1D49-9085-A32E59EEA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ECECF5-A667-4141-B387-14B14EEB3E1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75D689-13C1-104B-9F5A-A9291AA2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Battlefronts</a:t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233DDF-F3CE-F74D-AFA3-8E220F04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Sherman Storms through South Carolina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5E152368-C26D-0E4D-A5F1-3780E8B0E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February 1, 1865 – Sherman’s march from Savannah to the middle of South Carolina:                                         </a:t>
            </a:r>
          </a:p>
          <a:p>
            <a:pPr lvl="1" eaLnBrk="1" hangingPunct="1"/>
            <a:r>
              <a:rPr lang="en-US" altLang="en-US" sz="2400"/>
              <a:t>Strategy was to disable South Carolina </a:t>
            </a:r>
          </a:p>
          <a:p>
            <a:pPr lvl="1" eaLnBrk="1" hangingPunct="1"/>
            <a:r>
              <a:rPr lang="en-US" altLang="en-US" sz="2400"/>
              <a:t>Army lived off land through</a:t>
            </a:r>
            <a:r>
              <a:rPr lang="en-US" altLang="en-US" sz="2400" i="1"/>
              <a:t> </a:t>
            </a:r>
            <a:r>
              <a:rPr lang="en-US" altLang="en-US" sz="2400"/>
              <a:t>forage</a:t>
            </a:r>
            <a:r>
              <a:rPr lang="en-US" altLang="en-US" sz="2400" i="1"/>
              <a:t> </a:t>
            </a:r>
            <a:r>
              <a:rPr lang="en-US" altLang="en-US" sz="2400"/>
              <a:t>of countryside .                                                                 </a:t>
            </a:r>
          </a:p>
          <a:p>
            <a:pPr lvl="1" eaLnBrk="1" hangingPunct="1"/>
            <a:r>
              <a:rPr lang="en-US" altLang="en-US" sz="2400"/>
              <a:t>Roads, bridges, railroads badly damaged </a:t>
            </a:r>
          </a:p>
          <a:p>
            <a:pPr eaLnBrk="1" hangingPunct="1"/>
            <a:r>
              <a:rPr lang="en-US" altLang="en-US" sz="2400"/>
              <a:t>Concept of total war now fully realized:                      </a:t>
            </a:r>
          </a:p>
          <a:p>
            <a:pPr lvl="1" eaLnBrk="1" hangingPunct="1"/>
            <a:r>
              <a:rPr lang="en-US" altLang="en-US" sz="2400"/>
              <a:t>Great suffering placed on people of South Carolina                                                                          </a:t>
            </a:r>
          </a:p>
          <a:p>
            <a:pPr lvl="1" eaLnBrk="1" hangingPunct="1"/>
            <a:r>
              <a:rPr lang="en-US" altLang="en-US" sz="2400"/>
              <a:t>Feelings of resentment left, lasting for generations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2AB8B84B-655F-AC48-822D-E8DCF3CB1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9D3B7B-19FE-4B4E-91EB-118500A3AF6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5">
            <a:extLst>
              <a:ext uri="{FF2B5EF4-FFF2-40B4-BE49-F238E27FC236}">
                <a16:creationId xmlns:a16="http://schemas.microsoft.com/office/drawing/2014/main" id="{568BB1C8-8538-194D-BE56-BC28BCFF4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 sz="2200"/>
              <a:t>Sherman’s army left a thirty-mile wide path of destruction across the heart of South Carolina.</a:t>
            </a:r>
          </a:p>
          <a:p>
            <a:pPr eaLnBrk="1" hangingPunct="1"/>
            <a:r>
              <a:rPr lang="en-US" altLang="en-US" sz="2200"/>
              <a:t>Twenty other small towns and numerous plantations along the army’s route experienced fires and looting.</a:t>
            </a:r>
          </a:p>
          <a:p>
            <a:pPr eaLnBrk="1" hangingPunct="1"/>
            <a:r>
              <a:rPr lang="en-US" altLang="en-US" sz="2200"/>
              <a:t>Heartbreaking episode: burning much of Columbia</a:t>
            </a:r>
          </a:p>
          <a:p>
            <a:pPr eaLnBrk="1" hangingPunct="1"/>
            <a:r>
              <a:rPr lang="en-US" altLang="en-US" sz="2200"/>
              <a:t>Purpose of march: to kill will and ability of people supporting the war against the Union; very few actually died in the march.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78850" name="Content Placeholder 2">
            <a:extLst>
              <a:ext uri="{FF2B5EF4-FFF2-40B4-BE49-F238E27FC236}">
                <a16:creationId xmlns:a16="http://schemas.microsoft.com/office/drawing/2014/main" id="{CFE0CA13-A374-7248-B3AC-5ABDE7D354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4038600" cy="26971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B06C84-CEE5-8A4F-8068-0DBD62EC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Damage to Towns and Plantations</a:t>
            </a:r>
          </a:p>
        </p:txBody>
      </p:sp>
      <p:sp>
        <p:nvSpPr>
          <p:cNvPr id="78852" name="Slide Number Placeholder 6">
            <a:extLst>
              <a:ext uri="{FF2B5EF4-FFF2-40B4-BE49-F238E27FC236}">
                <a16:creationId xmlns:a16="http://schemas.microsoft.com/office/drawing/2014/main" id="{AE8D5C85-22CD-2E41-AFC8-46FA11EDF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27CD6C-430B-D94E-9AF2-FD67135CD1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BDEA3-0B71-E34F-B574-26E7BF277B3B}"/>
              </a:ext>
            </a:extLst>
          </p:cNvPr>
          <p:cNvSpPr txBox="1"/>
          <p:nvPr/>
        </p:nvSpPr>
        <p:spPr>
          <a:xfrm>
            <a:off x="4800600" y="5049838"/>
            <a:ext cx="3886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The burning of Columbia, South Carolina, February 17, 1865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854F0C-066F-4D4E-9ECF-82B4D153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Fall of Charleston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005A8CD4-B258-3445-994C-103C278F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February 17, 1865 – Columbia surrendered to Sherman, and Charleston fell:                                               </a:t>
            </a:r>
          </a:p>
          <a:p>
            <a:pPr lvl="1" eaLnBrk="1" hangingPunct="1"/>
            <a:r>
              <a:rPr lang="en-US" altLang="en-US"/>
              <a:t>Charleston left in shambles, many main buildings destroyed, desolation, vacant homes, widowed women                                                                              </a:t>
            </a:r>
          </a:p>
          <a:p>
            <a:pPr eaLnBrk="1" hangingPunct="1"/>
            <a:r>
              <a:rPr lang="en-US" altLang="en-US"/>
              <a:t>Surrender date:</a:t>
            </a:r>
          </a:p>
          <a:p>
            <a:pPr lvl="1" eaLnBrk="1" hangingPunct="1"/>
            <a:r>
              <a:rPr lang="en-US" altLang="en-US"/>
              <a:t>Joyful day of Emancipation for slave population</a:t>
            </a:r>
          </a:p>
          <a:p>
            <a:pPr lvl="1" eaLnBrk="1" hangingPunct="1"/>
            <a:r>
              <a:rPr lang="en-US" altLang="en-US"/>
              <a:t>Charleston surrendered to commanding officer of 21</a:t>
            </a:r>
            <a:r>
              <a:rPr lang="en-US" altLang="en-US" baseline="30000"/>
              <a:t>st</a:t>
            </a:r>
            <a:r>
              <a:rPr lang="en-US" altLang="en-US"/>
              <a:t> United States Colored Regiment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8B11C97A-8055-7449-A4DF-5FF2D4D14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BD361-8106-BC47-9D0B-EFED233ADB5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5">
            <a:extLst>
              <a:ext uri="{FF2B5EF4-FFF2-40B4-BE49-F238E27FC236}">
                <a16:creationId xmlns:a16="http://schemas.microsoft.com/office/drawing/2014/main" id="{AB85969A-F097-724E-85D1-91741144F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66800"/>
            <a:ext cx="5181600" cy="4525963"/>
          </a:xfrm>
        </p:spPr>
        <p:txBody>
          <a:bodyPr/>
          <a:lstStyle/>
          <a:p>
            <a:pPr eaLnBrk="1" hangingPunct="1"/>
            <a:r>
              <a:rPr lang="en-US" altLang="en-US" sz="2200"/>
              <a:t>Final stages of Civil War played out in Virginia:         </a:t>
            </a:r>
          </a:p>
          <a:p>
            <a:pPr lvl="1" eaLnBrk="1" hangingPunct="1"/>
            <a:r>
              <a:rPr lang="en-US" altLang="en-US" sz="2200"/>
              <a:t>Lee surrendered to Grant at the location of  Appomattox Court House on April 9, 1865.</a:t>
            </a:r>
          </a:p>
          <a:p>
            <a:pPr lvl="1" eaLnBrk="1" hangingPunct="1"/>
            <a:r>
              <a:rPr lang="en-US" altLang="en-US" sz="2200"/>
              <a:t>Lee and his army were treated generously by Grant.</a:t>
            </a:r>
          </a:p>
          <a:p>
            <a:pPr lvl="1" eaLnBrk="1" hangingPunct="1"/>
            <a:r>
              <a:rPr lang="en-US" altLang="en-US" sz="2200"/>
              <a:t>Confederate soldiers would not be prosecuted for treason; could keep their horses “to put in a crop”                                                                                    </a:t>
            </a:r>
          </a:p>
          <a:p>
            <a:pPr lvl="1" eaLnBrk="1" hangingPunct="1"/>
            <a:r>
              <a:rPr lang="en-US" altLang="en-US" sz="2200"/>
              <a:t>Jefferson Davis captured; neither he nor major civilians or military leaders were executed or long imprisoned.</a:t>
            </a: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</p:txBody>
      </p:sp>
      <p:pic>
        <p:nvPicPr>
          <p:cNvPr id="82946" name="Content Placeholder 2">
            <a:extLst>
              <a:ext uri="{FF2B5EF4-FFF2-40B4-BE49-F238E27FC236}">
                <a16:creationId xmlns:a16="http://schemas.microsoft.com/office/drawing/2014/main" id="{7D9CB83A-4713-1D4A-94B1-1391E1B0E9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2133600"/>
            <a:ext cx="3790950" cy="260508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DCBAE4-AAEA-9142-B267-3180D87A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War Ends</a:t>
            </a:r>
          </a:p>
        </p:txBody>
      </p:sp>
      <p:sp>
        <p:nvSpPr>
          <p:cNvPr id="82948" name="Slide Number Placeholder 6">
            <a:extLst>
              <a:ext uri="{FF2B5EF4-FFF2-40B4-BE49-F238E27FC236}">
                <a16:creationId xmlns:a16="http://schemas.microsoft.com/office/drawing/2014/main" id="{87A04C86-F2C2-CC46-BF99-5B66ED894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7D3F9-3CA6-194B-9A2F-30EBEBDA174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62CC6-8770-F34B-AEB4-9AC83AF08AC0}"/>
              </a:ext>
            </a:extLst>
          </p:cNvPr>
          <p:cNvSpPr txBox="1"/>
          <p:nvPr/>
        </p:nvSpPr>
        <p:spPr>
          <a:xfrm>
            <a:off x="5080000" y="4757738"/>
            <a:ext cx="4038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latin typeface="+mn-lt"/>
              </a:rPr>
              <a:t>Appomattox Court House, with Union soldiers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28FD1-16AD-414B-81C6-3C01AA72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The Impact of the War on the Nation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9CA8550C-537B-C44E-AE19-05A2D4A8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Impact of war on whole nation was horrible: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About 3,000,000 American men fought (both sides included)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Over 1/5 of these died either from battle wounds or diseases; those who died had been among the healthiest and most active men in the nation.</a:t>
            </a:r>
          </a:p>
          <a:p>
            <a:pPr eaLnBrk="1" hangingPunct="1"/>
            <a:r>
              <a:rPr lang="en-US" altLang="en-US" sz="2400"/>
              <a:t>The Civil War Era (most dramatic and destructive episode in story of America and South Carolina) was pivotal: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Contributed to emergence of industry as dominant over agriculture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Signaled federal government would be dominant partner in national affairs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Freed over 1/10 of American population from slavery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A66BCA32-ABCE-9143-8945-FBE0584C8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B83AB4-D37F-7E41-B809-9531EAD097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DC3706-162B-9D44-9EEE-137D25B6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Impact of the War on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7DCF59F3-7214-7443-9FD5-195EF95B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Within four years, the state dropped from being one of richest to one of poorest - from a position of national leadership to position of relative insignificance in national affairs.</a:t>
            </a:r>
          </a:p>
          <a:p>
            <a:pPr eaLnBrk="1" hangingPunct="1"/>
            <a:r>
              <a:rPr lang="en-US" altLang="en-US" sz="2400"/>
              <a:t>South Carolina suffered more destruction than any state:    </a:t>
            </a:r>
          </a:p>
          <a:p>
            <a:pPr lvl="1" eaLnBrk="1" hangingPunct="1"/>
            <a:r>
              <a:rPr lang="en-US" altLang="en-US" sz="2000"/>
              <a:t>About 1/3 of 60,000 men in Confederate Army died; many returned home crippled for life </a:t>
            </a:r>
          </a:p>
          <a:p>
            <a:pPr lvl="1" eaLnBrk="1" hangingPunct="1"/>
            <a:r>
              <a:rPr lang="en-US" altLang="en-US" sz="2000"/>
              <a:t>Property loss astounding</a:t>
            </a:r>
          </a:p>
          <a:p>
            <a:pPr lvl="1" eaLnBrk="1" hangingPunct="1"/>
            <a:r>
              <a:rPr lang="en-US" altLang="en-US" sz="2000"/>
              <a:t>Emancipation shattered dominant labor system in State</a:t>
            </a:r>
          </a:p>
          <a:p>
            <a:pPr lvl="1" eaLnBrk="1" hangingPunct="1"/>
            <a:r>
              <a:rPr lang="en-US" altLang="en-US" sz="2000"/>
              <a:t>New worker/employee relationships between whites and blacks had to be developed</a:t>
            </a:r>
          </a:p>
          <a:p>
            <a:pPr eaLnBrk="1" hangingPunct="1"/>
            <a:r>
              <a:rPr lang="en-US" altLang="en-US" sz="2400"/>
              <a:t>South Carolina was in a period of adjustment, a pivotal moment in her history.</a:t>
            </a:r>
          </a:p>
          <a:p>
            <a:pPr eaLnBrk="1" hangingPunct="1"/>
            <a:endParaRPr lang="en-US" altLang="en-US"/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305F017F-1668-634C-8A37-E65D0E574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437F2-51D9-4640-AAC1-2A875FAC169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1C3D5-72FA-7C42-85C1-AE6F9B593EA3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89093" name="Slide Number Placeholder 3">
            <a:extLst>
              <a:ext uri="{FF2B5EF4-FFF2-40B4-BE49-F238E27FC236}">
                <a16:creationId xmlns:a16="http://schemas.microsoft.com/office/drawing/2014/main" id="{D850BB10-EA60-6741-9DA5-7C9C9BFA8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C1A5B-AB42-9748-9546-1939BF6A48C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9094" name="TextBox 4">
            <a:extLst>
              <a:ext uri="{FF2B5EF4-FFF2-40B4-BE49-F238E27FC236}">
                <a16:creationId xmlns:a16="http://schemas.microsoft.com/office/drawing/2014/main" id="{3A4B6272-0B50-7240-B444-78218D52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16" y="5679242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16: Public Domain Wikimedia Commons; Slide 32: Public Domain Wikimedia Commons; Slide 34: Public Domain Wikimedia Commons; Slide 37: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6E48-94C4-8843-B51B-D97734D5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The Coming of War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0B842933-CC6E-C346-B29B-15201B32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 sz="3200"/>
              <a:t>border states</a:t>
            </a:r>
          </a:p>
          <a:p>
            <a:pPr lvl="1" eaLnBrk="1" hangingPunct="1"/>
            <a:r>
              <a:rPr lang="en-US" altLang="en-US" sz="3200"/>
              <a:t>Confederate States of America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6F816E72-77D1-D746-A448-E641F6E7B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45C9B-47F3-934E-98C1-A6B43B6A641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B570F8-F711-9946-991D-7F273686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Election of 1860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19F08549-F4C3-FF41-A0D8-8C04D78D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1860 – The National Democratic Party held a convention in Charleston; a candidate could not be produced, so the convention met later in Baltimore and split into: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2400"/>
              <a:t>(1) Northern Democrats – nominated Stephen A. Douglas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2400"/>
              <a:t>(2) Southern Democrats – nominated John C. Breckinridge</a:t>
            </a:r>
          </a:p>
          <a:p>
            <a:pPr eaLnBrk="1" hangingPunct="1"/>
            <a:r>
              <a:rPr lang="en-US" altLang="en-US" sz="2400"/>
              <a:t>The Republican Party nominated a moderate on the issue of slavery, Abraham Lincoln.</a:t>
            </a:r>
          </a:p>
          <a:p>
            <a:pPr eaLnBrk="1" hangingPunct="1"/>
            <a:r>
              <a:rPr lang="en-US" altLang="en-US" sz="2400"/>
              <a:t>The Constitutional Union Party, which arose in border states, nominated someone they believed would hold the Union together, John Bell.</a:t>
            </a:r>
          </a:p>
          <a:p>
            <a:pPr eaLnBrk="1" hangingPunct="1"/>
            <a:r>
              <a:rPr lang="en-US" altLang="en-US" sz="2400"/>
              <a:t>Lincoln won all the Northern states, and he had electoral votes to give him presidential victory.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241A8E53-5371-F841-99CC-B97656647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B42424-6843-4748-A9F0-4C614FCD82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E2498A-5A71-9D47-9FDB-605D060B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Secession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00112E02-4D16-9649-9635-56332AF7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1860 – A convention was called by South Carolina leaders to consider secession.</a:t>
            </a:r>
          </a:p>
          <a:p>
            <a:pPr lvl="1" eaLnBrk="1" hangingPunct="1"/>
            <a:r>
              <a:rPr lang="en-US" altLang="en-US"/>
              <a:t>a unanimous vote in favor of secession, 169-0</a:t>
            </a:r>
          </a:p>
          <a:p>
            <a:pPr eaLnBrk="1" hangingPunct="1"/>
            <a:r>
              <a:rPr lang="en-US" altLang="en-US"/>
              <a:t>The “Declaration of the Causes of Secession” indicated that the election of President Abraham Lincoln was the main reason for South Carolina’s declaring independence from the United States.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14194377-9D4B-4542-B980-4CE3288A8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02FFBD-6009-7B49-9EAF-656EABF665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C5F485-9057-F441-922E-3969C82D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Forming the </a:t>
            </a:r>
            <a:br>
              <a:rPr lang="en-US" dirty="0"/>
            </a:br>
            <a:r>
              <a:rPr lang="en-US" dirty="0"/>
              <a:t>Confederate States of America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3B411070-41DC-A544-8B30-7AF071A88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1861 –</a:t>
            </a:r>
          </a:p>
          <a:p>
            <a:pPr lvl="1" eaLnBrk="1" hangingPunct="1"/>
            <a:r>
              <a:rPr lang="en-US" altLang="en-US" sz="2400"/>
              <a:t>Six other states followed South Carolina out of the Union: Florida, Georgia, Alabama, Mississippi, Louisiana, Texas. They became the Confederate States of America.</a:t>
            </a:r>
          </a:p>
          <a:p>
            <a:pPr eaLnBrk="1" hangingPunct="1"/>
            <a:r>
              <a:rPr lang="en-US" altLang="en-US" sz="2400"/>
              <a:t>A Confederate Constitution was created, which was similar to United States Constitution, but it placed greater emphasis on states’ rights.</a:t>
            </a:r>
          </a:p>
          <a:p>
            <a:pPr eaLnBrk="1" hangingPunct="1"/>
            <a:r>
              <a:rPr lang="en-US" altLang="en-US" sz="2400"/>
              <a:t>Jefferson Davis was elected president and Alexander H. Stephens was elected vice-president.</a:t>
            </a:r>
          </a:p>
          <a:p>
            <a:pPr eaLnBrk="1" hangingPunct="1"/>
            <a:r>
              <a:rPr lang="en-US" altLang="en-US" sz="2400"/>
              <a:t>The compromise failed, and political struggle moved toward fighting when Lincoln became President.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007F157B-D3D2-5749-87E0-AA9343FED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A006E-6368-8144-887C-EC21BCE20B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BDED55-C8E9-AF4A-820D-12BA49F8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Fighting Starts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2F257401-31C8-A048-B9B3-0ADB30D2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As the states seceded, they took control of most federal property and forts within their borders.</a:t>
            </a:r>
          </a:p>
          <a:p>
            <a:pPr eaLnBrk="1" hangingPunct="1"/>
            <a:r>
              <a:rPr lang="en-US" altLang="en-US" sz="2400"/>
              <a:t>Star of the West, a supply ship, was fired upon by Carolinians in January, 1861; following was a bombardment of Fort Sumter, in Charleston harbor.</a:t>
            </a:r>
          </a:p>
          <a:p>
            <a:pPr eaLnBrk="1" hangingPunct="1"/>
            <a:r>
              <a:rPr lang="en-US" altLang="en-US" sz="2400"/>
              <a:t>April 12, 1861 – The Civil War began.</a:t>
            </a:r>
          </a:p>
          <a:p>
            <a:pPr eaLnBrk="1" hangingPunct="1"/>
            <a:r>
              <a:rPr lang="en-US" altLang="en-US" sz="2400"/>
              <a:t>Some Carolinians worried about what they started, but they felt that their cause was just.</a:t>
            </a:r>
          </a:p>
          <a:p>
            <a:pPr eaLnBrk="1" hangingPunct="1"/>
            <a:r>
              <a:rPr lang="en-US" altLang="en-US" sz="2400"/>
              <a:t>For several months, eager volunteers from South Carolina and other Southern States joined the Confederate Army.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E8638255-7880-6947-884B-DDD993D22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947ACB-D2F7-A645-936D-932B7880C2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FBF07E-A813-B044-8F7A-FF67847C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Border States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A057A8D0-425B-DF47-B632-2283BC8D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Lincoln’s response to the Fort Sumter attack was to call for 75,000 volunteers to put down rebellion.</a:t>
            </a:r>
          </a:p>
          <a:p>
            <a:pPr eaLnBrk="1" hangingPunct="1"/>
            <a:r>
              <a:rPr lang="en-US" altLang="en-US" sz="2400"/>
              <a:t>4 border states (Virginia, Tennessee, Arkansas, North Carolina) joined the Confederacy after Lincoln’s response to put down rebellion.</a:t>
            </a:r>
          </a:p>
          <a:p>
            <a:pPr eaLnBrk="1" hangingPunct="1"/>
            <a:r>
              <a:rPr lang="en-US" altLang="en-US" sz="2400"/>
              <a:t>Troops were sent by Lincoln into the other 4 border states (Maryland, Delaware, Kentucky, Missouri); they remained in the Union.</a:t>
            </a:r>
          </a:p>
          <a:p>
            <a:pPr eaLnBrk="1" hangingPunct="1"/>
            <a:r>
              <a:rPr lang="en-US" altLang="en-US" sz="2400"/>
              <a:t>The Confederacy consisted of 11 states and a new capital at Richmond, Virginia.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00DB2CDD-8922-F94F-BEFF-FCB37C144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2FC4B-9AEA-014B-B12F-ADD2043D265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AB78D-143E-5E4F-AE3B-00D3764A40BF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5188</TotalTime>
  <Words>2432</Words>
  <Application>Microsoft Macintosh PowerPoint</Application>
  <PresentationFormat>On-screen Show (4:3)</PresentationFormat>
  <Paragraphs>279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The Coming of War</vt:lpstr>
      <vt:lpstr>Section 1: The Coming of War</vt:lpstr>
      <vt:lpstr>The Election of 1860</vt:lpstr>
      <vt:lpstr>Secession</vt:lpstr>
      <vt:lpstr>Forming the  Confederate States of America</vt:lpstr>
      <vt:lpstr>The Fighting Starts</vt:lpstr>
      <vt:lpstr>The Border States</vt:lpstr>
      <vt:lpstr>Section 2: The Early Fighting</vt:lpstr>
      <vt:lpstr>Section 2: The Early Fighting</vt:lpstr>
      <vt:lpstr>Introduction &amp;  The Early War in South Carolina</vt:lpstr>
      <vt:lpstr>The Broader War</vt:lpstr>
      <vt:lpstr>South Carolina’s Fighting Men</vt:lpstr>
      <vt:lpstr>The Union Advantage</vt:lpstr>
      <vt:lpstr>The Hunley</vt:lpstr>
      <vt:lpstr>No Foreign Assistance</vt:lpstr>
      <vt:lpstr>The Emancipation Proclamation</vt:lpstr>
      <vt:lpstr>Section 3: South Carolina during the War</vt:lpstr>
      <vt:lpstr>Section 3: South Carolina during the War</vt:lpstr>
      <vt:lpstr>Introduction &amp; South Carolina Government in the Confederacy </vt:lpstr>
      <vt:lpstr>The Homefront in South Carolina</vt:lpstr>
      <vt:lpstr>The Role of Women on the  Homefront</vt:lpstr>
      <vt:lpstr>Rich versus Poor</vt:lpstr>
      <vt:lpstr>Scarcity on the Homefront</vt:lpstr>
      <vt:lpstr>Money and Inflation</vt:lpstr>
      <vt:lpstr>Slavery during the War</vt:lpstr>
      <vt:lpstr>Section 4: The War Roars to a Conclusion</vt:lpstr>
      <vt:lpstr>Section 4: The War Roars to a Conclusion</vt:lpstr>
      <vt:lpstr>The Battlefronts</vt:lpstr>
      <vt:lpstr>Sherman Storms through South Carolina</vt:lpstr>
      <vt:lpstr>Damage to Towns and Plantations</vt:lpstr>
      <vt:lpstr>The Fall of Charleston</vt:lpstr>
      <vt:lpstr>The War Ends</vt:lpstr>
      <vt:lpstr>The Impact of the War on the Nation</vt:lpstr>
      <vt:lpstr>The Impact of the War on  South Carolina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488</cp:revision>
  <dcterms:created xsi:type="dcterms:W3CDTF">2010-06-02T19:20:05Z</dcterms:created>
  <dcterms:modified xsi:type="dcterms:W3CDTF">2021-04-08T23:48:07Z</dcterms:modified>
  <cp:category/>
</cp:coreProperties>
</file>