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6"/>
  </p:notesMasterIdLst>
  <p:handoutMasterIdLst>
    <p:handoutMasterId r:id="rId47"/>
  </p:handoutMasterIdLst>
  <p:sldIdLst>
    <p:sldId id="259" r:id="rId2"/>
    <p:sldId id="260" r:id="rId3"/>
    <p:sldId id="258" r:id="rId4"/>
    <p:sldId id="268" r:id="rId5"/>
    <p:sldId id="308" r:id="rId6"/>
    <p:sldId id="311" r:id="rId7"/>
    <p:sldId id="312" r:id="rId8"/>
    <p:sldId id="313" r:id="rId9"/>
    <p:sldId id="314" r:id="rId10"/>
    <p:sldId id="373" r:id="rId11"/>
    <p:sldId id="374" r:id="rId12"/>
    <p:sldId id="379" r:id="rId13"/>
    <p:sldId id="270" r:id="rId14"/>
    <p:sldId id="276" r:id="rId15"/>
    <p:sldId id="275" r:id="rId16"/>
    <p:sldId id="309" r:id="rId17"/>
    <p:sldId id="317" r:id="rId18"/>
    <p:sldId id="346" r:id="rId19"/>
    <p:sldId id="347" r:id="rId20"/>
    <p:sldId id="358" r:id="rId21"/>
    <p:sldId id="380" r:id="rId22"/>
    <p:sldId id="359" r:id="rId23"/>
    <p:sldId id="375" r:id="rId24"/>
    <p:sldId id="376" r:id="rId25"/>
    <p:sldId id="381" r:id="rId26"/>
    <p:sldId id="377" r:id="rId27"/>
    <p:sldId id="382" r:id="rId28"/>
    <p:sldId id="378" r:id="rId29"/>
    <p:sldId id="306" r:id="rId30"/>
    <p:sldId id="307" r:id="rId31"/>
    <p:sldId id="310" r:id="rId32"/>
    <p:sldId id="364" r:id="rId33"/>
    <p:sldId id="365" r:id="rId34"/>
    <p:sldId id="366" r:id="rId35"/>
    <p:sldId id="367" r:id="rId36"/>
    <p:sldId id="368" r:id="rId37"/>
    <p:sldId id="362" r:id="rId38"/>
    <p:sldId id="363" r:id="rId39"/>
    <p:sldId id="338" r:id="rId40"/>
    <p:sldId id="339" r:id="rId41"/>
    <p:sldId id="340" r:id="rId42"/>
    <p:sldId id="341" r:id="rId43"/>
    <p:sldId id="370" r:id="rId44"/>
    <p:sldId id="263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2346" autoAdjust="0"/>
  </p:normalViewPr>
  <p:slideViewPr>
    <p:cSldViewPr>
      <p:cViewPr varScale="1">
        <p:scale>
          <a:sx n="114" d="100"/>
          <a:sy n="114" d="100"/>
        </p:scale>
        <p:origin x="16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F6AE2D-3D20-5A45-936B-B98F2C6CCB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FEDDB-8CB6-C642-A8BF-468E614BD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31E4FA-63B0-3647-A24D-F57BF4B8472B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9F148-333F-EF42-AFC6-5162D4F3F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18CDC-CFEC-DA4A-A9A1-E2C9632388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FFD730-CB63-514C-A7AC-FB5DF7552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B85ED-F721-8D46-9BDD-04DE5E126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83AE6-DEB8-B248-85B3-CBB1D73EC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B04FF-6F29-7A44-84B3-FD956E31981C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31A67A-28CF-FF4E-A83E-7131EEEE79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4B0459-D491-F844-BDAB-04A8448AC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17EDD-9141-414A-A8CA-08F7D3B727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0671A-C2F2-A946-8FDE-5929A09A3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E51CC4-D902-D742-8C16-7D7148E4B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40E122B1-830F-EA44-8EA2-BF69563D86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B24E7DAA-0CB7-8A4B-BC38-FC51D7B018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ACF6C6B2-B401-EF41-AF0C-62729CA576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915F01C5-55F4-494F-AF3C-B982EDCFD6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833AEB1C-D03F-8B4B-8DFD-D9023C9B0E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872F6964-5651-9141-86DF-9A94CC6EF7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2235D2C8-A91C-A04F-AF11-D91019A85D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6707D8E5-943B-564C-8BBA-0E85EBB798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70213F3B-0D67-CE4D-8847-5C622D7C42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575158DF-C200-5540-B908-D75A8BC945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B0C09F29-04C3-1D4B-B274-FA96B21910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CFE06322-B7B3-9543-853D-9284C25BA5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161D382C-0EBC-A54D-BD57-F0FD45C8C6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89490AD5-1E13-9D48-AA6B-9FEF05BD94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6ACA5EAE-EDF9-F54A-9EF2-846A3B0306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A3BB3089-0B9D-CE49-9E02-9F04E9F361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D7E7828B-1CB2-4A4E-88D8-84982B9E90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7B2DFB51-95DD-D94E-841F-F6820309E8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C082FAF5-6543-D74C-9106-1FF5AE194B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0156AFA3-5498-B744-8D22-6565F23355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8E7833E3-D535-4E48-9991-D058C87985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CCF46EB4-2665-244D-869D-B08CBCE505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057454F-C58A-DC47-B8AF-6D2E2BA18C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2A798A18-0B67-604B-A819-58E9B56DDA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86A2519F-08FB-2F49-9FBC-038E8328BA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D26C9846-9D73-7945-AEB7-2083EE830F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EA602AB0-5D91-8440-A095-DE7116787B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E67DD5E3-037B-5744-B508-94B8AA7480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2E3F44D1-B22F-DA4A-B5D8-C217F127D2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145CAA0A-AECB-5141-822C-0D4D7E4489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E4888454-5691-F748-96AA-C5EB0497B3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904BC4F4-0B70-BA44-B7BF-AF7E32465B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EC37CA12-C467-BB4E-AA5A-D697C7EF7A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622B74D5-4588-E04F-B3E5-9DD2470C5A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BCF3F17A-D1CD-EB40-B2D3-99DFEC6520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857945E3-2277-D141-A7E4-AA2471C727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DD118822-2BF2-194F-A5FE-D64D5DEEFD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476A96AA-03DC-0449-A70F-E0C6C43864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95A0B819-CAB9-5740-8DD3-17402A0C02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719B514C-C82B-4940-B2CB-6DA207900D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59B328E4-BA99-2540-BC1B-12CE8139EC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D1494636-9F5D-2D49-870C-591BA4B7A4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06629518-F877-8641-81FC-9599F1B77C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B0274A9A-9F21-D14E-AE35-EFB686EC9F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E5C05F8E-5BE1-EA4D-AFF9-B8CE7DBFE3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B87FA7CB-0B80-CA46-8FC5-A19D160CD5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10B2E746-B101-4E48-8AB2-086D2C9697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EE3EEFDD-164C-6448-A6DE-3D29EE094E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711FAC66-EAA0-6C48-AB28-540DF3258E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C4505BE7-7BC0-294D-A9DC-88422DD1F2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DA29835A-B1E0-9A49-9BFA-D7DB53A882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CA561F3E-3BBD-104E-B3AE-1F77B2E096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25551984-C4F7-D74F-9C60-93F289EC2B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6873A662-A308-754F-90BD-ECC3D52238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0C2416F3-A60E-AC40-8797-EE66946362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22A4C288-04B1-9446-8F60-234E9D1670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3E32F671-D7C8-4143-A171-57AF2925D6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85088DF8-84B6-B94D-8D97-F840EDE646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7B35422A-B036-B84D-9348-CBA49FF707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7CB534AB-6557-AC40-9DED-F202E8BBAD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08EC4BAD-F8F3-2040-9D42-1F49FC1606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EFE01458-7841-4949-B117-B68C4DDEE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717190F9-762F-304C-927E-F90700ECD3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B8D0184B-EB8C-A246-A7C6-C20949905F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>
            <a:extLst>
              <a:ext uri="{FF2B5EF4-FFF2-40B4-BE49-F238E27FC236}">
                <a16:creationId xmlns:a16="http://schemas.microsoft.com/office/drawing/2014/main" id="{3CABDFF2-7864-384C-B88E-A64CA24246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Notes Placeholder 2">
            <a:extLst>
              <a:ext uri="{FF2B5EF4-FFF2-40B4-BE49-F238E27FC236}">
                <a16:creationId xmlns:a16="http://schemas.microsoft.com/office/drawing/2014/main" id="{FA9D637C-2DAD-FC40-BBD9-1D3F81F480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60FC0DB8-EF89-854F-9196-0A261E3C37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E7554632-1A95-DD43-89B3-C867BBDC56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>
            <a:extLst>
              <a:ext uri="{FF2B5EF4-FFF2-40B4-BE49-F238E27FC236}">
                <a16:creationId xmlns:a16="http://schemas.microsoft.com/office/drawing/2014/main" id="{232AB206-087E-054E-B60F-25B7EEA9F0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8" name="Notes Placeholder 2">
            <a:extLst>
              <a:ext uri="{FF2B5EF4-FFF2-40B4-BE49-F238E27FC236}">
                <a16:creationId xmlns:a16="http://schemas.microsoft.com/office/drawing/2014/main" id="{8DC7A5A7-1226-194A-B780-7F55388B05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>
            <a:extLst>
              <a:ext uri="{FF2B5EF4-FFF2-40B4-BE49-F238E27FC236}">
                <a16:creationId xmlns:a16="http://schemas.microsoft.com/office/drawing/2014/main" id="{3BCD75E7-9D17-164D-B811-01F87BF1D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>
            <a:extLst>
              <a:ext uri="{FF2B5EF4-FFF2-40B4-BE49-F238E27FC236}">
                <a16:creationId xmlns:a16="http://schemas.microsoft.com/office/drawing/2014/main" id="{4D54F3CE-85B1-9B43-B455-02BFB79E04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>
            <a:extLst>
              <a:ext uri="{FF2B5EF4-FFF2-40B4-BE49-F238E27FC236}">
                <a16:creationId xmlns:a16="http://schemas.microsoft.com/office/drawing/2014/main" id="{10BA1005-9513-E64C-8723-56EC6D23B0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>
            <a:extLst>
              <a:ext uri="{FF2B5EF4-FFF2-40B4-BE49-F238E27FC236}">
                <a16:creationId xmlns:a16="http://schemas.microsoft.com/office/drawing/2014/main" id="{967DA157-130F-6441-8048-CE51D2324C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>
            <a:extLst>
              <a:ext uri="{FF2B5EF4-FFF2-40B4-BE49-F238E27FC236}">
                <a16:creationId xmlns:a16="http://schemas.microsoft.com/office/drawing/2014/main" id="{0CA002DA-DAB1-104C-8837-9644901678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>
            <a:extLst>
              <a:ext uri="{FF2B5EF4-FFF2-40B4-BE49-F238E27FC236}">
                <a16:creationId xmlns:a16="http://schemas.microsoft.com/office/drawing/2014/main" id="{CE52DFDA-7801-5B46-BB6D-1B40F0777F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BE3E1102-7A95-BC42-9711-7D1462AF58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9B7C181F-9C87-4748-A356-3B9F7A8004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D1E7D9B-1A6B-AE4C-9ACF-9D7A843D5E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BC4A7C91-671C-444E-BE9F-DE511B4484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FA8BA029-CA97-474E-A874-F4EAFC146F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AA1CBEAA-5DF4-0248-BD72-10D3FA983D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1FBCEB54-22A9-F748-83C7-C713EDD59B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1E41093E-B5B4-5B4A-9709-D18B65C7A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E085038F-6610-7E47-A6E3-7464ED2851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FD92D6CE-94F7-3B48-BD17-2296564799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CEE309D3-4084-6B45-948E-0FC55FEAB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54A2FF02-CDCC-5448-9015-63DFAB002B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58AF9-071B-784A-8603-724E9CE3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044C-165F-914B-8FE7-EA9174E6BB0B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3D5A8-6F1A-5B41-B04C-1DDBB0A7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D5E52-D7D6-8343-BE13-A59AFE0E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ED08-B5C5-B446-BBC7-EB5AD40EE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205391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11594-FC25-8242-89D0-D44265CA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AB086-766B-214A-A8A9-9C2421D0B8EB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FD8A6-2BAA-6B4C-B381-DC595064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4CA64-C1E4-2E43-A557-AE0DFD2B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588D-4F9E-5048-9CC9-B3DFFEEBE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235695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7B153-1D98-2D4E-B41E-A607E503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1BBD-A0DB-A24D-B269-9F6FB12ACC9E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B17F3-0D7D-BA47-84F4-3D69216C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2B38F-392F-A14C-9D82-83671666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58D8-9706-814E-9AF9-97820E905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08733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40C347-3659-8C4A-B03D-0F5D9DCC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22B69-3F7E-0646-B783-08DDCD9C3E62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FB5ECD-C4CD-7047-B3D3-260E0DDF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4A241B-893A-D344-919D-C9F2A11B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F865-75F1-3E4D-8554-1E9CB3403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4642232-24E7-854E-8FE8-AD6CFFCC9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851504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89CB9-1481-5349-B0BC-FFB1C930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6E6D-E29E-1545-A466-A87542AE11A5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4595-7048-EE4F-B1E3-3D11DA4E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7B5B2-786C-E04B-B125-E5B9A257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1E7A-DB77-BB4B-A02F-760D329A4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383832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0F21F87-FB5A-FC42-B43B-16AE1B32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4470-8CB5-FE4D-8BB4-3B5499246EC7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5357AC8-C1D4-564B-BF56-903C0BA4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B5B44CD-3866-D847-BD96-9CF9AFDA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8677-4E47-F646-8BC6-CDDC40584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903626A-6DCA-BB4C-8F16-BA67F4179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779346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EBDA38-1AF2-D240-87F0-6AB6B4A5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7719-AB80-6D45-B016-6356CBE8A1A9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990D16-409D-6C40-8081-35F06743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8CB3F4-607A-4E4D-8CE3-35B662B0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B6E7-60D2-6C4C-B571-91D5284E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37325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4635EC-D796-5F4C-BB4E-A359D87B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E5FE-5686-4A4B-A4BF-64B4D0BBAB94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F8DC6D-CA06-9B4E-A410-E5BFBDEE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24B471-7557-8146-A6F8-EAB6B3C0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3E42-CAF7-2744-AFF6-DDF5DFFE4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34235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BD9688-98B4-5B41-B930-19EDAC86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7FE2-3B0E-9741-A3CB-D0874149C28B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8AACF6C-E1F8-7745-BFEC-EFE061A9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E0EC5F-3268-D747-800E-97FF3583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47A40-D7E7-4444-BDFA-A193E7B8A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0630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A865C7-F91E-8F4F-8BBE-642746E7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4629-0355-774A-AB45-C55C9F8638CF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5298A2-F1B5-424E-9EDE-4ED0AA38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824D76-A1AA-B144-9806-0061361F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035A-0D4A-A240-8335-0B1A0F8C1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19678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4CA218-FC27-C545-BF48-44382B61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EE31-94BC-E84A-BE69-82A5473FD6E5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D0C231-89B6-D54E-8ABE-EDB8F7D4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E1FF64-59DA-544A-A842-8F467932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4B01-C3B6-0D40-8A23-52ED14FA8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61386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D3CB08-59E6-BC45-92EB-CC11452100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4496118-D18C-CD43-9E04-B9B8A96602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DDDC5-BD05-CB47-9D2D-5C56837C1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A6CD9B-87DC-6042-9F1D-090A64BE6269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3E189-4BE5-CE40-99F6-A736C00AA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F9EC1-56E7-3B42-AEEF-CF3769606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3E27DD-3C93-0943-9F79-C54039020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3" r:id="rId2"/>
    <p:sldLayoutId id="2147483895" r:id="rId3"/>
    <p:sldLayoutId id="2147483904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3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338AB8F3-1579-DF46-8E7C-ABF985807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CB087-E4A3-774C-8137-75B66DF3A18B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10: Reconstructing the Nation and the State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AF66427-AC57-8044-BBA7-932B688BD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A15F4E-D7ED-E24C-9A04-198EDCA6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President versus the Congress</a:t>
            </a:r>
          </a:p>
        </p:txBody>
      </p:sp>
      <p:sp>
        <p:nvSpPr>
          <p:cNvPr id="33794" name="Content Placeholder 5">
            <a:extLst>
              <a:ext uri="{FF2B5EF4-FFF2-40B4-BE49-F238E27FC236}">
                <a16:creationId xmlns:a16="http://schemas.microsoft.com/office/drawing/2014/main" id="{EC799C9E-FD8D-9B43-8CFC-D493DE56A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President Johnson’s (1865-1869) administration operated under confusion, strain, and disorder.</a:t>
            </a:r>
          </a:p>
          <a:p>
            <a:pPr eaLnBrk="1" hangingPunct="1"/>
            <a:r>
              <a:rPr lang="en-US" altLang="en-US" sz="2400"/>
              <a:t>Republican Congress and Johnson disagreed.</a:t>
            </a:r>
          </a:p>
          <a:p>
            <a:pPr eaLnBrk="1" hangingPunct="1"/>
            <a:r>
              <a:rPr lang="en-US" altLang="en-US" sz="2400"/>
              <a:t>President Johnson was impeached, but he kept his presidency.</a:t>
            </a:r>
          </a:p>
          <a:p>
            <a:pPr lvl="1" eaLnBrk="1" hangingPunct="1"/>
            <a:r>
              <a:rPr lang="en-US" altLang="en-US" sz="2400"/>
              <a:t>impeach – to bring charges against a public official who is still in office</a:t>
            </a:r>
          </a:p>
          <a:p>
            <a:pPr eaLnBrk="1" hangingPunct="1"/>
            <a:r>
              <a:rPr lang="en-US" altLang="en-US" sz="2400"/>
              <a:t>The Fourteenth Amendment, 1866</a:t>
            </a:r>
          </a:p>
          <a:p>
            <a:pPr lvl="1" eaLnBrk="1" hangingPunct="1"/>
            <a:r>
              <a:rPr lang="en-US" altLang="en-US" sz="2400"/>
              <a:t>gave citizenship to black Americans (the Dred Scott decision [1857] said that blacks were not citizens)</a:t>
            </a:r>
          </a:p>
          <a:p>
            <a:pPr lvl="1" eaLnBrk="1" hangingPunct="1"/>
            <a:r>
              <a:rPr lang="en-US" altLang="en-US" sz="2400"/>
              <a:t>gave equal protection to all citizens under the law</a:t>
            </a:r>
          </a:p>
          <a:p>
            <a:pPr eaLnBrk="1" hangingPunct="1"/>
            <a:r>
              <a:rPr lang="en-US" altLang="en-US" sz="2400"/>
              <a:t>Radical Republicans in Congress placed new requirements on seceded states.</a:t>
            </a:r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48E499E6-ABAF-F34E-9CB4-8A2374609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6E2926-24F6-F64C-A4B2-552C88F58D2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533D9-1D17-2E46-AC42-43B54A5F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Congressional Reconstruction </a:t>
            </a:r>
            <a:br>
              <a:rPr lang="en-US" dirty="0"/>
            </a:br>
            <a:r>
              <a:rPr lang="en-US" dirty="0"/>
              <a:t>(or Radical Reconstruction) </a:t>
            </a:r>
          </a:p>
        </p:txBody>
      </p:sp>
      <p:sp>
        <p:nvSpPr>
          <p:cNvPr id="35842" name="Content Placeholder 5">
            <a:extLst>
              <a:ext uri="{FF2B5EF4-FFF2-40B4-BE49-F238E27FC236}">
                <a16:creationId xmlns:a16="http://schemas.microsoft.com/office/drawing/2014/main" id="{7783BBBB-8491-C045-A608-AEA6017B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New state governments were created by the former Confederate states.</a:t>
            </a:r>
          </a:p>
          <a:p>
            <a:pPr eaLnBrk="1" hangingPunct="1"/>
            <a:r>
              <a:rPr lang="en-US" altLang="en-US" sz="2400"/>
              <a:t>New state governments consisted mainly of:</a:t>
            </a:r>
          </a:p>
          <a:p>
            <a:pPr lvl="1" eaLnBrk="1" hangingPunct="1"/>
            <a:r>
              <a:rPr lang="en-US" altLang="en-US" sz="2400"/>
              <a:t>Carpetbaggers - name given by white southerners to northerners, black or white, who came to the south after the war</a:t>
            </a:r>
          </a:p>
          <a:p>
            <a:pPr lvl="1" eaLnBrk="1" hangingPunct="1"/>
            <a:r>
              <a:rPr lang="en-US" altLang="en-US" sz="2400"/>
              <a:t>Scalawags – name given to southern whites who cooperated with blacks and Republicans</a:t>
            </a:r>
          </a:p>
          <a:p>
            <a:pPr lvl="1" eaLnBrk="1" hangingPunct="1"/>
            <a:r>
              <a:rPr lang="en-US" altLang="en-US" sz="2400"/>
              <a:t>Blacks</a:t>
            </a:r>
          </a:p>
          <a:p>
            <a:pPr eaLnBrk="1" hangingPunct="1"/>
            <a:r>
              <a:rPr lang="en-US" altLang="en-US" sz="2400"/>
              <a:t>All former Confederates states under Republican control, but for different spans of time</a:t>
            </a:r>
          </a:p>
          <a:p>
            <a:r>
              <a:rPr lang="en-US" altLang="en-US" sz="2400"/>
              <a:t>Democratic Party was associated with southerners and the traumatic Civil War.</a:t>
            </a:r>
          </a:p>
        </p:txBody>
      </p:sp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4941DF01-1F01-E745-B7CC-53AB4288F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8E142F-A379-6448-9CA3-0A5882FA119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20DBC4-0625-B443-A41E-4695FA0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Congressional Reconstruction </a:t>
            </a:r>
            <a:br>
              <a:rPr lang="en-US" dirty="0"/>
            </a:br>
            <a:r>
              <a:rPr lang="en-US" dirty="0"/>
              <a:t>(or Radical Reconstruction) - continued</a:t>
            </a:r>
          </a:p>
        </p:txBody>
      </p:sp>
      <p:sp>
        <p:nvSpPr>
          <p:cNvPr id="37890" name="Content Placeholder 5">
            <a:extLst>
              <a:ext uri="{FF2B5EF4-FFF2-40B4-BE49-F238E27FC236}">
                <a16:creationId xmlns:a16="http://schemas.microsoft.com/office/drawing/2014/main" id="{0F26BB51-488B-BC42-81F1-BC1359093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600"/>
              <a:t>President Ulysses S. Grant (1869-1877)</a:t>
            </a:r>
          </a:p>
          <a:p>
            <a:pPr lvl="1" eaLnBrk="1" hangingPunct="1"/>
            <a:r>
              <a:rPr lang="en-US" altLang="en-US" sz="2600"/>
              <a:t>Grant was honest, but his administration has been called one of the most corrupt in American history.</a:t>
            </a:r>
          </a:p>
          <a:p>
            <a:pPr lvl="1" eaLnBrk="1" hangingPunct="1"/>
            <a:r>
              <a:rPr lang="en-US" altLang="en-US" sz="2600"/>
              <a:t>corruption among his cabinet members, including personal secretary</a:t>
            </a:r>
          </a:p>
          <a:p>
            <a:pPr eaLnBrk="1" hangingPunct="1"/>
            <a:r>
              <a:rPr lang="en-US" altLang="en-US" sz="2600"/>
              <a:t>Grant had difficulty dealing with Reconstruction in the South because of corruption problems.</a:t>
            </a:r>
          </a:p>
          <a:p>
            <a:pPr eaLnBrk="1" hangingPunct="1"/>
            <a:r>
              <a:rPr lang="en-US" altLang="en-US" sz="2600"/>
              <a:t>The nation was conflicted as to how Reconstruction of southern states should occur.</a:t>
            </a:r>
          </a:p>
        </p:txBody>
      </p:sp>
      <p:sp>
        <p:nvSpPr>
          <p:cNvPr id="37891" name="Slide Number Placeholder 6">
            <a:extLst>
              <a:ext uri="{FF2B5EF4-FFF2-40B4-BE49-F238E27FC236}">
                <a16:creationId xmlns:a16="http://schemas.microsoft.com/office/drawing/2014/main" id="{22C41340-4AC6-7D4B-B6E8-49548CEE6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B6F181-8486-5547-BA29-B5A78DF4581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7A8A5-8441-D24E-A769-E6DD01B84228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5EBA-DF06-FE41-9C09-095A6330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Reconstruction in </a:t>
            </a:r>
            <a:br>
              <a:rPr lang="en-US" dirty="0"/>
            </a:br>
            <a:r>
              <a:rPr lang="en-US" dirty="0"/>
              <a:t>South Carolina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D3D31393-B44E-8D4F-A4D7-8FEB4B7E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Reconstruction affect the lives of South Carolinians?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DD872A0F-CAE1-BB47-A6EC-3117DFB74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B59B6F-8CB4-F148-9555-FCDC6E28CFB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1381-BADB-EC40-9417-46B56EA5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Reconstruction in </a:t>
            </a:r>
            <a:br>
              <a:rPr lang="en-US" dirty="0"/>
            </a:br>
            <a:r>
              <a:rPr lang="en-US" dirty="0"/>
              <a:t>South Carolina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B135A732-FCAE-FB45-AE45-9E277546D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propaganda</a:t>
            </a:r>
          </a:p>
          <a:p>
            <a:pPr lvl="1" eaLnBrk="1" hangingPunct="1"/>
            <a:r>
              <a:rPr lang="en-US" altLang="en-US"/>
              <a:t>discrimination</a:t>
            </a:r>
          </a:p>
          <a:p>
            <a:pPr lvl="1" eaLnBrk="1" hangingPunct="1"/>
            <a:r>
              <a:rPr lang="en-US" altLang="en-US"/>
              <a:t>amnesty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41987" name="Slide Number Placeholder 4">
            <a:extLst>
              <a:ext uri="{FF2B5EF4-FFF2-40B4-BE49-F238E27FC236}">
                <a16:creationId xmlns:a16="http://schemas.microsoft.com/office/drawing/2014/main" id="{7B49F538-4343-6245-9C1B-0F508DD4B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58020A-507D-2649-99AD-499A12A7C0E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5">
            <a:extLst>
              <a:ext uri="{FF2B5EF4-FFF2-40B4-BE49-F238E27FC236}">
                <a16:creationId xmlns:a16="http://schemas.microsoft.com/office/drawing/2014/main" id="{6532B4F7-4F26-FC48-92AB-87AF7C5FC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Was difficult because South Carolina had largest number of freedmen in the South.</a:t>
            </a:r>
          </a:p>
          <a:p>
            <a:pPr eaLnBrk="1" hangingPunct="1"/>
            <a:r>
              <a:rPr lang="en-US" altLang="en-US" sz="2400"/>
              <a:t>When the Confederacy collapsed, President Johnson temporarily appointed Benjamin F. Perry as governor of South Carolina, until a constitution could be written and elections held.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pic>
        <p:nvPicPr>
          <p:cNvPr id="44034" name="Content Placeholder 2">
            <a:extLst>
              <a:ext uri="{FF2B5EF4-FFF2-40B4-BE49-F238E27FC236}">
                <a16:creationId xmlns:a16="http://schemas.microsoft.com/office/drawing/2014/main" id="{F2DFECCA-3E97-5447-89E8-2D51E31BF4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0200" y="1905000"/>
            <a:ext cx="2543175" cy="340201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9F53E4-DB1C-D948-A284-62043C1A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&amp; South Carolina under Presidential Reconstruction, </a:t>
            </a:r>
            <a:br>
              <a:rPr lang="en-US" dirty="0"/>
            </a:br>
            <a:r>
              <a:rPr lang="en-US" dirty="0"/>
              <a:t>1865-1867</a:t>
            </a:r>
          </a:p>
        </p:txBody>
      </p:sp>
      <p:sp>
        <p:nvSpPr>
          <p:cNvPr id="44036" name="Slide Number Placeholder 6">
            <a:extLst>
              <a:ext uri="{FF2B5EF4-FFF2-40B4-BE49-F238E27FC236}">
                <a16:creationId xmlns:a16="http://schemas.microsoft.com/office/drawing/2014/main" id="{B7C4B8BF-192C-A641-A90C-BCD3D71CD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F94AEF-A409-524D-8F27-A4F1A8B6D2F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69FBB-B7CB-3A42-8E7D-04446689987A}"/>
              </a:ext>
            </a:extLst>
          </p:cNvPr>
          <p:cNvSpPr txBox="1"/>
          <p:nvPr/>
        </p:nvSpPr>
        <p:spPr>
          <a:xfrm>
            <a:off x="5181600" y="5334000"/>
            <a:ext cx="2971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</a:rPr>
              <a:t>President Andrew Johnson</a:t>
            </a: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A0E27A-E97D-4F48-BA0A-98DD7F44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Benjamin F. Perry Administration</a:t>
            </a:r>
          </a:p>
        </p:txBody>
      </p:sp>
      <p:sp>
        <p:nvSpPr>
          <p:cNvPr id="46082" name="Content Placeholder 5">
            <a:extLst>
              <a:ext uri="{FF2B5EF4-FFF2-40B4-BE49-F238E27FC236}">
                <a16:creationId xmlns:a16="http://schemas.microsoft.com/office/drawing/2014/main" id="{C6D5BEFC-AD18-DF4A-AD89-350B2B4A5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Benjamin F. Perry</a:t>
            </a:r>
          </a:p>
          <a:p>
            <a:pPr lvl="1" eaLnBrk="1" hangingPunct="1"/>
            <a:r>
              <a:rPr lang="en-US" altLang="en-US" sz="2400"/>
              <a:t>allowed former Confederate state officials to keep their old positions</a:t>
            </a:r>
          </a:p>
          <a:p>
            <a:pPr lvl="1" eaLnBrk="1" hangingPunct="1"/>
            <a:r>
              <a:rPr lang="en-US" altLang="en-US" sz="2400"/>
              <a:t>allowed organization of white, volunteer militia companies</a:t>
            </a:r>
          </a:p>
          <a:p>
            <a:pPr lvl="1" eaLnBrk="1" hangingPunct="1"/>
            <a:r>
              <a:rPr lang="en-US" altLang="en-US" sz="2400"/>
              <a:t>recommended that the state ratify the Thirteenth Amendment</a:t>
            </a:r>
          </a:p>
          <a:p>
            <a:pPr lvl="1" eaLnBrk="1" hangingPunct="1"/>
            <a:r>
              <a:rPr lang="en-US" altLang="en-US" sz="2400"/>
              <a:t>called a constitutional convention</a:t>
            </a:r>
          </a:p>
          <a:p>
            <a:pPr eaLnBrk="1" hangingPunct="1"/>
            <a:r>
              <a:rPr lang="en-US" altLang="en-US" sz="2400"/>
              <a:t>White people in South Carolina were determined to maintain their southern way of life; they did not want northerners to change their ways.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46083" name="Slide Number Placeholder 6">
            <a:extLst>
              <a:ext uri="{FF2B5EF4-FFF2-40B4-BE49-F238E27FC236}">
                <a16:creationId xmlns:a16="http://schemas.microsoft.com/office/drawing/2014/main" id="{9F96B1AB-96BD-CC46-A2F3-C5C816CA8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F32086-0F1F-2443-A888-B486EDFD733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74DB6A-EBDF-B047-8A6E-5552430C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James L. Orr Administration</a:t>
            </a:r>
          </a:p>
        </p:txBody>
      </p:sp>
      <p:sp>
        <p:nvSpPr>
          <p:cNvPr id="48130" name="Content Placeholder 5">
            <a:extLst>
              <a:ext uri="{FF2B5EF4-FFF2-40B4-BE49-F238E27FC236}">
                <a16:creationId xmlns:a16="http://schemas.microsoft.com/office/drawing/2014/main" id="{CBD5F3A9-CEB0-5245-815D-E1897BDF1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James L. Orr</a:t>
            </a:r>
          </a:p>
          <a:p>
            <a:pPr lvl="1" eaLnBrk="1" hangingPunct="1"/>
            <a:r>
              <a:rPr lang="en-US" altLang="en-US" sz="2400"/>
              <a:t>first governor elected under new constitution, not the General Assembly, and first governor elected directly by the state’s voters</a:t>
            </a:r>
          </a:p>
          <a:p>
            <a:pPr lvl="1" eaLnBrk="1" hangingPunct="1"/>
            <a:r>
              <a:rPr lang="en-US" altLang="en-US" sz="2400"/>
              <a:t>presided over reopening of South Carolina College, and the opening of the new state penitentiary</a:t>
            </a:r>
          </a:p>
          <a:p>
            <a:pPr eaLnBrk="1" hangingPunct="1"/>
            <a:r>
              <a:rPr lang="en-US" altLang="en-US" sz="2400"/>
              <a:t>United States Congress required new constitutional conventions to be held in South Carolina and other southern states, because:</a:t>
            </a:r>
          </a:p>
          <a:p>
            <a:pPr lvl="1" eaLnBrk="1" hangingPunct="1"/>
            <a:r>
              <a:rPr lang="en-US" altLang="en-US" sz="2400"/>
              <a:t>The General Assembly ratified the Thirteenth Amendment, but went on to pass the Black Codes.</a:t>
            </a:r>
          </a:p>
          <a:p>
            <a:pPr lvl="1" eaLnBrk="1" hangingPunct="1"/>
            <a:r>
              <a:rPr lang="en-US" altLang="en-US" sz="2400"/>
              <a:t>legislature refused to ratify the Fourteenth Amendment</a:t>
            </a:r>
          </a:p>
          <a:p>
            <a:pPr lvl="1" eaLnBrk="1" hangingPunct="1"/>
            <a:r>
              <a:rPr lang="en-US" altLang="en-US" sz="2400"/>
              <a:t>white citizens showed resistance – formation of armed night patrols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48131" name="Slide Number Placeholder 6">
            <a:extLst>
              <a:ext uri="{FF2B5EF4-FFF2-40B4-BE49-F238E27FC236}">
                <a16:creationId xmlns:a16="http://schemas.microsoft.com/office/drawing/2014/main" id="{F5B31E4B-1BC9-A24D-A924-9E4404387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B8D878-28AD-6642-829E-2F6AC1763A3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2854A8-A4C2-4D45-BB1C-142751CF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under Congressional (Radical) Reconstruction</a:t>
            </a:r>
          </a:p>
        </p:txBody>
      </p:sp>
      <p:sp>
        <p:nvSpPr>
          <p:cNvPr id="50178" name="Content Placeholder 5">
            <a:extLst>
              <a:ext uri="{FF2B5EF4-FFF2-40B4-BE49-F238E27FC236}">
                <a16:creationId xmlns:a16="http://schemas.microsoft.com/office/drawing/2014/main" id="{319AFB38-826E-DD44-87F5-E298481A1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1868 was a time of great turmoil in South Carolina.</a:t>
            </a:r>
          </a:p>
          <a:p>
            <a:pPr eaLnBrk="1" hangingPunct="1"/>
            <a:r>
              <a:rPr lang="en-US" altLang="en-US"/>
              <a:t>Blacks were hopeful about having some control over their own destiny and were working toward political equality.</a:t>
            </a:r>
          </a:p>
          <a:p>
            <a:pPr eaLnBrk="1" hangingPunct="1"/>
            <a:r>
              <a:rPr lang="en-US" altLang="en-US"/>
              <a:t>Whites were anxious about black and white equality, because it threatened their superiority and the previous structure of South Carolina.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0179" name="Slide Number Placeholder 6">
            <a:extLst>
              <a:ext uri="{FF2B5EF4-FFF2-40B4-BE49-F238E27FC236}">
                <a16:creationId xmlns:a16="http://schemas.microsoft.com/office/drawing/2014/main" id="{A64F91AA-3BAA-E748-A146-C454F1A92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E64C4-1762-7043-9EAC-F41C2139956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A1B72A-58DA-1244-9A9C-2D1C534C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Constitution of 1868</a:t>
            </a:r>
          </a:p>
        </p:txBody>
      </p:sp>
      <p:sp>
        <p:nvSpPr>
          <p:cNvPr id="52226" name="Content Placeholder 5">
            <a:extLst>
              <a:ext uri="{FF2B5EF4-FFF2-40B4-BE49-F238E27FC236}">
                <a16:creationId xmlns:a16="http://schemas.microsoft.com/office/drawing/2014/main" id="{83B37A1D-BD4F-AA40-86A8-6C7D6E644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South Carolina’s new constitutional convention was composed of 73 black delegates and 51 white delegates.</a:t>
            </a:r>
          </a:p>
          <a:p>
            <a:pPr eaLnBrk="1" hangingPunct="1"/>
            <a:r>
              <a:rPr lang="en-US" altLang="en-US" sz="2400"/>
              <a:t>A democratic constitution was created in 1868.</a:t>
            </a:r>
          </a:p>
          <a:p>
            <a:pPr lvl="1" eaLnBrk="1" hangingPunct="1"/>
            <a:r>
              <a:rPr lang="en-US" altLang="en-US" sz="2400"/>
              <a:t>Gave equal voting rights, political opportunities for all men, and men without property could hold political office</a:t>
            </a:r>
          </a:p>
          <a:p>
            <a:pPr lvl="1" eaLnBrk="1" hangingPunct="1"/>
            <a:r>
              <a:rPr lang="en-US" altLang="en-US" sz="2400"/>
              <a:t>General Assembly representation based on population, rather than wealth</a:t>
            </a:r>
          </a:p>
          <a:p>
            <a:pPr lvl="1" eaLnBrk="1" hangingPunct="1"/>
            <a:r>
              <a:rPr lang="en-US" altLang="en-US" sz="2400"/>
              <a:t>local people could elect own officials and officials could tax for local needs</a:t>
            </a:r>
          </a:p>
          <a:p>
            <a:pPr lvl="1" eaLnBrk="1" hangingPunct="1"/>
            <a:r>
              <a:rPr lang="en-US" altLang="en-US" sz="2400"/>
              <a:t>statewide public education system implemented, available equally to all children</a:t>
            </a:r>
          </a:p>
          <a:p>
            <a:pPr eaLnBrk="1" hangingPunct="1"/>
            <a:r>
              <a:rPr lang="en-US" altLang="en-US" sz="2400"/>
              <a:t>Most whites resented the equality outlined by the new constitution in South Carolina 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52227" name="Slide Number Placeholder 6">
            <a:extLst>
              <a:ext uri="{FF2B5EF4-FFF2-40B4-BE49-F238E27FC236}">
                <a16:creationId xmlns:a16="http://schemas.microsoft.com/office/drawing/2014/main" id="{81939DC5-41B1-D343-A7FD-D30D74FF71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922D8-2187-2140-B27B-6CB5F26F018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6858EA59-08D4-0F48-91CB-65FDCEE08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70E2B2-9CC2-394C-ADF3-9E2365F20DA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C00C0-8F87-A54F-808E-DBA7948CDDDC}"/>
              </a:ext>
            </a:extLst>
          </p:cNvPr>
          <p:cNvSpPr/>
          <p:nvPr/>
        </p:nvSpPr>
        <p:spPr>
          <a:xfrm>
            <a:off x="457200" y="4831566"/>
            <a:ext cx="61722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CB939-61D2-D14F-B2EE-51F9CE3185B3}"/>
              </a:ext>
            </a:extLst>
          </p:cNvPr>
          <p:cNvSpPr txBox="1"/>
          <p:nvPr/>
        </p:nvSpPr>
        <p:spPr>
          <a:xfrm>
            <a:off x="457199" y="4831566"/>
            <a:ext cx="6096000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Political Reconstruction on the National Level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 action="ppaction://hlinksldjump"/>
              </a:rPr>
              <a:t>Reconstruction in South Carolina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6" action="ppaction://hlinksldjump"/>
              </a:rPr>
              <a:t>The Economy During Reconstruction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7" action="ppaction://hlinksldjump"/>
              </a:rPr>
              <a:t>The Violent End of Reconstruction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F84758-2CED-834E-92A0-E136B3C4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Republican Rule in South Carolina</a:t>
            </a:r>
          </a:p>
        </p:txBody>
      </p:sp>
      <p:sp>
        <p:nvSpPr>
          <p:cNvPr id="54274" name="Content Placeholder 5">
            <a:extLst>
              <a:ext uri="{FF2B5EF4-FFF2-40B4-BE49-F238E27FC236}">
                <a16:creationId xmlns:a16="http://schemas.microsoft.com/office/drawing/2014/main" id="{1ECDEB49-888A-754F-8DB6-B79368455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The first general election in South Carolina was held in 1868.</a:t>
            </a:r>
          </a:p>
          <a:p>
            <a:pPr lvl="1" eaLnBrk="1" hangingPunct="1"/>
            <a:r>
              <a:rPr lang="en-US" altLang="en-US" sz="2400"/>
              <a:t>Republican Party was dominant, over 80% Republican in General Assembly - with 75 out of 124 in the House black, and 10 out of 32 in the Senate black</a:t>
            </a:r>
          </a:p>
          <a:p>
            <a:pPr eaLnBrk="1" hangingPunct="1"/>
            <a:r>
              <a:rPr lang="en-US" altLang="en-US" sz="2400"/>
              <a:t>Robert K. Scott elected governor</a:t>
            </a:r>
          </a:p>
          <a:p>
            <a:pPr lvl="1" eaLnBrk="1" hangingPunct="1"/>
            <a:r>
              <a:rPr lang="en-US" altLang="en-US" sz="2400"/>
              <a:t>white Union officer, head of Freedmen’s Bureau in South Carolina; held favor with black voters</a:t>
            </a:r>
          </a:p>
          <a:p>
            <a:pPr eaLnBrk="1" hangingPunct="1"/>
            <a:r>
              <a:rPr lang="en-US" altLang="en-US" sz="2400"/>
              <a:t>Francis L. Cardozo elected secretary of state</a:t>
            </a:r>
          </a:p>
          <a:p>
            <a:pPr lvl="1" eaLnBrk="1" hangingPunct="1"/>
            <a:r>
              <a:rPr lang="en-US" altLang="en-US" sz="2400"/>
              <a:t>first black man to hold a statewide office in South Carolina, member of the constitutional convention of 1868, showed interest in establishing a public school system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54275" name="Slide Number Placeholder 6">
            <a:extLst>
              <a:ext uri="{FF2B5EF4-FFF2-40B4-BE49-F238E27FC236}">
                <a16:creationId xmlns:a16="http://schemas.microsoft.com/office/drawing/2014/main" id="{615A9826-E03C-3D46-910B-AEC48A6D3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C3F975-C091-104A-B658-BDED1DF623C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D1B739-4A17-834B-B7B4-1310CE62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Republican Rule in South Carolina -continued</a:t>
            </a:r>
          </a:p>
        </p:txBody>
      </p:sp>
      <p:sp>
        <p:nvSpPr>
          <p:cNvPr id="56322" name="Content Placeholder 5">
            <a:extLst>
              <a:ext uri="{FF2B5EF4-FFF2-40B4-BE49-F238E27FC236}">
                <a16:creationId xmlns:a16="http://schemas.microsoft.com/office/drawing/2014/main" id="{02EFA1B8-97ED-2644-A82C-97C395A9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General Assembly ratified the Fourteenth Amendment, and circuit courts were established across the state.</a:t>
            </a:r>
          </a:p>
          <a:p>
            <a:pPr eaLnBrk="1" hangingPunct="1"/>
            <a:r>
              <a:rPr lang="en-US" altLang="en-US" sz="2400"/>
              <a:t>South Carolina met the new requirements of Congress.</a:t>
            </a:r>
          </a:p>
          <a:p>
            <a:pPr lvl="1" eaLnBrk="1" hangingPunct="1"/>
            <a:r>
              <a:rPr lang="en-US" altLang="en-US" sz="2400"/>
              <a:t>Military supervision was suspended in South Carolina.</a:t>
            </a:r>
          </a:p>
          <a:p>
            <a:pPr eaLnBrk="1" hangingPunct="1"/>
            <a:r>
              <a:rPr lang="en-US" altLang="en-US" sz="2400"/>
              <a:t>Problems faced by the mostly Republican government:</a:t>
            </a:r>
          </a:p>
          <a:p>
            <a:pPr lvl="1" eaLnBrk="1" hangingPunct="1"/>
            <a:r>
              <a:rPr lang="en-US" altLang="en-US" sz="2400"/>
              <a:t>threatened opposition from white minority who controlled wealth</a:t>
            </a:r>
          </a:p>
          <a:p>
            <a:pPr lvl="1" eaLnBrk="1" hangingPunct="1"/>
            <a:r>
              <a:rPr lang="en-US" altLang="en-US" sz="2400"/>
              <a:t>violence, threats, beatings, and overall intimidation by whites after blacks were given voting rights; whites determined to uphold their civilization</a:t>
            </a:r>
          </a:p>
          <a:p>
            <a:pPr eaLnBrk="1" hangingPunct="1"/>
            <a:r>
              <a:rPr lang="en-US" altLang="en-US" sz="2400"/>
              <a:t>The 12 years of Reconstruction in South Carolina was similar in intensity to the Civil War.</a:t>
            </a:r>
          </a:p>
        </p:txBody>
      </p:sp>
      <p:sp>
        <p:nvSpPr>
          <p:cNvPr id="56323" name="Slide Number Placeholder 6">
            <a:extLst>
              <a:ext uri="{FF2B5EF4-FFF2-40B4-BE49-F238E27FC236}">
                <a16:creationId xmlns:a16="http://schemas.microsoft.com/office/drawing/2014/main" id="{9247F2E2-7030-8746-BFD2-8D55315CE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CF4493-9E2B-464B-BF78-141B41380FF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9147B0-BB7D-DE41-A199-4532CE65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Peak of Black Participation</a:t>
            </a:r>
          </a:p>
        </p:txBody>
      </p:sp>
      <p:sp>
        <p:nvSpPr>
          <p:cNvPr id="58370" name="Content Placeholder 5">
            <a:extLst>
              <a:ext uri="{FF2B5EF4-FFF2-40B4-BE49-F238E27FC236}">
                <a16:creationId xmlns:a16="http://schemas.microsoft.com/office/drawing/2014/main" id="{D08D003B-AF3B-9244-8AD4-F30E06492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After 1868, blacks became increasingly involved in the political life of South Carolina.</a:t>
            </a:r>
          </a:p>
          <a:p>
            <a:pPr lvl="1" eaLnBrk="1" hangingPunct="1"/>
            <a:r>
              <a:rPr lang="en-US" altLang="en-US" sz="2400"/>
              <a:t>served on various committees, offices of lieutenant governor, secretary of state, secretary of treasury, and attorney general</a:t>
            </a:r>
          </a:p>
          <a:p>
            <a:pPr eaLnBrk="1" hangingPunct="1"/>
            <a:r>
              <a:rPr lang="en-US" altLang="en-US" sz="2400"/>
              <a:t>On a national level, The Fifteenth Amendment to the Constitution guaranteed the right of African Americans to vote.</a:t>
            </a:r>
          </a:p>
          <a:p>
            <a:r>
              <a:rPr lang="en-US" altLang="en-US" sz="2400"/>
              <a:t>The election of Jonathan J. Wright, a black attorney, as justice of the South Carolina Supreme Court shocked many Conservatives.</a:t>
            </a:r>
          </a:p>
          <a:p>
            <a:r>
              <a:rPr lang="en-US" altLang="en-US" sz="2400"/>
              <a:t>white scalawags and carpetbaggers also important in the Republican majority</a:t>
            </a:r>
          </a:p>
          <a:p>
            <a:pPr lvl="1"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58371" name="Slide Number Placeholder 6">
            <a:extLst>
              <a:ext uri="{FF2B5EF4-FFF2-40B4-BE49-F238E27FC236}">
                <a16:creationId xmlns:a16="http://schemas.microsoft.com/office/drawing/2014/main" id="{E2A9B25F-D1BD-D143-8C2B-89439CEBB0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A0EF5B-687A-6844-8A63-4B5FB65445F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342DCF-DEAC-504A-8EDA-95BAB7F6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Propaganda against Radical Reconstruction</a:t>
            </a:r>
          </a:p>
        </p:txBody>
      </p:sp>
      <p:sp>
        <p:nvSpPr>
          <p:cNvPr id="60418" name="Content Placeholder 5">
            <a:extLst>
              <a:ext uri="{FF2B5EF4-FFF2-40B4-BE49-F238E27FC236}">
                <a16:creationId xmlns:a16="http://schemas.microsoft.com/office/drawing/2014/main" id="{DB937946-BBE0-2940-89CD-630ED03D8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Conservatives thought poorly of Republicans, which helped to unify white opinion against Reconstruction.</a:t>
            </a:r>
          </a:p>
          <a:p>
            <a:pPr eaLnBrk="1" hangingPunct="1"/>
            <a:r>
              <a:rPr lang="en-US" altLang="en-US" sz="2400"/>
              <a:t>Propaganda was used against Republicans, who were often corrupt and not suited for political leadership.</a:t>
            </a:r>
          </a:p>
          <a:p>
            <a:pPr lvl="1" eaLnBrk="1" hangingPunct="1"/>
            <a:r>
              <a:rPr lang="en-US" altLang="en-US" sz="2400"/>
              <a:t>propaganda – accusations spread deliberately to further a cause or damage an opposing cause</a:t>
            </a:r>
          </a:p>
          <a:p>
            <a:pPr eaLnBrk="1" hangingPunct="1"/>
            <a:r>
              <a:rPr lang="en-US" altLang="en-US" sz="2400"/>
              <a:t>Many northerners believed the propaganda, causing them to lose enthusiasm for their biracial democracy.</a:t>
            </a:r>
          </a:p>
          <a:p>
            <a:pPr eaLnBrk="1" hangingPunct="1"/>
            <a:r>
              <a:rPr lang="en-US" altLang="en-US" sz="2400"/>
              <a:t>Many believed that the propaganda was initiated by revengeful congressmen and was carried out by blacks, carpetbaggers, and scalawags; this contributed to future segregation and discrimination against blacks.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0419" name="Slide Number Placeholder 6">
            <a:extLst>
              <a:ext uri="{FF2B5EF4-FFF2-40B4-BE49-F238E27FC236}">
                <a16:creationId xmlns:a16="http://schemas.microsoft.com/office/drawing/2014/main" id="{76A1C276-5863-1340-A915-BC4F4C4D3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848E79-BA3F-C547-ACB8-524D385CE1B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>
            <a:extLst>
              <a:ext uri="{FF2B5EF4-FFF2-40B4-BE49-F238E27FC236}">
                <a16:creationId xmlns:a16="http://schemas.microsoft.com/office/drawing/2014/main" id="{8A85FFAC-D20B-4E47-8693-F34FDEE60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E431BE-FBC1-5E49-8EB5-BD0CF7B150A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5" descr="Snap1.jpg">
            <a:extLst>
              <a:ext uri="{FF2B5EF4-FFF2-40B4-BE49-F238E27FC236}">
                <a16:creationId xmlns:a16="http://schemas.microsoft.com/office/drawing/2014/main" id="{3BD6C658-C296-CB46-AF92-F16FD5EED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162" y="31595"/>
            <a:ext cx="5273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22EF8B-5D3F-5E48-ABFB-D898CB57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Black Leadership</a:t>
            </a:r>
          </a:p>
        </p:txBody>
      </p:sp>
      <p:sp>
        <p:nvSpPr>
          <p:cNvPr id="64514" name="Content Placeholder 5">
            <a:extLst>
              <a:ext uri="{FF2B5EF4-FFF2-40B4-BE49-F238E27FC236}">
                <a16:creationId xmlns:a16="http://schemas.microsoft.com/office/drawing/2014/main" id="{441EEC37-8927-7F49-AF40-1AAA7D82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Some black leaders were well-suited to be politicians, but others weren’t.</a:t>
            </a:r>
          </a:p>
          <a:p>
            <a:pPr eaLnBrk="1" hangingPunct="1"/>
            <a:r>
              <a:rPr lang="en-US" altLang="en-US" sz="2400"/>
              <a:t>Robert Brown Elliot: distinguished legislator, (Congress for two terms) and powerful speechmaker</a:t>
            </a:r>
          </a:p>
          <a:p>
            <a:r>
              <a:rPr lang="en-US" altLang="en-US" sz="2400"/>
              <a:t>Joseph Hayne Rainey was the first black man elected to Congress. He voted for amnesty (pardon granted to a large group of individuals) for former Confederate officials.</a:t>
            </a:r>
          </a:p>
          <a:p>
            <a:r>
              <a:rPr lang="en-US" altLang="en-US" sz="2400"/>
              <a:t>Alonzo Jacob Ransier: first black lieutenant governor</a:t>
            </a:r>
          </a:p>
          <a:p>
            <a:r>
              <a:rPr lang="en-US" altLang="en-US" sz="2400"/>
              <a:t>Benjamin Franklin Randolph served in the state Senate and state Republican Party, and he was one of four Republican leaders assassinated in 1868.</a:t>
            </a:r>
          </a:p>
          <a:p>
            <a:pPr eaLnBrk="1" hangingPunct="1"/>
            <a:r>
              <a:rPr lang="en-US" altLang="en-US" sz="2400"/>
              <a:t>Other black leaders include church leaders, newspaper editors, and political organizers.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4515" name="Slide Number Placeholder 6">
            <a:extLst>
              <a:ext uri="{FF2B5EF4-FFF2-40B4-BE49-F238E27FC236}">
                <a16:creationId xmlns:a16="http://schemas.microsoft.com/office/drawing/2014/main" id="{9D6B8068-1EEE-FC42-8C96-3880207FD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DC0E31-88E1-DD4B-8790-F98FB308AF0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E48FC3-73B3-4B4D-8E61-49B98EEF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Successes of Radical Reconstruction</a:t>
            </a:r>
          </a:p>
        </p:txBody>
      </p:sp>
      <p:sp>
        <p:nvSpPr>
          <p:cNvPr id="66562" name="Content Placeholder 5">
            <a:extLst>
              <a:ext uri="{FF2B5EF4-FFF2-40B4-BE49-F238E27FC236}">
                <a16:creationId xmlns:a16="http://schemas.microsoft.com/office/drawing/2014/main" id="{C64185FE-F80B-0B45-BE4F-97F7D125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Some black leaders, scalawags, and carpetbaggers, experienced success during Reconstruction in South Carolina; they provided an example of what biracial democracy might look like.</a:t>
            </a:r>
          </a:p>
          <a:p>
            <a:pPr eaLnBrk="1" hangingPunct="1"/>
            <a:r>
              <a:rPr lang="en-US" altLang="en-US" sz="2400"/>
              <a:t>new statewide public school system</a:t>
            </a:r>
          </a:p>
          <a:p>
            <a:pPr lvl="1" eaLnBrk="1" hangingPunct="1"/>
            <a:r>
              <a:rPr lang="en-US" altLang="en-US" sz="2400"/>
              <a:t>most not racially integrated, did not attract all school-age children immediately</a:t>
            </a:r>
          </a:p>
          <a:p>
            <a:pPr eaLnBrk="1" hangingPunct="1"/>
            <a:r>
              <a:rPr lang="en-US" altLang="en-US" sz="2400"/>
              <a:t>Race relations became more open and integrated during Reconstruction in South Carolina, but integration did not sit well with many white people.</a:t>
            </a:r>
          </a:p>
          <a:p>
            <a:pPr eaLnBrk="1" hangingPunct="1"/>
            <a:r>
              <a:rPr lang="en-US" altLang="en-US" sz="2400"/>
              <a:t>A small, professional black upper class developed: lawyers, ministers, doctors, nurses, teachers, even firemen and policemen in some areas.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6563" name="Slide Number Placeholder 6">
            <a:extLst>
              <a:ext uri="{FF2B5EF4-FFF2-40B4-BE49-F238E27FC236}">
                <a16:creationId xmlns:a16="http://schemas.microsoft.com/office/drawing/2014/main" id="{91E76BA2-7C69-664E-B2D6-A64B39131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EB2B8F-39FD-CC4C-A566-AF3285505BE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04826A-7C3C-7940-A1D9-1113EAB4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Successes of Radical Reconstruction (continued)</a:t>
            </a:r>
          </a:p>
        </p:txBody>
      </p:sp>
      <p:sp>
        <p:nvSpPr>
          <p:cNvPr id="68610" name="Content Placeholder 5">
            <a:extLst>
              <a:ext uri="{FF2B5EF4-FFF2-40B4-BE49-F238E27FC236}">
                <a16:creationId xmlns:a16="http://schemas.microsoft.com/office/drawing/2014/main" id="{BF8429E7-8A7B-A94F-89F0-FA1A35EFB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Additional accomplishments of Radical Reconstruction:</a:t>
            </a:r>
          </a:p>
          <a:p>
            <a:pPr lvl="1" eaLnBrk="1" hangingPunct="1"/>
            <a:r>
              <a:rPr lang="en-US" altLang="en-US" sz="2400"/>
              <a:t>Debtor’s home could not be taken to satisfy their debt.</a:t>
            </a:r>
          </a:p>
          <a:p>
            <a:pPr lvl="1" eaLnBrk="1" hangingPunct="1"/>
            <a:r>
              <a:rPr lang="en-US" altLang="en-US" sz="2400"/>
              <a:t>People could not be put in jail for their debt.</a:t>
            </a:r>
          </a:p>
          <a:p>
            <a:pPr lvl="1" eaLnBrk="1" hangingPunct="1"/>
            <a:r>
              <a:rPr lang="en-US" altLang="en-US" sz="2400"/>
              <a:t>Black people were allowed to serve on juries, and their testimony could be accepted in court.</a:t>
            </a:r>
          </a:p>
          <a:p>
            <a:pPr lvl="1" eaLnBrk="1" hangingPunct="1"/>
            <a:r>
              <a:rPr lang="en-US" altLang="en-US" sz="2400"/>
              <a:t>Women, single or married, could own and control property.</a:t>
            </a:r>
          </a:p>
          <a:p>
            <a:pPr lvl="1" eaLnBrk="1" hangingPunct="1"/>
            <a:r>
              <a:rPr lang="en-US" altLang="en-US" sz="2400"/>
              <a:t>A woman’s property could not be taken to satisfy her husband’s debt.</a:t>
            </a:r>
          </a:p>
          <a:p>
            <a:pPr lvl="1" eaLnBrk="1" hangingPunct="1"/>
            <a:r>
              <a:rPr lang="en-US" altLang="en-US" sz="2400"/>
              <a:t>Divorce could be instituted by judges.</a:t>
            </a:r>
          </a:p>
          <a:p>
            <a:pPr lvl="1" eaLnBrk="1" hangingPunct="1"/>
            <a:r>
              <a:rPr lang="en-US" altLang="en-US" sz="2400"/>
              <a:t>Temporary racial integration of the University of South Carolina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8611" name="Slide Number Placeholder 6">
            <a:extLst>
              <a:ext uri="{FF2B5EF4-FFF2-40B4-BE49-F238E27FC236}">
                <a16:creationId xmlns:a16="http://schemas.microsoft.com/office/drawing/2014/main" id="{09F7E12A-A08C-A74B-A6B6-DE99C070D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5438C3-1AA4-B240-BD85-ADE47EA246B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B3AC1C-C751-F54B-9838-40FA0473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Religion and Race during Reconstruction</a:t>
            </a:r>
          </a:p>
        </p:txBody>
      </p:sp>
      <p:sp>
        <p:nvSpPr>
          <p:cNvPr id="70658" name="Content Placeholder 5">
            <a:extLst>
              <a:ext uri="{FF2B5EF4-FFF2-40B4-BE49-F238E27FC236}">
                <a16:creationId xmlns:a16="http://schemas.microsoft.com/office/drawing/2014/main" id="{9CF97B5A-AFF8-2841-B984-CBDC17D60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After emancipation, freedmen commonly established their own churches, exercising their freedom from white control.</a:t>
            </a:r>
          </a:p>
          <a:p>
            <a:pPr lvl="1" eaLnBrk="1" hangingPunct="1"/>
            <a:r>
              <a:rPr lang="en-US" altLang="en-US" sz="2400"/>
              <a:t>Church became a social and political safe haven for black communities, and they were heavily attended (especially Baptist churches).</a:t>
            </a:r>
          </a:p>
          <a:p>
            <a:r>
              <a:rPr lang="en-US" altLang="en-US" sz="2400"/>
              <a:t>Many new churches adopted northern denominations (Methodists, Baptists, Presbyterians), rather than southern denominations.</a:t>
            </a:r>
          </a:p>
          <a:p>
            <a:r>
              <a:rPr lang="en-US" altLang="en-US" sz="2400"/>
              <a:t>The African Methodist Episcopal (AME) Church and the AME Zion Church were two national, solely black churches.</a:t>
            </a:r>
          </a:p>
          <a:p>
            <a:r>
              <a:rPr lang="en-US" altLang="en-US" sz="2400"/>
              <a:t>Both white and black denominations showed interest in education; several founded colleges and universities.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70659" name="Slide Number Placeholder 6">
            <a:extLst>
              <a:ext uri="{FF2B5EF4-FFF2-40B4-BE49-F238E27FC236}">
                <a16:creationId xmlns:a16="http://schemas.microsoft.com/office/drawing/2014/main" id="{D552E781-241B-9742-A24A-E8A12C64F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76C4C1-9790-0342-85B9-1C92B2FF75D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D94DB-D4DF-AF4B-A68F-4B266FFA39F7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97EB-CC82-BC41-8B62-842B5308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The Economy during Reconstruction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9C602B2A-471F-3C49-84A0-246BB6CF3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farming in South Carolina change during Reconstruction?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72707" name="Slide Number Placeholder 4">
            <a:extLst>
              <a:ext uri="{FF2B5EF4-FFF2-40B4-BE49-F238E27FC236}">
                <a16:creationId xmlns:a16="http://schemas.microsoft.com/office/drawing/2014/main" id="{66A1B8A9-D743-BE44-95C7-A3C12FF2E1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F2C857-91F0-4A46-BDA5-B1276BCE704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7716-A1AA-E84B-94F6-28AAED3C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Political Reconstruction on the National Level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7E1C942-DD29-CD45-8A9C-18E8959FE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What competing beliefs affected the reconstruction of the South after the Civil War?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3A1B9729-3F94-4646-AE1F-6B85393070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87800F-7BFE-6E46-A8FF-F079E6DFECB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BF95-A85A-5142-BC63-8D5DF5FC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The Economy during Reconstruction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586F6876-BB1C-4B4B-81F1-C2459F1C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depression</a:t>
            </a:r>
          </a:p>
          <a:p>
            <a:pPr lvl="1" eaLnBrk="1" hangingPunct="1"/>
            <a:r>
              <a:rPr lang="en-US" altLang="en-US"/>
              <a:t>sharecrop system</a:t>
            </a:r>
          </a:p>
          <a:p>
            <a:pPr lvl="1" eaLnBrk="1" hangingPunct="1"/>
            <a:r>
              <a:rPr lang="en-US" altLang="en-US"/>
              <a:t>tenant farmer</a:t>
            </a:r>
          </a:p>
          <a:p>
            <a:pPr lvl="1" eaLnBrk="1" hangingPunct="1"/>
            <a:r>
              <a:rPr lang="en-US" altLang="en-US"/>
              <a:t>crop-lien system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74755" name="Slide Number Placeholder 4">
            <a:extLst>
              <a:ext uri="{FF2B5EF4-FFF2-40B4-BE49-F238E27FC236}">
                <a16:creationId xmlns:a16="http://schemas.microsoft.com/office/drawing/2014/main" id="{EF60014B-3A00-B344-893B-217988981B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448BBD-42D3-DB4F-B47A-CE827C84AFC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4C1CBF-9F89-E943-A737-0BAF5029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&amp; The National Economy during the Reconstruction Era</a:t>
            </a:r>
          </a:p>
        </p:txBody>
      </p:sp>
      <p:sp>
        <p:nvSpPr>
          <p:cNvPr id="76802" name="Content Placeholder 5">
            <a:extLst>
              <a:ext uri="{FF2B5EF4-FFF2-40B4-BE49-F238E27FC236}">
                <a16:creationId xmlns:a16="http://schemas.microsoft.com/office/drawing/2014/main" id="{33528925-DF2C-F845-A8E0-7F6704803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3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Rebuilding the economy was a significant concern during Reconstruction; the South received very little help from the federal government.</a:t>
            </a:r>
          </a:p>
          <a:p>
            <a:pPr eaLnBrk="1" hangingPunct="1"/>
            <a:r>
              <a:rPr lang="en-US" altLang="en-US" sz="2400"/>
              <a:t>Tremendous economic transition during the Civil War and Reconstruction</a:t>
            </a:r>
          </a:p>
          <a:p>
            <a:pPr eaLnBrk="1" hangingPunct="1"/>
            <a:r>
              <a:rPr lang="en-US" altLang="en-US" sz="2400"/>
              <a:t>Industry increased rapidly in the North during the Civil War; the federal government encouraged this growth and took several steps to see the North progress economically.</a:t>
            </a:r>
          </a:p>
          <a:p>
            <a:pPr eaLnBrk="1" hangingPunct="1"/>
            <a:r>
              <a:rPr lang="en-US" altLang="en-US" sz="2400"/>
              <a:t>In 1873, a temporary depression negatively affected laborers and businesses; federal, state, and local governments had little help to offer.</a:t>
            </a:r>
          </a:p>
          <a:p>
            <a:pPr eaLnBrk="1" hangingPunct="1"/>
            <a:r>
              <a:rPr lang="en-US" altLang="en-US" sz="2400"/>
              <a:t>While the North recovered, the South still experienced poverty and insufficient economic success.</a:t>
            </a:r>
          </a:p>
          <a:p>
            <a:pPr eaLnBrk="1" hangingPunct="1"/>
            <a:endParaRPr lang="en-US" altLang="en-US"/>
          </a:p>
        </p:txBody>
      </p:sp>
      <p:sp>
        <p:nvSpPr>
          <p:cNvPr id="76803" name="Slide Number Placeholder 6">
            <a:extLst>
              <a:ext uri="{FF2B5EF4-FFF2-40B4-BE49-F238E27FC236}">
                <a16:creationId xmlns:a16="http://schemas.microsoft.com/office/drawing/2014/main" id="{13DA576A-4DE6-2A40-9568-1048C7162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CAD09E-E1FE-E145-8CEC-5F0432B2B45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D5AC85-05BC-8543-9247-04036252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South Carolina Economy during Reconstruction</a:t>
            </a:r>
          </a:p>
        </p:txBody>
      </p:sp>
      <p:sp>
        <p:nvSpPr>
          <p:cNvPr id="78850" name="Content Placeholder 5">
            <a:extLst>
              <a:ext uri="{FF2B5EF4-FFF2-40B4-BE49-F238E27FC236}">
                <a16:creationId xmlns:a16="http://schemas.microsoft.com/office/drawing/2014/main" id="{C14AC49F-129B-4143-A204-5D418309C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After war, South Carolina’s economy was chaotic.</a:t>
            </a:r>
          </a:p>
          <a:p>
            <a:pPr lvl="1" eaLnBrk="1" hangingPunct="1"/>
            <a:r>
              <a:rPr lang="en-US" altLang="en-US" sz="2400"/>
              <a:t>Enormous destruction in towns, cities, farms, and plantations</a:t>
            </a:r>
          </a:p>
          <a:p>
            <a:pPr eaLnBrk="1" hangingPunct="1"/>
            <a:r>
              <a:rPr lang="en-US" altLang="en-US" sz="2400"/>
              <a:t>Need to get crops growing again, for food and economic purposes</a:t>
            </a:r>
          </a:p>
          <a:p>
            <a:pPr eaLnBrk="1" hangingPunct="1"/>
            <a:r>
              <a:rPr lang="en-US" altLang="en-US" sz="2400"/>
              <a:t>Main problem: no money for landowners to hire laborers, and many laborers had no land of their own</a:t>
            </a:r>
          </a:p>
          <a:p>
            <a:pPr eaLnBrk="1" hangingPunct="1"/>
            <a:r>
              <a:rPr lang="en-US" altLang="en-US" sz="2400"/>
              <a:t>Many freedmen remained where they were in slavery.</a:t>
            </a:r>
          </a:p>
          <a:p>
            <a:pPr eaLnBrk="1" hangingPunct="1"/>
            <a:r>
              <a:rPr lang="en-US" altLang="en-US" sz="2400"/>
              <a:t>Blacks hoped for and whites feared government takeover and redistribution of land – this did not happen.</a:t>
            </a:r>
          </a:p>
        </p:txBody>
      </p:sp>
      <p:sp>
        <p:nvSpPr>
          <p:cNvPr id="78851" name="Slide Number Placeholder 6">
            <a:extLst>
              <a:ext uri="{FF2B5EF4-FFF2-40B4-BE49-F238E27FC236}">
                <a16:creationId xmlns:a16="http://schemas.microsoft.com/office/drawing/2014/main" id="{F3F52C88-AC71-8C48-9357-B681E18B3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C40739-FE63-F940-9AB5-7120D2007C7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ontent Placeholder 5">
            <a:extLst>
              <a:ext uri="{FF2B5EF4-FFF2-40B4-BE49-F238E27FC236}">
                <a16:creationId xmlns:a16="http://schemas.microsoft.com/office/drawing/2014/main" id="{85AD6A4F-C2D4-DE45-8684-4534CBF22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Dominant solution between landowners and workers</a:t>
            </a:r>
          </a:p>
          <a:p>
            <a:pPr eaLnBrk="1" hangingPunct="1"/>
            <a:r>
              <a:rPr lang="en-US" altLang="en-US" sz="2400"/>
              <a:t>Sharecrop system - a landowner divided up his property into workable farms; laborer and family worked the individual farms</a:t>
            </a:r>
          </a:p>
          <a:p>
            <a:pPr eaLnBrk="1" hangingPunct="1"/>
            <a:r>
              <a:rPr lang="en-US" altLang="en-US" sz="2400"/>
              <a:t>Landowner and worker each got a share; the worker usually got 1/3 to 1/2 harvest.</a:t>
            </a:r>
          </a:p>
          <a:p>
            <a:pPr eaLnBrk="1" hangingPunct="1"/>
            <a:r>
              <a:rPr lang="en-US" altLang="en-US" sz="2400"/>
              <a:t>Sharecropping created production, not prosperity.</a:t>
            </a:r>
          </a:p>
        </p:txBody>
      </p:sp>
      <p:pic>
        <p:nvPicPr>
          <p:cNvPr id="80898" name="Content Placeholder 2">
            <a:extLst>
              <a:ext uri="{FF2B5EF4-FFF2-40B4-BE49-F238E27FC236}">
                <a16:creationId xmlns:a16="http://schemas.microsoft.com/office/drawing/2014/main" id="{F0CE20CC-3CAB-3947-8A1B-2697474455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2514600"/>
            <a:ext cx="3386138" cy="246538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D8028C-89E3-3441-BE91-927471A2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Sharecrop System</a:t>
            </a:r>
          </a:p>
        </p:txBody>
      </p:sp>
      <p:sp>
        <p:nvSpPr>
          <p:cNvPr id="80900" name="Slide Number Placeholder 6">
            <a:extLst>
              <a:ext uri="{FF2B5EF4-FFF2-40B4-BE49-F238E27FC236}">
                <a16:creationId xmlns:a16="http://schemas.microsoft.com/office/drawing/2014/main" id="{B5DE193B-C3F4-A546-834A-4BF3E56EC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CE229F-21C8-C842-968F-8354E98C803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2B79F-FFC7-0D40-84C7-32624B0C2BA1}"/>
              </a:ext>
            </a:extLst>
          </p:cNvPr>
          <p:cNvSpPr txBox="1"/>
          <p:nvPr/>
        </p:nvSpPr>
        <p:spPr>
          <a:xfrm>
            <a:off x="5165725" y="4953000"/>
            <a:ext cx="2971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</a:rPr>
              <a:t>Sharecropping in 1941</a:t>
            </a: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22E4E6-2AA7-B249-80BC-2585B26F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Crop-Lien System</a:t>
            </a:r>
          </a:p>
        </p:txBody>
      </p:sp>
      <p:sp>
        <p:nvSpPr>
          <p:cNvPr id="82946" name="Content Placeholder 5">
            <a:extLst>
              <a:ext uri="{FF2B5EF4-FFF2-40B4-BE49-F238E27FC236}">
                <a16:creationId xmlns:a16="http://schemas.microsoft.com/office/drawing/2014/main" id="{2D81C9EB-E983-3440-9A69-64E1D7DEB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Common alongside sharecrop system</a:t>
            </a:r>
          </a:p>
          <a:p>
            <a:pPr eaLnBrk="1" hangingPunct="1"/>
            <a:r>
              <a:rPr lang="en-US" altLang="en-US" sz="2400"/>
              <a:t>Crop-lien system: landowners and sharecroppers with little money bought items on credit from a store, merchant got a lien or mortgage on the crop and was paid first at harvest, landowners and sharecroppers divided up the remaining</a:t>
            </a:r>
          </a:p>
          <a:p>
            <a:pPr eaLnBrk="1" hangingPunct="1"/>
            <a:r>
              <a:rPr lang="en-US" altLang="en-US" sz="2400"/>
              <a:t>Often very little remained, caused debt</a:t>
            </a:r>
          </a:p>
          <a:p>
            <a:pPr eaLnBrk="1" hangingPunct="1"/>
            <a:r>
              <a:rPr lang="en-US" altLang="en-US" sz="2400"/>
              <a:t>Merchant  insisted that farmers plant nonperishable crops which meant survival, not prosperity.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2947" name="Slide Number Placeholder 6">
            <a:extLst>
              <a:ext uri="{FF2B5EF4-FFF2-40B4-BE49-F238E27FC236}">
                <a16:creationId xmlns:a16="http://schemas.microsoft.com/office/drawing/2014/main" id="{C3051E6A-2E81-8749-AA6A-F5D608B87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7555F7-C413-AA49-8C8C-CA07EC91A78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ontent Placeholder 5">
            <a:extLst>
              <a:ext uri="{FF2B5EF4-FFF2-40B4-BE49-F238E27FC236}">
                <a16:creationId xmlns:a16="http://schemas.microsoft.com/office/drawing/2014/main" id="{6C447CE1-60A4-C446-947C-20FD587B7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Many who were formerly rich declared bankruptcy and lost property </a:t>
            </a:r>
          </a:p>
          <a:p>
            <a:pPr eaLnBrk="1" hangingPunct="1"/>
            <a:r>
              <a:rPr lang="en-US" altLang="en-US" sz="2400"/>
              <a:t>Small farm owners competed with sharecroppers</a:t>
            </a:r>
          </a:p>
          <a:p>
            <a:pPr eaLnBrk="1" hangingPunct="1"/>
            <a:r>
              <a:rPr lang="en-US" altLang="en-US" sz="2400"/>
              <a:t>Women often overworked because their sons or husbands were killed or disabled in the war.</a:t>
            </a:r>
          </a:p>
          <a:p>
            <a:pPr eaLnBrk="1" hangingPunct="1"/>
            <a:r>
              <a:rPr lang="en-US" altLang="en-US" sz="2400"/>
              <a:t>Difficulties caused class and racial tensions.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pic>
        <p:nvPicPr>
          <p:cNvPr id="84994" name="Content Placeholder 2">
            <a:extLst>
              <a:ext uri="{FF2B5EF4-FFF2-40B4-BE49-F238E27FC236}">
                <a16:creationId xmlns:a16="http://schemas.microsoft.com/office/drawing/2014/main" id="{A8E2A031-60B7-844C-969A-D2BD0D3C43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0" y="1600200"/>
            <a:ext cx="2733675" cy="419735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4954AB-3323-5F45-9725-D3355C4D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Difficulties for All Classes</a:t>
            </a:r>
          </a:p>
        </p:txBody>
      </p:sp>
      <p:sp>
        <p:nvSpPr>
          <p:cNvPr id="84996" name="Slide Number Placeholder 6">
            <a:extLst>
              <a:ext uri="{FF2B5EF4-FFF2-40B4-BE49-F238E27FC236}">
                <a16:creationId xmlns:a16="http://schemas.microsoft.com/office/drawing/2014/main" id="{58A0EE79-36B6-5B4C-97D5-6D1A95C35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3EC6B7-1648-E341-8B8C-BE67A732F29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EDF8F4-E6A5-7445-9D1C-EDC483D4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Railroad Development</a:t>
            </a:r>
          </a:p>
        </p:txBody>
      </p:sp>
      <p:sp>
        <p:nvSpPr>
          <p:cNvPr id="87042" name="Content Placeholder 5">
            <a:extLst>
              <a:ext uri="{FF2B5EF4-FFF2-40B4-BE49-F238E27FC236}">
                <a16:creationId xmlns:a16="http://schemas.microsoft.com/office/drawing/2014/main" id="{8218D543-97A7-8045-ABA2-E991D41C6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Railroad network being rebuilt</a:t>
            </a:r>
          </a:p>
          <a:p>
            <a:pPr eaLnBrk="1" hangingPunct="1"/>
            <a:r>
              <a:rPr lang="en-US" altLang="en-US" sz="2400"/>
              <a:t>The state government supported railroad development with loans and grants.</a:t>
            </a:r>
          </a:p>
          <a:p>
            <a:pPr eaLnBrk="1" hangingPunct="1"/>
            <a:r>
              <a:rPr lang="en-US" altLang="en-US" sz="2400"/>
              <a:t>Cotton production expanded.</a:t>
            </a:r>
          </a:p>
          <a:p>
            <a:pPr eaLnBrk="1" hangingPunct="1"/>
            <a:r>
              <a:rPr lang="en-US" altLang="en-US" sz="2400"/>
              <a:t>Commerce in South Carolina remained weak during Reconstruction.</a:t>
            </a:r>
          </a:p>
          <a:p>
            <a:pPr eaLnBrk="1" hangingPunct="1"/>
            <a:r>
              <a:rPr lang="en-US" altLang="en-US" sz="2400"/>
              <a:t>Few manufacturing advances</a:t>
            </a:r>
          </a:p>
          <a:p>
            <a:pPr eaLnBrk="1" hangingPunct="1"/>
            <a:r>
              <a:rPr lang="en-US" altLang="en-US" sz="2400"/>
              <a:t>Depression starting in 1873 was a hindrance to commerce.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7043" name="Slide Number Placeholder 6">
            <a:extLst>
              <a:ext uri="{FF2B5EF4-FFF2-40B4-BE49-F238E27FC236}">
                <a16:creationId xmlns:a16="http://schemas.microsoft.com/office/drawing/2014/main" id="{10F42666-B62A-034A-A4AF-85CDCF630E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0617AF-A0C8-DA4F-8D57-E642F587A5E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4DA8E-AE1A-3C47-A384-1FF0DB82F51B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5DE0-F48D-404E-8537-1FC2C1E3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Violent End of Reconstruction</a:t>
            </a: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DB1BD442-45E1-B345-B0AC-AC82EA0E8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Reconstruction end in South Carolina? 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89091" name="Slide Number Placeholder 4">
            <a:extLst>
              <a:ext uri="{FF2B5EF4-FFF2-40B4-BE49-F238E27FC236}">
                <a16:creationId xmlns:a16="http://schemas.microsoft.com/office/drawing/2014/main" id="{FD35EE4A-D809-CD4D-A886-DF96FE8BB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6728D0-BA07-A847-8EDC-9EEAF83C03D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1B5D-43A1-BA4B-82C8-4733A984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Violent End of Reconstruction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B9BFBE01-7A91-444C-835B-94C56D7F7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Ku Klux Klan (KKK)</a:t>
            </a:r>
          </a:p>
          <a:p>
            <a:pPr lvl="1" eaLnBrk="1" hangingPunct="1"/>
            <a:r>
              <a:rPr lang="en-US" altLang="en-US"/>
              <a:t>Red Shirt campaign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91139" name="Slide Number Placeholder 4">
            <a:extLst>
              <a:ext uri="{FF2B5EF4-FFF2-40B4-BE49-F238E27FC236}">
                <a16:creationId xmlns:a16="http://schemas.microsoft.com/office/drawing/2014/main" id="{B79E2745-0B7C-D94B-9EC5-BA1FC251A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B2DF3B-7599-F948-9542-1091ADE1A1E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23A717-B9F6-0642-A73D-431FC7C9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Rising Opposition</a:t>
            </a:r>
          </a:p>
        </p:txBody>
      </p:sp>
      <p:sp>
        <p:nvSpPr>
          <p:cNvPr id="93186" name="Content Placeholder 5">
            <a:extLst>
              <a:ext uri="{FF2B5EF4-FFF2-40B4-BE49-F238E27FC236}">
                <a16:creationId xmlns:a16="http://schemas.microsoft.com/office/drawing/2014/main" id="{9A257950-D4E2-2C48-B332-F8FC6B23C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The Congressional (Radical) Reconstruction (1868) led to increased violence, opposition, and intimidation methods by Democrats against Republicans.</a:t>
            </a:r>
          </a:p>
          <a:p>
            <a:pPr eaLnBrk="1" hangingPunct="1"/>
            <a:r>
              <a:rPr lang="en-US" altLang="en-US" sz="2600"/>
              <a:t>The Republicans were partly to blame for the opposition of Democrats.</a:t>
            </a:r>
          </a:p>
          <a:p>
            <a:pPr lvl="1" eaLnBrk="1" hangingPunct="1"/>
            <a:r>
              <a:rPr lang="en-US" altLang="en-US" sz="2600"/>
              <a:t>They allowed corruption to enter into the government.</a:t>
            </a:r>
          </a:p>
          <a:p>
            <a:pPr lvl="1" eaLnBrk="1" hangingPunct="1"/>
            <a:r>
              <a:rPr lang="en-US" altLang="en-US" sz="2600"/>
              <a:t>Governor Robert K. Scott was corrupt, but his successor, Franklin J. Moses Jr., was probably the most corrupt governor ever to serve in South Carolina.</a:t>
            </a:r>
          </a:p>
          <a:p>
            <a:pPr eaLnBrk="1" hangingPunct="1"/>
            <a:endParaRPr lang="en-US" altLang="en-US" sz="2600"/>
          </a:p>
        </p:txBody>
      </p:sp>
      <p:sp>
        <p:nvSpPr>
          <p:cNvPr id="93187" name="Slide Number Placeholder 6">
            <a:extLst>
              <a:ext uri="{FF2B5EF4-FFF2-40B4-BE49-F238E27FC236}">
                <a16:creationId xmlns:a16="http://schemas.microsoft.com/office/drawing/2014/main" id="{0089E002-8A01-1D4D-B8C3-70451828E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05110D-4B5D-9B4E-85E3-25C174E8852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12B7-9604-7547-8B33-B166022C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Political Reconstruction on the National Level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F233778A-A63D-4649-A375-6F139BA02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Reconstruction</a:t>
            </a:r>
          </a:p>
          <a:p>
            <a:pPr lvl="1" eaLnBrk="1" hangingPunct="1"/>
            <a:r>
              <a:rPr lang="en-US" altLang="en-US"/>
              <a:t>Freedmen’s Bureau</a:t>
            </a:r>
          </a:p>
          <a:p>
            <a:pPr lvl="1" eaLnBrk="1" hangingPunct="1"/>
            <a:r>
              <a:rPr lang="en-US" altLang="en-US"/>
              <a:t>Black Codes</a:t>
            </a:r>
          </a:p>
          <a:p>
            <a:pPr lvl="1" eaLnBrk="1" hangingPunct="1"/>
            <a:r>
              <a:rPr lang="en-US" altLang="en-US"/>
              <a:t>Radical Republicans</a:t>
            </a:r>
          </a:p>
          <a:p>
            <a:pPr lvl="1" eaLnBrk="1" hangingPunct="1"/>
            <a:r>
              <a:rPr lang="en-US" altLang="en-US"/>
              <a:t>impeach</a:t>
            </a:r>
          </a:p>
          <a:p>
            <a:pPr lvl="1" eaLnBrk="1" hangingPunct="1"/>
            <a:r>
              <a:rPr lang="en-US" altLang="en-US"/>
              <a:t>carpetbaggers</a:t>
            </a:r>
          </a:p>
          <a:p>
            <a:pPr lvl="1" eaLnBrk="1" hangingPunct="1"/>
            <a:r>
              <a:rPr lang="en-US" altLang="en-US"/>
              <a:t>scalawags 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2AE677CC-8EE5-1843-A48A-036C4FB46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8A4141-75F2-2542-8F5B-280A3F37D8B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CD815C-8369-4F47-81A1-15B91365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Ku Klux Klan</a:t>
            </a:r>
          </a:p>
        </p:txBody>
      </p:sp>
      <p:sp>
        <p:nvSpPr>
          <p:cNvPr id="95234" name="Content Placeholder 5">
            <a:extLst>
              <a:ext uri="{FF2B5EF4-FFF2-40B4-BE49-F238E27FC236}">
                <a16:creationId xmlns:a16="http://schemas.microsoft.com/office/drawing/2014/main" id="{1E7BED4D-D3E8-5148-AB1D-FEDBCD3A4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r>
              <a:rPr lang="en-US" altLang="en-US" sz="2400"/>
              <a:t>Organized in South Carolina in 1868</a:t>
            </a:r>
          </a:p>
          <a:p>
            <a:r>
              <a:rPr lang="en-US" altLang="en-US" sz="2400"/>
              <a:t>Secret racist organization that used threats and violence to influence the behavior of citizens; beatings, torture, and terror</a:t>
            </a:r>
          </a:p>
          <a:p>
            <a:r>
              <a:rPr lang="en-US" altLang="en-US" sz="2400"/>
              <a:t>Targets were politically active republicans, usually black men</a:t>
            </a:r>
          </a:p>
          <a:p>
            <a:r>
              <a:rPr lang="en-US" altLang="en-US" sz="2400"/>
              <a:t>Acted mainly at night, mounted horses, wore robes and masks, worked in groups</a:t>
            </a:r>
          </a:p>
          <a:p>
            <a:pPr eaLnBrk="1" hangingPunct="1"/>
            <a:r>
              <a:rPr lang="en-US" altLang="en-US" sz="2400"/>
              <a:t>Some efforts to control the KKK, but the organization was only further provoked – “like throwing gasoline on fire”</a:t>
            </a:r>
          </a:p>
          <a:p>
            <a:pPr eaLnBrk="1" hangingPunct="1"/>
            <a:r>
              <a:rPr lang="en-US" altLang="en-US" sz="2400"/>
              <a:t>Klan organizations disbanded, but similar groups continued – all in an effort to promote white supremacy.</a:t>
            </a:r>
          </a:p>
          <a:p>
            <a:pPr eaLnBrk="1" hangingPunct="1"/>
            <a:r>
              <a:rPr lang="en-US" altLang="en-US" sz="2400"/>
              <a:t>Hundreds of Klan members ended up in prison</a:t>
            </a:r>
          </a:p>
        </p:txBody>
      </p:sp>
      <p:sp>
        <p:nvSpPr>
          <p:cNvPr id="95235" name="Slide Number Placeholder 6">
            <a:extLst>
              <a:ext uri="{FF2B5EF4-FFF2-40B4-BE49-F238E27FC236}">
                <a16:creationId xmlns:a16="http://schemas.microsoft.com/office/drawing/2014/main" id="{7E9F18A7-0DE6-4241-B435-F0FC4935F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A746D3-C256-684B-9E07-EFAE737D033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65CA0B-DDBE-9643-A723-1793AF86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Hamburg Massacre</a:t>
            </a:r>
          </a:p>
        </p:txBody>
      </p:sp>
      <p:sp>
        <p:nvSpPr>
          <p:cNvPr id="97282" name="Content Placeholder 5">
            <a:extLst>
              <a:ext uri="{FF2B5EF4-FFF2-40B4-BE49-F238E27FC236}">
                <a16:creationId xmlns:a16="http://schemas.microsoft.com/office/drawing/2014/main" id="{A3CD8C0D-0DAA-664B-AE55-7E3D357BF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Ultimately demonstrated that the republican government was unable to protect its own citizens</a:t>
            </a:r>
          </a:p>
          <a:p>
            <a:pPr eaLnBrk="1" hangingPunct="1"/>
            <a:r>
              <a:rPr lang="en-US" altLang="en-US" sz="2400"/>
              <a:t>What happened?</a:t>
            </a:r>
          </a:p>
          <a:p>
            <a:pPr lvl="1" eaLnBrk="1" hangingPunct="1"/>
            <a:r>
              <a:rPr lang="en-US" altLang="en-US" sz="2400"/>
              <a:t>Two white men felt insulted by the black militia drilling in the town of Hamburg; the men looked for help in Edgefield from former confederate general Matthew C. </a:t>
            </a:r>
            <a:r>
              <a:rPr lang="sv-SE" altLang="en-US" sz="2400"/>
              <a:t>Butler and Benjamin Ryan Tillman.</a:t>
            </a:r>
          </a:p>
          <a:p>
            <a:pPr lvl="1" eaLnBrk="1" hangingPunct="1"/>
            <a:r>
              <a:rPr lang="en-US" altLang="en-US" sz="2400"/>
              <a:t>Butler arrived in Hamburg with two hundred armed white men; they surrounded the black militia, and firing broke out. A white man was killed, and more armed white men arrived.</a:t>
            </a:r>
          </a:p>
          <a:p>
            <a:pPr lvl="1" eaLnBrk="1" hangingPunct="1"/>
            <a:r>
              <a:rPr lang="en-US" altLang="en-US" sz="2400"/>
              <a:t>The armed white men captured around three dozen black militiamen and killed six of those captured.</a:t>
            </a:r>
          </a:p>
          <a:p>
            <a:pPr lvl="1"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97283" name="Slide Number Placeholder 6">
            <a:extLst>
              <a:ext uri="{FF2B5EF4-FFF2-40B4-BE49-F238E27FC236}">
                <a16:creationId xmlns:a16="http://schemas.microsoft.com/office/drawing/2014/main" id="{902B4F34-446F-C644-9D27-8820CF3B6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1E80A4-B38E-4A47-8BDE-59F00EBACFE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8D7D1B-FBF3-DE41-86DD-79FF6413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Election of 1876</a:t>
            </a:r>
          </a:p>
        </p:txBody>
      </p:sp>
      <p:sp>
        <p:nvSpPr>
          <p:cNvPr id="99330" name="Content Placeholder 5">
            <a:extLst>
              <a:ext uri="{FF2B5EF4-FFF2-40B4-BE49-F238E27FC236}">
                <a16:creationId xmlns:a16="http://schemas.microsoft.com/office/drawing/2014/main" id="{CB6276A0-63B0-AB42-A397-2693EE26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Democratic party nominated Confederate war hero general Wade Hampton III</a:t>
            </a:r>
          </a:p>
          <a:p>
            <a:pPr lvl="1" eaLnBrk="1" hangingPunct="1"/>
            <a:r>
              <a:rPr lang="en-US" altLang="en-US" sz="2400"/>
              <a:t>They claimed they wanted to cooperate with every person in the state, including blacks, and promised to respect the rights of all citizens.</a:t>
            </a:r>
          </a:p>
          <a:p>
            <a:pPr eaLnBrk="1" hangingPunct="1"/>
            <a:r>
              <a:rPr lang="en-US" altLang="en-US" sz="2400"/>
              <a:t>Everywhere Hampton campaigned, hundreds of mounted horsemen met him, wearing red shirts; meant to intimidate republican voters </a:t>
            </a:r>
          </a:p>
          <a:p>
            <a:pPr eaLnBrk="1" hangingPunct="1"/>
            <a:r>
              <a:rPr lang="en-US" altLang="en-US" sz="2400"/>
              <a:t>The red shirts interfered with Governor Chamberlain’s campaign as well.</a:t>
            </a:r>
          </a:p>
          <a:p>
            <a:pPr eaLnBrk="1" hangingPunct="1"/>
            <a:r>
              <a:rPr lang="en-US" altLang="en-US" sz="2400"/>
              <a:t>Both sides were willing to use fraud to win</a:t>
            </a:r>
          </a:p>
          <a:p>
            <a:pPr eaLnBrk="1" hangingPunct="1"/>
            <a:r>
              <a:rPr lang="en-US" altLang="en-US" sz="2400"/>
              <a:t>Chamberlain and Hampton both sworn in as governor by supporters – dangerous dual government for a short period</a:t>
            </a:r>
          </a:p>
        </p:txBody>
      </p:sp>
      <p:sp>
        <p:nvSpPr>
          <p:cNvPr id="99331" name="Slide Number Placeholder 6">
            <a:extLst>
              <a:ext uri="{FF2B5EF4-FFF2-40B4-BE49-F238E27FC236}">
                <a16:creationId xmlns:a16="http://schemas.microsoft.com/office/drawing/2014/main" id="{2487D9A2-2E94-8140-8F5C-4C6FE865E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CC0B34-CF21-AF43-B86E-7E4A499FF38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8B614E-246D-2247-AD0E-176A790D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End of Reconstruction</a:t>
            </a:r>
          </a:p>
        </p:txBody>
      </p:sp>
      <p:sp>
        <p:nvSpPr>
          <p:cNvPr id="101378" name="Content Placeholder 5">
            <a:extLst>
              <a:ext uri="{FF2B5EF4-FFF2-40B4-BE49-F238E27FC236}">
                <a16:creationId xmlns:a16="http://schemas.microsoft.com/office/drawing/2014/main" id="{E9FF8E1E-5090-CD40-87AF-3F53C456F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Hampton held key resources- backed by people who paid most taxes, owned most guns; encouraged supporters to pay taxes for his benefit, and they complied</a:t>
            </a:r>
          </a:p>
          <a:p>
            <a:pPr eaLnBrk="1" hangingPunct="1"/>
            <a:r>
              <a:rPr lang="en-US" altLang="en-US" sz="2400"/>
              <a:t>Chamberlain lacked money, most supporters not willing to pay taxes for his benefit</a:t>
            </a:r>
          </a:p>
          <a:p>
            <a:pPr eaLnBrk="1" hangingPunct="1"/>
            <a:r>
              <a:rPr lang="en-US" altLang="en-US" sz="2400"/>
              <a:t>Presidential election of 1876, one of the most controversial in history</a:t>
            </a:r>
          </a:p>
          <a:p>
            <a:pPr lvl="1" eaLnBrk="1" hangingPunct="1"/>
            <a:r>
              <a:rPr lang="en-US" altLang="en-US" sz="2400"/>
              <a:t>Democratic candidate Samuel Tilden, Republican candidate Rutherford B. Hayes</a:t>
            </a:r>
          </a:p>
          <a:p>
            <a:pPr eaLnBrk="1" hangingPunct="1"/>
            <a:r>
              <a:rPr lang="en-US" altLang="en-US" sz="2400"/>
              <a:t>The federal government and North gave up effort to reform South Carolina and protect rights of black citizens.</a:t>
            </a:r>
          </a:p>
          <a:p>
            <a:pPr eaLnBrk="1" hangingPunct="1"/>
            <a:r>
              <a:rPr lang="en-US" altLang="en-US" sz="2400"/>
              <a:t>Hayes won election, Chamberlain left the states, Hampton become state governor</a:t>
            </a:r>
          </a:p>
        </p:txBody>
      </p:sp>
      <p:sp>
        <p:nvSpPr>
          <p:cNvPr id="101379" name="Slide Number Placeholder 6">
            <a:extLst>
              <a:ext uri="{FF2B5EF4-FFF2-40B4-BE49-F238E27FC236}">
                <a16:creationId xmlns:a16="http://schemas.microsoft.com/office/drawing/2014/main" id="{08DA3748-5797-2541-859F-FAB5CBD777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2E44D8-1937-8C4D-ACF3-C8D0471E33C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352AFE-D02C-AD40-B65A-6EEA4FDA8A1B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  <p:sp>
        <p:nvSpPr>
          <p:cNvPr id="103429" name="Slide Number Placeholder 3">
            <a:extLst>
              <a:ext uri="{FF2B5EF4-FFF2-40B4-BE49-F238E27FC236}">
                <a16:creationId xmlns:a16="http://schemas.microsoft.com/office/drawing/2014/main" id="{21D4EA89-68B4-9445-8CD2-606BFB607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353D4-EB34-DE43-A116-9E003976BA8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3430" name="TextBox 4">
            <a:extLst>
              <a:ext uri="{FF2B5EF4-FFF2-40B4-BE49-F238E27FC236}">
                <a16:creationId xmlns:a16="http://schemas.microsoft.com/office/drawing/2014/main" id="{568DD6A5-8158-1F43-B37A-292C6A448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9646"/>
            <a:ext cx="9144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</a:rPr>
              <a:t>Slide 1: Ted </a:t>
            </a:r>
            <a:r>
              <a:rPr lang="en-US" altLang="en-US" sz="1000" dirty="0" err="1">
                <a:solidFill>
                  <a:schemeClr val="bg1"/>
                </a:solidFill>
              </a:rPr>
              <a:t>Kerwin</a:t>
            </a:r>
            <a:r>
              <a:rPr lang="en-US" altLang="en-US" sz="1000" dirty="0">
                <a:solidFill>
                  <a:schemeClr val="bg1"/>
                </a:solidFill>
              </a:rPr>
              <a:t> Wikimedia Commons; Slide 2: Public Domain Wikimedia Commons; Slide 7: Chris 73 on Wikimedia Commons; Slide 15: Tom on Wikimedia Commons; Slide 33: </a:t>
            </a:r>
            <a:r>
              <a:rPr lang="en-US" altLang="en-US" sz="1000" dirty="0" err="1">
                <a:solidFill>
                  <a:schemeClr val="bg1"/>
                </a:solidFill>
              </a:rPr>
              <a:t>Davepape</a:t>
            </a:r>
            <a:r>
              <a:rPr lang="en-US" altLang="en-US" sz="1000" dirty="0">
                <a:solidFill>
                  <a:schemeClr val="bg1"/>
                </a:solidFill>
              </a:rPr>
              <a:t> on Wikimedia Commons; Slide 35: </a:t>
            </a:r>
            <a:r>
              <a:rPr lang="en-US" altLang="en-US" sz="1000" dirty="0" err="1">
                <a:solidFill>
                  <a:schemeClr val="bg1"/>
                </a:solidFill>
              </a:rPr>
              <a:t>Magnues</a:t>
            </a:r>
            <a:r>
              <a:rPr lang="en-US" altLang="en-US" sz="1000" dirty="0">
                <a:solidFill>
                  <a:schemeClr val="bg1"/>
                </a:solidFill>
              </a:rPr>
              <a:t> </a:t>
            </a:r>
            <a:r>
              <a:rPr lang="en-US" altLang="en-US" sz="1000" dirty="0" err="1">
                <a:solidFill>
                  <a:schemeClr val="bg1"/>
                </a:solidFill>
              </a:rPr>
              <a:t>Manske</a:t>
            </a:r>
            <a:r>
              <a:rPr lang="en-US" altLang="en-US" sz="1000" dirty="0">
                <a:solidFill>
                  <a:schemeClr val="bg1"/>
                </a:solidFill>
              </a:rPr>
              <a:t> on Wikimedia Commons; Slide 44: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1C0DDD-676D-014F-8E32-979ED81B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</a:t>
            </a:r>
          </a:p>
        </p:txBody>
      </p:sp>
      <p:sp>
        <p:nvSpPr>
          <p:cNvPr id="8194" name="Content Placeholder 5">
            <a:extLst>
              <a:ext uri="{FF2B5EF4-FFF2-40B4-BE49-F238E27FC236}">
                <a16:creationId xmlns:a16="http://schemas.microsoft.com/office/drawing/2014/main" id="{33BEEFC3-8555-B147-B21F-A0EF7980D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dirty="0"/>
              <a:t>Robert Smalls and Martin W. Gary were important in South Carolina politics after the Civil War.</a:t>
            </a:r>
          </a:p>
          <a:p>
            <a:pPr eaLnBrk="1" hangingPunct="1">
              <a:defRPr/>
            </a:pPr>
            <a:r>
              <a:rPr lang="en-US" sz="2600" dirty="0"/>
              <a:t>Robert Smalls:</a:t>
            </a:r>
          </a:p>
          <a:p>
            <a:pPr lvl="1">
              <a:defRPr/>
            </a:pPr>
            <a:r>
              <a:rPr lang="en-US" sz="2600" dirty="0"/>
              <a:t>	runaway slave, Republican</a:t>
            </a:r>
          </a:p>
          <a:p>
            <a:pPr lvl="1">
              <a:defRPr/>
            </a:pPr>
            <a:r>
              <a:rPr lang="en-US" sz="2600" dirty="0"/>
              <a:t>	His political power weakened when white Democrats regained control of the state government in 1877.</a:t>
            </a:r>
          </a:p>
          <a:p>
            <a:pPr eaLnBrk="1" hangingPunct="1">
              <a:defRPr/>
            </a:pPr>
            <a:r>
              <a:rPr lang="en-US" sz="2600" dirty="0"/>
              <a:t>Martin W. Gary:</a:t>
            </a:r>
          </a:p>
          <a:p>
            <a:pPr marL="914400" lvl="1" indent="-457200">
              <a:defRPr/>
            </a:pPr>
            <a:r>
              <a:rPr lang="en-US" sz="2600" dirty="0"/>
              <a:t>white lawyer, Democrat</a:t>
            </a:r>
          </a:p>
          <a:p>
            <a:pPr marL="914400" lvl="1" indent="-457200">
              <a:defRPr/>
            </a:pPr>
            <a:r>
              <a:rPr lang="en-US" sz="2600" dirty="0"/>
              <a:t>His actions helped Democrats regain control of the state government, removing politicians like Robert Smalls.</a:t>
            </a:r>
          </a:p>
          <a:p>
            <a:pPr lvl="1">
              <a:buFont typeface="Arial" pitchFamily="34" charset="0"/>
              <a:buNone/>
              <a:defRPr/>
            </a:pPr>
            <a:endParaRPr lang="en-US" sz="2600" dirty="0"/>
          </a:p>
          <a:p>
            <a:pPr eaLnBrk="1" hangingPunct="1">
              <a:defRPr/>
            </a:pPr>
            <a:endParaRPr lang="en-US" sz="2600" dirty="0"/>
          </a:p>
          <a:p>
            <a:pPr eaLnBrk="1" hangingPunct="1">
              <a:defRPr/>
            </a:pPr>
            <a:endParaRPr lang="en-US" sz="2600" dirty="0"/>
          </a:p>
          <a:p>
            <a:pPr eaLnBrk="1" hangingPunct="1">
              <a:defRPr/>
            </a:pPr>
            <a:endParaRPr lang="en-US" sz="2600" dirty="0"/>
          </a:p>
          <a:p>
            <a:pPr eaLnBrk="1" hangingPunct="1">
              <a:defRPr/>
            </a:pPr>
            <a:endParaRPr lang="en-US" sz="2600" dirty="0"/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EAD4F73A-65B0-6C48-A250-83D5DC972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B6AECA-F1FC-E145-87C1-8CAC8F6F2B6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BB1BD6-29B4-0549-9251-A285F588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Presidential Reconstruction &amp; </a:t>
            </a:r>
            <a:br>
              <a:rPr lang="en-US" dirty="0"/>
            </a:br>
            <a:r>
              <a:rPr lang="en-US" dirty="0"/>
              <a:t>The Freedman’s Bureau</a:t>
            </a:r>
          </a:p>
        </p:txBody>
      </p:sp>
      <p:sp>
        <p:nvSpPr>
          <p:cNvPr id="25602" name="Content Placeholder 5">
            <a:extLst>
              <a:ext uri="{FF2B5EF4-FFF2-40B4-BE49-F238E27FC236}">
                <a16:creationId xmlns:a16="http://schemas.microsoft.com/office/drawing/2014/main" id="{649B83D6-11A8-E64C-B4CC-08CC3B1AB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Reconstruction means “a period of rebuilding.”</a:t>
            </a:r>
          </a:p>
          <a:p>
            <a:pPr eaLnBrk="1" hangingPunct="1"/>
            <a:r>
              <a:rPr lang="en-US" altLang="en-US" sz="2400"/>
              <a:t>President Abraham Lincoln wanted two things:</a:t>
            </a:r>
          </a:p>
          <a:p>
            <a:pPr lvl="1" eaLnBrk="1" hangingPunct="1"/>
            <a:r>
              <a:rPr lang="en-US" altLang="en-US" sz="2400"/>
              <a:t>	to rebuild the Union by winning over the seceded   	Southern states</a:t>
            </a:r>
          </a:p>
          <a:p>
            <a:pPr lvl="1" eaLnBrk="1" hangingPunct="1"/>
            <a:r>
              <a:rPr lang="en-US" altLang="en-US" sz="2400"/>
              <a:t> the South to accept the freedom of slaves</a:t>
            </a:r>
          </a:p>
          <a:p>
            <a:pPr eaLnBrk="1" hangingPunct="1"/>
            <a:r>
              <a:rPr lang="en-US" altLang="en-US" sz="2400"/>
              <a:t>Lincoln helped to establish The Freedmen’s Bureau.</a:t>
            </a:r>
          </a:p>
          <a:p>
            <a:pPr lvl="1" eaLnBrk="1" hangingPunct="1"/>
            <a:r>
              <a:rPr lang="en-US" altLang="en-US" sz="2400"/>
              <a:t>main purpose was to help poor blacks (and many poor whites) </a:t>
            </a:r>
          </a:p>
          <a:p>
            <a:pPr lvl="1" eaLnBrk="1" hangingPunct="1"/>
            <a:r>
              <a:rPr lang="en-US" altLang="en-US" sz="2400"/>
              <a:t>provided  food and medical services, gave means of transportation to broken slave families, set up schools, helped freedmen find fair work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C5C24AD8-B18E-E24A-8382-69710717D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C93F4D-5FD8-734C-A5AB-9817F64840B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5">
            <a:extLst>
              <a:ext uri="{FF2B5EF4-FFF2-40B4-BE49-F238E27FC236}">
                <a16:creationId xmlns:a16="http://schemas.microsoft.com/office/drawing/2014/main" id="{FF929DA2-EABB-1B42-A058-E1B9FCDA5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Black Codes were a series of harsh laws meant to restrict freedmen.</a:t>
            </a:r>
          </a:p>
          <a:p>
            <a:pPr lvl="1" eaLnBrk="1" hangingPunct="1"/>
            <a:r>
              <a:rPr lang="en-US" altLang="en-US"/>
              <a:t>took away many rights already given to freedmen</a:t>
            </a:r>
          </a:p>
          <a:p>
            <a:pPr lvl="1" eaLnBrk="1" hangingPunct="1"/>
            <a:r>
              <a:rPr lang="en-US" altLang="en-US"/>
              <a:t>differed from state to state</a:t>
            </a:r>
          </a:p>
          <a:p>
            <a:pPr lvl="1" eaLnBrk="1" hangingPunct="1"/>
            <a:r>
              <a:rPr lang="en-US" altLang="en-US"/>
              <a:t>meant to restrict relations between black and white people</a:t>
            </a:r>
          </a:p>
          <a:p>
            <a:pPr eaLnBrk="1" hangingPunct="1"/>
            <a:r>
              <a:rPr lang="en-US" altLang="en-US" sz="2400"/>
              <a:t>Whites did not want blacks to have the same rights and status.</a:t>
            </a:r>
          </a:p>
        </p:txBody>
      </p:sp>
      <p:pic>
        <p:nvPicPr>
          <p:cNvPr id="27650" name="Content Placeholder 8">
            <a:extLst>
              <a:ext uri="{FF2B5EF4-FFF2-40B4-BE49-F238E27FC236}">
                <a16:creationId xmlns:a16="http://schemas.microsoft.com/office/drawing/2014/main" id="{1F0CF0F7-98A0-3A44-B0D8-AB84C0C833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574925"/>
            <a:ext cx="4038600" cy="257651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0092E01-62DC-B943-A419-874CE081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Black Codes</a:t>
            </a:r>
            <a:endParaRPr lang="en-US" dirty="0"/>
          </a:p>
        </p:txBody>
      </p:sp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35627392-F681-7341-B907-A5E381819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C67575-437F-404A-B5FA-8954995F3B1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E63C0-4E30-EC45-86FC-64C6A9F019D3}"/>
              </a:ext>
            </a:extLst>
          </p:cNvPr>
          <p:cNvSpPr txBox="1"/>
          <p:nvPr/>
        </p:nvSpPr>
        <p:spPr>
          <a:xfrm>
            <a:off x="4648200" y="5105400"/>
            <a:ext cx="403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</a:rPr>
              <a:t>This Civil War map marks the line between the North (blue) and the South (red).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496A27-6BAF-964E-92B4-5013942C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 Age of Anxiety</a:t>
            </a:r>
          </a:p>
        </p:txBody>
      </p:sp>
      <p:sp>
        <p:nvSpPr>
          <p:cNvPr id="29698" name="Content Placeholder 5">
            <a:extLst>
              <a:ext uri="{FF2B5EF4-FFF2-40B4-BE49-F238E27FC236}">
                <a16:creationId xmlns:a16="http://schemas.microsoft.com/office/drawing/2014/main" id="{150C7F71-A9F8-DD41-996B-7B390FC6D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Whites were nervous about a society made up mostly of former slaves.</a:t>
            </a:r>
          </a:p>
          <a:p>
            <a:pPr eaLnBrk="1" hangingPunct="1"/>
            <a:r>
              <a:rPr lang="en-US" altLang="en-US" sz="2800"/>
              <a:t>Whites feared retaliation from former, mistreated slaves, and they wanted blacks to be carefully watched.</a:t>
            </a:r>
          </a:p>
          <a:p>
            <a:pPr eaLnBrk="1" hangingPunct="1"/>
            <a:r>
              <a:rPr lang="en-US" altLang="en-US" sz="2800"/>
              <a:t>Blacks feared that whites would re-establish something similar to slavery.</a:t>
            </a:r>
          </a:p>
          <a:p>
            <a:pPr eaLnBrk="1" hangingPunct="1"/>
            <a:r>
              <a:rPr lang="en-US" altLang="en-US" sz="2800"/>
              <a:t>Some freedmen, who worked under white landowners, were still treated with violence like slaves.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4DA3B569-2E50-FC4B-9E8A-737A10B51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2E5480-D928-F547-B94D-C2E59F3E88B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127C2B-6A20-854A-87A9-215FE2B0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Northern Reaction to the Black Codes</a:t>
            </a:r>
          </a:p>
        </p:txBody>
      </p:sp>
      <p:sp>
        <p:nvSpPr>
          <p:cNvPr id="31746" name="Content Placeholder 5">
            <a:extLst>
              <a:ext uri="{FF2B5EF4-FFF2-40B4-BE49-F238E27FC236}">
                <a16:creationId xmlns:a16="http://schemas.microsoft.com/office/drawing/2014/main" id="{11EC875A-3B6F-814A-80AD-CD2C1C3F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The North had a negative reaction to the Black Codes.</a:t>
            </a:r>
          </a:p>
          <a:p>
            <a:pPr eaLnBrk="1" hangingPunct="1"/>
            <a:r>
              <a:rPr lang="en-US" altLang="en-US" sz="2800"/>
              <a:t>The North had fought for the end of slavery, and they did not want something similar to be established.</a:t>
            </a:r>
          </a:p>
          <a:p>
            <a:pPr eaLnBrk="1" hangingPunct="1"/>
            <a:r>
              <a:rPr lang="en-US" altLang="en-US" sz="2800"/>
              <a:t>Northerners in favor of the freedmen and changes in the behavior of the South were called Radical Republicans.</a:t>
            </a:r>
          </a:p>
          <a:p>
            <a:pPr eaLnBrk="1" hangingPunct="1"/>
            <a:r>
              <a:rPr lang="en-US" altLang="en-US" sz="2800"/>
              <a:t>In 1866, the Civil Rights Act was passed by Congress; it removed state laws, like the Black Codes, which were discriminatory on the basis of race.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0983023C-0A13-C944-9908-4AD6D5E7B6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6326BB-D519-2E45-B87D-ADC68A95856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4954</TotalTime>
  <Words>3049</Words>
  <Application>Microsoft Macintosh PowerPoint</Application>
  <PresentationFormat>On-screen Show (4:3)</PresentationFormat>
  <Paragraphs>333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Political Reconstruction on the National Level</vt:lpstr>
      <vt:lpstr>Section 1: Political Reconstruction on the National Level</vt:lpstr>
      <vt:lpstr>Introduction</vt:lpstr>
      <vt:lpstr>Presidential Reconstruction &amp;  The Freedman’s Bureau</vt:lpstr>
      <vt:lpstr>The Black Codes</vt:lpstr>
      <vt:lpstr>An Age of Anxiety</vt:lpstr>
      <vt:lpstr>Northern Reaction to the Black Codes</vt:lpstr>
      <vt:lpstr>The President versus the Congress</vt:lpstr>
      <vt:lpstr>Congressional Reconstruction  (or Radical Reconstruction) </vt:lpstr>
      <vt:lpstr>Congressional Reconstruction  (or Radical Reconstruction) - continued</vt:lpstr>
      <vt:lpstr>Section 2: Reconstruction in  South Carolina</vt:lpstr>
      <vt:lpstr>Section 2: Reconstruction in  South Carolina</vt:lpstr>
      <vt:lpstr>Introduction &amp; South Carolina under Presidential Reconstruction,  1865-1867</vt:lpstr>
      <vt:lpstr>The Benjamin F. Perry Administration</vt:lpstr>
      <vt:lpstr>The James L. Orr Administration</vt:lpstr>
      <vt:lpstr>South Carolina under Congressional (Radical) Reconstruction</vt:lpstr>
      <vt:lpstr>The Constitution of 1868</vt:lpstr>
      <vt:lpstr>Republican Rule in South Carolina</vt:lpstr>
      <vt:lpstr>Republican Rule in South Carolina -continued</vt:lpstr>
      <vt:lpstr>The Peak of Black Participation</vt:lpstr>
      <vt:lpstr>Propaganda against Radical Reconstruction</vt:lpstr>
      <vt:lpstr>PowerPoint Presentation</vt:lpstr>
      <vt:lpstr>Black Leadership</vt:lpstr>
      <vt:lpstr>Successes of Radical Reconstruction</vt:lpstr>
      <vt:lpstr>Successes of Radical Reconstruction (continued)</vt:lpstr>
      <vt:lpstr>Religion and Race during Reconstruction</vt:lpstr>
      <vt:lpstr>Section 3: The Economy during Reconstruction</vt:lpstr>
      <vt:lpstr>Section 3: The Economy during Reconstruction</vt:lpstr>
      <vt:lpstr>Introduction &amp; The National Economy during the Reconstruction Era</vt:lpstr>
      <vt:lpstr>The South Carolina Economy during Reconstruction</vt:lpstr>
      <vt:lpstr>The Sharecrop System</vt:lpstr>
      <vt:lpstr>The Crop-Lien System</vt:lpstr>
      <vt:lpstr>Difficulties for All Classes</vt:lpstr>
      <vt:lpstr>Railroad Development</vt:lpstr>
      <vt:lpstr>Section 4: The Violent End of Reconstruction</vt:lpstr>
      <vt:lpstr>Section 4: The Violent End of Reconstruction</vt:lpstr>
      <vt:lpstr>The Rising Opposition</vt:lpstr>
      <vt:lpstr>The Ku Klux Klan</vt:lpstr>
      <vt:lpstr>The Hamburg Massacre</vt:lpstr>
      <vt:lpstr>The Election of 1876</vt:lpstr>
      <vt:lpstr>The End of Reconstruction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546</cp:revision>
  <dcterms:created xsi:type="dcterms:W3CDTF">2010-06-02T19:20:05Z</dcterms:created>
  <dcterms:modified xsi:type="dcterms:W3CDTF">2021-04-08T23:48:19Z</dcterms:modified>
  <cp:category/>
</cp:coreProperties>
</file>