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compatMode="1" saveSubsetFonts="1">
  <p:sldMasterIdLst>
    <p:sldMasterId id="2147483698" r:id="rId1"/>
  </p:sldMasterIdLst>
  <p:notesMasterIdLst>
    <p:notesMasterId r:id="rId39"/>
  </p:notesMasterIdLst>
  <p:handoutMasterIdLst>
    <p:handoutMasterId r:id="rId40"/>
  </p:handoutMasterIdLst>
  <p:sldIdLst>
    <p:sldId id="259" r:id="rId2"/>
    <p:sldId id="260" r:id="rId3"/>
    <p:sldId id="258" r:id="rId4"/>
    <p:sldId id="268" r:id="rId5"/>
    <p:sldId id="308" r:id="rId6"/>
    <p:sldId id="311" r:id="rId7"/>
    <p:sldId id="375" r:id="rId8"/>
    <p:sldId id="376" r:id="rId9"/>
    <p:sldId id="312" r:id="rId10"/>
    <p:sldId id="313" r:id="rId11"/>
    <p:sldId id="314" r:id="rId12"/>
    <p:sldId id="373" r:id="rId13"/>
    <p:sldId id="374" r:id="rId14"/>
    <p:sldId id="270" r:id="rId15"/>
    <p:sldId id="276" r:id="rId16"/>
    <p:sldId id="275" r:id="rId17"/>
    <p:sldId id="377" r:id="rId18"/>
    <p:sldId id="309" r:id="rId19"/>
    <p:sldId id="317" r:id="rId20"/>
    <p:sldId id="346" r:id="rId21"/>
    <p:sldId id="347" r:id="rId22"/>
    <p:sldId id="358" r:id="rId23"/>
    <p:sldId id="359" r:id="rId24"/>
    <p:sldId id="306" r:id="rId25"/>
    <p:sldId id="307" r:id="rId26"/>
    <p:sldId id="310" r:id="rId27"/>
    <p:sldId id="364" r:id="rId28"/>
    <p:sldId id="365" r:id="rId29"/>
    <p:sldId id="366" r:id="rId30"/>
    <p:sldId id="367" r:id="rId31"/>
    <p:sldId id="368" r:id="rId32"/>
    <p:sldId id="338" r:id="rId33"/>
    <p:sldId id="339" r:id="rId34"/>
    <p:sldId id="340" r:id="rId35"/>
    <p:sldId id="341" r:id="rId36"/>
    <p:sldId id="370" r:id="rId37"/>
    <p:sldId id="263" r:id="rId3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p:cViewPr varScale="1">
        <p:scale>
          <a:sx n="117" d="100"/>
          <a:sy n="117" d="100"/>
        </p:scale>
        <p:origin x="1480" y="176"/>
      </p:cViewPr>
      <p:guideLst>
        <p:guide orient="horz" pos="2160"/>
        <p:guide pos="2880"/>
      </p:guideLst>
    </p:cSldViewPr>
  </p:slideViewPr>
  <p:outlineViewPr>
    <p:cViewPr>
      <p:scale>
        <a:sx n="33" d="100"/>
        <a:sy n="33" d="100"/>
      </p:scale>
      <p:origin x="216"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EB16EF-A4E0-094C-8459-84F6A37B99E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8B7E3985-3409-424D-9089-69889A5FB7BC}"/>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AD4DA2D3-2AB0-084D-9BDA-8FA71198A3D2}" type="datetimeFigureOut">
              <a:rPr lang="en-US"/>
              <a:pPr>
                <a:defRPr/>
              </a:pPr>
              <a:t>4/8/21</a:t>
            </a:fld>
            <a:endParaRPr lang="en-US"/>
          </a:p>
        </p:txBody>
      </p:sp>
      <p:sp>
        <p:nvSpPr>
          <p:cNvPr id="4" name="Footer Placeholder 3">
            <a:extLst>
              <a:ext uri="{FF2B5EF4-FFF2-40B4-BE49-F238E27FC236}">
                <a16:creationId xmlns:a16="http://schemas.microsoft.com/office/drawing/2014/main" id="{E83787EB-5FAC-B740-8A5E-99F2BCF203D9}"/>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5" name="Slide Number Placeholder 4">
            <a:extLst>
              <a:ext uri="{FF2B5EF4-FFF2-40B4-BE49-F238E27FC236}">
                <a16:creationId xmlns:a16="http://schemas.microsoft.com/office/drawing/2014/main" id="{4DB3735C-08D4-3641-9C32-61AFD132129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17BD42B-2C16-0A48-B461-A86907022AA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3634AF-F329-974F-A46C-C410350A387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3DDF3C58-CED6-3541-8D35-BA286457C63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E143BA06-4CA5-6A46-9554-416ED74C8525}" type="datetimeFigureOut">
              <a:rPr lang="en-US"/>
              <a:pPr>
                <a:defRPr/>
              </a:pPr>
              <a:t>4/8/21</a:t>
            </a:fld>
            <a:endParaRPr lang="en-US"/>
          </a:p>
        </p:txBody>
      </p:sp>
      <p:sp>
        <p:nvSpPr>
          <p:cNvPr id="4" name="Slide Image Placeholder 3">
            <a:extLst>
              <a:ext uri="{FF2B5EF4-FFF2-40B4-BE49-F238E27FC236}">
                <a16:creationId xmlns:a16="http://schemas.microsoft.com/office/drawing/2014/main" id="{E601097D-0AEA-8849-9C10-05E4F458FA7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2BA5B50-0855-0244-A90F-D13D9EC482D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84940A9-6888-8F4D-B19E-6B48B691317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a:extLst>
              <a:ext uri="{FF2B5EF4-FFF2-40B4-BE49-F238E27FC236}">
                <a16:creationId xmlns:a16="http://schemas.microsoft.com/office/drawing/2014/main" id="{ECCAD005-3D90-AB49-824C-09C5D1A6161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6BC6CBF-AB12-C349-ACC7-6E6C56501BD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EF518578-E982-9E43-9239-9C8195D141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73E12D7A-6592-BE41-8F47-E7D79EEC75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80D755E1-85F4-214F-9273-85C0D5658A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0D199A30-2C4F-E142-B056-C5EAE08357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654A5687-63E1-0443-AEDC-113E8DFDC8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B3D327EE-B612-2A4A-B3D4-5BC13717F4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D23D033B-AB45-E44C-B557-C0B885079C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399A3DE3-E017-B749-B137-E73E585103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2CE5D259-2BEB-3043-9A8C-C8AD64FEF1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F86B974C-EE12-404B-804E-D4E13EAB75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90A103E6-888B-1A4E-A26D-9D2AAACDD0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931A8605-6B6C-0A46-AF87-B04C036292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AEAD71C4-7E09-6E4A-8E73-CA1602FD22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25F92315-5AC3-334A-A678-10FB4AB0D7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EE6D8898-09A8-9F4B-B2A7-1AB34A9B6A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BE6C0F74-6F53-0949-B4F2-9192C46904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8505996D-0FA0-1940-AD6F-E9DC0AAD26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510582B6-73F4-6240-9350-0665FC8ADB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F3500BB4-1AB6-B040-A82B-7314757C80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17EF2B09-D5A7-3A40-94AA-4FE808BC48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B83E1954-7A49-FE45-BEF5-6E320E76ED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0F58F304-2A28-EA40-B5FD-687624FF04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EB261B68-E243-9446-941D-BAB452DA0E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4C2544D9-F675-D34D-87F1-569E3A7C55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7084B157-9E83-E845-B33C-E8D4EB51D7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0DA05057-47BC-D94A-81A1-F69EA51510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C61A35AB-0028-0B49-917E-21E0B63332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id="{C8F80DC4-B095-3249-BF10-46008EA1E1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C9140A77-35E4-E54B-8372-B368A7BB3A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a:extLst>
              <a:ext uri="{FF2B5EF4-FFF2-40B4-BE49-F238E27FC236}">
                <a16:creationId xmlns:a16="http://schemas.microsoft.com/office/drawing/2014/main" id="{F65597EB-0ADD-3F46-AF23-8DCE972613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62029E42-8F22-6A4E-B90D-836360D906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a:extLst>
              <a:ext uri="{FF2B5EF4-FFF2-40B4-BE49-F238E27FC236}">
                <a16:creationId xmlns:a16="http://schemas.microsoft.com/office/drawing/2014/main" id="{1C131776-DA4A-764D-84E2-89B3E04853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F22266A8-CD37-5C44-924B-645CB990FC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a:extLst>
              <a:ext uri="{FF2B5EF4-FFF2-40B4-BE49-F238E27FC236}">
                <a16:creationId xmlns:a16="http://schemas.microsoft.com/office/drawing/2014/main" id="{3B10BD14-4A70-1B4E-81C7-ADC09C8670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5A27130D-2C44-B441-AD92-12E05883A5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a:extLst>
              <a:ext uri="{FF2B5EF4-FFF2-40B4-BE49-F238E27FC236}">
                <a16:creationId xmlns:a16="http://schemas.microsoft.com/office/drawing/2014/main" id="{361C0E3B-16A7-B846-873E-7181DC76A9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88780F29-BF3B-8141-9CDC-040747D8B1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4026D132-CA3A-7F40-9F60-CE69597ECC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F7A34FDA-A6F0-4443-8021-E95AFB423A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a:extLst>
              <a:ext uri="{FF2B5EF4-FFF2-40B4-BE49-F238E27FC236}">
                <a16:creationId xmlns:a16="http://schemas.microsoft.com/office/drawing/2014/main" id="{5FB7CBA1-EDBA-8A4F-89C1-BFCDB9E316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3C87EAC0-2A6B-8F4B-A80D-1C764AD03C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a:extLst>
              <a:ext uri="{FF2B5EF4-FFF2-40B4-BE49-F238E27FC236}">
                <a16:creationId xmlns:a16="http://schemas.microsoft.com/office/drawing/2014/main" id="{812833D5-C75D-D14F-890A-7D1544A544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6ACBB2F4-BD82-FE4F-B430-02E91FD109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a:extLst>
              <a:ext uri="{FF2B5EF4-FFF2-40B4-BE49-F238E27FC236}">
                <a16:creationId xmlns:a16="http://schemas.microsoft.com/office/drawing/2014/main" id="{28545EB7-4980-C449-B0B4-F4FF3394B1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AC6CAC7F-3C87-5A49-87B7-E6C191823B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2E94DE13-A496-0C48-B706-939D1489B6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a:extLst>
              <a:ext uri="{FF2B5EF4-FFF2-40B4-BE49-F238E27FC236}">
                <a16:creationId xmlns:a16="http://schemas.microsoft.com/office/drawing/2014/main" id="{965727AA-CFB3-7A43-8758-EA4FF40825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a:extLst>
              <a:ext uri="{FF2B5EF4-FFF2-40B4-BE49-F238E27FC236}">
                <a16:creationId xmlns:a16="http://schemas.microsoft.com/office/drawing/2014/main" id="{5A6A9B15-B280-8F4C-9797-4E517C8FF7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id="{F4E18866-ABAF-5F44-930B-20D49F701E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a:extLst>
              <a:ext uri="{FF2B5EF4-FFF2-40B4-BE49-F238E27FC236}">
                <a16:creationId xmlns:a16="http://schemas.microsoft.com/office/drawing/2014/main" id="{7D6BB1F7-BFCD-D144-82A9-3894609A0D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a:extLst>
              <a:ext uri="{FF2B5EF4-FFF2-40B4-BE49-F238E27FC236}">
                <a16:creationId xmlns:a16="http://schemas.microsoft.com/office/drawing/2014/main" id="{EBAB5233-5DEF-B145-8653-0A309B7060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a:extLst>
              <a:ext uri="{FF2B5EF4-FFF2-40B4-BE49-F238E27FC236}">
                <a16:creationId xmlns:a16="http://schemas.microsoft.com/office/drawing/2014/main" id="{6E06B24E-92C3-934B-BA91-50BE134CC2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627F22A6-E7A9-7048-8812-0FAE9638F0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a:extLst>
              <a:ext uri="{FF2B5EF4-FFF2-40B4-BE49-F238E27FC236}">
                <a16:creationId xmlns:a16="http://schemas.microsoft.com/office/drawing/2014/main" id="{2720B3C5-85D8-7546-A598-5D14F9D2DE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a:extLst>
              <a:ext uri="{FF2B5EF4-FFF2-40B4-BE49-F238E27FC236}">
                <a16:creationId xmlns:a16="http://schemas.microsoft.com/office/drawing/2014/main" id="{8A8D7F11-537A-934A-9098-FB0F7CC3A3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a:extLst>
              <a:ext uri="{FF2B5EF4-FFF2-40B4-BE49-F238E27FC236}">
                <a16:creationId xmlns:a16="http://schemas.microsoft.com/office/drawing/2014/main" id="{1F55A224-0C2A-3742-84E1-CD5B2757C3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6F04C81D-70DA-5944-AE1D-B4C4C62C4B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a:extLst>
              <a:ext uri="{FF2B5EF4-FFF2-40B4-BE49-F238E27FC236}">
                <a16:creationId xmlns:a16="http://schemas.microsoft.com/office/drawing/2014/main" id="{2BE6391E-4359-8344-9BC9-A06030B5BC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a:extLst>
              <a:ext uri="{FF2B5EF4-FFF2-40B4-BE49-F238E27FC236}">
                <a16:creationId xmlns:a16="http://schemas.microsoft.com/office/drawing/2014/main" id="{08536B0C-3E05-2E41-A347-15C98CB3BC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Notes Placeholder 2">
            <a:extLst>
              <a:ext uri="{FF2B5EF4-FFF2-40B4-BE49-F238E27FC236}">
                <a16:creationId xmlns:a16="http://schemas.microsoft.com/office/drawing/2014/main" id="{73288CB3-DCD7-9741-BE8F-CDA8D438D2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a:extLst>
              <a:ext uri="{FF2B5EF4-FFF2-40B4-BE49-F238E27FC236}">
                <a16:creationId xmlns:a16="http://schemas.microsoft.com/office/drawing/2014/main" id="{B63D7276-D66B-DB44-AEAF-2092A59498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4" name="Notes Placeholder 2">
            <a:extLst>
              <a:ext uri="{FF2B5EF4-FFF2-40B4-BE49-F238E27FC236}">
                <a16:creationId xmlns:a16="http://schemas.microsoft.com/office/drawing/2014/main" id="{6FA62F57-CBFD-D74D-BFB9-AEB924CE12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97DC93C4-FB86-BE41-8F64-539B2BA74B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E91E1612-EAF3-CE46-97E1-E52BE8FC8E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7689F840-1CAE-104F-A2A6-09844A6733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254188E1-D371-5341-B3C6-C571B900FD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CD44CF35-4DDA-924A-B5AB-A7FE08E387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C73BE376-7D36-D64A-A3F0-2D4E454E44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CD4C467B-84BF-C748-81C0-8247045E06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805367C1-8260-5A4E-8630-0D2A61AF05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F44F6A40-847D-3A43-A0DC-0D3D5EE051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CC952444-5627-9944-B63D-9313C1A68C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879FA4CA-49AB-5C44-8BD6-46883B94CC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BC4EC888-C0D4-D344-B998-35EAAE32C7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23C9505-CCBB-5646-840A-0E5C8FB5C4C7}"/>
              </a:ext>
            </a:extLst>
          </p:cNvPr>
          <p:cNvSpPr>
            <a:spLocks noGrp="1"/>
          </p:cNvSpPr>
          <p:nvPr>
            <p:ph type="dt" sz="half" idx="10"/>
          </p:nvPr>
        </p:nvSpPr>
        <p:spPr/>
        <p:txBody>
          <a:bodyPr/>
          <a:lstStyle>
            <a:lvl1pPr>
              <a:defRPr/>
            </a:lvl1pPr>
          </a:lstStyle>
          <a:p>
            <a:pPr>
              <a:defRPr/>
            </a:pPr>
            <a:fld id="{3CF9D42A-A39D-B246-B5D5-B2289C5C37DD}" type="datetime1">
              <a:rPr lang="en-US"/>
              <a:pPr>
                <a:defRPr/>
              </a:pPr>
              <a:t>4/8/21</a:t>
            </a:fld>
            <a:endParaRPr lang="en-US"/>
          </a:p>
        </p:txBody>
      </p:sp>
      <p:sp>
        <p:nvSpPr>
          <p:cNvPr id="5" name="Footer Placeholder 4">
            <a:extLst>
              <a:ext uri="{FF2B5EF4-FFF2-40B4-BE49-F238E27FC236}">
                <a16:creationId xmlns:a16="http://schemas.microsoft.com/office/drawing/2014/main" id="{75AD9B26-6902-CC44-B500-0A57474040C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FB57F11-3E55-B94E-A012-233615FE2740}"/>
              </a:ext>
            </a:extLst>
          </p:cNvPr>
          <p:cNvSpPr>
            <a:spLocks noGrp="1"/>
          </p:cNvSpPr>
          <p:nvPr>
            <p:ph type="sldNum" sz="quarter" idx="12"/>
          </p:nvPr>
        </p:nvSpPr>
        <p:spPr/>
        <p:txBody>
          <a:bodyPr/>
          <a:lstStyle>
            <a:lvl1pPr>
              <a:defRPr/>
            </a:lvl1pPr>
          </a:lstStyle>
          <a:p>
            <a:pPr>
              <a:defRPr/>
            </a:pPr>
            <a:fld id="{AF34193F-DFD1-2A4D-814D-982D674BC994}" type="slidenum">
              <a:rPr lang="en-US" altLang="en-US"/>
              <a:pPr>
                <a:defRPr/>
              </a:pPr>
              <a:t>‹#›</a:t>
            </a:fld>
            <a:endParaRPr lang="en-US" altLang="en-US"/>
          </a:p>
        </p:txBody>
      </p:sp>
    </p:spTree>
    <p:extLst>
      <p:ext uri="{BB962C8B-B14F-4D97-AF65-F5344CB8AC3E}">
        <p14:creationId xmlns:p14="http://schemas.microsoft.com/office/powerpoint/2010/main" val="803988341"/>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1C0DB-D905-3344-A37D-181929F1A28D}"/>
              </a:ext>
            </a:extLst>
          </p:cNvPr>
          <p:cNvSpPr>
            <a:spLocks noGrp="1"/>
          </p:cNvSpPr>
          <p:nvPr>
            <p:ph type="dt" sz="half" idx="10"/>
          </p:nvPr>
        </p:nvSpPr>
        <p:spPr/>
        <p:txBody>
          <a:bodyPr/>
          <a:lstStyle>
            <a:lvl1pPr>
              <a:defRPr/>
            </a:lvl1pPr>
          </a:lstStyle>
          <a:p>
            <a:pPr>
              <a:defRPr/>
            </a:pPr>
            <a:fld id="{3EC44416-BFCC-4746-8E9F-721C29AC1ED4}" type="datetime1">
              <a:rPr lang="en-US"/>
              <a:pPr>
                <a:defRPr/>
              </a:pPr>
              <a:t>4/8/21</a:t>
            </a:fld>
            <a:endParaRPr lang="en-US"/>
          </a:p>
        </p:txBody>
      </p:sp>
      <p:sp>
        <p:nvSpPr>
          <p:cNvPr id="5" name="Footer Placeholder 4">
            <a:extLst>
              <a:ext uri="{FF2B5EF4-FFF2-40B4-BE49-F238E27FC236}">
                <a16:creationId xmlns:a16="http://schemas.microsoft.com/office/drawing/2014/main" id="{5519EE77-A251-4E4D-A0B6-776156FE859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10B85E-88F7-3047-8682-B167EADF89C2}"/>
              </a:ext>
            </a:extLst>
          </p:cNvPr>
          <p:cNvSpPr>
            <a:spLocks noGrp="1"/>
          </p:cNvSpPr>
          <p:nvPr>
            <p:ph type="sldNum" sz="quarter" idx="12"/>
          </p:nvPr>
        </p:nvSpPr>
        <p:spPr/>
        <p:txBody>
          <a:bodyPr/>
          <a:lstStyle>
            <a:lvl1pPr>
              <a:defRPr/>
            </a:lvl1pPr>
          </a:lstStyle>
          <a:p>
            <a:pPr>
              <a:defRPr/>
            </a:pPr>
            <a:fld id="{2E1EDD01-86E9-C448-A80C-FEA4F7B2A71F}" type="slidenum">
              <a:rPr lang="en-US" altLang="en-US"/>
              <a:pPr>
                <a:defRPr/>
              </a:pPr>
              <a:t>‹#›</a:t>
            </a:fld>
            <a:endParaRPr lang="en-US" altLang="en-US"/>
          </a:p>
        </p:txBody>
      </p:sp>
    </p:spTree>
    <p:extLst>
      <p:ext uri="{BB962C8B-B14F-4D97-AF65-F5344CB8AC3E}">
        <p14:creationId xmlns:p14="http://schemas.microsoft.com/office/powerpoint/2010/main" val="114088626"/>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10001C-EEEC-8749-B957-47548DD40D0A}"/>
              </a:ext>
            </a:extLst>
          </p:cNvPr>
          <p:cNvSpPr>
            <a:spLocks noGrp="1"/>
          </p:cNvSpPr>
          <p:nvPr>
            <p:ph type="dt" sz="half" idx="10"/>
          </p:nvPr>
        </p:nvSpPr>
        <p:spPr/>
        <p:txBody>
          <a:bodyPr/>
          <a:lstStyle>
            <a:lvl1pPr>
              <a:defRPr/>
            </a:lvl1pPr>
          </a:lstStyle>
          <a:p>
            <a:pPr>
              <a:defRPr/>
            </a:pPr>
            <a:fld id="{9410AC8D-1564-A14C-A11C-D73BE27487FE}" type="datetime1">
              <a:rPr lang="en-US"/>
              <a:pPr>
                <a:defRPr/>
              </a:pPr>
              <a:t>4/8/21</a:t>
            </a:fld>
            <a:endParaRPr lang="en-US"/>
          </a:p>
        </p:txBody>
      </p:sp>
      <p:sp>
        <p:nvSpPr>
          <p:cNvPr id="5" name="Footer Placeholder 4">
            <a:extLst>
              <a:ext uri="{FF2B5EF4-FFF2-40B4-BE49-F238E27FC236}">
                <a16:creationId xmlns:a16="http://schemas.microsoft.com/office/drawing/2014/main" id="{0AA69A31-D4BD-8C42-A638-A891FD9D614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21F513-4881-AB43-B68E-517F0831CDBC}"/>
              </a:ext>
            </a:extLst>
          </p:cNvPr>
          <p:cNvSpPr>
            <a:spLocks noGrp="1"/>
          </p:cNvSpPr>
          <p:nvPr>
            <p:ph type="sldNum" sz="quarter" idx="12"/>
          </p:nvPr>
        </p:nvSpPr>
        <p:spPr/>
        <p:txBody>
          <a:bodyPr/>
          <a:lstStyle>
            <a:lvl1pPr>
              <a:defRPr/>
            </a:lvl1pPr>
          </a:lstStyle>
          <a:p>
            <a:pPr>
              <a:defRPr/>
            </a:pPr>
            <a:fld id="{0DDA6760-DEFC-E74F-9EE9-A7EB0D5A8EBE}" type="slidenum">
              <a:rPr lang="en-US" altLang="en-US"/>
              <a:pPr>
                <a:defRPr/>
              </a:pPr>
              <a:t>‹#›</a:t>
            </a:fld>
            <a:endParaRPr lang="en-US" altLang="en-US"/>
          </a:p>
        </p:txBody>
      </p:sp>
    </p:spTree>
    <p:extLst>
      <p:ext uri="{BB962C8B-B14F-4D97-AF65-F5344CB8AC3E}">
        <p14:creationId xmlns:p14="http://schemas.microsoft.com/office/powerpoint/2010/main" val="1891280970"/>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Ø"/>
              <a:defRPr/>
            </a:lvl1pPr>
            <a:lvl2pPr>
              <a:buFont typeface="Arial" pitchFamily="34" charset="0"/>
              <a:buChar char="•"/>
              <a:defRPr/>
            </a:lvl2pPr>
            <a:lvl3pPr>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61D063D7-6103-7145-A393-9F579BEC8D09}"/>
              </a:ext>
            </a:extLst>
          </p:cNvPr>
          <p:cNvSpPr>
            <a:spLocks noGrp="1"/>
          </p:cNvSpPr>
          <p:nvPr>
            <p:ph type="dt" sz="half" idx="10"/>
          </p:nvPr>
        </p:nvSpPr>
        <p:spPr/>
        <p:txBody>
          <a:bodyPr/>
          <a:lstStyle>
            <a:lvl1pPr>
              <a:defRPr/>
            </a:lvl1pPr>
          </a:lstStyle>
          <a:p>
            <a:pPr>
              <a:defRPr/>
            </a:pPr>
            <a:fld id="{18503B36-DF95-9947-877A-EA26C1BB4DA1}" type="datetime1">
              <a:rPr lang="en-US"/>
              <a:pPr>
                <a:defRPr/>
              </a:pPr>
              <a:t>4/8/21</a:t>
            </a:fld>
            <a:endParaRPr lang="en-US"/>
          </a:p>
        </p:txBody>
      </p:sp>
      <p:sp>
        <p:nvSpPr>
          <p:cNvPr id="6" name="Footer Placeholder 4">
            <a:extLst>
              <a:ext uri="{FF2B5EF4-FFF2-40B4-BE49-F238E27FC236}">
                <a16:creationId xmlns:a16="http://schemas.microsoft.com/office/drawing/2014/main" id="{CD452990-10A0-904F-8CED-C5D7035DED7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2C2381F-792E-9C4B-BEE5-57E92312712E}"/>
              </a:ext>
            </a:extLst>
          </p:cNvPr>
          <p:cNvSpPr>
            <a:spLocks noGrp="1"/>
          </p:cNvSpPr>
          <p:nvPr>
            <p:ph type="sldNum" sz="quarter" idx="12"/>
          </p:nvPr>
        </p:nvSpPr>
        <p:spPr/>
        <p:txBody>
          <a:bodyPr/>
          <a:lstStyle>
            <a:lvl1pPr>
              <a:defRPr/>
            </a:lvl1pPr>
          </a:lstStyle>
          <a:p>
            <a:pPr>
              <a:defRPr/>
            </a:pPr>
            <a:fld id="{9775C1C8-8E6E-EE47-BD40-724429FB8E86}" type="slidenum">
              <a:rPr lang="en-US" altLang="en-US"/>
              <a:pPr>
                <a:defRPr/>
              </a:pPr>
              <a:t>‹#›</a:t>
            </a:fld>
            <a:endParaRPr lang="en-US" altLang="en-US"/>
          </a:p>
        </p:txBody>
      </p:sp>
      <p:pic>
        <p:nvPicPr>
          <p:cNvPr id="8" name="Picture 7" descr="A picture containing text&#10;&#10;Description automatically generated">
            <a:extLst>
              <a:ext uri="{FF2B5EF4-FFF2-40B4-BE49-F238E27FC236}">
                <a16:creationId xmlns:a16="http://schemas.microsoft.com/office/drawing/2014/main" id="{8C4EB185-C2AD-2B4F-8CA6-40E2708E055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400" y="6173153"/>
            <a:ext cx="824234" cy="549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72106536"/>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F9BB83-CEE7-104E-915A-D4D5A54D927B}"/>
              </a:ext>
            </a:extLst>
          </p:cNvPr>
          <p:cNvSpPr>
            <a:spLocks noGrp="1"/>
          </p:cNvSpPr>
          <p:nvPr>
            <p:ph type="dt" sz="half" idx="10"/>
          </p:nvPr>
        </p:nvSpPr>
        <p:spPr/>
        <p:txBody>
          <a:bodyPr/>
          <a:lstStyle>
            <a:lvl1pPr>
              <a:defRPr/>
            </a:lvl1pPr>
          </a:lstStyle>
          <a:p>
            <a:pPr>
              <a:defRPr/>
            </a:pPr>
            <a:fld id="{05D66FB5-54E6-9D47-A015-3CC8F753EF1A}" type="datetime1">
              <a:rPr lang="en-US"/>
              <a:pPr>
                <a:defRPr/>
              </a:pPr>
              <a:t>4/8/21</a:t>
            </a:fld>
            <a:endParaRPr lang="en-US"/>
          </a:p>
        </p:txBody>
      </p:sp>
      <p:sp>
        <p:nvSpPr>
          <p:cNvPr id="5" name="Footer Placeholder 4">
            <a:extLst>
              <a:ext uri="{FF2B5EF4-FFF2-40B4-BE49-F238E27FC236}">
                <a16:creationId xmlns:a16="http://schemas.microsoft.com/office/drawing/2014/main" id="{64A0578B-C176-E546-B6E0-09E2FD5026B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962C983-A4F8-0645-B7B3-5545ACC9842C}"/>
              </a:ext>
            </a:extLst>
          </p:cNvPr>
          <p:cNvSpPr>
            <a:spLocks noGrp="1"/>
          </p:cNvSpPr>
          <p:nvPr>
            <p:ph type="sldNum" sz="quarter" idx="12"/>
          </p:nvPr>
        </p:nvSpPr>
        <p:spPr/>
        <p:txBody>
          <a:bodyPr/>
          <a:lstStyle>
            <a:lvl1pPr>
              <a:defRPr/>
            </a:lvl1pPr>
          </a:lstStyle>
          <a:p>
            <a:pPr>
              <a:defRPr/>
            </a:pPr>
            <a:fld id="{81A3F7E2-0C1C-4644-A6DB-BD524A69754F}" type="slidenum">
              <a:rPr lang="en-US" altLang="en-US"/>
              <a:pPr>
                <a:defRPr/>
              </a:pPr>
              <a:t>‹#›</a:t>
            </a:fld>
            <a:endParaRPr lang="en-US" altLang="en-US"/>
          </a:p>
        </p:txBody>
      </p:sp>
    </p:spTree>
    <p:extLst>
      <p:ext uri="{BB962C8B-B14F-4D97-AF65-F5344CB8AC3E}">
        <p14:creationId xmlns:p14="http://schemas.microsoft.com/office/powerpoint/2010/main" val="1716094351"/>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a:t>Click to edit Master title style</a:t>
            </a:r>
          </a:p>
        </p:txBody>
      </p:sp>
      <p:sp>
        <p:nvSpPr>
          <p:cNvPr id="6" name="Date Placeholder 4">
            <a:extLst>
              <a:ext uri="{FF2B5EF4-FFF2-40B4-BE49-F238E27FC236}">
                <a16:creationId xmlns:a16="http://schemas.microsoft.com/office/drawing/2014/main" id="{DB5AD7E3-FF41-EE40-879F-58A233886C5C}"/>
              </a:ext>
            </a:extLst>
          </p:cNvPr>
          <p:cNvSpPr>
            <a:spLocks noGrp="1"/>
          </p:cNvSpPr>
          <p:nvPr>
            <p:ph type="dt" sz="half" idx="10"/>
          </p:nvPr>
        </p:nvSpPr>
        <p:spPr/>
        <p:txBody>
          <a:bodyPr/>
          <a:lstStyle>
            <a:lvl1pPr>
              <a:defRPr/>
            </a:lvl1pPr>
          </a:lstStyle>
          <a:p>
            <a:pPr>
              <a:defRPr/>
            </a:pPr>
            <a:fld id="{8BC2BEEB-8383-724F-B1E7-FF53FEEAEEE1}" type="datetime1">
              <a:rPr lang="en-US"/>
              <a:pPr>
                <a:defRPr/>
              </a:pPr>
              <a:t>4/8/21</a:t>
            </a:fld>
            <a:endParaRPr lang="en-US"/>
          </a:p>
        </p:txBody>
      </p:sp>
      <p:sp>
        <p:nvSpPr>
          <p:cNvPr id="7" name="Footer Placeholder 5">
            <a:extLst>
              <a:ext uri="{FF2B5EF4-FFF2-40B4-BE49-F238E27FC236}">
                <a16:creationId xmlns:a16="http://schemas.microsoft.com/office/drawing/2014/main" id="{C7E671B6-2442-1547-94F9-873648510B1A}"/>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8199B21D-13A6-E148-B35F-882F39C65E8B}"/>
              </a:ext>
            </a:extLst>
          </p:cNvPr>
          <p:cNvSpPr>
            <a:spLocks noGrp="1"/>
          </p:cNvSpPr>
          <p:nvPr>
            <p:ph type="sldNum" sz="quarter" idx="12"/>
          </p:nvPr>
        </p:nvSpPr>
        <p:spPr/>
        <p:txBody>
          <a:bodyPr/>
          <a:lstStyle>
            <a:lvl1pPr>
              <a:defRPr/>
            </a:lvl1pPr>
          </a:lstStyle>
          <a:p>
            <a:pPr>
              <a:defRPr/>
            </a:pPr>
            <a:fld id="{EBA20F60-EFB0-BF4C-9502-837B446213FA}" type="slidenum">
              <a:rPr lang="en-US" altLang="en-US"/>
              <a:pPr>
                <a:defRPr/>
              </a:pPr>
              <a:t>‹#›</a:t>
            </a:fld>
            <a:endParaRPr lang="en-US" altLang="en-US"/>
          </a:p>
        </p:txBody>
      </p:sp>
      <p:pic>
        <p:nvPicPr>
          <p:cNvPr id="9" name="Picture 8" descr="A picture containing text&#10;&#10;Description automatically generated">
            <a:extLst>
              <a:ext uri="{FF2B5EF4-FFF2-40B4-BE49-F238E27FC236}">
                <a16:creationId xmlns:a16="http://schemas.microsoft.com/office/drawing/2014/main" id="{5CAF8402-AE33-E54C-8DA5-B9EFD5351D9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400" y="6173153"/>
            <a:ext cx="824234" cy="549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5805118"/>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 typeface="Wingdings" pitchFamily="2" charset="2"/>
              <a:buChar char="Ø"/>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42F4FB2-7C9C-4740-A6BB-93975CD66629}"/>
              </a:ext>
            </a:extLst>
          </p:cNvPr>
          <p:cNvSpPr>
            <a:spLocks noGrp="1"/>
          </p:cNvSpPr>
          <p:nvPr>
            <p:ph type="dt" sz="half" idx="10"/>
          </p:nvPr>
        </p:nvSpPr>
        <p:spPr/>
        <p:txBody>
          <a:bodyPr/>
          <a:lstStyle>
            <a:lvl1pPr>
              <a:defRPr/>
            </a:lvl1pPr>
          </a:lstStyle>
          <a:p>
            <a:pPr>
              <a:defRPr/>
            </a:pPr>
            <a:fld id="{B02D1835-7817-8742-9BFD-536C2FFE4ACD}" type="datetime1">
              <a:rPr lang="en-US"/>
              <a:pPr>
                <a:defRPr/>
              </a:pPr>
              <a:t>4/8/21</a:t>
            </a:fld>
            <a:endParaRPr lang="en-US"/>
          </a:p>
        </p:txBody>
      </p:sp>
      <p:sp>
        <p:nvSpPr>
          <p:cNvPr id="8" name="Footer Placeholder 4">
            <a:extLst>
              <a:ext uri="{FF2B5EF4-FFF2-40B4-BE49-F238E27FC236}">
                <a16:creationId xmlns:a16="http://schemas.microsoft.com/office/drawing/2014/main" id="{6FE05CAF-ADEB-C147-9D00-FC8DC0CBE8D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42FC535-CA77-294E-8E5F-6520A92B1196}"/>
              </a:ext>
            </a:extLst>
          </p:cNvPr>
          <p:cNvSpPr>
            <a:spLocks noGrp="1"/>
          </p:cNvSpPr>
          <p:nvPr>
            <p:ph type="sldNum" sz="quarter" idx="12"/>
          </p:nvPr>
        </p:nvSpPr>
        <p:spPr/>
        <p:txBody>
          <a:bodyPr/>
          <a:lstStyle>
            <a:lvl1pPr>
              <a:defRPr/>
            </a:lvl1pPr>
          </a:lstStyle>
          <a:p>
            <a:pPr>
              <a:defRPr/>
            </a:pPr>
            <a:fld id="{5DBAA2AC-AA4C-E645-810E-E63606AED998}" type="slidenum">
              <a:rPr lang="en-US" altLang="en-US"/>
              <a:pPr>
                <a:defRPr/>
              </a:pPr>
              <a:t>‹#›</a:t>
            </a:fld>
            <a:endParaRPr lang="en-US" altLang="en-US"/>
          </a:p>
        </p:txBody>
      </p:sp>
    </p:spTree>
    <p:extLst>
      <p:ext uri="{BB962C8B-B14F-4D97-AF65-F5344CB8AC3E}">
        <p14:creationId xmlns:p14="http://schemas.microsoft.com/office/powerpoint/2010/main" val="3160370900"/>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CD0A6B0-F56F-DD41-8BCE-EA1BDE9407D6}"/>
              </a:ext>
            </a:extLst>
          </p:cNvPr>
          <p:cNvSpPr>
            <a:spLocks noGrp="1"/>
          </p:cNvSpPr>
          <p:nvPr>
            <p:ph type="dt" sz="half" idx="10"/>
          </p:nvPr>
        </p:nvSpPr>
        <p:spPr/>
        <p:txBody>
          <a:bodyPr/>
          <a:lstStyle>
            <a:lvl1pPr>
              <a:defRPr/>
            </a:lvl1pPr>
          </a:lstStyle>
          <a:p>
            <a:pPr>
              <a:defRPr/>
            </a:pPr>
            <a:fld id="{35214493-40BA-3749-8E58-54106FBC440B}" type="datetime1">
              <a:rPr lang="en-US"/>
              <a:pPr>
                <a:defRPr/>
              </a:pPr>
              <a:t>4/8/21</a:t>
            </a:fld>
            <a:endParaRPr lang="en-US"/>
          </a:p>
        </p:txBody>
      </p:sp>
      <p:sp>
        <p:nvSpPr>
          <p:cNvPr id="4" name="Footer Placeholder 4">
            <a:extLst>
              <a:ext uri="{FF2B5EF4-FFF2-40B4-BE49-F238E27FC236}">
                <a16:creationId xmlns:a16="http://schemas.microsoft.com/office/drawing/2014/main" id="{D93973B7-102B-774B-BF36-70CE4C05A14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781314D-BF45-1E4E-A970-E1209AE89732}"/>
              </a:ext>
            </a:extLst>
          </p:cNvPr>
          <p:cNvSpPr>
            <a:spLocks noGrp="1"/>
          </p:cNvSpPr>
          <p:nvPr>
            <p:ph type="sldNum" sz="quarter" idx="12"/>
          </p:nvPr>
        </p:nvSpPr>
        <p:spPr/>
        <p:txBody>
          <a:bodyPr/>
          <a:lstStyle>
            <a:lvl1pPr>
              <a:defRPr/>
            </a:lvl1pPr>
          </a:lstStyle>
          <a:p>
            <a:pPr>
              <a:defRPr/>
            </a:pPr>
            <a:fld id="{6D60C35D-6C9E-FF40-9B97-0CF23915B88B}" type="slidenum">
              <a:rPr lang="en-US" altLang="en-US"/>
              <a:pPr>
                <a:defRPr/>
              </a:pPr>
              <a:t>‹#›</a:t>
            </a:fld>
            <a:endParaRPr lang="en-US" altLang="en-US"/>
          </a:p>
        </p:txBody>
      </p:sp>
    </p:spTree>
    <p:extLst>
      <p:ext uri="{BB962C8B-B14F-4D97-AF65-F5344CB8AC3E}">
        <p14:creationId xmlns:p14="http://schemas.microsoft.com/office/powerpoint/2010/main" val="4086539537"/>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3AA9141-28A7-6D40-B0AE-C974F395901B}"/>
              </a:ext>
            </a:extLst>
          </p:cNvPr>
          <p:cNvSpPr>
            <a:spLocks noGrp="1"/>
          </p:cNvSpPr>
          <p:nvPr>
            <p:ph type="dt" sz="half" idx="10"/>
          </p:nvPr>
        </p:nvSpPr>
        <p:spPr/>
        <p:txBody>
          <a:bodyPr/>
          <a:lstStyle>
            <a:lvl1pPr>
              <a:defRPr/>
            </a:lvl1pPr>
          </a:lstStyle>
          <a:p>
            <a:pPr>
              <a:defRPr/>
            </a:pPr>
            <a:fld id="{FE29566C-55B8-DC46-8081-CBD229402265}" type="datetime1">
              <a:rPr lang="en-US"/>
              <a:pPr>
                <a:defRPr/>
              </a:pPr>
              <a:t>4/8/21</a:t>
            </a:fld>
            <a:endParaRPr lang="en-US"/>
          </a:p>
        </p:txBody>
      </p:sp>
      <p:sp>
        <p:nvSpPr>
          <p:cNvPr id="3" name="Footer Placeholder 4">
            <a:extLst>
              <a:ext uri="{FF2B5EF4-FFF2-40B4-BE49-F238E27FC236}">
                <a16:creationId xmlns:a16="http://schemas.microsoft.com/office/drawing/2014/main" id="{4D276A39-3940-0F44-A4FB-DCA09F517C3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08A3518-AA1F-C34D-BCE0-E816D6A57AFB}"/>
              </a:ext>
            </a:extLst>
          </p:cNvPr>
          <p:cNvSpPr>
            <a:spLocks noGrp="1"/>
          </p:cNvSpPr>
          <p:nvPr>
            <p:ph type="sldNum" sz="quarter" idx="12"/>
          </p:nvPr>
        </p:nvSpPr>
        <p:spPr/>
        <p:txBody>
          <a:bodyPr/>
          <a:lstStyle>
            <a:lvl1pPr>
              <a:defRPr/>
            </a:lvl1pPr>
          </a:lstStyle>
          <a:p>
            <a:pPr>
              <a:defRPr/>
            </a:pPr>
            <a:fld id="{A1462C6F-F8B5-E34A-B37B-B86FB89AC35C}" type="slidenum">
              <a:rPr lang="en-US" altLang="en-US"/>
              <a:pPr>
                <a:defRPr/>
              </a:pPr>
              <a:t>‹#›</a:t>
            </a:fld>
            <a:endParaRPr lang="en-US" altLang="en-US"/>
          </a:p>
        </p:txBody>
      </p:sp>
    </p:spTree>
    <p:extLst>
      <p:ext uri="{BB962C8B-B14F-4D97-AF65-F5344CB8AC3E}">
        <p14:creationId xmlns:p14="http://schemas.microsoft.com/office/powerpoint/2010/main" val="4094803721"/>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FC99EED-D69A-1E48-8F87-5E87C6DD073D}"/>
              </a:ext>
            </a:extLst>
          </p:cNvPr>
          <p:cNvSpPr>
            <a:spLocks noGrp="1"/>
          </p:cNvSpPr>
          <p:nvPr>
            <p:ph type="dt" sz="half" idx="10"/>
          </p:nvPr>
        </p:nvSpPr>
        <p:spPr/>
        <p:txBody>
          <a:bodyPr/>
          <a:lstStyle>
            <a:lvl1pPr>
              <a:defRPr/>
            </a:lvl1pPr>
          </a:lstStyle>
          <a:p>
            <a:pPr>
              <a:defRPr/>
            </a:pPr>
            <a:fld id="{9B71169D-FFB9-C24F-B72C-0CE345608FBB}" type="datetime1">
              <a:rPr lang="en-US"/>
              <a:pPr>
                <a:defRPr/>
              </a:pPr>
              <a:t>4/8/21</a:t>
            </a:fld>
            <a:endParaRPr lang="en-US"/>
          </a:p>
        </p:txBody>
      </p:sp>
      <p:sp>
        <p:nvSpPr>
          <p:cNvPr id="6" name="Footer Placeholder 4">
            <a:extLst>
              <a:ext uri="{FF2B5EF4-FFF2-40B4-BE49-F238E27FC236}">
                <a16:creationId xmlns:a16="http://schemas.microsoft.com/office/drawing/2014/main" id="{3D073D8E-7080-4844-ADDF-C62961E3E38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DA23579-4C2B-6F43-9783-68B4B0F4116B}"/>
              </a:ext>
            </a:extLst>
          </p:cNvPr>
          <p:cNvSpPr>
            <a:spLocks noGrp="1"/>
          </p:cNvSpPr>
          <p:nvPr>
            <p:ph type="sldNum" sz="quarter" idx="12"/>
          </p:nvPr>
        </p:nvSpPr>
        <p:spPr/>
        <p:txBody>
          <a:bodyPr/>
          <a:lstStyle>
            <a:lvl1pPr>
              <a:defRPr/>
            </a:lvl1pPr>
          </a:lstStyle>
          <a:p>
            <a:pPr>
              <a:defRPr/>
            </a:pPr>
            <a:fld id="{290F1659-82C2-DD4E-9B9C-3F9EF32B826B}" type="slidenum">
              <a:rPr lang="en-US" altLang="en-US"/>
              <a:pPr>
                <a:defRPr/>
              </a:pPr>
              <a:t>‹#›</a:t>
            </a:fld>
            <a:endParaRPr lang="en-US" altLang="en-US"/>
          </a:p>
        </p:txBody>
      </p:sp>
    </p:spTree>
    <p:extLst>
      <p:ext uri="{BB962C8B-B14F-4D97-AF65-F5344CB8AC3E}">
        <p14:creationId xmlns:p14="http://schemas.microsoft.com/office/powerpoint/2010/main" val="3009545500"/>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1D9F7ED-5584-2F41-9A23-146C1D4864E6}"/>
              </a:ext>
            </a:extLst>
          </p:cNvPr>
          <p:cNvSpPr>
            <a:spLocks noGrp="1"/>
          </p:cNvSpPr>
          <p:nvPr>
            <p:ph type="dt" sz="half" idx="10"/>
          </p:nvPr>
        </p:nvSpPr>
        <p:spPr/>
        <p:txBody>
          <a:bodyPr/>
          <a:lstStyle>
            <a:lvl1pPr>
              <a:defRPr/>
            </a:lvl1pPr>
          </a:lstStyle>
          <a:p>
            <a:pPr>
              <a:defRPr/>
            </a:pPr>
            <a:fld id="{9E0630AE-FD5A-9D40-8575-113DD324A31A}" type="datetime1">
              <a:rPr lang="en-US"/>
              <a:pPr>
                <a:defRPr/>
              </a:pPr>
              <a:t>4/8/21</a:t>
            </a:fld>
            <a:endParaRPr lang="en-US"/>
          </a:p>
        </p:txBody>
      </p:sp>
      <p:sp>
        <p:nvSpPr>
          <p:cNvPr id="6" name="Footer Placeholder 4">
            <a:extLst>
              <a:ext uri="{FF2B5EF4-FFF2-40B4-BE49-F238E27FC236}">
                <a16:creationId xmlns:a16="http://schemas.microsoft.com/office/drawing/2014/main" id="{85B49AEF-C403-F846-9F8A-1D5E822522E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30B1E56-C206-794A-B82A-5358A5F45C02}"/>
              </a:ext>
            </a:extLst>
          </p:cNvPr>
          <p:cNvSpPr>
            <a:spLocks noGrp="1"/>
          </p:cNvSpPr>
          <p:nvPr>
            <p:ph type="sldNum" sz="quarter" idx="12"/>
          </p:nvPr>
        </p:nvSpPr>
        <p:spPr/>
        <p:txBody>
          <a:bodyPr/>
          <a:lstStyle>
            <a:lvl1pPr>
              <a:defRPr/>
            </a:lvl1pPr>
          </a:lstStyle>
          <a:p>
            <a:pPr>
              <a:defRPr/>
            </a:pPr>
            <a:fld id="{53DBD5D5-2B34-EB4A-B4E0-D2B93F9E156D}" type="slidenum">
              <a:rPr lang="en-US" altLang="en-US"/>
              <a:pPr>
                <a:defRPr/>
              </a:pPr>
              <a:t>‹#›</a:t>
            </a:fld>
            <a:endParaRPr lang="en-US" altLang="en-US"/>
          </a:p>
        </p:txBody>
      </p:sp>
    </p:spTree>
    <p:extLst>
      <p:ext uri="{BB962C8B-B14F-4D97-AF65-F5344CB8AC3E}">
        <p14:creationId xmlns:p14="http://schemas.microsoft.com/office/powerpoint/2010/main" val="4232774376"/>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D0B2666-6788-224D-82F3-FA450B83601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27155E4-DC24-984F-95AE-5FD1A3FABD5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D0AE5FA-7272-1C40-99C2-B803949E1A41}"/>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0626E7A1-00B4-FD48-ABFB-C6EC8E56372F}" type="datetime1">
              <a:rPr lang="en-US"/>
              <a:pPr>
                <a:defRPr/>
              </a:pPr>
              <a:t>4/8/21</a:t>
            </a:fld>
            <a:endParaRPr lang="en-US"/>
          </a:p>
        </p:txBody>
      </p:sp>
      <p:sp>
        <p:nvSpPr>
          <p:cNvPr id="5" name="Footer Placeholder 4">
            <a:extLst>
              <a:ext uri="{FF2B5EF4-FFF2-40B4-BE49-F238E27FC236}">
                <a16:creationId xmlns:a16="http://schemas.microsoft.com/office/drawing/2014/main" id="{7A34C14D-1048-CF49-9316-E5199639CCF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1FC012EE-3D08-DB40-8D4A-58A82FF9989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C8E34F6-4FD8-4C43-A9CE-9E13A550C6D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59" r:id="rId1"/>
    <p:sldLayoutId id="2147483968" r:id="rId2"/>
    <p:sldLayoutId id="2147483960" r:id="rId3"/>
    <p:sldLayoutId id="2147483969" r:id="rId4"/>
    <p:sldLayoutId id="2147483961" r:id="rId5"/>
    <p:sldLayoutId id="2147483962" r:id="rId6"/>
    <p:sldLayoutId id="2147483963" r:id="rId7"/>
    <p:sldLayoutId id="2147483964" r:id="rId8"/>
    <p:sldLayoutId id="2147483965" r:id="rId9"/>
    <p:sldLayoutId id="2147483966" r:id="rId10"/>
    <p:sldLayoutId id="2147483967" r:id="rId11"/>
  </p:sldLayoutIdLst>
  <p:transition spd="med">
    <p:wipe dir="r"/>
  </p:transition>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4.xml"/><Relationship Id="rId5" Type="http://schemas.openxmlformats.org/officeDocument/2006/relationships/slide" Target="slide14.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1B9D9995-0905-E443-A9AF-24AB18E396A1}"/>
              </a:ext>
            </a:extLst>
          </p:cNvPr>
          <p:cNvSpPr txBox="1">
            <a:spLocks noChangeArrowheads="1"/>
          </p:cNvSpPr>
          <p:nvPr/>
        </p:nvSpPr>
        <p:spPr bwMode="auto">
          <a:xfrm>
            <a:off x="7543800" y="6613525"/>
            <a:ext cx="1600200" cy="246063"/>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spcBef>
                <a:spcPct val="50000"/>
              </a:spcBef>
              <a:defRPr/>
            </a:pPr>
            <a:r>
              <a:rPr lang="en-US" sz="1000" dirty="0">
                <a:solidFill>
                  <a:srgbClr val="D9D9D9"/>
                </a:solidFill>
                <a:effectLst>
                  <a:outerShdw blurRad="38100" dist="38100" dir="2700000" algn="tl">
                    <a:srgbClr val="C0C0C0"/>
                  </a:outerShdw>
                </a:effectLst>
              </a:rPr>
              <a:t>© 2022 Clairmont Press</a:t>
            </a:r>
          </a:p>
        </p:txBody>
      </p:sp>
      <p:sp>
        <p:nvSpPr>
          <p:cNvPr id="8" name="TextBox 7">
            <a:extLst>
              <a:ext uri="{FF2B5EF4-FFF2-40B4-BE49-F238E27FC236}">
                <a16:creationId xmlns:a16="http://schemas.microsoft.com/office/drawing/2014/main" id="{EBCE7D3D-B433-6341-9E9D-95BF7E407753}"/>
              </a:ext>
            </a:extLst>
          </p:cNvPr>
          <p:cNvSpPr txBox="1"/>
          <p:nvPr/>
        </p:nvSpPr>
        <p:spPr>
          <a:xfrm>
            <a:off x="800100" y="5414962"/>
            <a:ext cx="7543800" cy="1077913"/>
          </a:xfrm>
          <a:prstGeom prst="rect">
            <a:avLst/>
          </a:prstGeom>
          <a:noFill/>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defRPr/>
            </a:pPr>
            <a:r>
              <a:rPr lang="en-US" altLang="en-US" sz="3200" b="1" dirty="0">
                <a:solidFill>
                  <a:schemeClr val="accent1">
                    <a:lumMod val="50000"/>
                  </a:schemeClr>
                </a:solidFill>
                <a:effectLst>
                  <a:outerShdw blurRad="38100" dist="38100" dir="2700000" algn="tl">
                    <a:srgbClr val="C0C0C0"/>
                  </a:outerShdw>
                </a:effectLst>
              </a:rPr>
              <a:t>Chapter 11: Progress and Poverty</a:t>
            </a:r>
          </a:p>
          <a:p>
            <a:pPr eaLnBrk="1" hangingPunct="1">
              <a:defRPr/>
            </a:pPr>
            <a:r>
              <a:rPr lang="en-US" altLang="en-US" sz="3200" b="1" dirty="0">
                <a:solidFill>
                  <a:schemeClr val="accent1">
                    <a:lumMod val="50000"/>
                  </a:schemeClr>
                </a:solidFill>
                <a:effectLst>
                  <a:outerShdw blurRad="38100" dist="38100" dir="2700000" algn="tl">
                    <a:srgbClr val="C0C0C0"/>
                  </a:outerShdw>
                </a:effectLst>
              </a:rPr>
              <a:t>STUDY PRESENTATION</a:t>
            </a:r>
          </a:p>
        </p:txBody>
      </p:sp>
      <p:pic>
        <p:nvPicPr>
          <p:cNvPr id="9" name="Picture 8" descr="Logo&#10;&#10;Description automatically generated">
            <a:extLst>
              <a:ext uri="{FF2B5EF4-FFF2-40B4-BE49-F238E27FC236}">
                <a16:creationId xmlns:a16="http://schemas.microsoft.com/office/drawing/2014/main" id="{2BD9681B-41EB-BA41-BE06-AE81A69931F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04900" y="1752600"/>
            <a:ext cx="6934200" cy="2796794"/>
          </a:xfrm>
          <a:prstGeom prst="rect">
            <a:avLst/>
          </a:prstGeom>
          <a:effectLst>
            <a:glow rad="63500">
              <a:schemeClr val="bg1">
                <a:alpha val="5000"/>
              </a:schemeClr>
            </a:glow>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511EA6-9B86-AC42-B17B-2A7591A5FACF}"/>
              </a:ext>
            </a:extLst>
          </p:cNvPr>
          <p:cNvSpPr>
            <a:spLocks noGrp="1"/>
          </p:cNvSpPr>
          <p:nvPr>
            <p:ph type="title"/>
          </p:nvPr>
        </p:nvSpPr>
        <p:spPr/>
        <p:txBody>
          <a:bodyPr>
            <a:normAutofit/>
          </a:bodyPr>
          <a:lstStyle/>
          <a:p>
            <a:pPr eaLnBrk="1" hangingPunct="1">
              <a:defRPr/>
            </a:pPr>
            <a:r>
              <a:rPr lang="en-US">
                <a:effectLst>
                  <a:outerShdw blurRad="38100" dist="38100" dir="2700000" algn="tl">
                    <a:srgbClr val="C0C0C0"/>
                  </a:outerShdw>
                </a:effectLst>
                <a:ea typeface="ＭＳ Ｐゴシック" pitchFamily="34" charset="-128"/>
              </a:rPr>
              <a:t>Prosperity and Immigration</a:t>
            </a:r>
          </a:p>
        </p:txBody>
      </p:sp>
      <p:sp>
        <p:nvSpPr>
          <p:cNvPr id="33794" name="Content Placeholder 5">
            <a:extLst>
              <a:ext uri="{FF2B5EF4-FFF2-40B4-BE49-F238E27FC236}">
                <a16:creationId xmlns:a16="http://schemas.microsoft.com/office/drawing/2014/main" id="{6C6A4505-FE3F-8A46-AC66-CFA83F398FE8}"/>
              </a:ext>
            </a:extLst>
          </p:cNvPr>
          <p:cNvSpPr>
            <a:spLocks noGrp="1"/>
          </p:cNvSpPr>
          <p:nvPr>
            <p:ph idx="1"/>
          </p:nvPr>
        </p:nvSpPr>
        <p:spPr>
          <a:xfrm>
            <a:off x="457200" y="1371600"/>
            <a:ext cx="8229600" cy="4525963"/>
          </a:xfrm>
        </p:spPr>
        <p:txBody>
          <a:bodyPr/>
          <a:lstStyle/>
          <a:p>
            <a:pPr eaLnBrk="1" hangingPunct="1"/>
            <a:r>
              <a:rPr lang="en-US" altLang="en-US" sz="2800">
                <a:ea typeface="ＭＳ Ｐゴシック" panose="020B0600070205080204" pitchFamily="34" charset="-128"/>
              </a:rPr>
              <a:t>The main theme from 1870 to 1900 was that of a higher standard of living.</a:t>
            </a:r>
          </a:p>
          <a:p>
            <a:pPr eaLnBrk="1" hangingPunct="1"/>
            <a:r>
              <a:rPr lang="en-US" altLang="en-US" sz="2800">
                <a:ea typeface="ＭＳ Ｐゴシック" panose="020B0600070205080204" pitchFamily="34" charset="-128"/>
              </a:rPr>
              <a:t>Many immigrants moved to the United States to receive the free 160 acres of land the American government was giving out, but many never made it that far.</a:t>
            </a:r>
          </a:p>
          <a:p>
            <a:pPr eaLnBrk="1" hangingPunct="1"/>
            <a:r>
              <a:rPr lang="en-US" altLang="en-US" sz="2800">
                <a:ea typeface="ＭＳ Ｐゴシック" panose="020B0600070205080204" pitchFamily="34" charset="-128"/>
              </a:rPr>
              <a:t>Immigrant Andrew Carnegie became wealthy.</a:t>
            </a:r>
          </a:p>
          <a:p>
            <a:pPr eaLnBrk="1" hangingPunct="1"/>
            <a:r>
              <a:rPr lang="en-US" altLang="en-US" sz="2800">
                <a:ea typeface="ＭＳ Ｐゴシック" panose="020B0600070205080204" pitchFamily="34" charset="-128"/>
              </a:rPr>
              <a:t>It was very possible for an immigrant to become a middle-class American citizen.</a:t>
            </a: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
        <p:nvSpPr>
          <p:cNvPr id="33795" name="Slide Number Placeholder 6">
            <a:extLst>
              <a:ext uri="{FF2B5EF4-FFF2-40B4-BE49-F238E27FC236}">
                <a16:creationId xmlns:a16="http://schemas.microsoft.com/office/drawing/2014/main" id="{A5F94473-1C84-6441-8EF9-46117DE5471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70810502-9575-A648-9D75-D5316F4F516A}" type="slidenum">
              <a:rPr lang="en-US" altLang="en-US" sz="1200" smtClean="0">
                <a:solidFill>
                  <a:srgbClr val="898989"/>
                </a:solidFill>
              </a:rPr>
              <a:pPr>
                <a:spcBef>
                  <a:spcPct val="0"/>
                </a:spcBef>
                <a:buFontTx/>
                <a:buNone/>
              </a:pPr>
              <a:t>10</a:t>
            </a:fld>
            <a:endParaRPr lang="en-US" altLang="en-US" sz="1200">
              <a:solidFill>
                <a:srgbClr val="898989"/>
              </a:solidFill>
            </a:endParaRPr>
          </a:p>
        </p:txBody>
      </p:sp>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DEEC5A-9625-F94A-ADEE-B700614A3F8D}"/>
              </a:ext>
            </a:extLst>
          </p:cNvPr>
          <p:cNvSpPr>
            <a:spLocks noGrp="1"/>
          </p:cNvSpPr>
          <p:nvPr>
            <p:ph type="title"/>
          </p:nvPr>
        </p:nvSpPr>
        <p:spPr/>
        <p:txBody>
          <a:bodyPr>
            <a:normAutofit/>
          </a:bodyPr>
          <a:lstStyle/>
          <a:p>
            <a:pPr eaLnBrk="1" hangingPunct="1">
              <a:defRPr/>
            </a:pPr>
            <a:r>
              <a:rPr lang="en-US">
                <a:effectLst>
                  <a:outerShdw blurRad="38100" dist="38100" dir="2700000" algn="tl">
                    <a:srgbClr val="C0C0C0"/>
                  </a:outerShdw>
                </a:effectLst>
                <a:ea typeface="ＭＳ Ｐゴシック" pitchFamily="34" charset="-128"/>
              </a:rPr>
              <a:t>Prosperity and Empire</a:t>
            </a:r>
          </a:p>
        </p:txBody>
      </p:sp>
      <p:sp>
        <p:nvSpPr>
          <p:cNvPr id="35842" name="Content Placeholder 5">
            <a:extLst>
              <a:ext uri="{FF2B5EF4-FFF2-40B4-BE49-F238E27FC236}">
                <a16:creationId xmlns:a16="http://schemas.microsoft.com/office/drawing/2014/main" id="{AF2247AA-DC63-284C-B171-F04A2982667F}"/>
              </a:ext>
            </a:extLst>
          </p:cNvPr>
          <p:cNvSpPr>
            <a:spLocks noGrp="1"/>
          </p:cNvSpPr>
          <p:nvPr>
            <p:ph idx="1"/>
          </p:nvPr>
        </p:nvSpPr>
        <p:spPr>
          <a:xfrm>
            <a:off x="457200" y="1295400"/>
            <a:ext cx="8229600" cy="4525963"/>
          </a:xfrm>
        </p:spPr>
        <p:txBody>
          <a:bodyPr/>
          <a:lstStyle/>
          <a:p>
            <a:pPr eaLnBrk="1" hangingPunct="1"/>
            <a:r>
              <a:rPr lang="en-US" altLang="en-US">
                <a:ea typeface="ＭＳ Ｐゴシック" panose="020B0600070205080204" pitchFamily="34" charset="-128"/>
              </a:rPr>
              <a:t>Since its establishment, America had been expanding westward.</a:t>
            </a:r>
          </a:p>
          <a:p>
            <a:pPr eaLnBrk="1" hangingPunct="1"/>
            <a:r>
              <a:rPr lang="en-US" altLang="en-US">
                <a:ea typeface="ＭＳ Ｐゴシック" panose="020B0600070205080204" pitchFamily="34" charset="-128"/>
              </a:rPr>
              <a:t>People began to look for new places to invest their money.</a:t>
            </a:r>
          </a:p>
          <a:p>
            <a:pPr eaLnBrk="1" hangingPunct="1"/>
            <a:r>
              <a:rPr lang="en-US" altLang="en-US">
                <a:ea typeface="ＭＳ Ｐゴシック" panose="020B0600070205080204" pitchFamily="34" charset="-128"/>
              </a:rPr>
              <a:t>Capitalists invited themselves to take over the countries once ruled by the Spanish Empire. They believed the treatment of the native people by the Spanish was justification enough for them to take control.</a:t>
            </a:r>
          </a:p>
          <a:p>
            <a:pPr eaLnBrk="1" hangingPunct="1"/>
            <a:endParaRPr lang="en-US" altLang="en-US">
              <a:ea typeface="ＭＳ Ｐゴシック" panose="020B0600070205080204" pitchFamily="34" charset="-128"/>
            </a:endParaRPr>
          </a:p>
        </p:txBody>
      </p:sp>
      <p:sp>
        <p:nvSpPr>
          <p:cNvPr id="35843" name="Slide Number Placeholder 6">
            <a:extLst>
              <a:ext uri="{FF2B5EF4-FFF2-40B4-BE49-F238E27FC236}">
                <a16:creationId xmlns:a16="http://schemas.microsoft.com/office/drawing/2014/main" id="{D51168FF-00A3-3846-BC26-BD72CFEAE5E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814725ED-E06A-A046-A242-10F620D6EE33}" type="slidenum">
              <a:rPr lang="en-US" altLang="en-US" sz="1200" smtClean="0">
                <a:solidFill>
                  <a:srgbClr val="898989"/>
                </a:solidFill>
              </a:rPr>
              <a:pPr>
                <a:spcBef>
                  <a:spcPct val="0"/>
                </a:spcBef>
                <a:buFontTx/>
                <a:buNone/>
              </a:pPr>
              <a:t>11</a:t>
            </a:fld>
            <a:endParaRPr lang="en-US" altLang="en-US" sz="1200">
              <a:solidFill>
                <a:srgbClr val="898989"/>
              </a:solidFill>
            </a:endParaRPr>
          </a:p>
        </p:txBody>
      </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24118F-3E6A-8945-BC39-0652D92DBE31}"/>
              </a:ext>
            </a:extLst>
          </p:cNvPr>
          <p:cNvSpPr>
            <a:spLocks noGrp="1"/>
          </p:cNvSpPr>
          <p:nvPr>
            <p:ph type="title"/>
          </p:nvPr>
        </p:nvSpPr>
        <p:spPr>
          <a:xfrm>
            <a:off x="457200" y="0"/>
            <a:ext cx="8229600" cy="1143000"/>
          </a:xfrm>
        </p:spPr>
        <p:txBody>
          <a:bodyPr>
            <a:normAutofit/>
          </a:bodyPr>
          <a:lstStyle/>
          <a:p>
            <a:pPr eaLnBrk="1" hangingPunct="1">
              <a:defRPr/>
            </a:pPr>
            <a:r>
              <a:rPr lang="en-US">
                <a:effectLst>
                  <a:outerShdw blurRad="38100" dist="38100" dir="2700000" algn="tl">
                    <a:srgbClr val="C0C0C0"/>
                  </a:outerShdw>
                </a:effectLst>
                <a:ea typeface="ＭＳ Ｐゴシック" pitchFamily="34" charset="-128"/>
              </a:rPr>
              <a:t>The Spanish-American War</a:t>
            </a:r>
          </a:p>
        </p:txBody>
      </p:sp>
      <p:sp>
        <p:nvSpPr>
          <p:cNvPr id="37890" name="Content Placeholder 5">
            <a:extLst>
              <a:ext uri="{FF2B5EF4-FFF2-40B4-BE49-F238E27FC236}">
                <a16:creationId xmlns:a16="http://schemas.microsoft.com/office/drawing/2014/main" id="{60A20BF4-D2A2-414F-81C7-70FCB16EECA9}"/>
              </a:ext>
            </a:extLst>
          </p:cNvPr>
          <p:cNvSpPr>
            <a:spLocks noGrp="1"/>
          </p:cNvSpPr>
          <p:nvPr>
            <p:ph idx="1"/>
          </p:nvPr>
        </p:nvSpPr>
        <p:spPr>
          <a:xfrm>
            <a:off x="457200" y="990600"/>
            <a:ext cx="8229600" cy="4525963"/>
          </a:xfrm>
        </p:spPr>
        <p:txBody>
          <a:bodyPr/>
          <a:lstStyle/>
          <a:p>
            <a:pPr eaLnBrk="1" hangingPunct="1"/>
            <a:r>
              <a:rPr lang="en-US" altLang="en-US" sz="2600">
                <a:ea typeface="ＭＳ Ｐゴシック" panose="020B0600070205080204" pitchFamily="34" charset="-128"/>
              </a:rPr>
              <a:t>1895 - Cubans rebelled against Spain</a:t>
            </a:r>
          </a:p>
          <a:p>
            <a:pPr eaLnBrk="1" hangingPunct="1"/>
            <a:r>
              <a:rPr lang="en-US" altLang="en-US" sz="2600">
                <a:ea typeface="ＭＳ Ｐゴシック" panose="020B0600070205080204" pitchFamily="34" charset="-128"/>
              </a:rPr>
              <a:t>Spanish put Cubans in concentration camps where many died.</a:t>
            </a:r>
          </a:p>
          <a:p>
            <a:pPr eaLnBrk="1" hangingPunct="1"/>
            <a:r>
              <a:rPr lang="en-US" altLang="en-US" sz="2600">
                <a:ea typeface="ＭＳ Ｐゴシック" panose="020B0600070205080204" pitchFamily="34" charset="-128"/>
              </a:rPr>
              <a:t>The United States sent the battleship </a:t>
            </a:r>
            <a:r>
              <a:rPr lang="en-US" altLang="en-US" sz="2600" i="1">
                <a:ea typeface="ＭＳ Ｐゴシック" panose="020B0600070205080204" pitchFamily="34" charset="-128"/>
              </a:rPr>
              <a:t>Maine</a:t>
            </a:r>
            <a:r>
              <a:rPr lang="en-US" altLang="en-US" sz="2600">
                <a:ea typeface="ＭＳ Ｐゴシック" panose="020B0600070205080204" pitchFamily="34" charset="-128"/>
              </a:rPr>
              <a:t> in 1898 to Cuba to show their prowess.</a:t>
            </a:r>
          </a:p>
          <a:p>
            <a:pPr eaLnBrk="1" hangingPunct="1"/>
            <a:r>
              <a:rPr lang="en-US" altLang="en-US" sz="2600">
                <a:ea typeface="ＭＳ Ｐゴシック" panose="020B0600070205080204" pitchFamily="34" charset="-128"/>
              </a:rPr>
              <a:t>When the ship was blown up, the Americans blamed the Spanish and declared war in April of 1898.</a:t>
            </a:r>
          </a:p>
          <a:p>
            <a:pPr eaLnBrk="1" hangingPunct="1"/>
            <a:r>
              <a:rPr lang="en-US" altLang="en-US" sz="2600">
                <a:ea typeface="ＭＳ Ｐゴシック" panose="020B0600070205080204" pitchFamily="34" charset="-128"/>
              </a:rPr>
              <a:t>South Carolinians were not greatly affected since the United States won the war in 10 weeks.</a:t>
            </a:r>
          </a:p>
          <a:p>
            <a:pPr eaLnBrk="1" hangingPunct="1"/>
            <a:r>
              <a:rPr lang="en-US" altLang="en-US" sz="2600">
                <a:ea typeface="ＭＳ Ｐゴシック" panose="020B0600070205080204" pitchFamily="34" charset="-128"/>
              </a:rPr>
              <a:t>This war greatly affected both Cuba and the United States.</a:t>
            </a: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
        <p:nvSpPr>
          <p:cNvPr id="37891" name="Slide Number Placeholder 6">
            <a:extLst>
              <a:ext uri="{FF2B5EF4-FFF2-40B4-BE49-F238E27FC236}">
                <a16:creationId xmlns:a16="http://schemas.microsoft.com/office/drawing/2014/main" id="{C7016886-70D8-5541-96CF-FFDC532C82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E9E8AA0-17C3-0945-9976-383BAD77C858}" type="slidenum">
              <a:rPr lang="en-US" altLang="en-US" sz="1200" smtClean="0">
                <a:solidFill>
                  <a:srgbClr val="898989"/>
                </a:solidFill>
              </a:rPr>
              <a:pPr>
                <a:spcBef>
                  <a:spcPct val="0"/>
                </a:spcBef>
                <a:buFontTx/>
                <a:buNone/>
              </a:pPr>
              <a:t>12</a:t>
            </a:fld>
            <a:endParaRPr lang="en-US" altLang="en-US" sz="1200">
              <a:solidFill>
                <a:srgbClr val="898989"/>
              </a:solidFill>
            </a:endParaRPr>
          </a:p>
        </p:txBody>
      </p:sp>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34B436-8E9F-504C-B7D8-EAEAE8F601D1}"/>
              </a:ext>
            </a:extLst>
          </p:cNvPr>
          <p:cNvSpPr>
            <a:spLocks noGrp="1"/>
          </p:cNvSpPr>
          <p:nvPr>
            <p:ph type="title"/>
          </p:nvPr>
        </p:nvSpPr>
        <p:spPr/>
        <p:txBody>
          <a:bodyPr>
            <a:normAutofit/>
          </a:bodyPr>
          <a:lstStyle/>
          <a:p>
            <a:pPr eaLnBrk="1" hangingPunct="1">
              <a:defRPr/>
            </a:pPr>
            <a:r>
              <a:rPr lang="en-US">
                <a:effectLst>
                  <a:outerShdw blurRad="38100" dist="38100" dir="2700000" algn="tl">
                    <a:srgbClr val="C0C0C0"/>
                  </a:outerShdw>
                </a:effectLst>
                <a:ea typeface="ＭＳ Ｐゴシック" pitchFamily="34" charset="-128"/>
              </a:rPr>
              <a:t>An American Empire</a:t>
            </a:r>
          </a:p>
        </p:txBody>
      </p:sp>
      <p:sp>
        <p:nvSpPr>
          <p:cNvPr id="39938" name="Content Placeholder 5">
            <a:extLst>
              <a:ext uri="{FF2B5EF4-FFF2-40B4-BE49-F238E27FC236}">
                <a16:creationId xmlns:a16="http://schemas.microsoft.com/office/drawing/2014/main" id="{E204D98C-783F-8649-AF69-D64FE0243E41}"/>
              </a:ext>
            </a:extLst>
          </p:cNvPr>
          <p:cNvSpPr>
            <a:spLocks noGrp="1"/>
          </p:cNvSpPr>
          <p:nvPr>
            <p:ph idx="1"/>
          </p:nvPr>
        </p:nvSpPr>
        <p:spPr>
          <a:xfrm>
            <a:off x="457200" y="1143000"/>
            <a:ext cx="8229600" cy="4525963"/>
          </a:xfrm>
        </p:spPr>
        <p:txBody>
          <a:bodyPr/>
          <a:lstStyle/>
          <a:p>
            <a:pPr eaLnBrk="1" hangingPunct="1"/>
            <a:r>
              <a:rPr lang="en-US" altLang="en-US" sz="2800">
                <a:ea typeface="ＭＳ Ｐゴシック" panose="020B0600070205080204" pitchFamily="34" charset="-128"/>
              </a:rPr>
              <a:t>America</a:t>
            </a:r>
            <a:r>
              <a:rPr lang="ja-JP" altLang="en-US" sz="2800">
                <a:ea typeface="ＭＳ Ｐゴシック" panose="020B0600070205080204" pitchFamily="34" charset="-128"/>
              </a:rPr>
              <a:t>’</a:t>
            </a:r>
            <a:r>
              <a:rPr lang="en-US" altLang="ja-JP" sz="2800">
                <a:ea typeface="ＭＳ Ｐゴシック" panose="020B0600070205080204" pitchFamily="34" charset="-128"/>
              </a:rPr>
              <a:t>s new territories (Cuba, Puerto Rico, and Guam) demonstrated their strength through imperialism.</a:t>
            </a:r>
          </a:p>
          <a:p>
            <a:pPr eaLnBrk="1" hangingPunct="1"/>
            <a:r>
              <a:rPr lang="en-US" altLang="en-US" sz="2800">
                <a:ea typeface="ＭＳ Ｐゴシック" panose="020B0600070205080204" pitchFamily="34" charset="-128"/>
              </a:rPr>
              <a:t>Also annexed Hawaii and American Samoa </a:t>
            </a:r>
          </a:p>
          <a:p>
            <a:pPr eaLnBrk="1" hangingPunct="1"/>
            <a:r>
              <a:rPr lang="en-US" altLang="en-US" sz="2800">
                <a:ea typeface="ＭＳ Ｐゴシック" panose="020B0600070205080204" pitchFamily="34" charset="-128"/>
              </a:rPr>
              <a:t>American Justifications: best for the nation’</a:t>
            </a:r>
            <a:r>
              <a:rPr lang="en-US" altLang="ja-JP" sz="2800">
                <a:ea typeface="ＭＳ Ｐゴシック" panose="020B0600070205080204" pitchFamily="34" charset="-128"/>
              </a:rPr>
              <a:t>s growth and welfare. They believed they needed to govern, teach and civilize the world.</a:t>
            </a:r>
          </a:p>
          <a:p>
            <a:pPr eaLnBrk="1" hangingPunct="1"/>
            <a:r>
              <a:rPr lang="en-US" altLang="en-US" sz="2800">
                <a:ea typeface="ＭＳ Ｐゴシック" panose="020B0600070205080204" pitchFamily="34" charset="-128"/>
              </a:rPr>
              <a:t>Although America’</a:t>
            </a:r>
            <a:r>
              <a:rPr lang="en-US" altLang="ja-JP" sz="2800">
                <a:ea typeface="ＭＳ Ｐゴシック" panose="020B0600070205080204" pitchFamily="34" charset="-128"/>
              </a:rPr>
              <a:t>s economy was booming, South Carolina was doing poorly as one of the poorest states in the nation.</a:t>
            </a:r>
          </a:p>
          <a:p>
            <a:pPr eaLnBrk="1" hangingPunct="1"/>
            <a:endParaRPr lang="en-US" altLang="en-US">
              <a:ea typeface="ＭＳ Ｐゴシック" panose="020B0600070205080204" pitchFamily="34" charset="-128"/>
            </a:endParaRPr>
          </a:p>
        </p:txBody>
      </p:sp>
      <p:sp>
        <p:nvSpPr>
          <p:cNvPr id="39939" name="Slide Number Placeholder 6">
            <a:extLst>
              <a:ext uri="{FF2B5EF4-FFF2-40B4-BE49-F238E27FC236}">
                <a16:creationId xmlns:a16="http://schemas.microsoft.com/office/drawing/2014/main" id="{5E8C3F3F-C354-BE4D-BE30-18E44DACB5B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6B51B03D-E152-9248-A693-C26CA006CA0F}" type="slidenum">
              <a:rPr lang="en-US" altLang="en-US" sz="1200" smtClean="0">
                <a:solidFill>
                  <a:srgbClr val="898989"/>
                </a:solidFill>
              </a:rPr>
              <a:pPr>
                <a:spcBef>
                  <a:spcPct val="0"/>
                </a:spcBef>
                <a:buFontTx/>
                <a:buNone/>
              </a:pPr>
              <a:t>13</a:t>
            </a:fld>
            <a:endParaRPr lang="en-US" altLang="en-US" sz="1200">
              <a:solidFill>
                <a:srgbClr val="898989"/>
              </a:solidFill>
            </a:endParaRPr>
          </a:p>
        </p:txBody>
      </p:sp>
      <p:sp>
        <p:nvSpPr>
          <p:cNvPr id="6" name="TextBox 5">
            <a:extLst>
              <a:ext uri="{FF2B5EF4-FFF2-40B4-BE49-F238E27FC236}">
                <a16:creationId xmlns:a16="http://schemas.microsoft.com/office/drawing/2014/main" id="{41FBF4B9-60AE-4246-BC0F-B558CF7B0F25}"/>
              </a:ext>
            </a:extLst>
          </p:cNvPr>
          <p:cNvSpPr txBox="1"/>
          <p:nvPr/>
        </p:nvSpPr>
        <p:spPr>
          <a:xfrm>
            <a:off x="3464709" y="6356350"/>
            <a:ext cx="2214581" cy="369332"/>
          </a:xfrm>
          <a:prstGeom prst="rect">
            <a:avLst/>
          </a:prstGeom>
          <a:noFill/>
          <a:effectLst>
            <a:softEdge rad="31750"/>
          </a:effectLst>
        </p:spPr>
        <p:txBody>
          <a:bodyPr wrap="none">
            <a:spAutoFit/>
          </a:bodyPr>
          <a:lstStyle/>
          <a:p>
            <a:pPr eaLnBrk="1" fontAlgn="auto" hangingPunct="1">
              <a:spcBef>
                <a:spcPts val="0"/>
              </a:spcBef>
              <a:spcAft>
                <a:spcPts val="0"/>
              </a:spcAft>
              <a:defRPr/>
            </a:pPr>
            <a:r>
              <a:rPr lang="en-US" dirty="0">
                <a:latin typeface="+mn-lt"/>
                <a:ea typeface="+mn-ea"/>
                <a:hlinkClick r:id="rId3" action="ppaction://hlinksldjump"/>
              </a:rPr>
              <a:t>Return to Main Menu</a:t>
            </a:r>
            <a:endParaRPr lang="en-US" dirty="0">
              <a:latin typeface="+mn-lt"/>
              <a:ea typeface="+mn-ea"/>
            </a:endParaRPr>
          </a:p>
        </p:txBody>
      </p:sp>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50765-C308-F849-8E72-7BABECE07CFC}"/>
              </a:ext>
            </a:extLst>
          </p:cNvPr>
          <p:cNvSpPr>
            <a:spLocks noGrp="1"/>
          </p:cNvSpPr>
          <p:nvPr>
            <p:ph type="title"/>
          </p:nvPr>
        </p:nvSpPr>
        <p:spPr>
          <a:xfrm>
            <a:off x="0" y="0"/>
            <a:ext cx="9144000" cy="1143000"/>
          </a:xfrm>
        </p:spPr>
        <p:txBody>
          <a:bodyPr>
            <a:normAutofit fontScale="90000"/>
          </a:bodyPr>
          <a:lstStyle/>
          <a:p>
            <a:pPr eaLnBrk="1" hangingPunct="1">
              <a:defRPr/>
            </a:pPr>
            <a:r>
              <a:rPr lang="en-US" sz="3600">
                <a:effectLst>
                  <a:outerShdw blurRad="38100" dist="38100" dir="2700000" algn="tl">
                    <a:srgbClr val="C0C0C0"/>
                  </a:outerShdw>
                </a:effectLst>
                <a:ea typeface="ＭＳ Ｐゴシック" pitchFamily="34" charset="-128"/>
              </a:rPr>
              <a:t>Section 2: South Carolina: </a:t>
            </a:r>
            <a:br>
              <a:rPr lang="en-US" sz="3600">
                <a:effectLst>
                  <a:outerShdw blurRad="38100" dist="38100" dir="2700000" algn="tl">
                    <a:srgbClr val="C0C0C0"/>
                  </a:outerShdw>
                </a:effectLst>
                <a:ea typeface="ＭＳ Ｐゴシック" pitchFamily="34" charset="-128"/>
              </a:rPr>
            </a:br>
            <a:r>
              <a:rPr lang="en-US" sz="3600">
                <a:effectLst>
                  <a:outerShdw blurRad="38100" dist="38100" dir="2700000" algn="tl">
                    <a:srgbClr val="C0C0C0"/>
                  </a:outerShdw>
                </a:effectLst>
                <a:ea typeface="ＭＳ Ｐゴシック" pitchFamily="34" charset="-128"/>
              </a:rPr>
              <a:t>Progress and Poverty</a:t>
            </a:r>
          </a:p>
        </p:txBody>
      </p:sp>
      <p:sp>
        <p:nvSpPr>
          <p:cNvPr id="41987" name="Content Placeholder 2">
            <a:extLst>
              <a:ext uri="{FF2B5EF4-FFF2-40B4-BE49-F238E27FC236}">
                <a16:creationId xmlns:a16="http://schemas.microsoft.com/office/drawing/2014/main" id="{8252E147-C482-1E44-B838-60373BA1663D}"/>
              </a:ext>
            </a:extLst>
          </p:cNvPr>
          <p:cNvSpPr>
            <a:spLocks noGrp="1"/>
          </p:cNvSpPr>
          <p:nvPr>
            <p:ph idx="1"/>
          </p:nvPr>
        </p:nvSpPr>
        <p:spPr>
          <a:xfrm>
            <a:off x="457200" y="2286000"/>
            <a:ext cx="8229600" cy="2667000"/>
          </a:xfrm>
        </p:spPr>
        <p:txBody>
          <a:bodyPr/>
          <a:lstStyle/>
          <a:p>
            <a:pPr eaLnBrk="1" hangingPunct="1"/>
            <a:r>
              <a:rPr lang="en-US" altLang="en-US">
                <a:ea typeface="ＭＳ Ｐゴシック" panose="020B0600070205080204" pitchFamily="34" charset="-128"/>
              </a:rPr>
              <a:t>Essential Question: How did industry replace agriculture as most important to the state’</a:t>
            </a:r>
            <a:r>
              <a:rPr lang="en-US" altLang="ja-JP">
                <a:ea typeface="ＭＳ Ｐゴシック" panose="020B0600070205080204" pitchFamily="34" charset="-128"/>
              </a:rPr>
              <a:t>s economy?</a:t>
            </a:r>
          </a:p>
          <a:p>
            <a:pPr eaLnBrk="1" hangingPunct="1"/>
            <a:endParaRPr lang="en-US" altLang="en-US">
              <a:ea typeface="ＭＳ Ｐゴシック" panose="020B0600070205080204" pitchFamily="34" charset="-128"/>
            </a:endParaRPr>
          </a:p>
          <a:p>
            <a:pPr lvl="1" eaLnBrk="1" hangingPunct="1">
              <a:buFont typeface="Wingdings" pitchFamily="2" charset="2"/>
              <a:buChar char="Ø"/>
            </a:pPr>
            <a:endParaRPr lang="en-US" altLang="en-US">
              <a:ea typeface="ＭＳ Ｐゴシック" panose="020B0600070205080204" pitchFamily="34" charset="-128"/>
            </a:endParaRPr>
          </a:p>
        </p:txBody>
      </p:sp>
      <p:sp>
        <p:nvSpPr>
          <p:cNvPr id="41988" name="Slide Number Placeholder 4">
            <a:extLst>
              <a:ext uri="{FF2B5EF4-FFF2-40B4-BE49-F238E27FC236}">
                <a16:creationId xmlns:a16="http://schemas.microsoft.com/office/drawing/2014/main" id="{969DFEE2-E7B8-F84C-A3E3-109C56D07DB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4444A697-E2BD-7645-95BB-BDD9F8F0F5A2}" type="slidenum">
              <a:rPr lang="en-US" altLang="en-US" sz="1200" smtClean="0">
                <a:solidFill>
                  <a:srgbClr val="898989"/>
                </a:solidFill>
              </a:rPr>
              <a:pPr>
                <a:spcBef>
                  <a:spcPct val="0"/>
                </a:spcBef>
                <a:buFontTx/>
                <a:buNone/>
              </a:pPr>
              <a:t>14</a:t>
            </a:fld>
            <a:endParaRPr lang="en-US" altLang="en-US" sz="1200">
              <a:solidFill>
                <a:srgbClr val="898989"/>
              </a:solidFill>
            </a:endParaRPr>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74696-720C-E342-8AF6-8AAC1424A9E9}"/>
              </a:ext>
            </a:extLst>
          </p:cNvPr>
          <p:cNvSpPr>
            <a:spLocks noGrp="1"/>
          </p:cNvSpPr>
          <p:nvPr>
            <p:ph type="title"/>
          </p:nvPr>
        </p:nvSpPr>
        <p:spPr>
          <a:xfrm>
            <a:off x="0" y="0"/>
            <a:ext cx="9144000" cy="1143000"/>
          </a:xfrm>
        </p:spPr>
        <p:txBody>
          <a:bodyPr>
            <a:normAutofit fontScale="90000"/>
          </a:bodyPr>
          <a:lstStyle/>
          <a:p>
            <a:pPr eaLnBrk="1" hangingPunct="1">
              <a:defRPr/>
            </a:pPr>
            <a:r>
              <a:rPr lang="en-US" sz="3600">
                <a:effectLst>
                  <a:outerShdw blurRad="38100" dist="38100" dir="2700000" algn="tl">
                    <a:srgbClr val="C0C0C0"/>
                  </a:outerShdw>
                </a:effectLst>
                <a:ea typeface="ＭＳ Ｐゴシック" pitchFamily="34" charset="-128"/>
              </a:rPr>
              <a:t>Section 2: South Carolina: </a:t>
            </a:r>
            <a:br>
              <a:rPr lang="en-US" sz="3600">
                <a:effectLst>
                  <a:outerShdw blurRad="38100" dist="38100" dir="2700000" algn="tl">
                    <a:srgbClr val="C0C0C0"/>
                  </a:outerShdw>
                </a:effectLst>
                <a:ea typeface="ＭＳ Ｐゴシック" pitchFamily="34" charset="-128"/>
              </a:rPr>
            </a:br>
            <a:r>
              <a:rPr lang="en-US" sz="3600">
                <a:effectLst>
                  <a:outerShdw blurRad="38100" dist="38100" dir="2700000" algn="tl">
                    <a:srgbClr val="C0C0C0"/>
                  </a:outerShdw>
                </a:effectLst>
                <a:ea typeface="ＭＳ Ｐゴシック" pitchFamily="34" charset="-128"/>
              </a:rPr>
              <a:t>Progress and Poverty</a:t>
            </a:r>
          </a:p>
        </p:txBody>
      </p:sp>
      <p:sp>
        <p:nvSpPr>
          <p:cNvPr id="44034" name="Content Placeholder 2">
            <a:extLst>
              <a:ext uri="{FF2B5EF4-FFF2-40B4-BE49-F238E27FC236}">
                <a16:creationId xmlns:a16="http://schemas.microsoft.com/office/drawing/2014/main" id="{95629650-5B79-A940-BAFE-25A1478C6DCF}"/>
              </a:ext>
            </a:extLst>
          </p:cNvPr>
          <p:cNvSpPr>
            <a:spLocks noGrp="1"/>
          </p:cNvSpPr>
          <p:nvPr>
            <p:ph idx="1"/>
          </p:nvPr>
        </p:nvSpPr>
        <p:spPr>
          <a:xfrm>
            <a:off x="533400" y="1905000"/>
            <a:ext cx="8229600" cy="3124200"/>
          </a:xfrm>
        </p:spPr>
        <p:txBody>
          <a:bodyPr/>
          <a:lstStyle/>
          <a:p>
            <a:pPr eaLnBrk="1" hangingPunct="1"/>
            <a:r>
              <a:rPr lang="en-US" altLang="en-US">
                <a:ea typeface="ＭＳ Ｐゴシック" panose="020B0600070205080204" pitchFamily="34" charset="-128"/>
              </a:rPr>
              <a:t>What terms do I need to know? </a:t>
            </a:r>
          </a:p>
          <a:p>
            <a:pPr lvl="1" eaLnBrk="1" hangingPunct="1"/>
            <a:r>
              <a:rPr lang="en-US" altLang="en-US">
                <a:ea typeface="ＭＳ Ｐゴシック" panose="020B0600070205080204" pitchFamily="34" charset="-128"/>
              </a:rPr>
              <a:t>deflation</a:t>
            </a:r>
          </a:p>
          <a:p>
            <a:pPr lvl="1" eaLnBrk="1" hangingPunct="1"/>
            <a:r>
              <a:rPr lang="en-US" altLang="en-US">
                <a:ea typeface="ＭＳ Ｐゴシック" panose="020B0600070205080204" pitchFamily="34" charset="-128"/>
              </a:rPr>
              <a:t>gold standard</a:t>
            </a:r>
          </a:p>
          <a:p>
            <a:pPr lvl="1" eaLnBrk="1" hangingPunct="1"/>
            <a:r>
              <a:rPr lang="en-US" altLang="en-US">
                <a:ea typeface="ＭＳ Ｐゴシック" panose="020B0600070205080204" pitchFamily="34" charset="-128"/>
              </a:rPr>
              <a:t>textiles</a:t>
            </a:r>
          </a:p>
          <a:p>
            <a:pPr lvl="1" eaLnBrk="1" hangingPunct="1">
              <a:buFont typeface="Arial" pitchFamily="34" charset="0"/>
              <a:buNone/>
            </a:pPr>
            <a:endParaRPr lang="en-US" altLang="en-US">
              <a:ea typeface="ＭＳ Ｐゴシック" panose="020B0600070205080204" pitchFamily="34" charset="-128"/>
            </a:endParaRPr>
          </a:p>
          <a:p>
            <a:pPr lvl="1" eaLnBrk="1" hangingPunct="1"/>
            <a:endParaRPr lang="en-US" altLang="en-US">
              <a:ea typeface="ＭＳ Ｐゴシック" panose="020B0600070205080204" pitchFamily="34" charset="-128"/>
            </a:endParaRPr>
          </a:p>
          <a:p>
            <a:pPr lvl="1" eaLnBrk="1" hangingPunct="1"/>
            <a:endParaRPr lang="en-US" altLang="en-US">
              <a:ea typeface="ＭＳ Ｐゴシック" panose="020B0600070205080204" pitchFamily="34" charset="-128"/>
            </a:endParaRPr>
          </a:p>
        </p:txBody>
      </p:sp>
      <p:sp>
        <p:nvSpPr>
          <p:cNvPr id="44035" name="Slide Number Placeholder 4">
            <a:extLst>
              <a:ext uri="{FF2B5EF4-FFF2-40B4-BE49-F238E27FC236}">
                <a16:creationId xmlns:a16="http://schemas.microsoft.com/office/drawing/2014/main" id="{08C9F089-3EF9-0545-AB25-3B5E06DC35D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C6ABA24E-D266-8046-9A98-B0CBC9626ACD}" type="slidenum">
              <a:rPr lang="en-US" altLang="en-US" sz="1200" smtClean="0">
                <a:solidFill>
                  <a:srgbClr val="898989"/>
                </a:solidFill>
              </a:rPr>
              <a:pPr>
                <a:spcBef>
                  <a:spcPct val="0"/>
                </a:spcBef>
                <a:buFontTx/>
                <a:buNone/>
              </a:pPr>
              <a:t>15</a:t>
            </a:fld>
            <a:endParaRPr lang="en-US" altLang="en-US" sz="1200">
              <a:solidFill>
                <a:srgbClr val="898989"/>
              </a:solidFill>
            </a:endParaRPr>
          </a:p>
        </p:txBody>
      </p:sp>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5">
            <a:extLst>
              <a:ext uri="{FF2B5EF4-FFF2-40B4-BE49-F238E27FC236}">
                <a16:creationId xmlns:a16="http://schemas.microsoft.com/office/drawing/2014/main" id="{53CC0609-3FCB-7D4F-B586-54CDC8D5AE4F}"/>
              </a:ext>
            </a:extLst>
          </p:cNvPr>
          <p:cNvSpPr>
            <a:spLocks noGrp="1"/>
          </p:cNvSpPr>
          <p:nvPr>
            <p:ph sz="half" idx="1"/>
          </p:nvPr>
        </p:nvSpPr>
        <p:spPr/>
        <p:txBody>
          <a:bodyPr/>
          <a:lstStyle/>
          <a:p>
            <a:pPr eaLnBrk="1" hangingPunct="1"/>
            <a:r>
              <a:rPr lang="en-US" altLang="en-US">
                <a:ea typeface="ＭＳ Ｐゴシック" panose="020B0600070205080204" pitchFamily="34" charset="-128"/>
              </a:rPr>
              <a:t>South Carolinians made their living on farms growing rice and cotton.</a:t>
            </a:r>
          </a:p>
          <a:p>
            <a:pPr eaLnBrk="1" hangingPunct="1"/>
            <a:r>
              <a:rPr lang="en-US" altLang="en-US">
                <a:ea typeface="ＭＳ Ｐゴシック" panose="020B0600070205080204" pitchFamily="34" charset="-128"/>
              </a:rPr>
              <a:t>In the 19</a:t>
            </a:r>
            <a:r>
              <a:rPr lang="en-US" altLang="en-US" baseline="30000">
                <a:ea typeface="ＭＳ Ｐゴシック" panose="020B0600070205080204" pitchFamily="34" charset="-128"/>
              </a:rPr>
              <a:t>th</a:t>
            </a:r>
            <a:r>
              <a:rPr lang="en-US" altLang="en-US">
                <a:ea typeface="ＭＳ Ｐゴシック" panose="020B0600070205080204" pitchFamily="34" charset="-128"/>
              </a:rPr>
              <a:t> century, people were able to choose between a life as a farmer or one as a factory worker.</a:t>
            </a: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pic>
        <p:nvPicPr>
          <p:cNvPr id="46082" name="Content Placeholder 2">
            <a:extLst>
              <a:ext uri="{FF2B5EF4-FFF2-40B4-BE49-F238E27FC236}">
                <a16:creationId xmlns:a16="http://schemas.microsoft.com/office/drawing/2014/main" id="{F8D22A69-CBD2-754D-947B-8D45D0107E62}"/>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4648200" y="2351088"/>
            <a:ext cx="4038600" cy="3024187"/>
          </a:xfrm>
        </p:spPr>
      </p:pic>
      <p:sp>
        <p:nvSpPr>
          <p:cNvPr id="5" name="Title 4">
            <a:extLst>
              <a:ext uri="{FF2B5EF4-FFF2-40B4-BE49-F238E27FC236}">
                <a16:creationId xmlns:a16="http://schemas.microsoft.com/office/drawing/2014/main" id="{CFFAD595-6554-A546-9720-C94581ED5EF9}"/>
              </a:ext>
            </a:extLst>
          </p:cNvPr>
          <p:cNvSpPr>
            <a:spLocks noGrp="1"/>
          </p:cNvSpPr>
          <p:nvPr>
            <p:ph type="title"/>
          </p:nvPr>
        </p:nvSpPr>
        <p:spPr/>
        <p:txBody>
          <a:bodyPr>
            <a:normAutofit/>
          </a:bodyPr>
          <a:lstStyle/>
          <a:p>
            <a:pPr eaLnBrk="1" hangingPunct="1">
              <a:defRPr/>
            </a:pPr>
            <a:r>
              <a:rPr lang="en-US">
                <a:effectLst>
                  <a:outerShdw blurRad="38100" dist="38100" dir="2700000" algn="tl">
                    <a:srgbClr val="C0C0C0"/>
                  </a:outerShdw>
                </a:effectLst>
                <a:ea typeface="ＭＳ Ｐゴシック" pitchFamily="34" charset="-128"/>
              </a:rPr>
              <a:t>Introduction</a:t>
            </a:r>
          </a:p>
        </p:txBody>
      </p:sp>
      <p:sp>
        <p:nvSpPr>
          <p:cNvPr id="46084" name="Slide Number Placeholder 6">
            <a:extLst>
              <a:ext uri="{FF2B5EF4-FFF2-40B4-BE49-F238E27FC236}">
                <a16:creationId xmlns:a16="http://schemas.microsoft.com/office/drawing/2014/main" id="{71E3CA5C-D6A9-4649-A525-85075F2697A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3AA3291-4378-C34C-8871-8E01BBD52A7F}" type="slidenum">
              <a:rPr lang="en-US" altLang="en-US" sz="1200" smtClean="0">
                <a:solidFill>
                  <a:srgbClr val="898989"/>
                </a:solidFill>
              </a:rPr>
              <a:pPr>
                <a:spcBef>
                  <a:spcPct val="0"/>
                </a:spcBef>
                <a:buFontTx/>
                <a:buNone/>
              </a:pPr>
              <a:t>16</a:t>
            </a:fld>
            <a:endParaRPr lang="en-US" altLang="en-US" sz="1200">
              <a:solidFill>
                <a:srgbClr val="898989"/>
              </a:solidFill>
            </a:endParaRPr>
          </a:p>
        </p:txBody>
      </p:sp>
      <p:sp>
        <p:nvSpPr>
          <p:cNvPr id="46085" name="TextBox 7">
            <a:extLst>
              <a:ext uri="{FF2B5EF4-FFF2-40B4-BE49-F238E27FC236}">
                <a16:creationId xmlns:a16="http://schemas.microsoft.com/office/drawing/2014/main" id="{8C2C7379-59A6-864E-B6FC-3C2EC75C438D}"/>
              </a:ext>
            </a:extLst>
          </p:cNvPr>
          <p:cNvSpPr txBox="1">
            <a:spLocks noChangeArrowheads="1"/>
          </p:cNvSpPr>
          <p:nvPr/>
        </p:nvSpPr>
        <p:spPr bwMode="auto">
          <a:xfrm>
            <a:off x="4572000" y="5424488"/>
            <a:ext cx="419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ja-JP" altLang="en-US" sz="1400"/>
              <a:t>‘</a:t>
            </a:r>
            <a:r>
              <a:rPr lang="en-US" altLang="ja-JP" sz="1400"/>
              <a:t>Cotton Pickers,</a:t>
            </a:r>
            <a:r>
              <a:rPr lang="ja-JP" altLang="en-US" sz="1400"/>
              <a:t>’</a:t>
            </a:r>
            <a:r>
              <a:rPr lang="en-US" altLang="ja-JP" sz="1400"/>
              <a:t> an oil portrait by William Aiken Walker</a:t>
            </a:r>
            <a:endParaRPr lang="en-US" altLang="en-US" sz="1400"/>
          </a:p>
        </p:txBody>
      </p:sp>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5F408-E80F-8544-B748-7D3BF018413B}"/>
              </a:ext>
            </a:extLst>
          </p:cNvPr>
          <p:cNvSpPr>
            <a:spLocks noGrp="1"/>
          </p:cNvSpPr>
          <p:nvPr>
            <p:ph type="title"/>
          </p:nvPr>
        </p:nvSpPr>
        <p:spPr/>
        <p:txBody>
          <a:bodyPr/>
          <a:lstStyle/>
          <a:p>
            <a:pPr>
              <a:defRPr/>
            </a:pPr>
            <a:r>
              <a:rPr lang="en-US">
                <a:effectLst>
                  <a:outerShdw blurRad="38100" dist="38100" dir="2700000" algn="tl">
                    <a:srgbClr val="C0C0C0"/>
                  </a:outerShdw>
                </a:effectLst>
                <a:ea typeface="ＭＳ Ｐゴシック" pitchFamily="34" charset="-128"/>
              </a:rPr>
              <a:t>Agriculture – The Old Reliable</a:t>
            </a:r>
          </a:p>
        </p:txBody>
      </p:sp>
      <p:sp>
        <p:nvSpPr>
          <p:cNvPr id="48130" name="Content Placeholder 2">
            <a:extLst>
              <a:ext uri="{FF2B5EF4-FFF2-40B4-BE49-F238E27FC236}">
                <a16:creationId xmlns:a16="http://schemas.microsoft.com/office/drawing/2014/main" id="{AEC96456-35D0-AB4D-985E-D401E3A26F9B}"/>
              </a:ext>
            </a:extLst>
          </p:cNvPr>
          <p:cNvSpPr>
            <a:spLocks noGrp="1"/>
          </p:cNvSpPr>
          <p:nvPr>
            <p:ph idx="1"/>
          </p:nvPr>
        </p:nvSpPr>
        <p:spPr>
          <a:xfrm>
            <a:off x="457200" y="1295400"/>
            <a:ext cx="8229600" cy="4525963"/>
          </a:xfrm>
        </p:spPr>
        <p:txBody>
          <a:bodyPr/>
          <a:lstStyle/>
          <a:p>
            <a:r>
              <a:rPr lang="en-US" altLang="en-US" sz="2700">
                <a:ea typeface="ＭＳ Ｐゴシック" panose="020B0600070205080204" pitchFamily="34" charset="-128"/>
              </a:rPr>
              <a:t>The destruction of the Civil War caused farmers to have difficulty producing the same amount of crops as before.</a:t>
            </a:r>
          </a:p>
          <a:p>
            <a:r>
              <a:rPr lang="en-US" altLang="en-US" sz="2700">
                <a:ea typeface="ＭＳ Ｐゴシック" panose="020B0600070205080204" pitchFamily="34" charset="-128"/>
              </a:rPr>
              <a:t>The crop-lien systems, falling price of cotton, loss of slave labor and the agricultural depression that lasted from 1873 to 1896 caused great hardship for farmers.</a:t>
            </a:r>
          </a:p>
          <a:p>
            <a:r>
              <a:rPr lang="en-US" altLang="en-US" sz="2700">
                <a:ea typeface="ＭＳ Ｐゴシック" panose="020B0600070205080204" pitchFamily="34" charset="-128"/>
              </a:rPr>
              <a:t>In the late 1800s, farmers lost millions of acres of land due to this hardship.</a:t>
            </a:r>
          </a:p>
          <a:p>
            <a:r>
              <a:rPr lang="en-US" altLang="en-US" sz="2700">
                <a:ea typeface="ＭＳ Ｐゴシック" panose="020B0600070205080204" pitchFamily="34" charset="-128"/>
              </a:rPr>
              <a:t>They turned to tobacco, which quickly became the foremost crop in the state.</a:t>
            </a:r>
          </a:p>
        </p:txBody>
      </p:sp>
      <p:sp>
        <p:nvSpPr>
          <p:cNvPr id="48131" name="Slide Number Placeholder 3">
            <a:extLst>
              <a:ext uri="{FF2B5EF4-FFF2-40B4-BE49-F238E27FC236}">
                <a16:creationId xmlns:a16="http://schemas.microsoft.com/office/drawing/2014/main" id="{D9D2098B-9BB0-5240-86E4-D758050FA35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B8E237C9-3A5E-064B-A115-FC0044CCF9F6}" type="slidenum">
              <a:rPr lang="en-US" altLang="en-US" sz="1200" smtClean="0">
                <a:solidFill>
                  <a:srgbClr val="898989"/>
                </a:solidFill>
              </a:rPr>
              <a:pPr>
                <a:spcBef>
                  <a:spcPct val="0"/>
                </a:spcBef>
                <a:buFontTx/>
                <a:buNone/>
              </a:pPr>
              <a:t>17</a:t>
            </a:fld>
            <a:endParaRPr lang="en-US" altLang="en-US" sz="1200">
              <a:solidFill>
                <a:srgbClr val="898989"/>
              </a:solidFill>
            </a:endParaRPr>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2C1609-B779-6B44-B2CF-1EB14A33142D}"/>
              </a:ext>
            </a:extLst>
          </p:cNvPr>
          <p:cNvSpPr>
            <a:spLocks noGrp="1"/>
          </p:cNvSpPr>
          <p:nvPr>
            <p:ph type="title"/>
          </p:nvPr>
        </p:nvSpPr>
        <p:spPr/>
        <p:txBody>
          <a:bodyPr>
            <a:normAutofit/>
          </a:bodyPr>
          <a:lstStyle/>
          <a:p>
            <a:pPr eaLnBrk="1" hangingPunct="1">
              <a:defRPr/>
            </a:pPr>
            <a:r>
              <a:rPr lang="en-US">
                <a:effectLst>
                  <a:outerShdw blurRad="38100" dist="38100" dir="2700000" algn="tl">
                    <a:srgbClr val="C0C0C0"/>
                  </a:outerShdw>
                </a:effectLst>
                <a:ea typeface="ＭＳ Ｐゴシック" pitchFamily="34" charset="-128"/>
              </a:rPr>
              <a:t>Rise of Industry</a:t>
            </a:r>
          </a:p>
        </p:txBody>
      </p:sp>
      <p:sp>
        <p:nvSpPr>
          <p:cNvPr id="50178" name="Content Placeholder 5">
            <a:extLst>
              <a:ext uri="{FF2B5EF4-FFF2-40B4-BE49-F238E27FC236}">
                <a16:creationId xmlns:a16="http://schemas.microsoft.com/office/drawing/2014/main" id="{6CBDE003-E1C5-7441-A86C-9EF7C38D6CC5}"/>
              </a:ext>
            </a:extLst>
          </p:cNvPr>
          <p:cNvSpPr>
            <a:spLocks noGrp="1"/>
          </p:cNvSpPr>
          <p:nvPr>
            <p:ph idx="1"/>
          </p:nvPr>
        </p:nvSpPr>
        <p:spPr/>
        <p:txBody>
          <a:bodyPr/>
          <a:lstStyle/>
          <a:p>
            <a:pPr eaLnBrk="1" hangingPunct="1"/>
            <a:r>
              <a:rPr lang="en-US" altLang="en-US">
                <a:ea typeface="ＭＳ Ｐゴシック" panose="020B0600070205080204" pitchFamily="34" charset="-128"/>
              </a:rPr>
              <a:t>It took a while for the South to become open enough to accept industry. </a:t>
            </a:r>
          </a:p>
          <a:p>
            <a:pPr eaLnBrk="1" hangingPunct="1"/>
            <a:r>
              <a:rPr lang="en-US" altLang="en-US">
                <a:ea typeface="ＭＳ Ｐゴシック" panose="020B0600070205080204" pitchFamily="34" charset="-128"/>
              </a:rPr>
              <a:t>first new industry, phosphate mining (fertilizer), was short lived</a:t>
            </a:r>
          </a:p>
          <a:p>
            <a:pPr eaLnBrk="1" hangingPunct="1"/>
            <a:r>
              <a:rPr lang="en-US" altLang="en-US">
                <a:ea typeface="ＭＳ Ｐゴシック" panose="020B0600070205080204" pitchFamily="34" charset="-128"/>
              </a:rPr>
              <a:t>other industries- pottery, lumber, turpentine, and cottonseed oil</a:t>
            </a: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
        <p:nvSpPr>
          <p:cNvPr id="50179" name="Slide Number Placeholder 6">
            <a:extLst>
              <a:ext uri="{FF2B5EF4-FFF2-40B4-BE49-F238E27FC236}">
                <a16:creationId xmlns:a16="http://schemas.microsoft.com/office/drawing/2014/main" id="{B3868631-CCF7-5548-840C-5AD04CC3B2D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D57C719B-7EA1-4541-B747-1FC241CE12B2}" type="slidenum">
              <a:rPr lang="en-US" altLang="en-US" sz="1200" smtClean="0">
                <a:solidFill>
                  <a:srgbClr val="898989"/>
                </a:solidFill>
              </a:rPr>
              <a:pPr>
                <a:spcBef>
                  <a:spcPct val="0"/>
                </a:spcBef>
                <a:buFontTx/>
                <a:buNone/>
              </a:pPr>
              <a:t>18</a:t>
            </a:fld>
            <a:endParaRPr lang="en-US" altLang="en-US" sz="1200">
              <a:solidFill>
                <a:srgbClr val="898989"/>
              </a:solidFill>
            </a:endParaRPr>
          </a:p>
        </p:txBody>
      </p:sp>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5">
            <a:extLst>
              <a:ext uri="{FF2B5EF4-FFF2-40B4-BE49-F238E27FC236}">
                <a16:creationId xmlns:a16="http://schemas.microsoft.com/office/drawing/2014/main" id="{94F97926-AD57-AB45-961F-D3797DB4B40B}"/>
              </a:ext>
            </a:extLst>
          </p:cNvPr>
          <p:cNvSpPr>
            <a:spLocks noGrp="1"/>
          </p:cNvSpPr>
          <p:nvPr>
            <p:ph sz="half" idx="1"/>
          </p:nvPr>
        </p:nvSpPr>
        <p:spPr>
          <a:xfrm>
            <a:off x="762000" y="838200"/>
            <a:ext cx="4114800" cy="4525963"/>
          </a:xfrm>
        </p:spPr>
        <p:txBody>
          <a:bodyPr/>
          <a:lstStyle/>
          <a:p>
            <a:pPr eaLnBrk="1" hangingPunct="1"/>
            <a:r>
              <a:rPr lang="en-US" altLang="en-US" sz="2400">
                <a:ea typeface="ＭＳ Ｐゴシック" panose="020B0600070205080204" pitchFamily="34" charset="-128"/>
              </a:rPr>
              <a:t>The textile industry became the most important in the state.</a:t>
            </a:r>
          </a:p>
          <a:p>
            <a:pPr eaLnBrk="1" hangingPunct="1"/>
            <a:r>
              <a:rPr lang="en-US" altLang="en-US" sz="2400">
                <a:ea typeface="ＭＳ Ｐゴシック" panose="020B0600070205080204" pitchFamily="34" charset="-128"/>
              </a:rPr>
              <a:t>People wanted textile mills in their communities to promote economic progress.</a:t>
            </a:r>
          </a:p>
          <a:p>
            <a:pPr eaLnBrk="1" hangingPunct="1"/>
            <a:r>
              <a:rPr lang="en-US" altLang="en-US" sz="2400">
                <a:ea typeface="ＭＳ Ｐゴシック" panose="020B0600070205080204" pitchFamily="34" charset="-128"/>
              </a:rPr>
              <a:t>Their collected funds weren’</a:t>
            </a:r>
            <a:r>
              <a:rPr lang="en-US" altLang="ja-JP" sz="2400">
                <a:ea typeface="ＭＳ Ｐゴシック" panose="020B0600070205080204" pitchFamily="34" charset="-128"/>
              </a:rPr>
              <a:t>t enough to result in huge progress, so many northern investors got involved. </a:t>
            </a:r>
          </a:p>
          <a:p>
            <a:pPr eaLnBrk="1" hangingPunct="1"/>
            <a:r>
              <a:rPr lang="en-US" altLang="en-US" sz="2400">
                <a:ea typeface="ＭＳ Ｐゴシック" panose="020B0600070205080204" pitchFamily="34" charset="-128"/>
              </a:rPr>
              <a:t>By 1900, there were 115 textile mills in South Carolina.</a:t>
            </a: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pic>
        <p:nvPicPr>
          <p:cNvPr id="52226" name="Content Placeholder 2">
            <a:extLst>
              <a:ext uri="{FF2B5EF4-FFF2-40B4-BE49-F238E27FC236}">
                <a16:creationId xmlns:a16="http://schemas.microsoft.com/office/drawing/2014/main" id="{FC71F686-F2F0-3F46-866D-2E8AFD18B386}"/>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4876800" y="2057400"/>
            <a:ext cx="4038600" cy="3563938"/>
          </a:xfrm>
        </p:spPr>
      </p:pic>
      <p:sp>
        <p:nvSpPr>
          <p:cNvPr id="5" name="Title 4">
            <a:extLst>
              <a:ext uri="{FF2B5EF4-FFF2-40B4-BE49-F238E27FC236}">
                <a16:creationId xmlns:a16="http://schemas.microsoft.com/office/drawing/2014/main" id="{B36483D7-8E43-4546-A795-996071722C90}"/>
              </a:ext>
            </a:extLst>
          </p:cNvPr>
          <p:cNvSpPr>
            <a:spLocks noGrp="1"/>
          </p:cNvSpPr>
          <p:nvPr>
            <p:ph type="title"/>
          </p:nvPr>
        </p:nvSpPr>
        <p:spPr>
          <a:xfrm>
            <a:off x="457200" y="0"/>
            <a:ext cx="8229600" cy="1143000"/>
          </a:xfrm>
        </p:spPr>
        <p:txBody>
          <a:bodyPr>
            <a:normAutofit/>
          </a:bodyPr>
          <a:lstStyle/>
          <a:p>
            <a:pPr eaLnBrk="1" hangingPunct="1">
              <a:defRPr/>
            </a:pPr>
            <a:r>
              <a:rPr lang="en-US">
                <a:effectLst>
                  <a:outerShdw blurRad="38100" dist="38100" dir="2700000" algn="tl">
                    <a:srgbClr val="C0C0C0"/>
                  </a:outerShdw>
                </a:effectLst>
                <a:ea typeface="ＭＳ Ｐゴシック" pitchFamily="34" charset="-128"/>
              </a:rPr>
              <a:t>The Textile Industry</a:t>
            </a:r>
          </a:p>
        </p:txBody>
      </p:sp>
      <p:sp>
        <p:nvSpPr>
          <p:cNvPr id="52228" name="Slide Number Placeholder 6">
            <a:extLst>
              <a:ext uri="{FF2B5EF4-FFF2-40B4-BE49-F238E27FC236}">
                <a16:creationId xmlns:a16="http://schemas.microsoft.com/office/drawing/2014/main" id="{BCFB0FEF-D6AF-9E46-BA19-E7999FB95CC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6C435AD2-2F3E-7C43-AA6C-B06D8FED8935}" type="slidenum">
              <a:rPr lang="en-US" altLang="en-US" sz="1200" smtClean="0">
                <a:solidFill>
                  <a:srgbClr val="898989"/>
                </a:solidFill>
              </a:rPr>
              <a:pPr>
                <a:spcBef>
                  <a:spcPct val="0"/>
                </a:spcBef>
                <a:buFontTx/>
                <a:buNone/>
              </a:pPr>
              <a:t>19</a:t>
            </a:fld>
            <a:endParaRPr lang="en-US" altLang="en-US" sz="1200">
              <a:solidFill>
                <a:srgbClr val="898989"/>
              </a:solidFill>
            </a:endParaRPr>
          </a:p>
        </p:txBody>
      </p:sp>
      <p:sp>
        <p:nvSpPr>
          <p:cNvPr id="4" name="TextBox 3">
            <a:extLst>
              <a:ext uri="{FF2B5EF4-FFF2-40B4-BE49-F238E27FC236}">
                <a16:creationId xmlns:a16="http://schemas.microsoft.com/office/drawing/2014/main" id="{85A3D4B0-5143-8246-A699-0908C2BFDD9C}"/>
              </a:ext>
            </a:extLst>
          </p:cNvPr>
          <p:cNvSpPr txBox="1"/>
          <p:nvPr/>
        </p:nvSpPr>
        <p:spPr>
          <a:xfrm>
            <a:off x="5791200" y="5705475"/>
            <a:ext cx="1981200" cy="306388"/>
          </a:xfrm>
          <a:prstGeom prst="rect">
            <a:avLst/>
          </a:prstGeom>
          <a:noFill/>
        </p:spPr>
        <p:txBody>
          <a:bodyPr>
            <a:spAutoFit/>
          </a:bodyPr>
          <a:lstStyle/>
          <a:p>
            <a:pPr eaLnBrk="1" hangingPunct="1">
              <a:defRPr/>
            </a:pPr>
            <a:r>
              <a:rPr lang="en-US" sz="1400" dirty="0">
                <a:latin typeface="+mn-lt"/>
                <a:ea typeface="+mn-ea"/>
              </a:rPr>
              <a:t>A textile mill from 1920.</a:t>
            </a:r>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414" name="Slide Number Placeholder 4">
            <a:extLst>
              <a:ext uri="{FF2B5EF4-FFF2-40B4-BE49-F238E27FC236}">
                <a16:creationId xmlns:a16="http://schemas.microsoft.com/office/drawing/2014/main" id="{8CA355D2-3F17-004F-B477-5944F4D3B72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A5E0D15E-6B13-9B4E-8761-9614231DB5C8}" type="slidenum">
              <a:rPr lang="en-US" altLang="en-US" sz="1200" smtClean="0">
                <a:solidFill>
                  <a:srgbClr val="898989"/>
                </a:solidFill>
              </a:rPr>
              <a:pPr>
                <a:spcBef>
                  <a:spcPct val="0"/>
                </a:spcBef>
                <a:buFontTx/>
                <a:buNone/>
              </a:pPr>
              <a:t>2</a:t>
            </a:fld>
            <a:endParaRPr lang="en-US" altLang="en-US" sz="1200">
              <a:solidFill>
                <a:srgbClr val="898989"/>
              </a:solidFill>
            </a:endParaRPr>
          </a:p>
        </p:txBody>
      </p:sp>
      <p:sp>
        <p:nvSpPr>
          <p:cNvPr id="5" name="Rectangle 4">
            <a:extLst>
              <a:ext uri="{FF2B5EF4-FFF2-40B4-BE49-F238E27FC236}">
                <a16:creationId xmlns:a16="http://schemas.microsoft.com/office/drawing/2014/main" id="{7A4A81D1-92B2-3E45-89E5-F0E112D673C5}"/>
              </a:ext>
            </a:extLst>
          </p:cNvPr>
          <p:cNvSpPr/>
          <p:nvPr/>
        </p:nvSpPr>
        <p:spPr>
          <a:xfrm>
            <a:off x="457200" y="4831566"/>
            <a:ext cx="5952067" cy="1112034"/>
          </a:xfrm>
          <a:prstGeom prst="rect">
            <a:avLst/>
          </a:prstGeom>
          <a:solidFill>
            <a:srgbClr val="10253F">
              <a:alpha val="81961"/>
            </a:srgb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Box 3">
            <a:extLst>
              <a:ext uri="{FF2B5EF4-FFF2-40B4-BE49-F238E27FC236}">
                <a16:creationId xmlns:a16="http://schemas.microsoft.com/office/drawing/2014/main" id="{81C08172-143C-7749-8024-3AA2A2B620C0}"/>
              </a:ext>
            </a:extLst>
          </p:cNvPr>
          <p:cNvSpPr txBox="1"/>
          <p:nvPr/>
        </p:nvSpPr>
        <p:spPr>
          <a:xfrm>
            <a:off x="457199" y="4831566"/>
            <a:ext cx="5867401" cy="1016000"/>
          </a:xfrm>
          <a:prstGeom prst="rect">
            <a:avLst/>
          </a:prstGeom>
          <a:noFill/>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2000" b="1" dirty="0">
                <a:solidFill>
                  <a:srgbClr val="DCE6F2"/>
                </a:solidFill>
                <a:latin typeface="Calibri" pitchFamily="34" charset="0"/>
              </a:rPr>
              <a:t>Section 1</a:t>
            </a:r>
            <a:r>
              <a:rPr lang="en-US" sz="2000" b="1" dirty="0">
                <a:solidFill>
                  <a:srgbClr val="DCE6F2"/>
                </a:solidFill>
                <a:effectLst>
                  <a:outerShdw blurRad="38100" dist="38100" dir="2700000" algn="tl">
                    <a:srgbClr val="C0C0C0"/>
                  </a:outerShdw>
                </a:effectLst>
                <a:latin typeface="Calibri" pitchFamily="34" charset="0"/>
              </a:rPr>
              <a:t>: </a:t>
            </a:r>
            <a:r>
              <a:rPr lang="en-US" sz="2000" b="1" dirty="0">
                <a:solidFill>
                  <a:srgbClr val="DCE6F2"/>
                </a:solidFill>
                <a:latin typeface="Calibri" pitchFamily="34" charset="0"/>
                <a:hlinkClick r:id="rId4" action="ppaction://hlinksldjump"/>
              </a:rPr>
              <a:t>The National  Industrial Boom </a:t>
            </a:r>
            <a:endParaRPr lang="en-US" sz="2000" b="1" dirty="0">
              <a:solidFill>
                <a:srgbClr val="DCE6F2"/>
              </a:solidFill>
              <a:latin typeface="Calibri" pitchFamily="34" charset="0"/>
            </a:endParaRPr>
          </a:p>
          <a:p>
            <a:pPr eaLnBrk="1" hangingPunct="1">
              <a:defRPr/>
            </a:pPr>
            <a:r>
              <a:rPr lang="en-US" sz="2000" b="1" dirty="0">
                <a:solidFill>
                  <a:srgbClr val="DCE6F2"/>
                </a:solidFill>
                <a:latin typeface="Calibri" pitchFamily="34" charset="0"/>
              </a:rPr>
              <a:t>Section 2: </a:t>
            </a:r>
            <a:r>
              <a:rPr lang="en-US" sz="2000" b="1" dirty="0">
                <a:solidFill>
                  <a:srgbClr val="DCE6F2"/>
                </a:solidFill>
                <a:latin typeface="Calibri" pitchFamily="34" charset="0"/>
                <a:hlinkClick r:id="rId5" action="ppaction://hlinksldjump"/>
              </a:rPr>
              <a:t>South Carolina: Progress and Poverty  </a:t>
            </a:r>
            <a:endParaRPr lang="en-US" sz="2000" b="1" dirty="0">
              <a:solidFill>
                <a:srgbClr val="DCE6F2"/>
              </a:solidFill>
              <a:latin typeface="Calibri" pitchFamily="34" charset="0"/>
            </a:endParaRPr>
          </a:p>
          <a:p>
            <a:pPr eaLnBrk="1" hangingPunct="1">
              <a:defRPr/>
            </a:pPr>
            <a:r>
              <a:rPr lang="en-US" sz="2000" b="1" dirty="0">
                <a:solidFill>
                  <a:srgbClr val="DCE6F2"/>
                </a:solidFill>
                <a:latin typeface="Calibri" pitchFamily="34" charset="0"/>
              </a:rPr>
              <a:t>Section 3: </a:t>
            </a:r>
            <a:r>
              <a:rPr lang="en-US" sz="2000" b="1" dirty="0">
                <a:solidFill>
                  <a:srgbClr val="DCE6F2"/>
                </a:solidFill>
                <a:latin typeface="Calibri" pitchFamily="34" charset="0"/>
                <a:hlinkClick r:id="rId6" action="ppaction://hlinksldjump"/>
              </a:rPr>
              <a:t>Politics: Bourbons and </a:t>
            </a:r>
            <a:r>
              <a:rPr lang="en-US" sz="2000" b="1" dirty="0" err="1">
                <a:solidFill>
                  <a:srgbClr val="DCE6F2"/>
                </a:solidFill>
                <a:latin typeface="Calibri" pitchFamily="34" charset="0"/>
                <a:hlinkClick r:id="rId6" action="ppaction://hlinksldjump"/>
              </a:rPr>
              <a:t>Tillmanites</a:t>
            </a:r>
            <a:endParaRPr lang="en-US" sz="2000" b="1" dirty="0">
              <a:solidFill>
                <a:srgbClr val="DCE6F2"/>
              </a:solidFill>
              <a:latin typeface="Calibri"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Content Placeholder 5">
            <a:extLst>
              <a:ext uri="{FF2B5EF4-FFF2-40B4-BE49-F238E27FC236}">
                <a16:creationId xmlns:a16="http://schemas.microsoft.com/office/drawing/2014/main" id="{B7CFC830-0136-E049-B5BD-E3B59BF412F9}"/>
              </a:ext>
            </a:extLst>
          </p:cNvPr>
          <p:cNvSpPr>
            <a:spLocks noGrp="1"/>
          </p:cNvSpPr>
          <p:nvPr>
            <p:ph sz="half" idx="1"/>
          </p:nvPr>
        </p:nvSpPr>
        <p:spPr>
          <a:xfrm>
            <a:off x="304800" y="914400"/>
            <a:ext cx="4648200" cy="4525963"/>
          </a:xfrm>
        </p:spPr>
        <p:txBody>
          <a:bodyPr/>
          <a:lstStyle/>
          <a:p>
            <a:pPr eaLnBrk="1" hangingPunct="1"/>
            <a:r>
              <a:rPr lang="en-US" altLang="en-US" sz="2400">
                <a:ea typeface="ＭＳ Ｐゴシック" panose="020B0600070205080204" pitchFamily="34" charset="-128"/>
              </a:rPr>
              <a:t>Mills were created for their own communities. There were houses, churches, and activities for the people who worked and lived in the mill village.</a:t>
            </a:r>
          </a:p>
          <a:p>
            <a:pPr eaLnBrk="1" hangingPunct="1"/>
            <a:r>
              <a:rPr lang="en-US" altLang="en-US" sz="2400">
                <a:ea typeface="ＭＳ Ｐゴシック" panose="020B0600070205080204" pitchFamily="34" charset="-128"/>
              </a:rPr>
              <a:t>An average man would work from 5AM to 6:30PM and would earn only about 5 dollars per week.</a:t>
            </a:r>
          </a:p>
          <a:p>
            <a:pPr eaLnBrk="1" hangingPunct="1"/>
            <a:r>
              <a:rPr lang="en-US" altLang="en-US" sz="2400">
                <a:ea typeface="ＭＳ Ｐゴシック" panose="020B0600070205080204" pitchFamily="34" charset="-128"/>
              </a:rPr>
              <a:t>The only day people didn</a:t>
            </a:r>
            <a:r>
              <a:rPr lang="en-US" altLang="ja-JP" sz="2400">
                <a:ea typeface="ＭＳ Ｐゴシック" panose="020B0600070205080204" pitchFamily="34" charset="-128"/>
              </a:rPr>
              <a:t>’t work was Sunday.</a:t>
            </a:r>
          </a:p>
          <a:p>
            <a:pPr eaLnBrk="1" hangingPunct="1"/>
            <a:r>
              <a:rPr lang="en-US" altLang="en-US" sz="2400">
                <a:ea typeface="ＭＳ Ｐゴシック" panose="020B0600070205080204" pitchFamily="34" charset="-128"/>
              </a:rPr>
              <a:t>The entire family worked, even children.</a:t>
            </a: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pic>
        <p:nvPicPr>
          <p:cNvPr id="54274" name="Content Placeholder 2">
            <a:extLst>
              <a:ext uri="{FF2B5EF4-FFF2-40B4-BE49-F238E27FC236}">
                <a16:creationId xmlns:a16="http://schemas.microsoft.com/office/drawing/2014/main" id="{985E40EF-FD27-5B48-AD12-FB7611BA0B09}"/>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4876800" y="2438400"/>
            <a:ext cx="4038600" cy="2798763"/>
          </a:xfrm>
        </p:spPr>
      </p:pic>
      <p:sp>
        <p:nvSpPr>
          <p:cNvPr id="5" name="Title 4">
            <a:extLst>
              <a:ext uri="{FF2B5EF4-FFF2-40B4-BE49-F238E27FC236}">
                <a16:creationId xmlns:a16="http://schemas.microsoft.com/office/drawing/2014/main" id="{89553D1A-918B-D84D-A14C-99AEDDC318C9}"/>
              </a:ext>
            </a:extLst>
          </p:cNvPr>
          <p:cNvSpPr>
            <a:spLocks noGrp="1"/>
          </p:cNvSpPr>
          <p:nvPr>
            <p:ph type="title"/>
          </p:nvPr>
        </p:nvSpPr>
        <p:spPr>
          <a:xfrm>
            <a:off x="457200" y="152400"/>
            <a:ext cx="8229600" cy="1143000"/>
          </a:xfrm>
        </p:spPr>
        <p:txBody>
          <a:bodyPr>
            <a:normAutofit/>
          </a:bodyPr>
          <a:lstStyle/>
          <a:p>
            <a:pPr eaLnBrk="1" hangingPunct="1">
              <a:defRPr/>
            </a:pPr>
            <a:r>
              <a:rPr lang="en-US">
                <a:effectLst>
                  <a:outerShdw blurRad="38100" dist="38100" dir="2700000" algn="tl">
                    <a:srgbClr val="C0C0C0"/>
                  </a:outerShdw>
                </a:effectLst>
                <a:ea typeface="ＭＳ Ｐゴシック" pitchFamily="34" charset="-128"/>
              </a:rPr>
              <a:t>Life in the Mill Villages</a:t>
            </a:r>
          </a:p>
        </p:txBody>
      </p:sp>
      <p:sp>
        <p:nvSpPr>
          <p:cNvPr id="54276" name="Slide Number Placeholder 6">
            <a:extLst>
              <a:ext uri="{FF2B5EF4-FFF2-40B4-BE49-F238E27FC236}">
                <a16:creationId xmlns:a16="http://schemas.microsoft.com/office/drawing/2014/main" id="{11B3C62B-0330-844E-996E-0CD723E8183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603567D3-7B3F-5942-A1DC-40DC2479DAA4}" type="slidenum">
              <a:rPr lang="en-US" altLang="en-US" sz="1200" smtClean="0">
                <a:solidFill>
                  <a:srgbClr val="898989"/>
                </a:solidFill>
              </a:rPr>
              <a:pPr>
                <a:spcBef>
                  <a:spcPct val="0"/>
                </a:spcBef>
                <a:buFontTx/>
                <a:buNone/>
              </a:pPr>
              <a:t>20</a:t>
            </a:fld>
            <a:endParaRPr lang="en-US" altLang="en-US" sz="1200">
              <a:solidFill>
                <a:srgbClr val="898989"/>
              </a:solidFill>
            </a:endParaRPr>
          </a:p>
        </p:txBody>
      </p:sp>
      <p:sp>
        <p:nvSpPr>
          <p:cNvPr id="6" name="TextBox 5">
            <a:extLst>
              <a:ext uri="{FF2B5EF4-FFF2-40B4-BE49-F238E27FC236}">
                <a16:creationId xmlns:a16="http://schemas.microsoft.com/office/drawing/2014/main" id="{E0E3253A-CA0E-F04F-89B1-AFA8FEB02B5C}"/>
              </a:ext>
            </a:extLst>
          </p:cNvPr>
          <p:cNvSpPr txBox="1"/>
          <p:nvPr/>
        </p:nvSpPr>
        <p:spPr>
          <a:xfrm>
            <a:off x="4876800" y="5257800"/>
            <a:ext cx="3962400" cy="307975"/>
          </a:xfrm>
          <a:prstGeom prst="rect">
            <a:avLst/>
          </a:prstGeom>
          <a:noFill/>
        </p:spPr>
        <p:txBody>
          <a:bodyPr>
            <a:spAutoFit/>
          </a:bodyPr>
          <a:lstStyle/>
          <a:p>
            <a:pPr algn="ctr" eaLnBrk="1" hangingPunct="1">
              <a:defRPr/>
            </a:pPr>
            <a:r>
              <a:rPr lang="en-US" sz="1400" dirty="0">
                <a:latin typeface="+mn-lt"/>
                <a:ea typeface="+mn-ea"/>
              </a:rPr>
              <a:t>Child working in a textile mill c. 1918.</a:t>
            </a:r>
          </a:p>
        </p:txBody>
      </p:sp>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68C33B-619A-9A4F-8F33-9F5FEF9DD653}"/>
              </a:ext>
            </a:extLst>
          </p:cNvPr>
          <p:cNvSpPr>
            <a:spLocks noGrp="1"/>
          </p:cNvSpPr>
          <p:nvPr>
            <p:ph type="title"/>
          </p:nvPr>
        </p:nvSpPr>
        <p:spPr/>
        <p:txBody>
          <a:bodyPr>
            <a:normAutofit/>
          </a:bodyPr>
          <a:lstStyle/>
          <a:p>
            <a:pPr eaLnBrk="1" hangingPunct="1">
              <a:defRPr/>
            </a:pPr>
            <a:r>
              <a:rPr lang="en-US">
                <a:effectLst>
                  <a:outerShdw blurRad="38100" dist="38100" dir="2700000" algn="tl">
                    <a:srgbClr val="C0C0C0"/>
                  </a:outerShdw>
                </a:effectLst>
                <a:ea typeface="ＭＳ Ｐゴシック" pitchFamily="34" charset="-128"/>
              </a:rPr>
              <a:t>Railroads</a:t>
            </a:r>
          </a:p>
        </p:txBody>
      </p:sp>
      <p:sp>
        <p:nvSpPr>
          <p:cNvPr id="56322" name="Content Placeholder 5">
            <a:extLst>
              <a:ext uri="{FF2B5EF4-FFF2-40B4-BE49-F238E27FC236}">
                <a16:creationId xmlns:a16="http://schemas.microsoft.com/office/drawing/2014/main" id="{893BEA19-C48A-8443-83F1-D25B9D1C3364}"/>
              </a:ext>
            </a:extLst>
          </p:cNvPr>
          <p:cNvSpPr>
            <a:spLocks noGrp="1"/>
          </p:cNvSpPr>
          <p:nvPr>
            <p:ph idx="1"/>
          </p:nvPr>
        </p:nvSpPr>
        <p:spPr>
          <a:xfrm>
            <a:off x="457200" y="1295400"/>
            <a:ext cx="8229600" cy="4525963"/>
          </a:xfrm>
        </p:spPr>
        <p:txBody>
          <a:bodyPr/>
          <a:lstStyle/>
          <a:p>
            <a:pPr eaLnBrk="1" hangingPunct="1"/>
            <a:r>
              <a:rPr lang="en-US" altLang="en-US">
                <a:ea typeface="ＭＳ Ｐゴシック" panose="020B0600070205080204" pitchFamily="34" charset="-128"/>
              </a:rPr>
              <a:t>Towns wanted to be connected to a railroad.</a:t>
            </a:r>
          </a:p>
          <a:p>
            <a:pPr eaLnBrk="1" hangingPunct="1"/>
            <a:r>
              <a:rPr lang="en-US" altLang="en-US">
                <a:ea typeface="ＭＳ Ｐゴシック" panose="020B0600070205080204" pitchFamily="34" charset="-128"/>
              </a:rPr>
              <a:t>By 1900, every county in the state was linked to the railroad system.</a:t>
            </a:r>
          </a:p>
          <a:p>
            <a:pPr eaLnBrk="1" hangingPunct="1"/>
            <a:r>
              <a:rPr lang="en-US" altLang="en-US">
                <a:ea typeface="ＭＳ Ｐゴシック" panose="020B0600070205080204" pitchFamily="34" charset="-128"/>
              </a:rPr>
              <a:t>Many of the small railroads were combined to form three major railroad companies.</a:t>
            </a:r>
          </a:p>
          <a:p>
            <a:pPr eaLnBrk="1" hangingPunct="1"/>
            <a:r>
              <a:rPr lang="en-US" altLang="en-US">
                <a:ea typeface="ＭＳ Ｐゴシック" panose="020B0600070205080204" pitchFamily="34" charset="-128"/>
              </a:rPr>
              <a:t>These companies created seven huge railroad systems that took up a large percentage of the 193,000 miles of track in the United States.</a:t>
            </a: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
        <p:nvSpPr>
          <p:cNvPr id="56323" name="Slide Number Placeholder 6">
            <a:extLst>
              <a:ext uri="{FF2B5EF4-FFF2-40B4-BE49-F238E27FC236}">
                <a16:creationId xmlns:a16="http://schemas.microsoft.com/office/drawing/2014/main" id="{131CD5BB-0E60-1F4B-94B3-1B341E788AD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DFB94BCA-109E-D34C-9B55-A225F5D255AE}" type="slidenum">
              <a:rPr lang="en-US" altLang="en-US" sz="1200" smtClean="0">
                <a:solidFill>
                  <a:srgbClr val="898989"/>
                </a:solidFill>
              </a:rPr>
              <a:pPr>
                <a:spcBef>
                  <a:spcPct val="0"/>
                </a:spcBef>
                <a:buFontTx/>
                <a:buNone/>
              </a:pPr>
              <a:t>21</a:t>
            </a:fld>
            <a:endParaRPr lang="en-US" altLang="en-US" sz="1200">
              <a:solidFill>
                <a:srgbClr val="898989"/>
              </a:solidFill>
            </a:endParaRPr>
          </a:p>
        </p:txBody>
      </p:sp>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D59903-75BD-C74D-99B2-6FCB94B79B06}"/>
              </a:ext>
            </a:extLst>
          </p:cNvPr>
          <p:cNvSpPr>
            <a:spLocks noGrp="1"/>
          </p:cNvSpPr>
          <p:nvPr>
            <p:ph type="title"/>
          </p:nvPr>
        </p:nvSpPr>
        <p:spPr/>
        <p:txBody>
          <a:bodyPr>
            <a:normAutofit/>
          </a:bodyPr>
          <a:lstStyle/>
          <a:p>
            <a:pPr eaLnBrk="1" hangingPunct="1">
              <a:defRPr/>
            </a:pPr>
            <a:r>
              <a:rPr lang="en-US">
                <a:effectLst>
                  <a:outerShdw blurRad="38100" dist="38100" dir="2700000" algn="tl">
                    <a:srgbClr val="C0C0C0"/>
                  </a:outerShdw>
                </a:effectLst>
                <a:ea typeface="ＭＳ Ｐゴシック" pitchFamily="34" charset="-128"/>
              </a:rPr>
              <a:t>Resort Towns</a:t>
            </a:r>
          </a:p>
        </p:txBody>
      </p:sp>
      <p:sp>
        <p:nvSpPr>
          <p:cNvPr id="58370" name="Content Placeholder 5">
            <a:extLst>
              <a:ext uri="{FF2B5EF4-FFF2-40B4-BE49-F238E27FC236}">
                <a16:creationId xmlns:a16="http://schemas.microsoft.com/office/drawing/2014/main" id="{A48C8E26-7DFF-2F47-8426-C5E35E735A7D}"/>
              </a:ext>
            </a:extLst>
          </p:cNvPr>
          <p:cNvSpPr>
            <a:spLocks noGrp="1"/>
          </p:cNvSpPr>
          <p:nvPr>
            <p:ph idx="1"/>
          </p:nvPr>
        </p:nvSpPr>
        <p:spPr>
          <a:xfrm>
            <a:off x="457200" y="1066800"/>
            <a:ext cx="8229600" cy="4525963"/>
          </a:xfrm>
        </p:spPr>
        <p:txBody>
          <a:bodyPr/>
          <a:lstStyle/>
          <a:p>
            <a:pPr eaLnBrk="1" hangingPunct="1"/>
            <a:r>
              <a:rPr lang="en-US" altLang="en-US">
                <a:ea typeface="ＭＳ Ｐゴシック" panose="020B0600070205080204" pitchFamily="34" charset="-128"/>
              </a:rPr>
              <a:t>Several towns wanted to run health resorts.</a:t>
            </a:r>
          </a:p>
          <a:p>
            <a:pPr eaLnBrk="1" hangingPunct="1"/>
            <a:r>
              <a:rPr lang="en-US" altLang="en-US">
                <a:ea typeface="ＭＳ Ｐゴシック" panose="020B0600070205080204" pitchFamily="34" charset="-128"/>
              </a:rPr>
              <a:t>They needed a large hotel and a railroad that rain through the community.</a:t>
            </a:r>
          </a:p>
          <a:p>
            <a:pPr eaLnBrk="1" hangingPunct="1"/>
            <a:r>
              <a:rPr lang="en-US" altLang="en-US">
                <a:ea typeface="ＭＳ Ｐゴシック" panose="020B0600070205080204" pitchFamily="34" charset="-128"/>
              </a:rPr>
              <a:t>The first health resort was built in Aiken.</a:t>
            </a:r>
          </a:p>
          <a:p>
            <a:pPr eaLnBrk="1" hangingPunct="1"/>
            <a:r>
              <a:rPr lang="en-US" altLang="en-US">
                <a:ea typeface="ＭＳ Ｐゴシック" panose="020B0600070205080204" pitchFamily="34" charset="-128"/>
              </a:rPr>
              <a:t>Many Yankees came to the resort towns to escape the harsh winters of the northern states.</a:t>
            </a:r>
          </a:p>
          <a:p>
            <a:pPr eaLnBrk="1" hangingPunct="1"/>
            <a:r>
              <a:rPr lang="en-US" altLang="en-US">
                <a:ea typeface="ＭＳ Ｐゴシック" panose="020B0600070205080204" pitchFamily="34" charset="-128"/>
              </a:rPr>
              <a:t>Camden and Summerville soon accompanied Aiken on the list of resort towns.</a:t>
            </a: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
        <p:nvSpPr>
          <p:cNvPr id="58371" name="Slide Number Placeholder 6">
            <a:extLst>
              <a:ext uri="{FF2B5EF4-FFF2-40B4-BE49-F238E27FC236}">
                <a16:creationId xmlns:a16="http://schemas.microsoft.com/office/drawing/2014/main" id="{1F7695BA-18B2-9249-91F1-6CE57EF1A67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64A752CD-5C0B-D441-9D61-5B42A5CD7748}" type="slidenum">
              <a:rPr lang="en-US" altLang="en-US" sz="1200" smtClean="0">
                <a:solidFill>
                  <a:srgbClr val="898989"/>
                </a:solidFill>
              </a:rPr>
              <a:pPr>
                <a:spcBef>
                  <a:spcPct val="0"/>
                </a:spcBef>
                <a:buFontTx/>
                <a:buNone/>
              </a:pPr>
              <a:t>22</a:t>
            </a:fld>
            <a:endParaRPr lang="en-US" altLang="en-US" sz="1200">
              <a:solidFill>
                <a:srgbClr val="898989"/>
              </a:solidFill>
            </a:endParaRPr>
          </a:p>
        </p:txBody>
      </p:sp>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FCA564-BFAB-3E48-9D8C-0AC6C590BBAA}"/>
              </a:ext>
            </a:extLst>
          </p:cNvPr>
          <p:cNvSpPr>
            <a:spLocks noGrp="1"/>
          </p:cNvSpPr>
          <p:nvPr>
            <p:ph type="title"/>
          </p:nvPr>
        </p:nvSpPr>
        <p:spPr/>
        <p:txBody>
          <a:bodyPr>
            <a:normAutofit/>
          </a:bodyPr>
          <a:lstStyle/>
          <a:p>
            <a:pPr eaLnBrk="1" hangingPunct="1">
              <a:defRPr/>
            </a:pPr>
            <a:r>
              <a:rPr lang="en-US" sz="4000">
                <a:effectLst>
                  <a:outerShdw blurRad="38100" dist="38100" dir="2700000" algn="tl">
                    <a:srgbClr val="C0C0C0"/>
                  </a:outerShdw>
                </a:effectLst>
                <a:ea typeface="ＭＳ Ｐゴシック" pitchFamily="34" charset="-128"/>
              </a:rPr>
              <a:t>Natural Disasters and the Economy</a:t>
            </a:r>
          </a:p>
        </p:txBody>
      </p:sp>
      <p:sp>
        <p:nvSpPr>
          <p:cNvPr id="60418" name="Content Placeholder 5">
            <a:extLst>
              <a:ext uri="{FF2B5EF4-FFF2-40B4-BE49-F238E27FC236}">
                <a16:creationId xmlns:a16="http://schemas.microsoft.com/office/drawing/2014/main" id="{38874B0B-2559-9C48-9278-A8C10F2C0A9F}"/>
              </a:ext>
            </a:extLst>
          </p:cNvPr>
          <p:cNvSpPr>
            <a:spLocks noGrp="1"/>
          </p:cNvSpPr>
          <p:nvPr>
            <p:ph idx="1"/>
          </p:nvPr>
        </p:nvSpPr>
        <p:spPr>
          <a:xfrm>
            <a:off x="457200" y="1219200"/>
            <a:ext cx="8229600" cy="4525963"/>
          </a:xfrm>
        </p:spPr>
        <p:txBody>
          <a:bodyPr/>
          <a:lstStyle/>
          <a:p>
            <a:pPr eaLnBrk="1" hangingPunct="1"/>
            <a:r>
              <a:rPr lang="en-US" altLang="en-US">
                <a:ea typeface="ＭＳ Ｐゴシック" panose="020B0600070205080204" pitchFamily="34" charset="-128"/>
              </a:rPr>
              <a:t>In 1886, 83 people died in Charleston when the most powerful earthquake ever to hit the Southeast occurred.</a:t>
            </a:r>
          </a:p>
          <a:p>
            <a:pPr eaLnBrk="1" hangingPunct="1"/>
            <a:r>
              <a:rPr lang="en-US" altLang="en-US">
                <a:ea typeface="ＭＳ Ｐゴシック" panose="020B0600070205080204" pitchFamily="34" charset="-128"/>
              </a:rPr>
              <a:t>One-fourth of the buildings in the city were destroyed.</a:t>
            </a:r>
          </a:p>
          <a:p>
            <a:pPr eaLnBrk="1" hangingPunct="1"/>
            <a:r>
              <a:rPr lang="en-US" altLang="en-US">
                <a:ea typeface="ＭＳ Ｐゴシック" panose="020B0600070205080204" pitchFamily="34" charset="-128"/>
              </a:rPr>
              <a:t>Two hurricanes struck the South Carolina coast in the late 1800s. </a:t>
            </a:r>
          </a:p>
          <a:p>
            <a:pPr eaLnBrk="1" hangingPunct="1"/>
            <a:r>
              <a:rPr lang="en-US" altLang="en-US">
                <a:ea typeface="ＭＳ Ｐゴシック" panose="020B0600070205080204" pitchFamily="34" charset="-128"/>
              </a:rPr>
              <a:t>The first one claimed 21 lives, and the other took nearly two thousand lives.</a:t>
            </a: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
        <p:nvSpPr>
          <p:cNvPr id="60419" name="Slide Number Placeholder 6">
            <a:extLst>
              <a:ext uri="{FF2B5EF4-FFF2-40B4-BE49-F238E27FC236}">
                <a16:creationId xmlns:a16="http://schemas.microsoft.com/office/drawing/2014/main" id="{6216B1DC-5BB2-E34A-B31B-2215796CC45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D817ABC5-601B-3C44-9469-DBCF6CECC2F8}" type="slidenum">
              <a:rPr lang="en-US" altLang="en-US" sz="1200" smtClean="0">
                <a:solidFill>
                  <a:srgbClr val="898989"/>
                </a:solidFill>
              </a:rPr>
              <a:pPr>
                <a:spcBef>
                  <a:spcPct val="0"/>
                </a:spcBef>
                <a:buFontTx/>
                <a:buNone/>
              </a:pPr>
              <a:t>23</a:t>
            </a:fld>
            <a:endParaRPr lang="en-US" altLang="en-US" sz="1200">
              <a:solidFill>
                <a:srgbClr val="898989"/>
              </a:solidFill>
            </a:endParaRPr>
          </a:p>
        </p:txBody>
      </p:sp>
      <p:sp>
        <p:nvSpPr>
          <p:cNvPr id="6" name="TextBox 5">
            <a:extLst>
              <a:ext uri="{FF2B5EF4-FFF2-40B4-BE49-F238E27FC236}">
                <a16:creationId xmlns:a16="http://schemas.microsoft.com/office/drawing/2014/main" id="{66981501-8659-E048-880A-BE2F90D862D3}"/>
              </a:ext>
            </a:extLst>
          </p:cNvPr>
          <p:cNvSpPr txBox="1"/>
          <p:nvPr/>
        </p:nvSpPr>
        <p:spPr>
          <a:xfrm>
            <a:off x="3464709" y="6356350"/>
            <a:ext cx="2214581" cy="369332"/>
          </a:xfrm>
          <a:prstGeom prst="rect">
            <a:avLst/>
          </a:prstGeom>
          <a:noFill/>
          <a:effectLst>
            <a:softEdge rad="31750"/>
          </a:effectLst>
        </p:spPr>
        <p:txBody>
          <a:bodyPr wrap="none">
            <a:spAutoFit/>
          </a:bodyPr>
          <a:lstStyle/>
          <a:p>
            <a:pPr eaLnBrk="1" fontAlgn="auto" hangingPunct="1">
              <a:spcBef>
                <a:spcPts val="0"/>
              </a:spcBef>
              <a:spcAft>
                <a:spcPts val="0"/>
              </a:spcAft>
              <a:defRPr/>
            </a:pPr>
            <a:r>
              <a:rPr lang="en-US" dirty="0">
                <a:latin typeface="+mn-lt"/>
                <a:ea typeface="+mn-ea"/>
                <a:hlinkClick r:id="rId3" action="ppaction://hlinksldjump"/>
              </a:rPr>
              <a:t>Return to Main Menu</a:t>
            </a:r>
            <a:endParaRPr lang="en-US" dirty="0">
              <a:latin typeface="+mn-lt"/>
              <a:ea typeface="+mn-ea"/>
            </a:endParaRPr>
          </a:p>
        </p:txBody>
      </p:sp>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7A91D-CE26-C743-8116-11B83E0BB41F}"/>
              </a:ext>
            </a:extLst>
          </p:cNvPr>
          <p:cNvSpPr>
            <a:spLocks noGrp="1"/>
          </p:cNvSpPr>
          <p:nvPr>
            <p:ph type="title"/>
          </p:nvPr>
        </p:nvSpPr>
        <p:spPr>
          <a:xfrm>
            <a:off x="0" y="0"/>
            <a:ext cx="9144000" cy="1143000"/>
          </a:xfrm>
        </p:spPr>
        <p:txBody>
          <a:bodyPr>
            <a:normAutofit fontScale="90000"/>
          </a:bodyPr>
          <a:lstStyle/>
          <a:p>
            <a:pPr eaLnBrk="1" hangingPunct="1">
              <a:defRPr/>
            </a:pPr>
            <a:r>
              <a:rPr lang="en-US" sz="3600">
                <a:effectLst>
                  <a:outerShdw blurRad="38100" dist="38100" dir="2700000" algn="tl">
                    <a:srgbClr val="C0C0C0"/>
                  </a:outerShdw>
                </a:effectLst>
                <a:ea typeface="ＭＳ Ｐゴシック" pitchFamily="34" charset="-128"/>
              </a:rPr>
              <a:t>Section 3: Politics: </a:t>
            </a:r>
            <a:br>
              <a:rPr lang="en-US" sz="3600">
                <a:effectLst>
                  <a:outerShdw blurRad="38100" dist="38100" dir="2700000" algn="tl">
                    <a:srgbClr val="C0C0C0"/>
                  </a:outerShdw>
                </a:effectLst>
                <a:ea typeface="ＭＳ Ｐゴシック" pitchFamily="34" charset="-128"/>
              </a:rPr>
            </a:br>
            <a:r>
              <a:rPr lang="en-US" sz="3600">
                <a:effectLst>
                  <a:outerShdw blurRad="38100" dist="38100" dir="2700000" algn="tl">
                    <a:srgbClr val="C0C0C0"/>
                  </a:outerShdw>
                </a:effectLst>
                <a:ea typeface="ＭＳ Ｐゴシック" pitchFamily="34" charset="-128"/>
              </a:rPr>
              <a:t>Bourbons and Tillmanites</a:t>
            </a:r>
          </a:p>
        </p:txBody>
      </p:sp>
      <p:sp>
        <p:nvSpPr>
          <p:cNvPr id="62466" name="Content Placeholder 2">
            <a:extLst>
              <a:ext uri="{FF2B5EF4-FFF2-40B4-BE49-F238E27FC236}">
                <a16:creationId xmlns:a16="http://schemas.microsoft.com/office/drawing/2014/main" id="{B5E05302-27E0-EB44-AF12-38D5AD2C5BD5}"/>
              </a:ext>
            </a:extLst>
          </p:cNvPr>
          <p:cNvSpPr>
            <a:spLocks noGrp="1"/>
          </p:cNvSpPr>
          <p:nvPr>
            <p:ph idx="1"/>
          </p:nvPr>
        </p:nvSpPr>
        <p:spPr/>
        <p:txBody>
          <a:bodyPr/>
          <a:lstStyle/>
          <a:p>
            <a:pPr eaLnBrk="1" hangingPunct="1"/>
            <a:r>
              <a:rPr lang="en-US" altLang="en-US">
                <a:ea typeface="ＭＳ Ｐゴシック" panose="020B0600070205080204" pitchFamily="34" charset="-128"/>
              </a:rPr>
              <a:t>Essential Question: How did farming in South Carolina change during Reconstruction?</a:t>
            </a:r>
          </a:p>
          <a:p>
            <a:pPr lvl="1" eaLnBrk="1" hangingPunct="1">
              <a:buFont typeface="Wingdings" pitchFamily="2" charset="2"/>
              <a:buChar char="Ø"/>
            </a:pPr>
            <a:endParaRPr lang="en-US" altLang="en-US">
              <a:ea typeface="ＭＳ Ｐゴシック" panose="020B0600070205080204" pitchFamily="34" charset="-128"/>
            </a:endParaRPr>
          </a:p>
        </p:txBody>
      </p:sp>
      <p:sp>
        <p:nvSpPr>
          <p:cNvPr id="62467" name="Slide Number Placeholder 4">
            <a:extLst>
              <a:ext uri="{FF2B5EF4-FFF2-40B4-BE49-F238E27FC236}">
                <a16:creationId xmlns:a16="http://schemas.microsoft.com/office/drawing/2014/main" id="{64544DFE-4E6F-3C4D-9108-0006C67AE25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9B5724AA-2433-114C-97F2-80CD85DA79BE}" type="slidenum">
              <a:rPr lang="en-US" altLang="en-US" sz="1200" smtClean="0">
                <a:solidFill>
                  <a:srgbClr val="898989"/>
                </a:solidFill>
              </a:rPr>
              <a:pPr>
                <a:spcBef>
                  <a:spcPct val="0"/>
                </a:spcBef>
                <a:buFontTx/>
                <a:buNone/>
              </a:pPr>
              <a:t>24</a:t>
            </a:fld>
            <a:endParaRPr lang="en-US" altLang="en-US" sz="1200">
              <a:solidFill>
                <a:srgbClr val="898989"/>
              </a:solidFill>
            </a:endParaRPr>
          </a:p>
        </p:txBody>
      </p:sp>
    </p:spTree>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50F57-15C6-7C4C-A977-A617617E31E1}"/>
              </a:ext>
            </a:extLst>
          </p:cNvPr>
          <p:cNvSpPr>
            <a:spLocks noGrp="1"/>
          </p:cNvSpPr>
          <p:nvPr>
            <p:ph type="title"/>
          </p:nvPr>
        </p:nvSpPr>
        <p:spPr>
          <a:xfrm>
            <a:off x="0" y="0"/>
            <a:ext cx="9144000" cy="1143000"/>
          </a:xfrm>
        </p:spPr>
        <p:txBody>
          <a:bodyPr>
            <a:normAutofit fontScale="90000"/>
          </a:bodyPr>
          <a:lstStyle/>
          <a:p>
            <a:pPr eaLnBrk="1" hangingPunct="1">
              <a:defRPr/>
            </a:pPr>
            <a:r>
              <a:rPr lang="en-US" sz="3600">
                <a:effectLst>
                  <a:outerShdw blurRad="38100" dist="38100" dir="2700000" algn="tl">
                    <a:srgbClr val="C0C0C0"/>
                  </a:outerShdw>
                </a:effectLst>
                <a:ea typeface="ＭＳ Ｐゴシック" pitchFamily="34" charset="-128"/>
              </a:rPr>
              <a:t>Section 3: Politics: </a:t>
            </a:r>
            <a:br>
              <a:rPr lang="en-US" sz="3600">
                <a:effectLst>
                  <a:outerShdw blurRad="38100" dist="38100" dir="2700000" algn="tl">
                    <a:srgbClr val="C0C0C0"/>
                  </a:outerShdw>
                </a:effectLst>
                <a:ea typeface="ＭＳ Ｐゴシック" pitchFamily="34" charset="-128"/>
              </a:rPr>
            </a:br>
            <a:r>
              <a:rPr lang="en-US" sz="3600">
                <a:effectLst>
                  <a:outerShdw blurRad="38100" dist="38100" dir="2700000" algn="tl">
                    <a:srgbClr val="C0C0C0"/>
                  </a:outerShdw>
                </a:effectLst>
                <a:ea typeface="ＭＳ Ｐゴシック" pitchFamily="34" charset="-128"/>
              </a:rPr>
              <a:t>Bourbons and Tillmanites</a:t>
            </a:r>
          </a:p>
        </p:txBody>
      </p:sp>
      <p:sp>
        <p:nvSpPr>
          <p:cNvPr id="64514" name="Content Placeholder 2">
            <a:extLst>
              <a:ext uri="{FF2B5EF4-FFF2-40B4-BE49-F238E27FC236}">
                <a16:creationId xmlns:a16="http://schemas.microsoft.com/office/drawing/2014/main" id="{DB7FE4F4-0500-BB40-BA38-5D058DFD5D69}"/>
              </a:ext>
            </a:extLst>
          </p:cNvPr>
          <p:cNvSpPr>
            <a:spLocks noGrp="1"/>
          </p:cNvSpPr>
          <p:nvPr>
            <p:ph idx="1"/>
          </p:nvPr>
        </p:nvSpPr>
        <p:spPr>
          <a:xfrm>
            <a:off x="1219200" y="2057400"/>
            <a:ext cx="4191000" cy="4419600"/>
          </a:xfrm>
        </p:spPr>
        <p:txBody>
          <a:bodyPr/>
          <a:lstStyle/>
          <a:p>
            <a:pPr lvl="1" eaLnBrk="1" hangingPunct="1"/>
            <a:r>
              <a:rPr lang="en-US" altLang="en-US">
                <a:ea typeface="ＭＳ Ｐゴシック" panose="020B0600070205080204" pitchFamily="34" charset="-128"/>
              </a:rPr>
              <a:t>Redeemers</a:t>
            </a:r>
          </a:p>
          <a:p>
            <a:pPr lvl="1" eaLnBrk="1" hangingPunct="1"/>
            <a:r>
              <a:rPr lang="en-US" altLang="en-US">
                <a:ea typeface="ＭＳ Ｐゴシック" panose="020B0600070205080204" pitchFamily="34" charset="-128"/>
              </a:rPr>
              <a:t>Bourbons</a:t>
            </a:r>
          </a:p>
          <a:p>
            <a:pPr lvl="1" eaLnBrk="1" hangingPunct="1"/>
            <a:r>
              <a:rPr lang="en-US" altLang="en-US">
                <a:ea typeface="ＭＳ Ｐゴシック" panose="020B0600070205080204" pitchFamily="34" charset="-128"/>
              </a:rPr>
              <a:t>disfranchise</a:t>
            </a:r>
          </a:p>
          <a:p>
            <a:pPr lvl="1" eaLnBrk="1" hangingPunct="1"/>
            <a:r>
              <a:rPr lang="en-US" altLang="en-US">
                <a:ea typeface="ＭＳ Ｐゴシック" panose="020B0600070205080204" pitchFamily="34" charset="-128"/>
              </a:rPr>
              <a:t>convict lease system</a:t>
            </a:r>
          </a:p>
          <a:p>
            <a:pPr lvl="1" eaLnBrk="1" hangingPunct="1"/>
            <a:r>
              <a:rPr lang="en-US" altLang="en-US">
                <a:ea typeface="ＭＳ Ｐゴシック" panose="020B0600070205080204" pitchFamily="34" charset="-128"/>
              </a:rPr>
              <a:t>populism</a:t>
            </a:r>
          </a:p>
          <a:p>
            <a:pPr lvl="1" eaLnBrk="1" hangingPunct="1"/>
            <a:r>
              <a:rPr lang="en-US" altLang="en-US">
                <a:ea typeface="ＭＳ Ｐゴシック" panose="020B0600070205080204" pitchFamily="34" charset="-128"/>
              </a:rPr>
              <a:t>land grants</a:t>
            </a:r>
          </a:p>
          <a:p>
            <a:pPr lvl="1" eaLnBrk="1" hangingPunct="1"/>
            <a:r>
              <a:rPr lang="en-US" altLang="en-US">
                <a:ea typeface="ＭＳ Ｐゴシック" panose="020B0600070205080204" pitchFamily="34" charset="-128"/>
              </a:rPr>
              <a:t>Dispensary</a:t>
            </a:r>
          </a:p>
          <a:p>
            <a:pPr lvl="1" eaLnBrk="1" hangingPunct="1"/>
            <a:r>
              <a:rPr lang="en-US" altLang="en-US">
                <a:ea typeface="ＭＳ Ｐゴシック" panose="020B0600070205080204" pitchFamily="34" charset="-128"/>
              </a:rPr>
              <a:t>prohibition</a:t>
            </a:r>
          </a:p>
        </p:txBody>
      </p:sp>
      <p:sp>
        <p:nvSpPr>
          <p:cNvPr id="64515" name="Slide Number Placeholder 4">
            <a:extLst>
              <a:ext uri="{FF2B5EF4-FFF2-40B4-BE49-F238E27FC236}">
                <a16:creationId xmlns:a16="http://schemas.microsoft.com/office/drawing/2014/main" id="{E8175600-2BBB-3046-B9FA-8C05AB0A765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F4EA24DA-D700-3C49-B329-B7A9493E8FCF}" type="slidenum">
              <a:rPr lang="en-US" altLang="en-US" sz="1200" smtClean="0">
                <a:solidFill>
                  <a:srgbClr val="898989"/>
                </a:solidFill>
              </a:rPr>
              <a:pPr>
                <a:spcBef>
                  <a:spcPct val="0"/>
                </a:spcBef>
                <a:buFontTx/>
                <a:buNone/>
              </a:pPr>
              <a:t>25</a:t>
            </a:fld>
            <a:endParaRPr lang="en-US" altLang="en-US" sz="1200">
              <a:solidFill>
                <a:srgbClr val="898989"/>
              </a:solidFill>
            </a:endParaRPr>
          </a:p>
        </p:txBody>
      </p:sp>
      <p:sp>
        <p:nvSpPr>
          <p:cNvPr id="6" name="TextBox 5">
            <a:extLst>
              <a:ext uri="{FF2B5EF4-FFF2-40B4-BE49-F238E27FC236}">
                <a16:creationId xmlns:a16="http://schemas.microsoft.com/office/drawing/2014/main" id="{477EF909-B3F2-3447-B032-D5F44BD2A72F}"/>
              </a:ext>
            </a:extLst>
          </p:cNvPr>
          <p:cNvSpPr txBox="1"/>
          <p:nvPr/>
        </p:nvSpPr>
        <p:spPr>
          <a:xfrm>
            <a:off x="685800" y="1524000"/>
            <a:ext cx="5545138" cy="862013"/>
          </a:xfrm>
          <a:prstGeom prst="rect">
            <a:avLst/>
          </a:prstGeom>
          <a:noFill/>
        </p:spPr>
        <p:txBody>
          <a:bodyPr wrap="none">
            <a:spAutoFit/>
          </a:bodyPr>
          <a:lstStyle/>
          <a:p>
            <a:pPr eaLnBrk="1" hangingPunct="1">
              <a:defRPr/>
            </a:pPr>
            <a:r>
              <a:rPr lang="en-US" sz="3200" dirty="0">
                <a:latin typeface="+mj-lt"/>
                <a:ea typeface="+mn-ea"/>
              </a:rPr>
              <a:t>What terms do I need to know? </a:t>
            </a:r>
          </a:p>
          <a:p>
            <a:pPr eaLnBrk="1" hangingPunct="1">
              <a:defRPr/>
            </a:pPr>
            <a:endParaRPr lang="en-US" dirty="0">
              <a:latin typeface="Arial" charset="0"/>
              <a:ea typeface="+mn-ea"/>
            </a:endParaRPr>
          </a:p>
        </p:txBody>
      </p:sp>
      <p:sp>
        <p:nvSpPr>
          <p:cNvPr id="7" name="Content Placeholder 2">
            <a:extLst>
              <a:ext uri="{FF2B5EF4-FFF2-40B4-BE49-F238E27FC236}">
                <a16:creationId xmlns:a16="http://schemas.microsoft.com/office/drawing/2014/main" id="{B0702B64-20C2-5144-91D1-BB3B41C94674}"/>
              </a:ext>
            </a:extLst>
          </p:cNvPr>
          <p:cNvSpPr txBox="1">
            <a:spLocks/>
          </p:cNvSpPr>
          <p:nvPr/>
        </p:nvSpPr>
        <p:spPr bwMode="auto">
          <a:xfrm>
            <a:off x="4800600" y="2057400"/>
            <a:ext cx="4191000" cy="4800600"/>
          </a:xfrm>
          <a:prstGeom prst="rect">
            <a:avLst/>
          </a:prstGeom>
          <a:noFill/>
          <a:ln w="9525">
            <a:noFill/>
            <a:miter lim="800000"/>
            <a:headEnd/>
            <a:tailEnd/>
          </a:ln>
        </p:spPr>
        <p:txBody>
          <a:bodyPr/>
          <a:lstStyle/>
          <a:p>
            <a:pPr marL="742950" lvl="1" indent="-285750" eaLnBrk="1" hangingPunct="1">
              <a:spcBef>
                <a:spcPct val="20000"/>
              </a:spcBef>
              <a:buFont typeface="Arial" charset="0"/>
              <a:buChar char="•"/>
              <a:defRPr/>
            </a:pPr>
            <a:r>
              <a:rPr lang="en-US" sz="2800" dirty="0">
                <a:latin typeface="+mn-lt"/>
                <a:ea typeface="+mn-ea"/>
              </a:rPr>
              <a:t>poll tax</a:t>
            </a:r>
          </a:p>
          <a:p>
            <a:pPr marL="742950" lvl="1" indent="-285750" eaLnBrk="1" hangingPunct="1">
              <a:spcBef>
                <a:spcPct val="20000"/>
              </a:spcBef>
              <a:buFont typeface="Arial" charset="0"/>
              <a:buChar char="•"/>
              <a:defRPr/>
            </a:pPr>
            <a:r>
              <a:rPr lang="en-US" sz="2800" dirty="0">
                <a:latin typeface="+mn-lt"/>
                <a:ea typeface="+mn-ea"/>
              </a:rPr>
              <a:t>segregation</a:t>
            </a:r>
          </a:p>
          <a:p>
            <a:pPr marL="742950" lvl="1" indent="-285750" eaLnBrk="1" hangingPunct="1">
              <a:spcBef>
                <a:spcPct val="20000"/>
              </a:spcBef>
              <a:buFont typeface="Arial" charset="0"/>
              <a:buChar char="•"/>
              <a:defRPr/>
            </a:pPr>
            <a:r>
              <a:rPr lang="en-US" sz="2800" dirty="0">
                <a:latin typeface="+mn-lt"/>
                <a:ea typeface="+mn-ea"/>
              </a:rPr>
              <a:t>Jim Crow system</a:t>
            </a:r>
          </a:p>
          <a:p>
            <a:pPr marL="742950" lvl="1" indent="-285750" eaLnBrk="1" hangingPunct="1">
              <a:spcBef>
                <a:spcPct val="20000"/>
              </a:spcBef>
              <a:buFont typeface="Arial" charset="0"/>
              <a:buNone/>
              <a:defRPr/>
            </a:pPr>
            <a:endParaRPr lang="en-US" sz="2800" dirty="0">
              <a:latin typeface="+mn-lt"/>
              <a:ea typeface="+mn-ea"/>
            </a:endParaRPr>
          </a:p>
          <a:p>
            <a:pPr marL="742950" lvl="1" indent="-285750" eaLnBrk="1" hangingPunct="1">
              <a:spcBef>
                <a:spcPct val="20000"/>
              </a:spcBef>
              <a:buFont typeface="Arial" charset="0"/>
              <a:buChar char="•"/>
              <a:defRPr/>
            </a:pPr>
            <a:endParaRPr lang="en-US" sz="2800" dirty="0">
              <a:latin typeface="+mn-lt"/>
              <a:ea typeface="+mn-ea"/>
            </a:endParaRPr>
          </a:p>
          <a:p>
            <a:pPr marL="742950" lvl="1" indent="-285750" eaLnBrk="1" hangingPunct="1">
              <a:spcBef>
                <a:spcPct val="20000"/>
              </a:spcBef>
              <a:buFont typeface="Arial" charset="0"/>
              <a:buChar char="•"/>
              <a:defRPr/>
            </a:pPr>
            <a:endParaRPr lang="en-US" sz="2800" dirty="0">
              <a:latin typeface="+mn-lt"/>
              <a:ea typeface="+mn-ea"/>
            </a:endParaRPr>
          </a:p>
        </p:txBody>
      </p:sp>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083A53-1AFB-974D-9687-14EC2C986F56}"/>
              </a:ext>
            </a:extLst>
          </p:cNvPr>
          <p:cNvSpPr>
            <a:spLocks noGrp="1"/>
          </p:cNvSpPr>
          <p:nvPr>
            <p:ph type="title"/>
          </p:nvPr>
        </p:nvSpPr>
        <p:spPr/>
        <p:txBody>
          <a:bodyPr>
            <a:normAutofit/>
          </a:bodyPr>
          <a:lstStyle/>
          <a:p>
            <a:pPr eaLnBrk="1" hangingPunct="1">
              <a:defRPr/>
            </a:pPr>
            <a:r>
              <a:rPr lang="en-US">
                <a:effectLst>
                  <a:outerShdw blurRad="38100" dist="38100" dir="2700000" algn="tl">
                    <a:srgbClr val="C0C0C0"/>
                  </a:outerShdw>
                </a:effectLst>
                <a:ea typeface="ＭＳ Ｐゴシック" pitchFamily="34" charset="-128"/>
              </a:rPr>
              <a:t>Introduction</a:t>
            </a:r>
          </a:p>
        </p:txBody>
      </p:sp>
      <p:sp>
        <p:nvSpPr>
          <p:cNvPr id="66562" name="Content Placeholder 5">
            <a:extLst>
              <a:ext uri="{FF2B5EF4-FFF2-40B4-BE49-F238E27FC236}">
                <a16:creationId xmlns:a16="http://schemas.microsoft.com/office/drawing/2014/main" id="{15A3A790-9BFC-4946-8C1E-473F4D521558}"/>
              </a:ext>
            </a:extLst>
          </p:cNvPr>
          <p:cNvSpPr>
            <a:spLocks noGrp="1"/>
          </p:cNvSpPr>
          <p:nvPr>
            <p:ph idx="1"/>
          </p:nvPr>
        </p:nvSpPr>
        <p:spPr>
          <a:xfrm>
            <a:off x="457200" y="1219200"/>
            <a:ext cx="8229600" cy="4525963"/>
          </a:xfrm>
        </p:spPr>
        <p:txBody>
          <a:bodyPr/>
          <a:lstStyle/>
          <a:p>
            <a:pPr eaLnBrk="1" hangingPunct="1"/>
            <a:r>
              <a:rPr lang="en-US" altLang="en-US">
                <a:ea typeface="ＭＳ Ｐゴシック" panose="020B0600070205080204" pitchFamily="34" charset="-128"/>
              </a:rPr>
              <a:t>At the end of Reconstruction, the Conservatives (Democrats, Redeemers, Bourbons) tried to put their Old South back together. </a:t>
            </a:r>
          </a:p>
          <a:p>
            <a:pPr eaLnBrk="1" hangingPunct="1"/>
            <a:r>
              <a:rPr lang="en-US" altLang="en-US">
                <a:ea typeface="ＭＳ Ｐゴシック" panose="020B0600070205080204" pitchFamily="34" charset="-128"/>
              </a:rPr>
              <a:t>The men who were Confederate leaders in the Civil War took over the state.</a:t>
            </a:r>
          </a:p>
          <a:p>
            <a:pPr eaLnBrk="1" hangingPunct="1"/>
            <a:r>
              <a:rPr lang="en-US" altLang="en-US">
                <a:ea typeface="ＭＳ Ｐゴシック" panose="020B0600070205080204" pitchFamily="34" charset="-128"/>
              </a:rPr>
              <a:t>They believed in white supremacy, the Democratic party, the Confederacy, and Protestant Christianity.</a:t>
            </a:r>
          </a:p>
          <a:p>
            <a:pPr eaLnBrk="1" hangingPunct="1"/>
            <a:endParaRPr lang="en-US" altLang="en-US">
              <a:ea typeface="ＭＳ Ｐゴシック" panose="020B0600070205080204" pitchFamily="34" charset="-128"/>
            </a:endParaRPr>
          </a:p>
        </p:txBody>
      </p:sp>
      <p:sp>
        <p:nvSpPr>
          <p:cNvPr id="66563" name="Slide Number Placeholder 6">
            <a:extLst>
              <a:ext uri="{FF2B5EF4-FFF2-40B4-BE49-F238E27FC236}">
                <a16:creationId xmlns:a16="http://schemas.microsoft.com/office/drawing/2014/main" id="{5A20991E-1EC8-0D4D-8071-F1E9A7F39F3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379138B0-AEB1-5D43-8080-694BD1DFFF92}" type="slidenum">
              <a:rPr lang="en-US" altLang="en-US" sz="1200" smtClean="0">
                <a:solidFill>
                  <a:srgbClr val="898989"/>
                </a:solidFill>
              </a:rPr>
              <a:pPr>
                <a:spcBef>
                  <a:spcPct val="0"/>
                </a:spcBef>
                <a:buFontTx/>
                <a:buNone/>
              </a:pPr>
              <a:t>26</a:t>
            </a:fld>
            <a:endParaRPr lang="en-US" altLang="en-US" sz="1200">
              <a:solidFill>
                <a:srgbClr val="898989"/>
              </a:solidFill>
            </a:endParaRPr>
          </a:p>
        </p:txBody>
      </p:sp>
    </p:spTree>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C02C2-A0B4-6147-BDEA-E3C511E4F382}"/>
              </a:ext>
            </a:extLst>
          </p:cNvPr>
          <p:cNvSpPr>
            <a:spLocks noGrp="1"/>
          </p:cNvSpPr>
          <p:nvPr>
            <p:ph type="title"/>
          </p:nvPr>
        </p:nvSpPr>
        <p:spPr/>
        <p:txBody>
          <a:bodyPr>
            <a:normAutofit/>
          </a:bodyPr>
          <a:lstStyle/>
          <a:p>
            <a:pPr eaLnBrk="1" hangingPunct="1">
              <a:defRPr/>
            </a:pPr>
            <a:r>
              <a:rPr lang="en-US" sz="4000">
                <a:effectLst>
                  <a:outerShdw blurRad="38100" dist="38100" dir="2700000" algn="tl">
                    <a:srgbClr val="C0C0C0"/>
                  </a:outerShdw>
                </a:effectLst>
                <a:ea typeface="ＭＳ Ｐゴシック" pitchFamily="34" charset="-128"/>
              </a:rPr>
              <a:t>The Bourbons and African Americans</a:t>
            </a:r>
          </a:p>
        </p:txBody>
      </p:sp>
      <p:sp>
        <p:nvSpPr>
          <p:cNvPr id="68610" name="Content Placeholder 5">
            <a:extLst>
              <a:ext uri="{FF2B5EF4-FFF2-40B4-BE49-F238E27FC236}">
                <a16:creationId xmlns:a16="http://schemas.microsoft.com/office/drawing/2014/main" id="{1A1D8A54-C83A-6043-AF99-3D2E724308F9}"/>
              </a:ext>
            </a:extLst>
          </p:cNvPr>
          <p:cNvSpPr>
            <a:spLocks noGrp="1"/>
          </p:cNvSpPr>
          <p:nvPr>
            <p:ph idx="1"/>
          </p:nvPr>
        </p:nvSpPr>
        <p:spPr>
          <a:xfrm>
            <a:off x="457200" y="1447800"/>
            <a:ext cx="8229600" cy="4525963"/>
          </a:xfrm>
        </p:spPr>
        <p:txBody>
          <a:bodyPr/>
          <a:lstStyle/>
          <a:p>
            <a:pPr eaLnBrk="1" hangingPunct="1"/>
            <a:r>
              <a:rPr lang="en-US" altLang="en-US" sz="2400">
                <a:ea typeface="ＭＳ Ｐゴシック" panose="020B0600070205080204" pitchFamily="34" charset="-128"/>
              </a:rPr>
              <a:t>Wade Hampton III, South Carolina’</a:t>
            </a:r>
            <a:r>
              <a:rPr lang="en-US" altLang="ja-JP" sz="2400">
                <a:ea typeface="ＭＳ Ｐゴシック" panose="020B0600070205080204" pitchFamily="34" charset="-128"/>
              </a:rPr>
              <a:t>s governor after the Civil War, was comparatively moderate on racial issues.</a:t>
            </a:r>
          </a:p>
          <a:p>
            <a:pPr eaLnBrk="1" hangingPunct="1"/>
            <a:r>
              <a:rPr lang="en-US" altLang="en-US" sz="2400">
                <a:ea typeface="ＭＳ Ｐゴシック" panose="020B0600070205080204" pitchFamily="34" charset="-128"/>
              </a:rPr>
              <a:t>He appointed 86 black men to offices of state government.</a:t>
            </a:r>
          </a:p>
          <a:p>
            <a:pPr eaLnBrk="1" hangingPunct="1"/>
            <a:r>
              <a:rPr lang="en-US" altLang="en-US" sz="2400">
                <a:ea typeface="ＭＳ Ｐゴシック" panose="020B0600070205080204" pitchFamily="34" charset="-128"/>
              </a:rPr>
              <a:t>He still believed whites should control the most important government offices.</a:t>
            </a:r>
          </a:p>
          <a:p>
            <a:pPr eaLnBrk="1" hangingPunct="1"/>
            <a:r>
              <a:rPr lang="en-US" altLang="en-US" sz="2400">
                <a:ea typeface="ＭＳ Ｐゴシック" panose="020B0600070205080204" pitchFamily="34" charset="-128"/>
              </a:rPr>
              <a:t>When he left, it became increasingly harder for blacks to vote due to the Eight Box Law.</a:t>
            </a:r>
          </a:p>
          <a:p>
            <a:pPr eaLnBrk="1" hangingPunct="1"/>
            <a:r>
              <a:rPr lang="en-US" altLang="en-US" sz="2400">
                <a:ea typeface="ＭＳ Ｐゴシック" panose="020B0600070205080204" pitchFamily="34" charset="-128"/>
              </a:rPr>
              <a:t>Only in primarily black areas could Republicans and blacks get elected. </a:t>
            </a:r>
          </a:p>
          <a:p>
            <a:pPr eaLnBrk="1" hangingPunct="1"/>
            <a:endParaRPr lang="en-US" altLang="en-US" sz="2400">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
        <p:nvSpPr>
          <p:cNvPr id="68611" name="Slide Number Placeholder 6">
            <a:extLst>
              <a:ext uri="{FF2B5EF4-FFF2-40B4-BE49-F238E27FC236}">
                <a16:creationId xmlns:a16="http://schemas.microsoft.com/office/drawing/2014/main" id="{E5C39BA0-A792-8140-940A-0C7FC884510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79FC0187-6A1A-734E-B1CF-3EB3910820AC}" type="slidenum">
              <a:rPr lang="en-US" altLang="en-US" sz="1200" smtClean="0">
                <a:solidFill>
                  <a:srgbClr val="898989"/>
                </a:solidFill>
              </a:rPr>
              <a:pPr>
                <a:spcBef>
                  <a:spcPct val="0"/>
                </a:spcBef>
                <a:buFontTx/>
                <a:buNone/>
              </a:pPr>
              <a:t>27</a:t>
            </a:fld>
            <a:endParaRPr lang="en-US" altLang="en-US" sz="1200">
              <a:solidFill>
                <a:srgbClr val="898989"/>
              </a:solidFill>
            </a:endParaRPr>
          </a:p>
        </p:txBody>
      </p:sp>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D4239B-0F6F-C84F-9F1D-83A3D9BD6560}"/>
              </a:ext>
            </a:extLst>
          </p:cNvPr>
          <p:cNvSpPr>
            <a:spLocks noGrp="1"/>
          </p:cNvSpPr>
          <p:nvPr>
            <p:ph type="title"/>
          </p:nvPr>
        </p:nvSpPr>
        <p:spPr/>
        <p:txBody>
          <a:bodyPr>
            <a:normAutofit/>
          </a:bodyPr>
          <a:lstStyle/>
          <a:p>
            <a:pPr eaLnBrk="1" hangingPunct="1">
              <a:defRPr/>
            </a:pPr>
            <a:r>
              <a:rPr lang="en-US">
                <a:effectLst>
                  <a:outerShdw blurRad="38100" dist="38100" dir="2700000" algn="tl">
                    <a:srgbClr val="C0C0C0"/>
                  </a:outerShdw>
                </a:effectLst>
                <a:ea typeface="ＭＳ Ｐゴシック" pitchFamily="34" charset="-128"/>
              </a:rPr>
              <a:t>Bourbon Political Issues</a:t>
            </a:r>
          </a:p>
        </p:txBody>
      </p:sp>
      <p:sp>
        <p:nvSpPr>
          <p:cNvPr id="70658" name="Content Placeholder 5">
            <a:extLst>
              <a:ext uri="{FF2B5EF4-FFF2-40B4-BE49-F238E27FC236}">
                <a16:creationId xmlns:a16="http://schemas.microsoft.com/office/drawing/2014/main" id="{CD9533D6-B9AE-9844-BB5C-6CFF29E92B49}"/>
              </a:ext>
            </a:extLst>
          </p:cNvPr>
          <p:cNvSpPr>
            <a:spLocks noGrp="1"/>
          </p:cNvSpPr>
          <p:nvPr>
            <p:ph idx="1"/>
          </p:nvPr>
        </p:nvSpPr>
        <p:spPr>
          <a:xfrm>
            <a:off x="381000" y="1295400"/>
            <a:ext cx="8382000" cy="4525963"/>
          </a:xfrm>
        </p:spPr>
        <p:txBody>
          <a:bodyPr/>
          <a:lstStyle/>
          <a:p>
            <a:pPr eaLnBrk="1" hangingPunct="1"/>
            <a:r>
              <a:rPr lang="en-US" altLang="en-US" sz="3000">
                <a:ea typeface="ＭＳ Ｐゴシック" panose="020B0600070205080204" pitchFamily="34" charset="-128"/>
              </a:rPr>
              <a:t>Both black and white schools were poorly funded.</a:t>
            </a:r>
          </a:p>
          <a:p>
            <a:pPr eaLnBrk="1" hangingPunct="1"/>
            <a:r>
              <a:rPr lang="en-US" altLang="en-US" sz="3000">
                <a:ea typeface="ＭＳ Ｐゴシック" panose="020B0600070205080204" pitchFamily="34" charset="-128"/>
              </a:rPr>
              <a:t>Senator Hampton wanted federal funds for education. Senator Matthew Butler believed that the funds would invite too much federal control into the state government of South Carolina.</a:t>
            </a:r>
          </a:p>
          <a:p>
            <a:pPr eaLnBrk="1" hangingPunct="1"/>
            <a:r>
              <a:rPr lang="en-US" altLang="en-US" sz="3000">
                <a:ea typeface="ＭＳ Ｐゴシック" panose="020B0600070205080204" pitchFamily="34" charset="-128"/>
              </a:rPr>
              <a:t>Under the Bourbons, prisons had to pay for themselves, duels between men were made illegal, and livestock was required to be kept in fences.</a:t>
            </a: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
        <p:nvSpPr>
          <p:cNvPr id="70659" name="Slide Number Placeholder 6">
            <a:extLst>
              <a:ext uri="{FF2B5EF4-FFF2-40B4-BE49-F238E27FC236}">
                <a16:creationId xmlns:a16="http://schemas.microsoft.com/office/drawing/2014/main" id="{3C09C934-7BBD-2A42-B5A2-1DB88FBA830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772C3622-A59E-9440-A458-D873ED94D76A}" type="slidenum">
              <a:rPr lang="en-US" altLang="en-US" sz="1200" smtClean="0">
                <a:solidFill>
                  <a:srgbClr val="898989"/>
                </a:solidFill>
              </a:rPr>
              <a:pPr>
                <a:spcBef>
                  <a:spcPct val="0"/>
                </a:spcBef>
                <a:buFontTx/>
                <a:buNone/>
              </a:pPr>
              <a:t>28</a:t>
            </a:fld>
            <a:endParaRPr lang="en-US" altLang="en-US" sz="1200">
              <a:solidFill>
                <a:srgbClr val="898989"/>
              </a:solidFill>
            </a:endParaRPr>
          </a:p>
        </p:txBody>
      </p:sp>
    </p:spTree>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C60FB4-E115-8143-A9B8-32EE3D3EA245}"/>
              </a:ext>
            </a:extLst>
          </p:cNvPr>
          <p:cNvSpPr>
            <a:spLocks noGrp="1"/>
          </p:cNvSpPr>
          <p:nvPr>
            <p:ph type="title"/>
          </p:nvPr>
        </p:nvSpPr>
        <p:spPr/>
        <p:txBody>
          <a:bodyPr>
            <a:normAutofit/>
          </a:bodyPr>
          <a:lstStyle/>
          <a:p>
            <a:pPr eaLnBrk="1" hangingPunct="1">
              <a:defRPr/>
            </a:pPr>
            <a:r>
              <a:rPr lang="en-US" sz="4000">
                <a:effectLst>
                  <a:outerShdw blurRad="38100" dist="38100" dir="2700000" algn="tl">
                    <a:srgbClr val="C0C0C0"/>
                  </a:outerShdw>
                </a:effectLst>
                <a:ea typeface="ＭＳ Ｐゴシック" pitchFamily="34" charset="-128"/>
              </a:rPr>
              <a:t>Ben Tillman Challenges the Bourbons</a:t>
            </a:r>
          </a:p>
        </p:txBody>
      </p:sp>
      <p:sp>
        <p:nvSpPr>
          <p:cNvPr id="72706" name="Content Placeholder 5">
            <a:extLst>
              <a:ext uri="{FF2B5EF4-FFF2-40B4-BE49-F238E27FC236}">
                <a16:creationId xmlns:a16="http://schemas.microsoft.com/office/drawing/2014/main" id="{BBF56FE5-44FC-9247-BB27-A5A09FF6CA7A}"/>
              </a:ext>
            </a:extLst>
          </p:cNvPr>
          <p:cNvSpPr>
            <a:spLocks noGrp="1"/>
          </p:cNvSpPr>
          <p:nvPr>
            <p:ph idx="1"/>
          </p:nvPr>
        </p:nvSpPr>
        <p:spPr>
          <a:xfrm>
            <a:off x="457200" y="1219200"/>
            <a:ext cx="8229600" cy="4525963"/>
          </a:xfrm>
        </p:spPr>
        <p:txBody>
          <a:bodyPr/>
          <a:lstStyle/>
          <a:p>
            <a:pPr eaLnBrk="1" hangingPunct="1"/>
            <a:r>
              <a:rPr lang="en-US" altLang="en-US" sz="2800">
                <a:ea typeface="ＭＳ Ｐゴシック" panose="020B0600070205080204" pitchFamily="34" charset="-128"/>
              </a:rPr>
              <a:t>young associate of Martin Gary</a:t>
            </a:r>
          </a:p>
          <a:p>
            <a:pPr eaLnBrk="1" hangingPunct="1"/>
            <a:r>
              <a:rPr lang="en-US" altLang="en-US" sz="2800">
                <a:ea typeface="ＭＳ Ｐゴシック" panose="020B0600070205080204" pitchFamily="34" charset="-128"/>
              </a:rPr>
              <a:t>He was from the group that claimed to have put Wade Hampton in control.</a:t>
            </a:r>
          </a:p>
          <a:p>
            <a:pPr eaLnBrk="1" hangingPunct="1"/>
            <a:r>
              <a:rPr lang="en-US" altLang="en-US" sz="2800">
                <a:ea typeface="ＭＳ Ｐゴシック" panose="020B0600070205080204" pitchFamily="34" charset="-128"/>
              </a:rPr>
              <a:t>Both Gary and Tillman became disillusioned.</a:t>
            </a:r>
          </a:p>
          <a:p>
            <a:pPr eaLnBrk="1" hangingPunct="1"/>
            <a:r>
              <a:rPr lang="en-US" altLang="en-US" sz="2800">
                <a:ea typeface="ＭＳ Ｐゴシック" panose="020B0600070205080204" pitchFamily="34" charset="-128"/>
              </a:rPr>
              <a:t>When Martin Gary died, Tillman became a farmer. He built his farming operation for several years until he owned over two-thousand acres.</a:t>
            </a:r>
          </a:p>
          <a:p>
            <a:pPr eaLnBrk="1" hangingPunct="1"/>
            <a:r>
              <a:rPr lang="en-US" altLang="en-US" sz="2800">
                <a:ea typeface="ＭＳ Ｐゴシック" panose="020B0600070205080204" pitchFamily="34" charset="-128"/>
              </a:rPr>
              <a:t>Though economically he was in the same class as the Bourbons, he considered himself a real farmer and classified them as mere politicians.</a:t>
            </a: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
        <p:nvSpPr>
          <p:cNvPr id="72707" name="Slide Number Placeholder 6">
            <a:extLst>
              <a:ext uri="{FF2B5EF4-FFF2-40B4-BE49-F238E27FC236}">
                <a16:creationId xmlns:a16="http://schemas.microsoft.com/office/drawing/2014/main" id="{62FCF4DC-A1CA-B141-B5ED-3B804302C5B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CCFD3405-00DD-3C49-A955-AEC210C82C10}" type="slidenum">
              <a:rPr lang="en-US" altLang="en-US" sz="1200" smtClean="0">
                <a:solidFill>
                  <a:srgbClr val="898989"/>
                </a:solidFill>
              </a:rPr>
              <a:pPr>
                <a:spcBef>
                  <a:spcPct val="0"/>
                </a:spcBef>
                <a:buFontTx/>
                <a:buNone/>
              </a:pPr>
              <a:t>29</a:t>
            </a:fld>
            <a:endParaRPr lang="en-US" altLang="en-US" sz="1200">
              <a:solidFill>
                <a:srgbClr val="898989"/>
              </a:solidFill>
            </a:endParaRPr>
          </a:p>
        </p:txBody>
      </p:sp>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03CF5-5EFF-7C4A-BBE4-C62957CBFBEE}"/>
              </a:ext>
            </a:extLst>
          </p:cNvPr>
          <p:cNvSpPr>
            <a:spLocks noGrp="1"/>
          </p:cNvSpPr>
          <p:nvPr>
            <p:ph type="title"/>
          </p:nvPr>
        </p:nvSpPr>
        <p:spPr>
          <a:xfrm>
            <a:off x="0" y="76200"/>
            <a:ext cx="9144000" cy="1143000"/>
          </a:xfrm>
        </p:spPr>
        <p:txBody>
          <a:bodyPr>
            <a:normAutofit/>
          </a:bodyPr>
          <a:lstStyle/>
          <a:p>
            <a:pPr eaLnBrk="1" hangingPunct="1">
              <a:defRPr/>
            </a:pPr>
            <a:r>
              <a:rPr lang="en-US" sz="4000">
                <a:effectLst>
                  <a:outerShdw blurRad="38100" dist="38100" dir="2700000" algn="tl">
                    <a:srgbClr val="C0C0C0"/>
                  </a:outerShdw>
                </a:effectLst>
                <a:ea typeface="ＭＳ Ｐゴシック" pitchFamily="34" charset="-128"/>
              </a:rPr>
              <a:t>Section 1: The National Industrial Boom</a:t>
            </a:r>
          </a:p>
        </p:txBody>
      </p:sp>
      <p:sp>
        <p:nvSpPr>
          <p:cNvPr id="19459" name="Content Placeholder 2">
            <a:extLst>
              <a:ext uri="{FF2B5EF4-FFF2-40B4-BE49-F238E27FC236}">
                <a16:creationId xmlns:a16="http://schemas.microsoft.com/office/drawing/2014/main" id="{45A52158-47DF-C747-8603-688987B68975}"/>
              </a:ext>
            </a:extLst>
          </p:cNvPr>
          <p:cNvSpPr>
            <a:spLocks noGrp="1"/>
          </p:cNvSpPr>
          <p:nvPr>
            <p:ph idx="1"/>
          </p:nvPr>
        </p:nvSpPr>
        <p:spPr>
          <a:xfrm>
            <a:off x="457200" y="1981200"/>
            <a:ext cx="8229600" cy="2819400"/>
          </a:xfrm>
        </p:spPr>
        <p:txBody>
          <a:bodyPr/>
          <a:lstStyle/>
          <a:p>
            <a:pPr eaLnBrk="1" hangingPunct="1"/>
            <a:r>
              <a:rPr lang="en-US" altLang="en-US">
                <a:ea typeface="ＭＳ Ｐゴシック" panose="020B0600070205080204" pitchFamily="34" charset="-128"/>
              </a:rPr>
              <a:t>Essential Question: How did changes in production, distribution, and consumption affect the economy at the turn of the century? </a:t>
            </a:r>
          </a:p>
          <a:p>
            <a:pPr lvl="1" eaLnBrk="1" hangingPunct="1">
              <a:buFont typeface="Wingdings" pitchFamily="2" charset="2"/>
              <a:buChar char="Ø"/>
            </a:pPr>
            <a:endParaRPr lang="en-US" altLang="en-US">
              <a:ea typeface="ＭＳ Ｐゴシック" panose="020B0600070205080204" pitchFamily="34" charset="-128"/>
            </a:endParaRPr>
          </a:p>
        </p:txBody>
      </p:sp>
      <p:sp>
        <p:nvSpPr>
          <p:cNvPr id="19460" name="Slide Number Placeholder 4">
            <a:extLst>
              <a:ext uri="{FF2B5EF4-FFF2-40B4-BE49-F238E27FC236}">
                <a16:creationId xmlns:a16="http://schemas.microsoft.com/office/drawing/2014/main" id="{EA593EFE-61F2-CD42-81C4-32A543B46B4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6BBB23FE-D98C-0240-BE18-A139677B2750}" type="slidenum">
              <a:rPr lang="en-US" altLang="en-US" sz="1200" smtClean="0">
                <a:solidFill>
                  <a:srgbClr val="898989"/>
                </a:solidFill>
              </a:rPr>
              <a:pPr>
                <a:spcBef>
                  <a:spcPct val="0"/>
                </a:spcBef>
                <a:buFontTx/>
                <a:buNone/>
              </a:pPr>
              <a:t>3</a:t>
            </a:fld>
            <a:endParaRPr lang="en-US" altLang="en-US" sz="1200">
              <a:solidFill>
                <a:srgbClr val="898989"/>
              </a:solidFill>
            </a:endParaRPr>
          </a:p>
        </p:txBody>
      </p:sp>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27C518-B5CA-B747-9C1C-D430E957A67B}"/>
              </a:ext>
            </a:extLst>
          </p:cNvPr>
          <p:cNvSpPr>
            <a:spLocks noGrp="1"/>
          </p:cNvSpPr>
          <p:nvPr>
            <p:ph type="title"/>
          </p:nvPr>
        </p:nvSpPr>
        <p:spPr/>
        <p:txBody>
          <a:bodyPr>
            <a:normAutofit/>
          </a:bodyPr>
          <a:lstStyle/>
          <a:p>
            <a:pPr eaLnBrk="1" hangingPunct="1">
              <a:defRPr/>
            </a:pPr>
            <a:r>
              <a:rPr lang="en-US" dirty="0">
                <a:effectLst>
                  <a:outerShdw blurRad="38100" dist="38100" dir="2700000" algn="tl">
                    <a:srgbClr val="C0C0C0"/>
                  </a:outerShdw>
                </a:effectLst>
                <a:ea typeface="ＭＳ Ｐゴシック" pitchFamily="34" charset="-128"/>
              </a:rPr>
              <a:t>Ben Tillman’</a:t>
            </a:r>
            <a:r>
              <a:rPr lang="en-US" altLang="ja-JP" dirty="0">
                <a:effectLst>
                  <a:outerShdw blurRad="38100" dist="38100" dir="2700000" algn="tl">
                    <a:srgbClr val="C0C0C0"/>
                  </a:outerShdw>
                </a:effectLst>
                <a:ea typeface="ＭＳ Ｐゴシック" pitchFamily="34" charset="-128"/>
              </a:rPr>
              <a:t>s Entry into Politics</a:t>
            </a:r>
            <a:endParaRPr lang="en-US" dirty="0">
              <a:effectLst>
                <a:outerShdw blurRad="38100" dist="38100" dir="2700000" algn="tl">
                  <a:srgbClr val="C0C0C0"/>
                </a:outerShdw>
              </a:effectLst>
              <a:ea typeface="ＭＳ Ｐゴシック" pitchFamily="34" charset="-128"/>
            </a:endParaRPr>
          </a:p>
        </p:txBody>
      </p:sp>
      <p:sp>
        <p:nvSpPr>
          <p:cNvPr id="74754" name="Content Placeholder 5">
            <a:extLst>
              <a:ext uri="{FF2B5EF4-FFF2-40B4-BE49-F238E27FC236}">
                <a16:creationId xmlns:a16="http://schemas.microsoft.com/office/drawing/2014/main" id="{7A7C057F-4150-DF4F-B79C-0964DC717954}"/>
              </a:ext>
            </a:extLst>
          </p:cNvPr>
          <p:cNvSpPr>
            <a:spLocks noGrp="1"/>
          </p:cNvSpPr>
          <p:nvPr>
            <p:ph idx="1"/>
          </p:nvPr>
        </p:nvSpPr>
        <p:spPr/>
        <p:txBody>
          <a:bodyPr/>
          <a:lstStyle/>
          <a:p>
            <a:pPr eaLnBrk="1" hangingPunct="1"/>
            <a:r>
              <a:rPr lang="en-US" altLang="en-US" sz="2800">
                <a:ea typeface="ＭＳ Ｐゴシック" panose="020B0600070205080204" pitchFamily="34" charset="-128"/>
              </a:rPr>
              <a:t>Tillman began his political career with a speech to the Agricultural and Mechanical Society in 1885.</a:t>
            </a:r>
          </a:p>
          <a:p>
            <a:pPr eaLnBrk="1" hangingPunct="1"/>
            <a:r>
              <a:rPr lang="en-US" altLang="en-US" sz="2800">
                <a:ea typeface="ＭＳ Ｐゴシック" panose="020B0600070205080204" pitchFamily="34" charset="-128"/>
              </a:rPr>
              <a:t>He blamed the Bourbons for the poverty of the farmers, saying that they had forgotten about the real farmers.</a:t>
            </a:r>
          </a:p>
          <a:p>
            <a:pPr eaLnBrk="1" hangingPunct="1"/>
            <a:r>
              <a:rPr lang="en-US" altLang="en-US" sz="2800">
                <a:ea typeface="ＭＳ Ｐゴシック" panose="020B0600070205080204" pitchFamily="34" charset="-128"/>
              </a:rPr>
              <a:t>He called for a real agricultural college and organized a new Farmer’</a:t>
            </a:r>
            <a:r>
              <a:rPr lang="en-US" altLang="ja-JP" sz="2800">
                <a:ea typeface="ＭＳ Ｐゴシック" panose="020B0600070205080204" pitchFamily="34" charset="-128"/>
              </a:rPr>
              <a:t>s Association. </a:t>
            </a:r>
          </a:p>
          <a:p>
            <a:pPr eaLnBrk="1" hangingPunct="1"/>
            <a:r>
              <a:rPr lang="en-US" altLang="en-US" sz="2800">
                <a:ea typeface="ＭＳ Ｐゴシック" panose="020B0600070205080204" pitchFamily="34" charset="-128"/>
              </a:rPr>
              <a:t>He was a self-educated man who became one of South Carolina’</a:t>
            </a:r>
            <a:r>
              <a:rPr lang="en-US" altLang="ja-JP" sz="2800">
                <a:ea typeface="ＭＳ Ｐゴシック" panose="020B0600070205080204" pitchFamily="34" charset="-128"/>
              </a:rPr>
              <a:t>s most influential leaders.</a:t>
            </a: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
        <p:nvSpPr>
          <p:cNvPr id="74755" name="Slide Number Placeholder 6">
            <a:extLst>
              <a:ext uri="{FF2B5EF4-FFF2-40B4-BE49-F238E27FC236}">
                <a16:creationId xmlns:a16="http://schemas.microsoft.com/office/drawing/2014/main" id="{0578AB80-B01C-D048-98D5-6EE2CC4418D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0B17A236-13B6-684A-82A2-CE0E7F856BC5}" type="slidenum">
              <a:rPr lang="en-US" altLang="en-US" sz="1200" smtClean="0">
                <a:solidFill>
                  <a:srgbClr val="898989"/>
                </a:solidFill>
              </a:rPr>
              <a:pPr>
                <a:spcBef>
                  <a:spcPct val="0"/>
                </a:spcBef>
                <a:buFontTx/>
                <a:buNone/>
              </a:pPr>
              <a:t>30</a:t>
            </a:fld>
            <a:endParaRPr lang="en-US" altLang="en-US" sz="1200">
              <a:solidFill>
                <a:srgbClr val="898989"/>
              </a:solidFill>
            </a:endParaRPr>
          </a:p>
        </p:txBody>
      </p:sp>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E17698-E684-5B4E-985D-4E62AA0DA22C}"/>
              </a:ext>
            </a:extLst>
          </p:cNvPr>
          <p:cNvSpPr>
            <a:spLocks noGrp="1"/>
          </p:cNvSpPr>
          <p:nvPr>
            <p:ph type="title"/>
          </p:nvPr>
        </p:nvSpPr>
        <p:spPr/>
        <p:txBody>
          <a:bodyPr>
            <a:normAutofit/>
          </a:bodyPr>
          <a:lstStyle/>
          <a:p>
            <a:pPr eaLnBrk="1" hangingPunct="1">
              <a:defRPr/>
            </a:pPr>
            <a:r>
              <a:rPr lang="en-US">
                <a:effectLst>
                  <a:outerShdw blurRad="38100" dist="38100" dir="2700000" algn="tl">
                    <a:srgbClr val="C0C0C0"/>
                  </a:outerShdw>
                </a:effectLst>
                <a:ea typeface="ＭＳ Ｐゴシック" pitchFamily="34" charset="-128"/>
              </a:rPr>
              <a:t>The Rise of Agrarian Populism</a:t>
            </a:r>
          </a:p>
        </p:txBody>
      </p:sp>
      <p:sp>
        <p:nvSpPr>
          <p:cNvPr id="76802" name="Content Placeholder 5">
            <a:extLst>
              <a:ext uri="{FF2B5EF4-FFF2-40B4-BE49-F238E27FC236}">
                <a16:creationId xmlns:a16="http://schemas.microsoft.com/office/drawing/2014/main" id="{2B84C91F-010F-1C41-A57B-6A95AB121465}"/>
              </a:ext>
            </a:extLst>
          </p:cNvPr>
          <p:cNvSpPr>
            <a:spLocks noGrp="1"/>
          </p:cNvSpPr>
          <p:nvPr>
            <p:ph idx="1"/>
          </p:nvPr>
        </p:nvSpPr>
        <p:spPr>
          <a:xfrm>
            <a:off x="457200" y="1295400"/>
            <a:ext cx="8229600" cy="4525963"/>
          </a:xfrm>
        </p:spPr>
        <p:txBody>
          <a:bodyPr/>
          <a:lstStyle/>
          <a:p>
            <a:pPr eaLnBrk="1" hangingPunct="1"/>
            <a:r>
              <a:rPr lang="en-US" altLang="en-US" sz="2600">
                <a:ea typeface="ＭＳ Ｐゴシック" panose="020B0600070205080204" pitchFamily="34" charset="-128"/>
              </a:rPr>
              <a:t>Agrarian Populism became popular in the Midwest and South in the late 1800s.</a:t>
            </a:r>
          </a:p>
          <a:p>
            <a:pPr eaLnBrk="1" hangingPunct="1"/>
            <a:r>
              <a:rPr lang="en-US" altLang="en-US" sz="2600">
                <a:ea typeface="ＭＳ Ｐゴシック" panose="020B0600070205080204" pitchFamily="34" charset="-128"/>
              </a:rPr>
              <a:t>The Populist party that resulted from this popular theory praised </a:t>
            </a:r>
            <a:r>
              <a:rPr lang="ja-JP" altLang="en-US" sz="2600">
                <a:ea typeface="ＭＳ Ｐゴシック" panose="020B0600070205080204" pitchFamily="34" charset="-128"/>
              </a:rPr>
              <a:t>“</a:t>
            </a:r>
            <a:r>
              <a:rPr lang="en-US" altLang="ja-JP" sz="2600">
                <a:ea typeface="ＭＳ Ｐゴシック" panose="020B0600070205080204" pitchFamily="34" charset="-128"/>
              </a:rPr>
              <a:t>the People</a:t>
            </a:r>
            <a:r>
              <a:rPr lang="ja-JP" altLang="en-US" sz="2600">
                <a:ea typeface="ＭＳ Ｐゴシック" panose="020B0600070205080204" pitchFamily="34" charset="-128"/>
              </a:rPr>
              <a:t>”</a:t>
            </a:r>
            <a:r>
              <a:rPr lang="en-US" altLang="ja-JP" sz="2600">
                <a:ea typeface="ＭＳ Ｐゴシック" panose="020B0600070205080204" pitchFamily="34" charset="-128"/>
              </a:rPr>
              <a:t> and preyed on their emotions. </a:t>
            </a:r>
          </a:p>
          <a:p>
            <a:pPr eaLnBrk="1" hangingPunct="1"/>
            <a:r>
              <a:rPr lang="en-US" altLang="en-US" sz="2600">
                <a:ea typeface="ＭＳ Ｐゴシック" panose="020B0600070205080204" pitchFamily="34" charset="-128"/>
              </a:rPr>
              <a:t>This party wanted strict railroad regulations, government loans for farmers, an 8 hour factory work day, and an expanded money supply. They also proposed that the wealthy should pay a higher percentage of income taxes. </a:t>
            </a:r>
          </a:p>
          <a:p>
            <a:pPr eaLnBrk="1" hangingPunct="1"/>
            <a:r>
              <a:rPr lang="en-US" altLang="en-US" sz="2600">
                <a:ea typeface="ＭＳ Ｐゴシック" panose="020B0600070205080204" pitchFamily="34" charset="-128"/>
              </a:rPr>
              <a:t>Tillman believed white superiority and unity was more important than anything else. He believed this was the only way to maintain control.</a:t>
            </a:r>
          </a:p>
        </p:txBody>
      </p:sp>
      <p:sp>
        <p:nvSpPr>
          <p:cNvPr id="76803" name="Slide Number Placeholder 6">
            <a:extLst>
              <a:ext uri="{FF2B5EF4-FFF2-40B4-BE49-F238E27FC236}">
                <a16:creationId xmlns:a16="http://schemas.microsoft.com/office/drawing/2014/main" id="{73DEF34E-E6A5-7948-9F7A-97E1C4D2F24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F995D0C0-39FE-7441-ABEF-13149DC429AE}" type="slidenum">
              <a:rPr lang="en-US" altLang="en-US" sz="1200" smtClean="0">
                <a:solidFill>
                  <a:srgbClr val="898989"/>
                </a:solidFill>
              </a:rPr>
              <a:pPr>
                <a:spcBef>
                  <a:spcPct val="0"/>
                </a:spcBef>
                <a:buFontTx/>
                <a:buNone/>
              </a:pPr>
              <a:t>31</a:t>
            </a:fld>
            <a:endParaRPr lang="en-US" altLang="en-US" sz="1200">
              <a:solidFill>
                <a:srgbClr val="898989"/>
              </a:solidFill>
            </a:endParaRPr>
          </a:p>
        </p:txBody>
      </p:sp>
    </p:spTree>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7BB8B0-0AB5-1543-BEF1-B6B2FB57D390}"/>
              </a:ext>
            </a:extLst>
          </p:cNvPr>
          <p:cNvSpPr>
            <a:spLocks noGrp="1"/>
          </p:cNvSpPr>
          <p:nvPr>
            <p:ph type="title"/>
          </p:nvPr>
        </p:nvSpPr>
        <p:spPr/>
        <p:txBody>
          <a:bodyPr>
            <a:normAutofit/>
          </a:bodyPr>
          <a:lstStyle/>
          <a:p>
            <a:pPr eaLnBrk="1" hangingPunct="1">
              <a:defRPr/>
            </a:pPr>
            <a:r>
              <a:rPr lang="en-US">
                <a:effectLst>
                  <a:outerShdw blurRad="38100" dist="38100" dir="2700000" algn="tl">
                    <a:srgbClr val="C0C0C0"/>
                  </a:outerShdw>
                </a:effectLst>
                <a:ea typeface="ＭＳ Ｐゴシック" pitchFamily="34" charset="-128"/>
              </a:rPr>
              <a:t>Governor Ben Tillman</a:t>
            </a:r>
          </a:p>
        </p:txBody>
      </p:sp>
      <p:sp>
        <p:nvSpPr>
          <p:cNvPr id="78850" name="Content Placeholder 5">
            <a:extLst>
              <a:ext uri="{FF2B5EF4-FFF2-40B4-BE49-F238E27FC236}">
                <a16:creationId xmlns:a16="http://schemas.microsoft.com/office/drawing/2014/main" id="{237BBDBE-59B7-344B-AD11-744A3E42C499}"/>
              </a:ext>
            </a:extLst>
          </p:cNvPr>
          <p:cNvSpPr>
            <a:spLocks noGrp="1"/>
          </p:cNvSpPr>
          <p:nvPr>
            <p:ph idx="1"/>
          </p:nvPr>
        </p:nvSpPr>
        <p:spPr>
          <a:xfrm>
            <a:off x="457200" y="1371600"/>
            <a:ext cx="8229600" cy="4525963"/>
          </a:xfrm>
        </p:spPr>
        <p:txBody>
          <a:bodyPr/>
          <a:lstStyle/>
          <a:p>
            <a:pPr eaLnBrk="1" hangingPunct="1"/>
            <a:r>
              <a:rPr lang="en-US" altLang="en-US" sz="2800">
                <a:ea typeface="ＭＳ Ｐゴシック" panose="020B0600070205080204" pitchFamily="34" charset="-128"/>
              </a:rPr>
              <a:t>Tillman used the Farmer’</a:t>
            </a:r>
            <a:r>
              <a:rPr lang="en-US" altLang="ja-JP" sz="2800">
                <a:ea typeface="ＭＳ Ｐゴシック" panose="020B0600070205080204" pitchFamily="34" charset="-128"/>
              </a:rPr>
              <a:t>s Association to gain political power.</a:t>
            </a:r>
          </a:p>
          <a:p>
            <a:pPr eaLnBrk="1" hangingPunct="1"/>
            <a:r>
              <a:rPr lang="en-US" altLang="en-US" sz="2800">
                <a:ea typeface="ＭＳ Ｐゴシック" panose="020B0600070205080204" pitchFamily="34" charset="-128"/>
              </a:rPr>
              <a:t>He took over the Democratic Party in 1890 and eventually became governor of South Carolina.</a:t>
            </a:r>
          </a:p>
          <a:p>
            <a:pPr eaLnBrk="1" hangingPunct="1"/>
            <a:r>
              <a:rPr lang="en-US" altLang="en-US" sz="2800">
                <a:ea typeface="ＭＳ Ｐゴシック" panose="020B0600070205080204" pitchFamily="34" charset="-128"/>
              </a:rPr>
              <a:t>Tillman did not have great reforms, only a few in small farm tax code. He got the legislature to limit work hours to sixty six hours per week and made representation in the General Assembly proportionate to population.</a:t>
            </a:r>
          </a:p>
          <a:p>
            <a:pPr eaLnBrk="1" hangingPunct="1"/>
            <a:endParaRPr lang="en-US" altLang="en-US" sz="2800">
              <a:ea typeface="ＭＳ Ｐゴシック" panose="020B0600070205080204" pitchFamily="34" charset="-128"/>
            </a:endParaRPr>
          </a:p>
          <a:p>
            <a:pPr eaLnBrk="1" hangingPunct="1"/>
            <a:endParaRPr lang="en-US" altLang="en-US" sz="2800">
              <a:ea typeface="ＭＳ Ｐゴシック" panose="020B0600070205080204" pitchFamily="34" charset="-128"/>
            </a:endParaRPr>
          </a:p>
        </p:txBody>
      </p:sp>
      <p:sp>
        <p:nvSpPr>
          <p:cNvPr id="78851" name="Slide Number Placeholder 6">
            <a:extLst>
              <a:ext uri="{FF2B5EF4-FFF2-40B4-BE49-F238E27FC236}">
                <a16:creationId xmlns:a16="http://schemas.microsoft.com/office/drawing/2014/main" id="{AD25AAB6-A231-FB4A-B9B2-1023C45CDD6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9F58F4F4-EF17-FA4A-B1C7-AE291D7B3B50}" type="slidenum">
              <a:rPr lang="en-US" altLang="en-US" sz="1200" smtClean="0">
                <a:solidFill>
                  <a:srgbClr val="898989"/>
                </a:solidFill>
              </a:rPr>
              <a:pPr>
                <a:spcBef>
                  <a:spcPct val="0"/>
                </a:spcBef>
                <a:buFontTx/>
                <a:buNone/>
              </a:pPr>
              <a:t>32</a:t>
            </a:fld>
            <a:endParaRPr lang="en-US" altLang="en-US" sz="1200">
              <a:solidFill>
                <a:srgbClr val="898989"/>
              </a:solidFill>
            </a:endParaRPr>
          </a:p>
        </p:txBody>
      </p:sp>
    </p:spTree>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82F3F6-A026-A148-BDD4-06A469753417}"/>
              </a:ext>
            </a:extLst>
          </p:cNvPr>
          <p:cNvSpPr>
            <a:spLocks noGrp="1"/>
          </p:cNvSpPr>
          <p:nvPr>
            <p:ph type="title"/>
          </p:nvPr>
        </p:nvSpPr>
        <p:spPr/>
        <p:txBody>
          <a:bodyPr>
            <a:normAutofit fontScale="90000"/>
          </a:bodyPr>
          <a:lstStyle/>
          <a:p>
            <a:pPr eaLnBrk="1" hangingPunct="1">
              <a:defRPr/>
            </a:pPr>
            <a:r>
              <a:rPr lang="en-US" sz="3600">
                <a:effectLst>
                  <a:outerShdw blurRad="38100" dist="38100" dir="2700000" algn="tl">
                    <a:srgbClr val="C0C0C0"/>
                  </a:outerShdw>
                </a:effectLst>
                <a:ea typeface="ＭＳ Ｐゴシック" pitchFamily="34" charset="-128"/>
              </a:rPr>
              <a:t>Creation of Agricultural and Mechanical Colleges</a:t>
            </a:r>
          </a:p>
        </p:txBody>
      </p:sp>
      <p:sp>
        <p:nvSpPr>
          <p:cNvPr id="80898" name="Content Placeholder 5">
            <a:extLst>
              <a:ext uri="{FF2B5EF4-FFF2-40B4-BE49-F238E27FC236}">
                <a16:creationId xmlns:a16="http://schemas.microsoft.com/office/drawing/2014/main" id="{60C1925C-CEB0-494B-8D0C-3B888586EF11}"/>
              </a:ext>
            </a:extLst>
          </p:cNvPr>
          <p:cNvSpPr>
            <a:spLocks noGrp="1"/>
          </p:cNvSpPr>
          <p:nvPr>
            <p:ph idx="1"/>
          </p:nvPr>
        </p:nvSpPr>
        <p:spPr>
          <a:xfrm>
            <a:off x="457200" y="1676400"/>
            <a:ext cx="8229600" cy="4525963"/>
          </a:xfrm>
        </p:spPr>
        <p:txBody>
          <a:bodyPr/>
          <a:lstStyle/>
          <a:p>
            <a:pPr eaLnBrk="1" hangingPunct="1"/>
            <a:r>
              <a:rPr lang="en-US" altLang="en-US" sz="2800">
                <a:ea typeface="ＭＳ Ｐゴシック" panose="020B0600070205080204" pitchFamily="34" charset="-128"/>
              </a:rPr>
              <a:t>Tillman created Clemson Agricultural College which opened in 1893 with 446 students, making it the largest college in the state.</a:t>
            </a:r>
          </a:p>
          <a:p>
            <a:pPr eaLnBrk="1" hangingPunct="1"/>
            <a:r>
              <a:rPr lang="en-US" altLang="en-US" sz="2800">
                <a:ea typeface="ＭＳ Ｐゴシック" panose="020B0600070205080204" pitchFamily="34" charset="-128"/>
              </a:rPr>
              <a:t>He also created Winthrop Normal and Industrial College of South Carolina for young women.</a:t>
            </a:r>
          </a:p>
          <a:p>
            <a:pPr eaLnBrk="1" hangingPunct="1"/>
            <a:r>
              <a:rPr lang="en-US" altLang="en-US" sz="2800">
                <a:ea typeface="ＭＳ Ｐゴシック" panose="020B0600070205080204" pitchFamily="34" charset="-128"/>
              </a:rPr>
              <a:t>Tillman supported the creation of an all-black college now known as South Carolina State University.</a:t>
            </a:r>
          </a:p>
          <a:p>
            <a:pPr eaLnBrk="1" hangingPunct="1"/>
            <a:endParaRPr lang="en-US" altLang="en-US">
              <a:ea typeface="ＭＳ Ｐゴシック" panose="020B0600070205080204" pitchFamily="34" charset="-128"/>
            </a:endParaRPr>
          </a:p>
        </p:txBody>
      </p:sp>
      <p:sp>
        <p:nvSpPr>
          <p:cNvPr id="80899" name="Slide Number Placeholder 6">
            <a:extLst>
              <a:ext uri="{FF2B5EF4-FFF2-40B4-BE49-F238E27FC236}">
                <a16:creationId xmlns:a16="http://schemas.microsoft.com/office/drawing/2014/main" id="{7DFA47CE-CC02-BD40-8108-BABE42A35B6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5DC7A4F4-E5FE-AC4B-B066-A33FAF6AF467}" type="slidenum">
              <a:rPr lang="en-US" altLang="en-US" sz="1200" smtClean="0">
                <a:solidFill>
                  <a:srgbClr val="898989"/>
                </a:solidFill>
              </a:rPr>
              <a:pPr>
                <a:spcBef>
                  <a:spcPct val="0"/>
                </a:spcBef>
                <a:buFontTx/>
                <a:buNone/>
              </a:pPr>
              <a:t>33</a:t>
            </a:fld>
            <a:endParaRPr lang="en-US" altLang="en-US" sz="1200">
              <a:solidFill>
                <a:srgbClr val="898989"/>
              </a:solidFill>
            </a:endParaRPr>
          </a:p>
        </p:txBody>
      </p:sp>
    </p:spTree>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5BFBD8-A960-B94E-A523-8C53CC95D159}"/>
              </a:ext>
            </a:extLst>
          </p:cNvPr>
          <p:cNvSpPr>
            <a:spLocks noGrp="1"/>
          </p:cNvSpPr>
          <p:nvPr>
            <p:ph type="title"/>
          </p:nvPr>
        </p:nvSpPr>
        <p:spPr/>
        <p:txBody>
          <a:bodyPr>
            <a:normAutofit/>
          </a:bodyPr>
          <a:lstStyle/>
          <a:p>
            <a:pPr eaLnBrk="1" hangingPunct="1">
              <a:defRPr/>
            </a:pPr>
            <a:r>
              <a:rPr lang="en-US">
                <a:effectLst>
                  <a:outerShdw blurRad="38100" dist="38100" dir="2700000" algn="tl">
                    <a:srgbClr val="C0C0C0"/>
                  </a:outerShdw>
                </a:effectLst>
                <a:ea typeface="ＭＳ Ｐゴシック" pitchFamily="34" charset="-128"/>
              </a:rPr>
              <a:t>The Dispensary</a:t>
            </a:r>
          </a:p>
        </p:txBody>
      </p:sp>
      <p:sp>
        <p:nvSpPr>
          <p:cNvPr id="82946" name="Content Placeholder 5">
            <a:extLst>
              <a:ext uri="{FF2B5EF4-FFF2-40B4-BE49-F238E27FC236}">
                <a16:creationId xmlns:a16="http://schemas.microsoft.com/office/drawing/2014/main" id="{8514992F-65D1-DE44-AD3D-6E9627AF3611}"/>
              </a:ext>
            </a:extLst>
          </p:cNvPr>
          <p:cNvSpPr>
            <a:spLocks noGrp="1"/>
          </p:cNvSpPr>
          <p:nvPr>
            <p:ph idx="1"/>
          </p:nvPr>
        </p:nvSpPr>
        <p:spPr>
          <a:xfrm>
            <a:off x="457200" y="1371600"/>
            <a:ext cx="8229600" cy="4525963"/>
          </a:xfrm>
        </p:spPr>
        <p:txBody>
          <a:bodyPr/>
          <a:lstStyle/>
          <a:p>
            <a:pPr eaLnBrk="1" hangingPunct="1"/>
            <a:r>
              <a:rPr lang="en-US" altLang="en-US" sz="2400">
                <a:ea typeface="ＭＳ Ｐゴシック" panose="020B0600070205080204" pitchFamily="34" charset="-128"/>
              </a:rPr>
              <a:t>In 1892, Governor Tillman created the Dispensary (a state monopoly on the sale of liquor). </a:t>
            </a:r>
          </a:p>
          <a:p>
            <a:pPr eaLnBrk="1" hangingPunct="1"/>
            <a:r>
              <a:rPr lang="en-US" altLang="en-US" sz="2400">
                <a:ea typeface="ＭＳ Ｐゴシック" panose="020B0600070205080204" pitchFamily="34" charset="-128"/>
              </a:rPr>
              <a:t>Tillman took over its sale and appointed numerous friends and allies to be Constables, who were close to saloons and could seek out the sale of illegal liquor. </a:t>
            </a:r>
          </a:p>
          <a:p>
            <a:pPr eaLnBrk="1" hangingPunct="1"/>
            <a:r>
              <a:rPr lang="en-US" altLang="en-US" sz="2400">
                <a:ea typeface="ＭＳ Ｐゴシック" panose="020B0600070205080204" pitchFamily="34" charset="-128"/>
              </a:rPr>
              <a:t>The people fought back in Darlington. Tillman sent troops to protect himself and to control the city Darlington.</a:t>
            </a:r>
          </a:p>
          <a:p>
            <a:pPr eaLnBrk="1" hangingPunct="1"/>
            <a:r>
              <a:rPr lang="en-US" altLang="en-US" sz="2400">
                <a:ea typeface="ＭＳ Ｐゴシック" panose="020B0600070205080204" pitchFamily="34" charset="-128"/>
              </a:rPr>
              <a:t>The state never closed down all of the illegal saloons.</a:t>
            </a:r>
          </a:p>
          <a:p>
            <a:pPr eaLnBrk="1" hangingPunct="1"/>
            <a:r>
              <a:rPr lang="en-US" altLang="en-US" sz="2400">
                <a:ea typeface="ＭＳ Ｐゴシック" panose="020B0600070205080204" pitchFamily="34" charset="-128"/>
              </a:rPr>
              <a:t>The system caused a great deal of government corruption, so the General Assembly shut the system down.</a:t>
            </a:r>
          </a:p>
          <a:p>
            <a:pPr eaLnBrk="1" hangingPunct="1"/>
            <a:r>
              <a:rPr lang="en-US" altLang="en-US" sz="2400">
                <a:ea typeface="ＭＳ Ｐゴシック" panose="020B0600070205080204" pitchFamily="34" charset="-128"/>
              </a:rPr>
              <a:t>Prohibition came to the state in 1915.</a:t>
            </a:r>
          </a:p>
          <a:p>
            <a:pPr eaLnBrk="1" hangingPunct="1"/>
            <a:endParaRPr lang="en-US" altLang="en-US">
              <a:ea typeface="ＭＳ Ｐゴシック" panose="020B0600070205080204" pitchFamily="34" charset="-128"/>
            </a:endParaRPr>
          </a:p>
        </p:txBody>
      </p:sp>
      <p:sp>
        <p:nvSpPr>
          <p:cNvPr id="82947" name="Slide Number Placeholder 6">
            <a:extLst>
              <a:ext uri="{FF2B5EF4-FFF2-40B4-BE49-F238E27FC236}">
                <a16:creationId xmlns:a16="http://schemas.microsoft.com/office/drawing/2014/main" id="{5573058F-DAA6-BA4A-A985-8C9B9875E6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9857FBD8-9DF7-E448-9E0C-1D199B8B39E9}" type="slidenum">
              <a:rPr lang="en-US" altLang="en-US" sz="1200" smtClean="0">
                <a:solidFill>
                  <a:srgbClr val="898989"/>
                </a:solidFill>
              </a:rPr>
              <a:pPr>
                <a:spcBef>
                  <a:spcPct val="0"/>
                </a:spcBef>
                <a:buFontTx/>
                <a:buNone/>
              </a:pPr>
              <a:t>34</a:t>
            </a:fld>
            <a:endParaRPr lang="en-US" altLang="en-US" sz="1200">
              <a:solidFill>
                <a:srgbClr val="898989"/>
              </a:solidFill>
            </a:endParaRPr>
          </a:p>
        </p:txBody>
      </p:sp>
    </p:spTree>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188045-9783-AA42-BD49-619CF78445D8}"/>
              </a:ext>
            </a:extLst>
          </p:cNvPr>
          <p:cNvSpPr>
            <a:spLocks noGrp="1"/>
          </p:cNvSpPr>
          <p:nvPr>
            <p:ph type="title"/>
          </p:nvPr>
        </p:nvSpPr>
        <p:spPr/>
        <p:txBody>
          <a:bodyPr>
            <a:normAutofit/>
          </a:bodyPr>
          <a:lstStyle/>
          <a:p>
            <a:pPr eaLnBrk="1" hangingPunct="1">
              <a:defRPr/>
            </a:pPr>
            <a:r>
              <a:rPr lang="en-US">
                <a:effectLst>
                  <a:outerShdw blurRad="38100" dist="38100" dir="2700000" algn="tl">
                    <a:srgbClr val="C0C0C0"/>
                  </a:outerShdw>
                </a:effectLst>
                <a:ea typeface="ＭＳ Ｐゴシック" pitchFamily="34" charset="-128"/>
              </a:rPr>
              <a:t>A New State Constitution</a:t>
            </a:r>
          </a:p>
        </p:txBody>
      </p:sp>
      <p:sp>
        <p:nvSpPr>
          <p:cNvPr id="84994" name="Content Placeholder 5">
            <a:extLst>
              <a:ext uri="{FF2B5EF4-FFF2-40B4-BE49-F238E27FC236}">
                <a16:creationId xmlns:a16="http://schemas.microsoft.com/office/drawing/2014/main" id="{FE685E6A-3950-644F-8723-8BECB5D501EC}"/>
              </a:ext>
            </a:extLst>
          </p:cNvPr>
          <p:cNvSpPr>
            <a:spLocks noGrp="1"/>
          </p:cNvSpPr>
          <p:nvPr>
            <p:ph idx="1"/>
          </p:nvPr>
        </p:nvSpPr>
        <p:spPr>
          <a:xfrm>
            <a:off x="685800" y="1447800"/>
            <a:ext cx="8229600" cy="4525963"/>
          </a:xfrm>
        </p:spPr>
        <p:txBody>
          <a:bodyPr/>
          <a:lstStyle/>
          <a:p>
            <a:pPr eaLnBrk="1" hangingPunct="1"/>
            <a:r>
              <a:rPr lang="en-US" altLang="en-US" sz="2800">
                <a:ea typeface="ＭＳ Ｐゴシック" panose="020B0600070205080204" pitchFamily="34" charset="-128"/>
              </a:rPr>
              <a:t>Senator Tillman played a big part in the creation of a new state constitution. Tillman wanted to prevent blacks from voting.</a:t>
            </a:r>
          </a:p>
          <a:p>
            <a:pPr eaLnBrk="1" hangingPunct="1"/>
            <a:r>
              <a:rPr lang="en-US" altLang="en-US" sz="2800">
                <a:ea typeface="ＭＳ Ｐゴシック" panose="020B0600070205080204" pitchFamily="34" charset="-128"/>
              </a:rPr>
              <a:t>He implemented a literacy requirement for voters and required them to pay to vote. These two requirements were unanimously approved by the United States Supreme Court.</a:t>
            </a:r>
          </a:p>
          <a:p>
            <a:pPr eaLnBrk="1" hangingPunct="1"/>
            <a:r>
              <a:rPr lang="en-US" altLang="en-US" sz="2800">
                <a:ea typeface="ＭＳ Ｐゴシック" panose="020B0600070205080204" pitchFamily="34" charset="-128"/>
              </a:rPr>
              <a:t>The new constitution prohibited interracial marriage and categorized a black person as anyone with an eighth of </a:t>
            </a:r>
            <a:r>
              <a:rPr lang="ja-JP" altLang="en-US" sz="2800">
                <a:ea typeface="ＭＳ Ｐゴシック" panose="020B0600070205080204" pitchFamily="34" charset="-128"/>
              </a:rPr>
              <a:t>“</a:t>
            </a:r>
            <a:r>
              <a:rPr lang="en-US" altLang="ja-JP" sz="2800">
                <a:ea typeface="ＭＳ Ｐゴシック" panose="020B0600070205080204" pitchFamily="34" charset="-128"/>
              </a:rPr>
              <a:t>negro blood.</a:t>
            </a:r>
            <a:r>
              <a:rPr lang="ja-JP" altLang="en-US" sz="2800">
                <a:ea typeface="ＭＳ Ｐゴシック" panose="020B0600070205080204" pitchFamily="34" charset="-128"/>
              </a:rPr>
              <a:t>”</a:t>
            </a:r>
            <a:endParaRPr lang="en-US" altLang="ja-JP" sz="2800">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
        <p:nvSpPr>
          <p:cNvPr id="84995" name="Slide Number Placeholder 6">
            <a:extLst>
              <a:ext uri="{FF2B5EF4-FFF2-40B4-BE49-F238E27FC236}">
                <a16:creationId xmlns:a16="http://schemas.microsoft.com/office/drawing/2014/main" id="{CB151051-5F96-3940-88F6-6B734D8F767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2160FE4E-9FB7-C945-A898-5A006A023CAD}" type="slidenum">
              <a:rPr lang="en-US" altLang="en-US" sz="1200" smtClean="0">
                <a:solidFill>
                  <a:srgbClr val="898989"/>
                </a:solidFill>
              </a:rPr>
              <a:pPr>
                <a:spcBef>
                  <a:spcPct val="0"/>
                </a:spcBef>
                <a:buFontTx/>
                <a:buNone/>
              </a:pPr>
              <a:t>35</a:t>
            </a:fld>
            <a:endParaRPr lang="en-US" altLang="en-US" sz="1200">
              <a:solidFill>
                <a:srgbClr val="898989"/>
              </a:solidFill>
            </a:endParaRPr>
          </a:p>
        </p:txBody>
      </p:sp>
    </p:spTree>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Content Placeholder 5">
            <a:extLst>
              <a:ext uri="{FF2B5EF4-FFF2-40B4-BE49-F238E27FC236}">
                <a16:creationId xmlns:a16="http://schemas.microsoft.com/office/drawing/2014/main" id="{2E48DD52-626A-0E45-BA56-62EC119C1450}"/>
              </a:ext>
            </a:extLst>
          </p:cNvPr>
          <p:cNvSpPr>
            <a:spLocks noGrp="1"/>
          </p:cNvSpPr>
          <p:nvPr>
            <p:ph sz="half" idx="1"/>
          </p:nvPr>
        </p:nvSpPr>
        <p:spPr>
          <a:xfrm>
            <a:off x="609600" y="990600"/>
            <a:ext cx="8001000" cy="5105400"/>
          </a:xfrm>
        </p:spPr>
        <p:txBody>
          <a:bodyPr/>
          <a:lstStyle/>
          <a:p>
            <a:pPr eaLnBrk="1" hangingPunct="1"/>
            <a:r>
              <a:rPr lang="en-US" altLang="en-US">
                <a:ea typeface="ＭＳ Ｐゴシック" panose="020B0600070205080204" pitchFamily="34" charset="-128"/>
              </a:rPr>
              <a:t>A system of </a:t>
            </a:r>
            <a:r>
              <a:rPr lang="ja-JP" altLang="en-US">
                <a:ea typeface="ＭＳ Ｐゴシック" panose="020B0600070205080204" pitchFamily="34" charset="-128"/>
              </a:rPr>
              <a:t>“</a:t>
            </a:r>
            <a:r>
              <a:rPr lang="en-US" altLang="ja-JP">
                <a:ea typeface="ＭＳ Ｐゴシック" panose="020B0600070205080204" pitchFamily="34" charset="-128"/>
              </a:rPr>
              <a:t>etiquette</a:t>
            </a:r>
            <a:r>
              <a:rPr lang="ja-JP" altLang="en-US">
                <a:ea typeface="ＭＳ Ｐゴシック" panose="020B0600070205080204" pitchFamily="34" charset="-128"/>
              </a:rPr>
              <a:t>”</a:t>
            </a:r>
            <a:r>
              <a:rPr lang="en-US" altLang="ja-JP">
                <a:ea typeface="ＭＳ Ｐゴシック" panose="020B0600070205080204" pitchFamily="34" charset="-128"/>
              </a:rPr>
              <a:t> governing was monitoring the behavior of blacks and whites in the South. </a:t>
            </a:r>
          </a:p>
          <a:p>
            <a:pPr eaLnBrk="1" hangingPunct="1"/>
            <a:r>
              <a:rPr lang="en-US" altLang="en-US">
                <a:ea typeface="ＭＳ Ｐゴシック" panose="020B0600070205080204" pitchFamily="34" charset="-128"/>
              </a:rPr>
              <a:t>Separate facilities were required for blacks and whites most of the time. </a:t>
            </a:r>
          </a:p>
          <a:p>
            <a:pPr eaLnBrk="1" hangingPunct="1"/>
            <a:r>
              <a:rPr lang="en-US" altLang="en-US">
                <a:ea typeface="ＭＳ Ｐゴシック" panose="020B0600070205080204" pitchFamily="34" charset="-128"/>
              </a:rPr>
              <a:t>designed to discriminate against blacks</a:t>
            </a:r>
          </a:p>
          <a:p>
            <a:pPr eaLnBrk="1" hangingPunct="1"/>
            <a:r>
              <a:rPr lang="en-US" altLang="en-US">
                <a:ea typeface="ＭＳ Ｐゴシック" panose="020B0600070205080204" pitchFamily="34" charset="-128"/>
              </a:rPr>
              <a:t>Lynching and riots sometimes occurred.</a:t>
            </a:r>
          </a:p>
          <a:p>
            <a:r>
              <a:rPr lang="en-US" altLang="en-US">
                <a:ea typeface="ＭＳ Ｐゴシック" panose="020B0600070205080204" pitchFamily="34" charset="-128"/>
              </a:rPr>
              <a:t>Violence, or threat of it, was a way to maintain white supremacy, black disfranchisement, racial segregation, and inequality.</a:t>
            </a:r>
          </a:p>
          <a:p>
            <a:r>
              <a:rPr lang="en-US" altLang="en-US">
                <a:ea typeface="ＭＳ Ｐゴシック" panose="020B0600070205080204" pitchFamily="34" charset="-128"/>
              </a:rPr>
              <a:t>This culture lasted well into the 20</a:t>
            </a:r>
            <a:r>
              <a:rPr lang="en-US" altLang="en-US" baseline="30000">
                <a:ea typeface="ＭＳ Ｐゴシック" panose="020B0600070205080204" pitchFamily="34" charset="-128"/>
              </a:rPr>
              <a:t>th</a:t>
            </a:r>
            <a:r>
              <a:rPr lang="en-US" altLang="en-US">
                <a:ea typeface="ＭＳ Ｐゴシック" panose="020B0600070205080204" pitchFamily="34" charset="-128"/>
              </a:rPr>
              <a:t> century. </a:t>
            </a: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
        <p:nvSpPr>
          <p:cNvPr id="87042" name="Slide Number Placeholder 6">
            <a:extLst>
              <a:ext uri="{FF2B5EF4-FFF2-40B4-BE49-F238E27FC236}">
                <a16:creationId xmlns:a16="http://schemas.microsoft.com/office/drawing/2014/main" id="{3861819F-F35B-7742-8E69-CB278DF7F43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2A62336E-D60F-7F45-B506-B23D4F49CC3F}" type="slidenum">
              <a:rPr lang="en-US" altLang="en-US" sz="1200" smtClean="0">
                <a:solidFill>
                  <a:srgbClr val="898989"/>
                </a:solidFill>
              </a:rPr>
              <a:pPr>
                <a:spcBef>
                  <a:spcPct val="0"/>
                </a:spcBef>
                <a:buFontTx/>
                <a:buNone/>
              </a:pPr>
              <a:t>36</a:t>
            </a:fld>
            <a:endParaRPr lang="en-US" altLang="en-US" sz="1200">
              <a:solidFill>
                <a:srgbClr val="898989"/>
              </a:solidFill>
            </a:endParaRPr>
          </a:p>
        </p:txBody>
      </p:sp>
      <p:sp>
        <p:nvSpPr>
          <p:cNvPr id="5" name="Title 4">
            <a:extLst>
              <a:ext uri="{FF2B5EF4-FFF2-40B4-BE49-F238E27FC236}">
                <a16:creationId xmlns:a16="http://schemas.microsoft.com/office/drawing/2014/main" id="{761FEC38-80DC-F14F-893B-013ACAF6493C}"/>
              </a:ext>
            </a:extLst>
          </p:cNvPr>
          <p:cNvSpPr>
            <a:spLocks noGrp="1"/>
          </p:cNvSpPr>
          <p:nvPr>
            <p:ph type="title"/>
          </p:nvPr>
        </p:nvSpPr>
        <p:spPr>
          <a:xfrm>
            <a:off x="457200" y="0"/>
            <a:ext cx="8229600" cy="1143000"/>
          </a:xfrm>
        </p:spPr>
        <p:txBody>
          <a:bodyPr>
            <a:normAutofit/>
          </a:bodyPr>
          <a:lstStyle/>
          <a:p>
            <a:pPr eaLnBrk="1" hangingPunct="1">
              <a:defRPr/>
            </a:pPr>
            <a:r>
              <a:rPr lang="en-US">
                <a:effectLst>
                  <a:outerShdw blurRad="38100" dist="38100" dir="2700000" algn="tl">
                    <a:srgbClr val="C0C0C0"/>
                  </a:outerShdw>
                </a:effectLst>
                <a:ea typeface="ＭＳ Ｐゴシック" pitchFamily="34" charset="-128"/>
              </a:rPr>
              <a:t>The System of Jim Crow</a:t>
            </a:r>
          </a:p>
        </p:txBody>
      </p:sp>
    </p:spTree>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8E4113-8224-344C-8466-D584BCF65C79}"/>
              </a:ext>
            </a:extLst>
          </p:cNvPr>
          <p:cNvSpPr txBox="1"/>
          <p:nvPr/>
        </p:nvSpPr>
        <p:spPr>
          <a:xfrm>
            <a:off x="3464709" y="6356350"/>
            <a:ext cx="2214581" cy="369332"/>
          </a:xfrm>
          <a:prstGeom prst="rect">
            <a:avLst/>
          </a:prstGeom>
          <a:noFill/>
          <a:effectLst>
            <a:softEdge rad="31750"/>
          </a:effectLst>
        </p:spPr>
        <p:txBody>
          <a:bodyPr wrap="none">
            <a:spAutoFit/>
          </a:bodyPr>
          <a:lstStyle/>
          <a:p>
            <a:pPr eaLnBrk="1" fontAlgn="auto" hangingPunct="1">
              <a:spcBef>
                <a:spcPts val="0"/>
              </a:spcBef>
              <a:spcAft>
                <a:spcPts val="0"/>
              </a:spcAft>
              <a:defRPr/>
            </a:pPr>
            <a:r>
              <a:rPr lang="en-US" dirty="0">
                <a:latin typeface="+mn-lt"/>
                <a:ea typeface="+mn-ea"/>
                <a:hlinkClick r:id="rId4" action="ppaction://hlinksldjump"/>
              </a:rPr>
              <a:t>Return to Main Menu</a:t>
            </a:r>
            <a:endParaRPr lang="en-US" dirty="0">
              <a:latin typeface="+mn-lt"/>
              <a:ea typeface="+mn-ea"/>
            </a:endParaRPr>
          </a:p>
        </p:txBody>
      </p:sp>
      <p:sp>
        <p:nvSpPr>
          <p:cNvPr id="89093" name="Slide Number Placeholder 3">
            <a:extLst>
              <a:ext uri="{FF2B5EF4-FFF2-40B4-BE49-F238E27FC236}">
                <a16:creationId xmlns:a16="http://schemas.microsoft.com/office/drawing/2014/main" id="{61ED58DC-F016-F249-8166-E14E7CC7AB0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772926FF-0AA8-154D-A93E-59F0C35C6324}" type="slidenum">
              <a:rPr lang="en-US" altLang="en-US" sz="1200" smtClean="0">
                <a:solidFill>
                  <a:srgbClr val="898989"/>
                </a:solidFill>
              </a:rPr>
              <a:pPr>
                <a:spcBef>
                  <a:spcPct val="0"/>
                </a:spcBef>
                <a:buFontTx/>
                <a:buNone/>
              </a:pPr>
              <a:t>37</a:t>
            </a:fld>
            <a:endParaRPr lang="en-US" altLang="en-US" sz="1200">
              <a:solidFill>
                <a:srgbClr val="898989"/>
              </a:solidFill>
            </a:endParaRPr>
          </a:p>
        </p:txBody>
      </p:sp>
      <p:sp>
        <p:nvSpPr>
          <p:cNvPr id="89094" name="TextBox 4">
            <a:extLst>
              <a:ext uri="{FF2B5EF4-FFF2-40B4-BE49-F238E27FC236}">
                <a16:creationId xmlns:a16="http://schemas.microsoft.com/office/drawing/2014/main" id="{0B7234CE-E698-DD42-AB3E-4DB58B037FD5}"/>
              </a:ext>
            </a:extLst>
          </p:cNvPr>
          <p:cNvSpPr txBox="1">
            <a:spLocks noChangeArrowheads="1"/>
          </p:cNvSpPr>
          <p:nvPr/>
        </p:nvSpPr>
        <p:spPr bwMode="auto">
          <a:xfrm>
            <a:off x="0" y="5433020"/>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solidFill>
                  <a:schemeClr val="bg1"/>
                </a:solidFill>
              </a:rPr>
              <a:t>Image Credits</a:t>
            </a:r>
            <a:endParaRPr lang="en-US" altLang="en-US" sz="1200" dirty="0">
              <a:solidFill>
                <a:schemeClr val="bg1"/>
              </a:solidFill>
            </a:endParaRPr>
          </a:p>
          <a:p>
            <a:pPr eaLnBrk="1" hangingPunct="1">
              <a:spcBef>
                <a:spcPct val="0"/>
              </a:spcBef>
              <a:buFontTx/>
              <a:buNone/>
            </a:pPr>
            <a:r>
              <a:rPr lang="en-US" altLang="en-US" sz="1200" dirty="0">
                <a:solidFill>
                  <a:schemeClr val="bg1"/>
                </a:solidFill>
              </a:rPr>
              <a:t>Slide 1: Ted </a:t>
            </a:r>
            <a:r>
              <a:rPr lang="en-US" altLang="en-US" sz="1200" dirty="0" err="1">
                <a:solidFill>
                  <a:schemeClr val="bg1"/>
                </a:solidFill>
              </a:rPr>
              <a:t>Kerwin</a:t>
            </a:r>
            <a:r>
              <a:rPr lang="en-US" altLang="en-US" sz="1200" dirty="0">
                <a:solidFill>
                  <a:schemeClr val="bg1"/>
                </a:solidFill>
              </a:rPr>
              <a:t> Wikimedia Commons; Slide 2: Public Domain Wikimedia Commons; Slide 7: Public Domain Wikimedia Commons; Slide 16: Public Domain Wikimedia Commons; Slide 19: Public Domain Wikimedia Commons; Slide 20: Public Domain Wikimedia Commons; Slide 37: Andy Montgomery Wikimedia Commons </a:t>
            </a:r>
          </a:p>
        </p:txBody>
      </p:sp>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82545-1769-B240-B1FC-BEBF00DF9134}"/>
              </a:ext>
            </a:extLst>
          </p:cNvPr>
          <p:cNvSpPr>
            <a:spLocks noGrp="1"/>
          </p:cNvSpPr>
          <p:nvPr>
            <p:ph type="title"/>
          </p:nvPr>
        </p:nvSpPr>
        <p:spPr>
          <a:xfrm>
            <a:off x="0" y="0"/>
            <a:ext cx="9144000" cy="1143000"/>
          </a:xfrm>
        </p:spPr>
        <p:txBody>
          <a:bodyPr>
            <a:normAutofit fontScale="90000"/>
          </a:bodyPr>
          <a:lstStyle/>
          <a:p>
            <a:pPr eaLnBrk="1" hangingPunct="1">
              <a:defRPr/>
            </a:pPr>
            <a:r>
              <a:rPr lang="en-US" sz="3600">
                <a:effectLst>
                  <a:outerShdw blurRad="38100" dist="38100" dir="2700000" algn="tl">
                    <a:srgbClr val="C0C0C0"/>
                  </a:outerShdw>
                </a:effectLst>
                <a:ea typeface="ＭＳ Ｐゴシック" pitchFamily="34" charset="-128"/>
              </a:rPr>
              <a:t>Section 1: Political Reconstruction on the National Level</a:t>
            </a:r>
          </a:p>
        </p:txBody>
      </p:sp>
      <p:sp>
        <p:nvSpPr>
          <p:cNvPr id="21506" name="Content Placeholder 2">
            <a:extLst>
              <a:ext uri="{FF2B5EF4-FFF2-40B4-BE49-F238E27FC236}">
                <a16:creationId xmlns:a16="http://schemas.microsoft.com/office/drawing/2014/main" id="{63EC6B3A-4965-E748-886B-BFF649BE4764}"/>
              </a:ext>
            </a:extLst>
          </p:cNvPr>
          <p:cNvSpPr>
            <a:spLocks noGrp="1"/>
          </p:cNvSpPr>
          <p:nvPr>
            <p:ph idx="1"/>
          </p:nvPr>
        </p:nvSpPr>
        <p:spPr>
          <a:xfrm>
            <a:off x="381000" y="1752600"/>
            <a:ext cx="8229600" cy="3840163"/>
          </a:xfrm>
        </p:spPr>
        <p:txBody>
          <a:bodyPr/>
          <a:lstStyle/>
          <a:p>
            <a:pPr eaLnBrk="1" hangingPunct="1"/>
            <a:r>
              <a:rPr lang="en-US" altLang="en-US">
                <a:ea typeface="ＭＳ Ｐゴシック" panose="020B0600070205080204" pitchFamily="34" charset="-128"/>
              </a:rPr>
              <a:t>What terms do I need to know? </a:t>
            </a:r>
          </a:p>
          <a:p>
            <a:pPr lvl="1" eaLnBrk="1" hangingPunct="1"/>
            <a:r>
              <a:rPr lang="en-US" altLang="en-US">
                <a:ea typeface="ＭＳ Ｐゴシック" panose="020B0600070205080204" pitchFamily="34" charset="-128"/>
              </a:rPr>
              <a:t>Industrial Revolution</a:t>
            </a:r>
          </a:p>
          <a:p>
            <a:pPr lvl="1" eaLnBrk="1" hangingPunct="1"/>
            <a:r>
              <a:rPr lang="en-US" altLang="en-US">
                <a:ea typeface="ＭＳ Ｐゴシック" panose="020B0600070205080204" pitchFamily="34" charset="-128"/>
              </a:rPr>
              <a:t>capitalist</a:t>
            </a:r>
          </a:p>
          <a:p>
            <a:pPr lvl="1" eaLnBrk="1" hangingPunct="1"/>
            <a:r>
              <a:rPr lang="en-US" altLang="en-US">
                <a:ea typeface="ＭＳ Ｐゴシック" panose="020B0600070205080204" pitchFamily="34" charset="-128"/>
              </a:rPr>
              <a:t>yellow journalism</a:t>
            </a:r>
          </a:p>
        </p:txBody>
      </p:sp>
      <p:sp>
        <p:nvSpPr>
          <p:cNvPr id="21507" name="Slide Number Placeholder 4">
            <a:extLst>
              <a:ext uri="{FF2B5EF4-FFF2-40B4-BE49-F238E27FC236}">
                <a16:creationId xmlns:a16="http://schemas.microsoft.com/office/drawing/2014/main" id="{E3206298-AF5A-3B48-88F9-87443889103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928DE986-1764-7241-89CD-FEF631EA21B7}" type="slidenum">
              <a:rPr lang="en-US" altLang="en-US" sz="1200" smtClean="0">
                <a:solidFill>
                  <a:srgbClr val="898989"/>
                </a:solidFill>
              </a:rPr>
              <a:pPr>
                <a:spcBef>
                  <a:spcPct val="0"/>
                </a:spcBef>
                <a:buFontTx/>
                <a:buNone/>
              </a:pPr>
              <a:t>4</a:t>
            </a:fld>
            <a:endParaRPr lang="en-US" altLang="en-US" sz="1200">
              <a:solidFill>
                <a:srgbClr val="898989"/>
              </a:solidFill>
            </a:endParaRPr>
          </a:p>
        </p:txBody>
      </p:sp>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BBF2B1-BFE2-464D-9078-2D26612F48C4}"/>
              </a:ext>
            </a:extLst>
          </p:cNvPr>
          <p:cNvSpPr>
            <a:spLocks noGrp="1"/>
          </p:cNvSpPr>
          <p:nvPr>
            <p:ph type="title"/>
          </p:nvPr>
        </p:nvSpPr>
        <p:spPr/>
        <p:txBody>
          <a:bodyPr>
            <a:normAutofit/>
          </a:bodyPr>
          <a:lstStyle/>
          <a:p>
            <a:pPr eaLnBrk="1" hangingPunct="1">
              <a:defRPr/>
            </a:pPr>
            <a:r>
              <a:rPr lang="en-US" sz="3600">
                <a:effectLst>
                  <a:outerShdw blurRad="38100" dist="38100" dir="2700000" algn="tl">
                    <a:srgbClr val="C0C0C0"/>
                  </a:outerShdw>
                </a:effectLst>
                <a:ea typeface="ＭＳ Ｐゴシック" pitchFamily="34" charset="-128"/>
              </a:rPr>
              <a:t>Introduction &amp; The Rise of Big Business</a:t>
            </a:r>
          </a:p>
        </p:txBody>
      </p:sp>
      <p:sp>
        <p:nvSpPr>
          <p:cNvPr id="23554" name="Content Placeholder 5">
            <a:extLst>
              <a:ext uri="{FF2B5EF4-FFF2-40B4-BE49-F238E27FC236}">
                <a16:creationId xmlns:a16="http://schemas.microsoft.com/office/drawing/2014/main" id="{F61F08C2-C970-1B41-854C-807F0E012C0D}"/>
              </a:ext>
            </a:extLst>
          </p:cNvPr>
          <p:cNvSpPr>
            <a:spLocks noGrp="1"/>
          </p:cNvSpPr>
          <p:nvPr>
            <p:ph idx="1"/>
          </p:nvPr>
        </p:nvSpPr>
        <p:spPr/>
        <p:txBody>
          <a:bodyPr/>
          <a:lstStyle/>
          <a:p>
            <a:pPr eaLnBrk="1" hangingPunct="1"/>
            <a:r>
              <a:rPr lang="en-US" altLang="en-US" sz="2800">
                <a:ea typeface="ＭＳ Ｐゴシック" panose="020B0600070205080204" pitchFamily="34" charset="-128"/>
              </a:rPr>
              <a:t>Industrial Revolution: an economy’</a:t>
            </a:r>
            <a:r>
              <a:rPr lang="en-US" altLang="ja-JP" sz="2800">
                <a:ea typeface="ＭＳ Ｐゴシック" panose="020B0600070205080204" pitchFamily="34" charset="-128"/>
              </a:rPr>
              <a:t>s shift from an agricultural base to a dependence on manufactured goods</a:t>
            </a:r>
          </a:p>
          <a:p>
            <a:pPr lvl="1" eaLnBrk="1" hangingPunct="1"/>
            <a:r>
              <a:rPr lang="en-US" altLang="en-US">
                <a:ea typeface="ＭＳ Ｐゴシック" panose="020B0600070205080204" pitchFamily="34" charset="-128"/>
              </a:rPr>
              <a:t>The world</a:t>
            </a:r>
            <a:r>
              <a:rPr lang="en-US" altLang="ja-JP">
                <a:ea typeface="ＭＳ Ｐゴシック" panose="020B0600070205080204" pitchFamily="34" charset="-128"/>
              </a:rPr>
              <a:t>’s first Industrial Revolution began in Britain in the mid-eighteenth century.</a:t>
            </a:r>
          </a:p>
          <a:p>
            <a:pPr lvl="1" eaLnBrk="1" hangingPunct="1"/>
            <a:r>
              <a:rPr lang="en-US" altLang="en-US">
                <a:ea typeface="ＭＳ Ｐゴシック" panose="020B0600070205080204" pitchFamily="34" charset="-128"/>
              </a:rPr>
              <a:t>The Industrial Revolution in the United States had the most development after the Civil War.</a:t>
            </a:r>
          </a:p>
          <a:p>
            <a:pPr eaLnBrk="1" hangingPunct="1"/>
            <a:r>
              <a:rPr lang="en-US" altLang="en-US" sz="2800">
                <a:ea typeface="ＭＳ Ｐゴシック" panose="020B0600070205080204" pitchFamily="34" charset="-128"/>
              </a:rPr>
              <a:t>By 1900, the United States had become one of the world’</a:t>
            </a:r>
            <a:r>
              <a:rPr lang="en-US" altLang="ja-JP" sz="2800">
                <a:ea typeface="ＭＳ Ｐゴシック" panose="020B0600070205080204" pitchFamily="34" charset="-128"/>
              </a:rPr>
              <a:t>s most powerful countries.</a:t>
            </a:r>
          </a:p>
          <a:p>
            <a:pPr lvl="1" eaLnBrk="1" hangingPunct="1"/>
            <a:endParaRPr lang="en-US" altLang="en-US" sz="2400">
              <a:ea typeface="ＭＳ Ｐゴシック" panose="020B0600070205080204" pitchFamily="34" charset="-128"/>
            </a:endParaRPr>
          </a:p>
        </p:txBody>
      </p:sp>
      <p:sp>
        <p:nvSpPr>
          <p:cNvPr id="23555" name="Slide Number Placeholder 6">
            <a:extLst>
              <a:ext uri="{FF2B5EF4-FFF2-40B4-BE49-F238E27FC236}">
                <a16:creationId xmlns:a16="http://schemas.microsoft.com/office/drawing/2014/main" id="{1B681226-9934-1848-BC61-C1D39E39CAF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31C55BAB-A4B7-7A4D-B03F-37944FB72973}" type="slidenum">
              <a:rPr lang="en-US" altLang="en-US" sz="1200" smtClean="0">
                <a:solidFill>
                  <a:srgbClr val="898989"/>
                </a:solidFill>
              </a:rPr>
              <a:pPr>
                <a:spcBef>
                  <a:spcPct val="0"/>
                </a:spcBef>
                <a:buFontTx/>
                <a:buNone/>
              </a:pPr>
              <a:t>5</a:t>
            </a:fld>
            <a:endParaRPr lang="en-US" altLang="en-US" sz="1200">
              <a:solidFill>
                <a:srgbClr val="898989"/>
              </a:solidFill>
            </a:endParaRPr>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D89EC0-205F-8343-86BD-CC3CF3CE0919}"/>
              </a:ext>
            </a:extLst>
          </p:cNvPr>
          <p:cNvSpPr>
            <a:spLocks noGrp="1"/>
          </p:cNvSpPr>
          <p:nvPr>
            <p:ph type="title"/>
          </p:nvPr>
        </p:nvSpPr>
        <p:spPr/>
        <p:txBody>
          <a:bodyPr>
            <a:normAutofit/>
          </a:bodyPr>
          <a:lstStyle/>
          <a:p>
            <a:pPr eaLnBrk="1" hangingPunct="1">
              <a:defRPr/>
            </a:pPr>
            <a:r>
              <a:rPr lang="en-US">
                <a:effectLst>
                  <a:outerShdw blurRad="38100" dist="38100" dir="2700000" algn="tl">
                    <a:srgbClr val="C0C0C0"/>
                  </a:outerShdw>
                </a:effectLst>
                <a:ea typeface="ＭＳ Ｐゴシック" pitchFamily="34" charset="-128"/>
              </a:rPr>
              <a:t>The Railroads</a:t>
            </a:r>
          </a:p>
        </p:txBody>
      </p:sp>
      <p:sp>
        <p:nvSpPr>
          <p:cNvPr id="25602" name="Content Placeholder 5">
            <a:extLst>
              <a:ext uri="{FF2B5EF4-FFF2-40B4-BE49-F238E27FC236}">
                <a16:creationId xmlns:a16="http://schemas.microsoft.com/office/drawing/2014/main" id="{483DBC42-2AA9-4048-B9B8-265F88EAB3DF}"/>
              </a:ext>
            </a:extLst>
          </p:cNvPr>
          <p:cNvSpPr>
            <a:spLocks noGrp="1"/>
          </p:cNvSpPr>
          <p:nvPr>
            <p:ph idx="1"/>
          </p:nvPr>
        </p:nvSpPr>
        <p:spPr>
          <a:xfrm>
            <a:off x="457200" y="1143000"/>
            <a:ext cx="8229600" cy="4525963"/>
          </a:xfrm>
        </p:spPr>
        <p:txBody>
          <a:bodyPr/>
          <a:lstStyle/>
          <a:p>
            <a:pPr eaLnBrk="1" hangingPunct="1"/>
            <a:r>
              <a:rPr lang="en-US" altLang="en-US" sz="2800">
                <a:ea typeface="ＭＳ Ｐゴシック" panose="020B0600070205080204" pitchFamily="34" charset="-128"/>
              </a:rPr>
              <a:t>First big business to develop </a:t>
            </a:r>
          </a:p>
          <a:p>
            <a:pPr eaLnBrk="1" hangingPunct="1"/>
            <a:r>
              <a:rPr lang="en-US" altLang="en-US" sz="2800">
                <a:ea typeface="ＭＳ Ｐゴシック" panose="020B0600070205080204" pitchFamily="34" charset="-128"/>
              </a:rPr>
              <a:t>Samuel F.B. Morse’</a:t>
            </a:r>
            <a:r>
              <a:rPr lang="en-US" altLang="ja-JP" sz="2800">
                <a:ea typeface="ＭＳ Ｐゴシック" panose="020B0600070205080204" pitchFamily="34" charset="-128"/>
              </a:rPr>
              <a:t>s telegraph became essential to locating trains.</a:t>
            </a:r>
          </a:p>
          <a:p>
            <a:pPr eaLnBrk="1" hangingPunct="1"/>
            <a:r>
              <a:rPr lang="en-US" altLang="en-US" sz="2800">
                <a:ea typeface="ＭＳ Ｐゴシック" panose="020B0600070205080204" pitchFamily="34" charset="-128"/>
              </a:rPr>
              <a:t>In 1883, 4 standard time zones were set up across the United States to schedule trains more accurately.</a:t>
            </a:r>
          </a:p>
          <a:p>
            <a:pPr eaLnBrk="1" hangingPunct="1"/>
            <a:r>
              <a:rPr lang="en-US" altLang="en-US" sz="2800">
                <a:ea typeface="ＭＳ Ｐゴシック" panose="020B0600070205080204" pitchFamily="34" charset="-128"/>
              </a:rPr>
              <a:t>In 1886, train track widths were standardized.</a:t>
            </a:r>
          </a:p>
          <a:p>
            <a:pPr eaLnBrk="1" hangingPunct="1"/>
            <a:r>
              <a:rPr lang="en-US" altLang="en-US" sz="2800">
                <a:ea typeface="ＭＳ Ｐゴシック" panose="020B0600070205080204" pitchFamily="34" charset="-128"/>
              </a:rPr>
              <a:t>By 1900, Industrialists had built transportation empires and constructed more than 193,000 miles of track across the United States, though Southern railways grew more slowly.</a:t>
            </a:r>
          </a:p>
        </p:txBody>
      </p:sp>
      <p:sp>
        <p:nvSpPr>
          <p:cNvPr id="25603" name="Slide Number Placeholder 6">
            <a:extLst>
              <a:ext uri="{FF2B5EF4-FFF2-40B4-BE49-F238E27FC236}">
                <a16:creationId xmlns:a16="http://schemas.microsoft.com/office/drawing/2014/main" id="{CCF43722-FC45-4E4A-8A58-3AD060A513C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F1234F26-1217-A54E-9E07-F80B159AC45C}" type="slidenum">
              <a:rPr lang="en-US" altLang="en-US" sz="1200" smtClean="0">
                <a:solidFill>
                  <a:srgbClr val="898989"/>
                </a:solidFill>
              </a:rPr>
              <a:pPr>
                <a:spcBef>
                  <a:spcPct val="0"/>
                </a:spcBef>
                <a:buFontTx/>
                <a:buNone/>
              </a:pPr>
              <a:t>6</a:t>
            </a:fld>
            <a:endParaRPr lang="en-US" altLang="en-US" sz="1200">
              <a:solidFill>
                <a:srgbClr val="898989"/>
              </a:solidFill>
            </a:endParaRPr>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a:extLst>
              <a:ext uri="{FF2B5EF4-FFF2-40B4-BE49-F238E27FC236}">
                <a16:creationId xmlns:a16="http://schemas.microsoft.com/office/drawing/2014/main" id="{0FB03AF7-966E-AB49-B1F7-E97D3D8FEDAF}"/>
              </a:ext>
            </a:extLst>
          </p:cNvPr>
          <p:cNvSpPr>
            <a:spLocks noGrp="1"/>
          </p:cNvSpPr>
          <p:nvPr>
            <p:ph sz="half" idx="1"/>
          </p:nvPr>
        </p:nvSpPr>
        <p:spPr>
          <a:xfrm>
            <a:off x="609600" y="1143000"/>
            <a:ext cx="4800600" cy="5257800"/>
          </a:xfrm>
        </p:spPr>
        <p:txBody>
          <a:bodyPr/>
          <a:lstStyle/>
          <a:p>
            <a:r>
              <a:rPr lang="en-US" altLang="en-US" sz="2600">
                <a:ea typeface="ＭＳ Ｐゴシック" panose="020B0600070205080204" pitchFamily="34" charset="-128"/>
              </a:rPr>
              <a:t>John D. Rockefeller’</a:t>
            </a:r>
            <a:r>
              <a:rPr lang="en-US" altLang="ja-JP" sz="2600">
                <a:ea typeface="ＭＳ Ｐゴシック" panose="020B0600070205080204" pitchFamily="34" charset="-128"/>
              </a:rPr>
              <a:t>s company, the Standard Oil Company, was nearly a monopoly.</a:t>
            </a:r>
          </a:p>
          <a:p>
            <a:r>
              <a:rPr lang="en-US" altLang="en-US" sz="2600">
                <a:ea typeface="ＭＳ Ｐゴシック" panose="020B0600070205080204" pitchFamily="34" charset="-128"/>
              </a:rPr>
              <a:t>Andrew Carnegie took over the steel industry:</a:t>
            </a:r>
          </a:p>
          <a:p>
            <a:pPr lvl="1"/>
            <a:r>
              <a:rPr lang="en-US" altLang="en-US" sz="2600">
                <a:ea typeface="ＭＳ Ｐゴシック" panose="020B0600070205080204" pitchFamily="34" charset="-128"/>
              </a:rPr>
              <a:t>Used the Bessemer process </a:t>
            </a:r>
          </a:p>
          <a:p>
            <a:pPr lvl="1"/>
            <a:r>
              <a:rPr lang="en-US" altLang="en-US" sz="2600">
                <a:ea typeface="ＭＳ Ｐゴシック" panose="020B0600070205080204" pitchFamily="34" charset="-128"/>
              </a:rPr>
              <a:t>Steel was the main ingredient in many new inventions, such as locomotives, railroads, machinery, bridges and skyscrapers.</a:t>
            </a:r>
          </a:p>
        </p:txBody>
      </p:sp>
      <p:pic>
        <p:nvPicPr>
          <p:cNvPr id="27650" name="Content Placeholder 4">
            <a:extLst>
              <a:ext uri="{FF2B5EF4-FFF2-40B4-BE49-F238E27FC236}">
                <a16:creationId xmlns:a16="http://schemas.microsoft.com/office/drawing/2014/main" id="{8D3CBCB7-85FE-CD4B-8CEF-BD269E98ACE9}"/>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5715000" y="1912938"/>
            <a:ext cx="2743200" cy="3484562"/>
          </a:xfrm>
        </p:spPr>
      </p:pic>
      <p:sp>
        <p:nvSpPr>
          <p:cNvPr id="2" name="Title 1">
            <a:extLst>
              <a:ext uri="{FF2B5EF4-FFF2-40B4-BE49-F238E27FC236}">
                <a16:creationId xmlns:a16="http://schemas.microsoft.com/office/drawing/2014/main" id="{366F1126-C3CD-1F4E-8FB9-95A29B0A47BB}"/>
              </a:ext>
            </a:extLst>
          </p:cNvPr>
          <p:cNvSpPr>
            <a:spLocks noGrp="1"/>
          </p:cNvSpPr>
          <p:nvPr>
            <p:ph type="title"/>
          </p:nvPr>
        </p:nvSpPr>
        <p:spPr/>
        <p:txBody>
          <a:bodyPr/>
          <a:lstStyle/>
          <a:p>
            <a:pPr>
              <a:defRPr/>
            </a:pPr>
            <a:r>
              <a:rPr lang="en-US" dirty="0">
                <a:effectLst>
                  <a:outerShdw blurRad="38100" dist="38100" dir="2700000" algn="tl">
                    <a:srgbClr val="C0C0C0"/>
                  </a:outerShdw>
                </a:effectLst>
                <a:ea typeface="ＭＳ Ｐゴシック" pitchFamily="34" charset="-128"/>
              </a:rPr>
              <a:t>Oil and Steel</a:t>
            </a:r>
          </a:p>
        </p:txBody>
      </p:sp>
      <p:sp>
        <p:nvSpPr>
          <p:cNvPr id="27652" name="Slide Number Placeholder 3">
            <a:extLst>
              <a:ext uri="{FF2B5EF4-FFF2-40B4-BE49-F238E27FC236}">
                <a16:creationId xmlns:a16="http://schemas.microsoft.com/office/drawing/2014/main" id="{CEF6C4AB-0857-EC4B-83E4-06817617E7A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1BD9856D-708A-D943-A0F4-74B0C87C7EC6}" type="slidenum">
              <a:rPr lang="en-US" altLang="en-US" sz="1200" smtClean="0">
                <a:solidFill>
                  <a:srgbClr val="898989"/>
                </a:solidFill>
              </a:rPr>
              <a:pPr>
                <a:spcBef>
                  <a:spcPct val="0"/>
                </a:spcBef>
                <a:buFontTx/>
                <a:buNone/>
              </a:pPr>
              <a:t>7</a:t>
            </a:fld>
            <a:endParaRPr lang="en-US" altLang="en-US" sz="1200">
              <a:solidFill>
                <a:srgbClr val="898989"/>
              </a:solidFill>
            </a:endParaRPr>
          </a:p>
        </p:txBody>
      </p:sp>
      <p:sp>
        <p:nvSpPr>
          <p:cNvPr id="7" name="TextBox 6">
            <a:extLst>
              <a:ext uri="{FF2B5EF4-FFF2-40B4-BE49-F238E27FC236}">
                <a16:creationId xmlns:a16="http://schemas.microsoft.com/office/drawing/2014/main" id="{13FC7E76-6999-F644-8F89-1C9F6DB11815}"/>
              </a:ext>
            </a:extLst>
          </p:cNvPr>
          <p:cNvSpPr txBox="1"/>
          <p:nvPr/>
        </p:nvSpPr>
        <p:spPr>
          <a:xfrm>
            <a:off x="5410200" y="5397500"/>
            <a:ext cx="3276600" cy="307975"/>
          </a:xfrm>
          <a:prstGeom prst="rect">
            <a:avLst/>
          </a:prstGeom>
          <a:noFill/>
        </p:spPr>
        <p:txBody>
          <a:bodyPr>
            <a:spAutoFit/>
          </a:bodyPr>
          <a:lstStyle/>
          <a:p>
            <a:pPr algn="ctr" eaLnBrk="1" hangingPunct="1">
              <a:defRPr/>
            </a:pPr>
            <a:r>
              <a:rPr lang="en-US" sz="1400" dirty="0">
                <a:latin typeface="+mn-lt"/>
                <a:ea typeface="+mn-ea"/>
              </a:rPr>
              <a:t>John D. Rockefeller c. 1875</a:t>
            </a:r>
          </a:p>
        </p:txBody>
      </p:sp>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D9F6E-835A-5F44-88DE-29293E450D93}"/>
              </a:ext>
            </a:extLst>
          </p:cNvPr>
          <p:cNvSpPr>
            <a:spLocks noGrp="1"/>
          </p:cNvSpPr>
          <p:nvPr>
            <p:ph type="title"/>
          </p:nvPr>
        </p:nvSpPr>
        <p:spPr/>
        <p:txBody>
          <a:bodyPr/>
          <a:lstStyle/>
          <a:p>
            <a:pPr>
              <a:defRPr/>
            </a:pPr>
            <a:r>
              <a:rPr lang="en-US">
                <a:effectLst>
                  <a:outerShdw blurRad="38100" dist="38100" dir="2700000" algn="tl">
                    <a:srgbClr val="C0C0C0"/>
                  </a:outerShdw>
                </a:effectLst>
                <a:ea typeface="ＭＳ Ｐゴシック" pitchFamily="34" charset="-128"/>
              </a:rPr>
              <a:t>Natural, Human, and Government Resources</a:t>
            </a:r>
          </a:p>
        </p:txBody>
      </p:sp>
      <p:sp>
        <p:nvSpPr>
          <p:cNvPr id="29698" name="Content Placeholder 2">
            <a:extLst>
              <a:ext uri="{FF2B5EF4-FFF2-40B4-BE49-F238E27FC236}">
                <a16:creationId xmlns:a16="http://schemas.microsoft.com/office/drawing/2014/main" id="{CB8141EC-28E8-A349-A3C4-D2CA45CFC98D}"/>
              </a:ext>
            </a:extLst>
          </p:cNvPr>
          <p:cNvSpPr>
            <a:spLocks noGrp="1"/>
          </p:cNvSpPr>
          <p:nvPr>
            <p:ph idx="1"/>
          </p:nvPr>
        </p:nvSpPr>
        <p:spPr>
          <a:xfrm>
            <a:off x="457200" y="1447800"/>
            <a:ext cx="8229600" cy="4525963"/>
          </a:xfrm>
        </p:spPr>
        <p:txBody>
          <a:bodyPr/>
          <a:lstStyle/>
          <a:p>
            <a:r>
              <a:rPr lang="en-US" altLang="en-US">
                <a:ea typeface="ＭＳ Ｐゴシック" panose="020B0600070205080204" pitchFamily="34" charset="-128"/>
              </a:rPr>
              <a:t>During the mid to late 1800’</a:t>
            </a:r>
            <a:r>
              <a:rPr lang="en-US" altLang="ja-JP">
                <a:ea typeface="ＭＳ Ｐゴシック" panose="020B0600070205080204" pitchFamily="34" charset="-128"/>
              </a:rPr>
              <a:t>s, Americans invented the typewriter, telephone, cash register, and the adding machine.</a:t>
            </a:r>
          </a:p>
          <a:p>
            <a:r>
              <a:rPr lang="en-US" altLang="en-US">
                <a:ea typeface="ＭＳ Ｐゴシック" panose="020B0600070205080204" pitchFamily="34" charset="-128"/>
              </a:rPr>
              <a:t>To help business’</a:t>
            </a:r>
            <a:r>
              <a:rPr lang="en-US" altLang="ja-JP">
                <a:ea typeface="ＭＳ Ｐゴシック" panose="020B0600070205080204" pitchFamily="34" charset="-128"/>
              </a:rPr>
              <a:t> flourish, the government:</a:t>
            </a:r>
          </a:p>
          <a:p>
            <a:pPr lvl="1"/>
            <a:r>
              <a:rPr lang="en-US" altLang="en-US">
                <a:ea typeface="ＭＳ Ｐゴシック" panose="020B0600070205080204" pitchFamily="34" charset="-128"/>
              </a:rPr>
              <a:t>Gave large sums of cash and land to railroad companies who planned to move West</a:t>
            </a:r>
          </a:p>
          <a:p>
            <a:pPr lvl="1"/>
            <a:r>
              <a:rPr lang="en-US" altLang="en-US">
                <a:ea typeface="ＭＳ Ｐゴシック" panose="020B0600070205080204" pitchFamily="34" charset="-128"/>
              </a:rPr>
              <a:t>Imposed tariffs (taxes) on foreign goods</a:t>
            </a:r>
          </a:p>
          <a:p>
            <a:pPr lvl="1"/>
            <a:r>
              <a:rPr lang="en-US" altLang="en-US">
                <a:ea typeface="ＭＳ Ｐゴシック" panose="020B0600070205080204" pitchFamily="34" charset="-128"/>
              </a:rPr>
              <a:t>Gave tax breaks to railroad companies</a:t>
            </a:r>
          </a:p>
          <a:p>
            <a:pPr lvl="1"/>
            <a:r>
              <a:rPr lang="en-US" altLang="en-US">
                <a:ea typeface="ＭＳ Ｐゴシック" panose="020B0600070205080204" pitchFamily="34" charset="-128"/>
              </a:rPr>
              <a:t>Didn’</a:t>
            </a:r>
            <a:r>
              <a:rPr lang="en-US" altLang="ja-JP">
                <a:ea typeface="ＭＳ Ｐゴシック" panose="020B0600070205080204" pitchFamily="34" charset="-128"/>
              </a:rPr>
              <a:t>t create or enforce many laws to protect workers or the environment</a:t>
            </a:r>
            <a:endParaRPr lang="en-US" altLang="en-US">
              <a:ea typeface="ＭＳ Ｐゴシック" panose="020B0600070205080204" pitchFamily="34" charset="-128"/>
            </a:endParaRPr>
          </a:p>
        </p:txBody>
      </p:sp>
      <p:sp>
        <p:nvSpPr>
          <p:cNvPr id="29699" name="Slide Number Placeholder 3">
            <a:extLst>
              <a:ext uri="{FF2B5EF4-FFF2-40B4-BE49-F238E27FC236}">
                <a16:creationId xmlns:a16="http://schemas.microsoft.com/office/drawing/2014/main" id="{E158067C-68AD-444F-9D1F-522CB3B1EE8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7CCBB06C-3228-0B41-8B9D-86521EF3D604}" type="slidenum">
              <a:rPr lang="en-US" altLang="en-US" sz="1200" smtClean="0">
                <a:solidFill>
                  <a:srgbClr val="898989"/>
                </a:solidFill>
              </a:rPr>
              <a:pPr>
                <a:spcBef>
                  <a:spcPct val="0"/>
                </a:spcBef>
                <a:buFontTx/>
                <a:buNone/>
              </a:pPr>
              <a:t>8</a:t>
            </a:fld>
            <a:endParaRPr lang="en-US" altLang="en-US" sz="1200">
              <a:solidFill>
                <a:srgbClr val="898989"/>
              </a:solidFill>
            </a:endParaRPr>
          </a:p>
        </p:txBody>
      </p:sp>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6ED22A-E0FD-5D46-B072-8F4E6C5745A9}"/>
              </a:ext>
            </a:extLst>
          </p:cNvPr>
          <p:cNvSpPr>
            <a:spLocks noGrp="1"/>
          </p:cNvSpPr>
          <p:nvPr>
            <p:ph type="title"/>
          </p:nvPr>
        </p:nvSpPr>
        <p:spPr/>
        <p:txBody>
          <a:bodyPr>
            <a:normAutofit/>
          </a:bodyPr>
          <a:lstStyle/>
          <a:p>
            <a:pPr eaLnBrk="1" hangingPunct="1">
              <a:defRPr/>
            </a:pPr>
            <a:r>
              <a:rPr lang="en-US" sz="4000">
                <a:effectLst>
                  <a:outerShdw blurRad="38100" dist="38100" dir="2700000" algn="tl">
                    <a:srgbClr val="C0C0C0"/>
                  </a:outerShdw>
                </a:effectLst>
                <a:ea typeface="ＭＳ Ｐゴシック" pitchFamily="34" charset="-128"/>
              </a:rPr>
              <a:t>Industrial Slowdowns (Depressions)</a:t>
            </a:r>
          </a:p>
        </p:txBody>
      </p:sp>
      <p:sp>
        <p:nvSpPr>
          <p:cNvPr id="31746" name="Content Placeholder 5">
            <a:extLst>
              <a:ext uri="{FF2B5EF4-FFF2-40B4-BE49-F238E27FC236}">
                <a16:creationId xmlns:a16="http://schemas.microsoft.com/office/drawing/2014/main" id="{7164B6CE-F25B-8A4A-861A-CF9771564BB8}"/>
              </a:ext>
            </a:extLst>
          </p:cNvPr>
          <p:cNvSpPr>
            <a:spLocks noGrp="1"/>
          </p:cNvSpPr>
          <p:nvPr>
            <p:ph idx="1"/>
          </p:nvPr>
        </p:nvSpPr>
        <p:spPr>
          <a:xfrm>
            <a:off x="457200" y="1295400"/>
            <a:ext cx="8229600" cy="4525963"/>
          </a:xfrm>
        </p:spPr>
        <p:txBody>
          <a:bodyPr/>
          <a:lstStyle/>
          <a:p>
            <a:pPr eaLnBrk="1" hangingPunct="1"/>
            <a:r>
              <a:rPr lang="en-US" altLang="en-US" sz="2800">
                <a:ea typeface="ＭＳ Ｐゴシック" panose="020B0600070205080204" pitchFamily="34" charset="-128"/>
              </a:rPr>
              <a:t>The economic depressions in 1873 and 1893 resulted in suffering.</a:t>
            </a:r>
          </a:p>
          <a:p>
            <a:pPr eaLnBrk="1" hangingPunct="1"/>
            <a:r>
              <a:rPr lang="en-US" altLang="en-US" sz="2800">
                <a:ea typeface="ＭＳ Ｐゴシック" panose="020B0600070205080204" pitchFamily="34" charset="-128"/>
              </a:rPr>
              <a:t>In the 19</a:t>
            </a:r>
            <a:r>
              <a:rPr lang="en-US" altLang="en-US" sz="2800" baseline="30000">
                <a:ea typeface="ＭＳ Ｐゴシック" panose="020B0600070205080204" pitchFamily="34" charset="-128"/>
              </a:rPr>
              <a:t>th</a:t>
            </a:r>
            <a:r>
              <a:rPr lang="en-US" altLang="en-US" sz="2800">
                <a:ea typeface="ＭＳ Ｐゴシック" panose="020B0600070205080204" pitchFamily="34" charset="-128"/>
              </a:rPr>
              <a:t> century, there were no social welfare programs to help the unemployed and according to many businessmen and politicians, they weren’</a:t>
            </a:r>
            <a:r>
              <a:rPr lang="en-US" altLang="ja-JP" sz="2800">
                <a:ea typeface="ＭＳ Ｐゴシック" panose="020B0600070205080204" pitchFamily="34" charset="-128"/>
              </a:rPr>
              <a:t>t needed; they believed firmly in the </a:t>
            </a:r>
            <a:r>
              <a:rPr lang="en-US" altLang="ja-JP" sz="2800" i="1">
                <a:ea typeface="ＭＳ Ｐゴシック" panose="020B0600070205080204" pitchFamily="34" charset="-128"/>
              </a:rPr>
              <a:t>laissez-faire</a:t>
            </a:r>
            <a:r>
              <a:rPr lang="en-US" altLang="ja-JP" sz="2800">
                <a:ea typeface="ＭＳ Ｐゴシック" panose="020B0600070205080204" pitchFamily="34" charset="-128"/>
              </a:rPr>
              <a:t> theory. These men believed that in the long run, everyone’s needs would be met.</a:t>
            </a:r>
          </a:p>
          <a:p>
            <a:pPr eaLnBrk="1" hangingPunct="1"/>
            <a:r>
              <a:rPr lang="en-US" altLang="en-US" sz="2800">
                <a:ea typeface="ＭＳ Ｐゴシック" panose="020B0600070205080204" pitchFamily="34" charset="-128"/>
              </a:rPr>
              <a:t>At this time, labor unions were virtually ineffectual and short-lived.</a:t>
            </a:r>
          </a:p>
          <a:p>
            <a:pPr eaLnBrk="1" hangingPunct="1"/>
            <a:endParaRPr lang="en-US" altLang="en-US">
              <a:ea typeface="ＭＳ Ｐゴシック" panose="020B0600070205080204" pitchFamily="34" charset="-128"/>
            </a:endParaRPr>
          </a:p>
        </p:txBody>
      </p:sp>
      <p:sp>
        <p:nvSpPr>
          <p:cNvPr id="31747" name="Slide Number Placeholder 6">
            <a:extLst>
              <a:ext uri="{FF2B5EF4-FFF2-40B4-BE49-F238E27FC236}">
                <a16:creationId xmlns:a16="http://schemas.microsoft.com/office/drawing/2014/main" id="{BE034C28-CF8C-2A4A-8ECB-D5E9FAD20D1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18C4C50B-DE8A-9542-AD34-6C9415705933}" type="slidenum">
              <a:rPr lang="en-US" altLang="en-US" sz="1200" smtClean="0">
                <a:solidFill>
                  <a:srgbClr val="898989"/>
                </a:solidFill>
              </a:rPr>
              <a:pPr>
                <a:spcBef>
                  <a:spcPct val="0"/>
                </a:spcBef>
                <a:buFontTx/>
                <a:buNone/>
              </a:pPr>
              <a:t>9</a:t>
            </a:fld>
            <a:endParaRPr lang="en-US" altLang="en-US" sz="1200">
              <a:solidFill>
                <a:srgbClr val="898989"/>
              </a:solidFill>
            </a:endParaRPr>
          </a:p>
        </p:txBody>
      </p:sp>
    </p:spTree>
  </p:cSld>
  <p:clrMapOvr>
    <a:masterClrMapping/>
  </p:clrMapOvr>
  <p:transition spd="med">
    <p:wipe dir="r"/>
  </p:transition>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4974</TotalTime>
  <Words>2306</Words>
  <Application>Microsoft Macintosh PowerPoint</Application>
  <PresentationFormat>On-screen Show (4:3)</PresentationFormat>
  <Paragraphs>246</Paragraphs>
  <Slides>37</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Wingdings</vt:lpstr>
      <vt:lpstr>Office Theme</vt:lpstr>
      <vt:lpstr>PowerPoint Presentation</vt:lpstr>
      <vt:lpstr>PowerPoint Presentation</vt:lpstr>
      <vt:lpstr>Section 1: The National Industrial Boom</vt:lpstr>
      <vt:lpstr>Section 1: Political Reconstruction on the National Level</vt:lpstr>
      <vt:lpstr>Introduction &amp; The Rise of Big Business</vt:lpstr>
      <vt:lpstr>The Railroads</vt:lpstr>
      <vt:lpstr>Oil and Steel</vt:lpstr>
      <vt:lpstr>Natural, Human, and Government Resources</vt:lpstr>
      <vt:lpstr>Industrial Slowdowns (Depressions)</vt:lpstr>
      <vt:lpstr>Prosperity and Immigration</vt:lpstr>
      <vt:lpstr>Prosperity and Empire</vt:lpstr>
      <vt:lpstr>The Spanish-American War</vt:lpstr>
      <vt:lpstr>An American Empire</vt:lpstr>
      <vt:lpstr>Section 2: South Carolina:  Progress and Poverty</vt:lpstr>
      <vt:lpstr>Section 2: South Carolina:  Progress and Poverty</vt:lpstr>
      <vt:lpstr>Introduction</vt:lpstr>
      <vt:lpstr>Agriculture – The Old Reliable</vt:lpstr>
      <vt:lpstr>Rise of Industry</vt:lpstr>
      <vt:lpstr>The Textile Industry</vt:lpstr>
      <vt:lpstr>Life in the Mill Villages</vt:lpstr>
      <vt:lpstr>Railroads</vt:lpstr>
      <vt:lpstr>Resort Towns</vt:lpstr>
      <vt:lpstr>Natural Disasters and the Economy</vt:lpstr>
      <vt:lpstr>Section 3: Politics:  Bourbons and Tillmanites</vt:lpstr>
      <vt:lpstr>Section 3: Politics:  Bourbons and Tillmanites</vt:lpstr>
      <vt:lpstr>Introduction</vt:lpstr>
      <vt:lpstr>The Bourbons and African Americans</vt:lpstr>
      <vt:lpstr>Bourbon Political Issues</vt:lpstr>
      <vt:lpstr>Ben Tillman Challenges the Bourbons</vt:lpstr>
      <vt:lpstr>Ben Tillman’s Entry into Politics</vt:lpstr>
      <vt:lpstr>The Rise of Agrarian Populism</vt:lpstr>
      <vt:lpstr>Governor Ben Tillman</vt:lpstr>
      <vt:lpstr>Creation of Agricultural and Mechanical Colleges</vt:lpstr>
      <vt:lpstr>The Dispensary</vt:lpstr>
      <vt:lpstr>A New State Constitution</vt:lpstr>
      <vt:lpstr>The System of Jim Crow</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Carolina: Our History, Our Home</dc:title>
  <dc:subject>©2022 Clairmont Press</dc:subject>
  <dc:creator>Emmett R. Mullins, Ed.D.</dc:creator>
  <cp:keywords/>
  <dc:description>Study presentation to accompany student textbook.</dc:description>
  <cp:lastModifiedBy>Emmett Mullins</cp:lastModifiedBy>
  <cp:revision>496</cp:revision>
  <dcterms:created xsi:type="dcterms:W3CDTF">2010-06-02T19:20:05Z</dcterms:created>
  <dcterms:modified xsi:type="dcterms:W3CDTF">2021-04-08T23:48:31Z</dcterms:modified>
  <cp:category/>
</cp:coreProperties>
</file>