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36"/>
  </p:notesMasterIdLst>
  <p:handoutMasterIdLst>
    <p:handoutMasterId r:id="rId37"/>
  </p:handoutMasterIdLst>
  <p:sldIdLst>
    <p:sldId id="259" r:id="rId2"/>
    <p:sldId id="260" r:id="rId3"/>
    <p:sldId id="258" r:id="rId4"/>
    <p:sldId id="268" r:id="rId5"/>
    <p:sldId id="308" r:id="rId6"/>
    <p:sldId id="311" r:id="rId7"/>
    <p:sldId id="312" r:id="rId8"/>
    <p:sldId id="313" r:id="rId9"/>
    <p:sldId id="314" r:id="rId10"/>
    <p:sldId id="315" r:id="rId11"/>
    <p:sldId id="353" r:id="rId12"/>
    <p:sldId id="354" r:id="rId13"/>
    <p:sldId id="355" r:id="rId14"/>
    <p:sldId id="356" r:id="rId15"/>
    <p:sldId id="357" r:id="rId16"/>
    <p:sldId id="270" r:id="rId17"/>
    <p:sldId id="276" r:id="rId18"/>
    <p:sldId id="275" r:id="rId19"/>
    <p:sldId id="309" r:id="rId20"/>
    <p:sldId id="317" r:id="rId21"/>
    <p:sldId id="346" r:id="rId22"/>
    <p:sldId id="347" r:id="rId23"/>
    <p:sldId id="358" r:id="rId24"/>
    <p:sldId id="359" r:id="rId25"/>
    <p:sldId id="360" r:id="rId26"/>
    <p:sldId id="361" r:id="rId27"/>
    <p:sldId id="306" r:id="rId28"/>
    <p:sldId id="307" r:id="rId29"/>
    <p:sldId id="310" r:id="rId30"/>
    <p:sldId id="338" r:id="rId31"/>
    <p:sldId id="339" r:id="rId32"/>
    <p:sldId id="340" r:id="rId33"/>
    <p:sldId id="341" r:id="rId34"/>
    <p:sldId id="263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1" autoAdjust="0"/>
    <p:restoredTop sz="89045" autoAdjust="0"/>
  </p:normalViewPr>
  <p:slideViewPr>
    <p:cSldViewPr>
      <p:cViewPr varScale="1">
        <p:scale>
          <a:sx n="110" d="100"/>
          <a:sy n="110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049763-1EA0-9742-9CD1-AE7D93D8BF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7BB972-60D4-CF4B-9663-DD18730FE5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1886B0-8C93-9B42-967F-C2FA404ABA07}" type="datetimeFigureOut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BF674-0F5C-B542-AD1A-7326415F9D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941C1-0055-BB46-B365-62D879814C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053A8E1-5270-4B4E-B72F-4A7C1EDD13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46B155-24D3-8646-93D4-C1B44CDF2F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AD4E28-7EF4-3041-AEFF-822209B31E3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BBE918-27CC-8143-ABE8-0EDB397F9483}" type="datetimeFigureOut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480A611-272F-2647-ABBD-4AB275497F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76D4F5F-58F4-AC49-B823-5E7DE1DF5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FF2C6-712A-4647-AAA5-75731787F63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D8513-9082-9C47-887F-1573ABCEFD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0E37514-EFC1-5B44-A851-92D9E836E7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B26E5514-989F-EA46-B619-D51A18DAA9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EB1EF1E7-6539-9148-964A-F02D44F33A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452F2F84-0BC0-C64C-8030-1D3A4C5961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ADEFF837-5E57-5747-BCE9-6933C8BA31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391100FB-2929-5941-B7CD-B05BCCA2CC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DDB63F35-710F-B649-8302-801DD98AE8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A7B795CA-5FE9-D349-9C05-3113DB9E5D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FF11CA88-8A15-FB47-AC45-04EFA759F0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53E0BB2B-3219-D14B-81CA-AD7444589F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D108092B-919F-AF40-A282-E5CD35CE8B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9A03E18A-60F7-5F43-890D-413CE952B1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1DE11182-0AF3-0B41-89F1-47879CC90A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A980EF9C-D44F-4342-ADA9-BB430A2A0F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8871CF88-04BC-5346-8821-5BF25B29CC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FB842123-27E5-2D47-88B6-915EDC0B5D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7916BBFB-5726-4341-8827-2976519540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4A909ECB-C277-B648-8331-FF72FA3C84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889F3233-98B2-4C48-9E2C-FA737D1DE5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FEDE048B-6FAC-1740-9463-758321BC10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8AF363CE-E42E-DE42-B739-C72B5D42EE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BD7C1C38-B4AE-3C44-A884-3AF4EE5E86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EE313435-D1F1-034B-B402-05682C6490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F6470355-B234-5643-8514-26E887E4B6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BBFE734A-5EBE-8845-9713-2E97524876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015B13BF-EB3E-6C48-81D2-B55F4843B5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CA3D23EF-4432-0949-9D57-0BF96C83B8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D7DAF0BC-EEC2-E248-9365-7C6BFB3C70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F1F8171A-0B46-8047-B5DC-0196AF0B19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38ED9046-C898-0345-8CA8-6B536FC8CE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F2AA1AE5-E794-CA46-8759-01B5D67D1B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3F0A7FA2-8992-F749-947C-6EFE941B99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F6D25BC5-6B07-C14C-BB31-4903731333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>
            <a:extLst>
              <a:ext uri="{FF2B5EF4-FFF2-40B4-BE49-F238E27FC236}">
                <a16:creationId xmlns:a16="http://schemas.microsoft.com/office/drawing/2014/main" id="{5776ECED-5771-814F-9597-D0CCC1EA49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>
            <a:extLst>
              <a:ext uri="{FF2B5EF4-FFF2-40B4-BE49-F238E27FC236}">
                <a16:creationId xmlns:a16="http://schemas.microsoft.com/office/drawing/2014/main" id="{EE59588E-11BB-904E-ACFF-B5285373B6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>
            <a:extLst>
              <a:ext uri="{FF2B5EF4-FFF2-40B4-BE49-F238E27FC236}">
                <a16:creationId xmlns:a16="http://schemas.microsoft.com/office/drawing/2014/main" id="{C4483A57-B03F-7143-967E-43D0D69971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>
            <a:extLst>
              <a:ext uri="{FF2B5EF4-FFF2-40B4-BE49-F238E27FC236}">
                <a16:creationId xmlns:a16="http://schemas.microsoft.com/office/drawing/2014/main" id="{DD643791-74FD-9240-A6EC-15F902B307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5DCF5995-A9B2-6C4F-B67B-398645A8F5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6AD834E6-2526-9D4C-BF4B-517AB1E8EC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>
            <a:extLst>
              <a:ext uri="{FF2B5EF4-FFF2-40B4-BE49-F238E27FC236}">
                <a16:creationId xmlns:a16="http://schemas.microsoft.com/office/drawing/2014/main" id="{A5F139BD-C601-724F-AB4B-AC5000F226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Notes Placeholder 2">
            <a:extLst>
              <a:ext uri="{FF2B5EF4-FFF2-40B4-BE49-F238E27FC236}">
                <a16:creationId xmlns:a16="http://schemas.microsoft.com/office/drawing/2014/main" id="{449F5E2A-D669-F644-ADD9-D98635F74D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>
            <a:extLst>
              <a:ext uri="{FF2B5EF4-FFF2-40B4-BE49-F238E27FC236}">
                <a16:creationId xmlns:a16="http://schemas.microsoft.com/office/drawing/2014/main" id="{9FF1F00E-4949-094D-975E-8D1997C0C1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Notes Placeholder 2">
            <a:extLst>
              <a:ext uri="{FF2B5EF4-FFF2-40B4-BE49-F238E27FC236}">
                <a16:creationId xmlns:a16="http://schemas.microsoft.com/office/drawing/2014/main" id="{D8471646-89A9-F14D-B685-5837B14F0B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>
            <a:extLst>
              <a:ext uri="{FF2B5EF4-FFF2-40B4-BE49-F238E27FC236}">
                <a16:creationId xmlns:a16="http://schemas.microsoft.com/office/drawing/2014/main" id="{8D9136D0-6D65-934D-AEB2-6A012CE8A8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>
            <a:extLst>
              <a:ext uri="{FF2B5EF4-FFF2-40B4-BE49-F238E27FC236}">
                <a16:creationId xmlns:a16="http://schemas.microsoft.com/office/drawing/2014/main" id="{0C588EB7-7686-9B4C-B941-41E2CA7BC1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A7657EEF-D169-3749-A3D7-D26A5BF916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D34DD3A8-CFAA-2D46-A290-D0C1B34BBC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>
            <a:extLst>
              <a:ext uri="{FF2B5EF4-FFF2-40B4-BE49-F238E27FC236}">
                <a16:creationId xmlns:a16="http://schemas.microsoft.com/office/drawing/2014/main" id="{E1D16E46-E47D-0045-9D35-F72E05B757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>
            <a:extLst>
              <a:ext uri="{FF2B5EF4-FFF2-40B4-BE49-F238E27FC236}">
                <a16:creationId xmlns:a16="http://schemas.microsoft.com/office/drawing/2014/main" id="{B5A1723E-4325-1447-A946-2786115CD0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>
            <a:extLst>
              <a:ext uri="{FF2B5EF4-FFF2-40B4-BE49-F238E27FC236}">
                <a16:creationId xmlns:a16="http://schemas.microsoft.com/office/drawing/2014/main" id="{52639F83-8A56-8D4B-8EA9-AAEC8F2CA4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>
            <a:extLst>
              <a:ext uri="{FF2B5EF4-FFF2-40B4-BE49-F238E27FC236}">
                <a16:creationId xmlns:a16="http://schemas.microsoft.com/office/drawing/2014/main" id="{277CFEAC-7C2B-4344-AB06-99C026691B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>
            <a:extLst>
              <a:ext uri="{FF2B5EF4-FFF2-40B4-BE49-F238E27FC236}">
                <a16:creationId xmlns:a16="http://schemas.microsoft.com/office/drawing/2014/main" id="{5E44CCC0-FEB6-634C-BB95-DCDF363D9E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Notes Placeholder 2">
            <a:extLst>
              <a:ext uri="{FF2B5EF4-FFF2-40B4-BE49-F238E27FC236}">
                <a16:creationId xmlns:a16="http://schemas.microsoft.com/office/drawing/2014/main" id="{0D565FA4-15B5-784E-84B5-B8EC477C6B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>
            <a:extLst>
              <a:ext uri="{FF2B5EF4-FFF2-40B4-BE49-F238E27FC236}">
                <a16:creationId xmlns:a16="http://schemas.microsoft.com/office/drawing/2014/main" id="{98C86EBC-1820-6343-A6A4-92C3984A34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>
            <a:extLst>
              <a:ext uri="{FF2B5EF4-FFF2-40B4-BE49-F238E27FC236}">
                <a16:creationId xmlns:a16="http://schemas.microsoft.com/office/drawing/2014/main" id="{233801A1-F2EB-ED42-8340-83044ED460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>
            <a:extLst>
              <a:ext uri="{FF2B5EF4-FFF2-40B4-BE49-F238E27FC236}">
                <a16:creationId xmlns:a16="http://schemas.microsoft.com/office/drawing/2014/main" id="{5E4B637F-49FB-D643-9D6B-934538A188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Notes Placeholder 2">
            <a:extLst>
              <a:ext uri="{FF2B5EF4-FFF2-40B4-BE49-F238E27FC236}">
                <a16:creationId xmlns:a16="http://schemas.microsoft.com/office/drawing/2014/main" id="{D087D08A-242E-0946-B166-352D71CD63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2C15DE94-CCEE-374E-BB52-40096886B2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BFFEF9C2-A819-094E-928D-A51F201732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5CAE174B-DA36-8F45-A321-0885199116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1176E067-B3D9-B147-9EAA-728500B57A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ECFB4E70-7EC6-8347-94B9-781B0634AC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85E95A2F-BC42-1F46-87BB-729ECF95C1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95C7EE16-A4B0-AA4E-B915-EFFDF9FB34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D7CF1245-A58B-6B47-8A1D-722F4C6870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E0AEABDE-CF80-4E43-8D13-52E3D93491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8B325148-3F8E-2F4D-A76D-CECF06BC3E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D873FDBE-B431-E148-BEBC-DBBC2BD05B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C9389B1D-216D-DC42-BF7A-98D24B7A35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F3204-1BD2-DA47-B2F2-E8D2E0216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A6283-6471-4B45-88AB-F272A5965896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D33F3-96A7-8344-B650-FDE097E5C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826D0-57EE-5241-BFA8-4E9DB5E7E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DE0BD-2151-6B41-86A8-CD4F10AFC4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802697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95BCB-1D82-3947-BC58-57CDB9241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7E604-CEB9-054D-A50D-B99AF9A9DEFD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C96FC-D02F-0B4C-A381-C909E79C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F8D28-DD7D-AB4C-999B-1D9ACCBC7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933A7-1A3C-834D-80D5-5088DFBFD4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161406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95D47-B4E4-3348-B5FF-C660436EE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E8D7A-E0F1-7B42-A791-29F7D808C448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AC05A-192B-F04D-A9DC-F7BCA4179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1A161-BE67-A84C-B404-8F6629A15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F7536-EB2E-914A-A560-0C18B2BF35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632781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2BC5AB-93DB-8243-84C2-DF203B738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80C69-D6BA-0847-9894-F3FBE8D2F9D3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98013B-6C7B-A445-BD03-4DF94E79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DF71E3-22E4-A14F-8937-5B4551EB7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75854-BDD7-484C-A1DE-4CF2D6684B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2760AAB-0FBC-4148-89A3-F3FAA592A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20117173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19085-3517-F942-9C03-FEDA32FC0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F740-11D5-EF4F-8EF9-180B447CA490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EDB24-D525-6044-8C02-9C5E6F3C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1CDB8-057E-344F-AF53-97678771C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DCDD6-7C3A-9542-AEA9-F32C7A06D8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878614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2F1041D-F66B-2A42-9CF5-B71FD9803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D7399-6B24-D747-9421-C34F74AEAF3F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0D41B15-E2B4-0247-8FEB-5E12429F9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3BC63AD-8AE7-DE40-9683-AB6C8DDEA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379A1-2E23-464F-B0BC-E7BF247954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242ADD4C-8FDD-9742-952F-DFF7BCBCC2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71851371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6527151-7406-C848-AA5C-499877DE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A42C4-51CD-8745-B118-0BBAB90391DC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4056AD8-7414-1649-871B-0C8FBAF32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2BB97F0-71D6-1A47-AF7E-7B34C7355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C8F85-112A-0D4C-BC08-BD4086427B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025201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CC432D2-327C-6F42-9FCE-49A121B4A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82125-2CAD-BA49-8148-3E5A55AAB6DE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1081C45-1A95-6C4F-85EF-06447750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CC835E4-0AEC-544B-B373-4195FD417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BFE20-7885-D442-8FC6-BA13C87C65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313011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3817792-4D5D-464C-8143-32D237983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54703-8BC8-8A4F-9AA7-268356BC75E7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6C35177-C8EC-E04E-8D44-DD7CA91B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2AC654-98D2-A74E-B3EC-3755B422E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0D304-CE72-7049-B108-67572CAD15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739868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B182DB-5B91-6A4B-9958-C2F63177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DBA34-0B5B-6740-9EFC-0989174CDD2B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B9C34A-2BAE-7448-9BC0-A81454327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8D57BD-3CC5-164E-A161-95D93057D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E3679-3BD4-024D-B6DB-0A2C9BE3D4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503394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07A4FB1-A7EB-254A-969C-49C2DBE47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04B28-0A17-B046-BD43-5A0600D71107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D51888-F12F-7347-AF74-D0F1B06C1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D8B814-F1DC-8B43-B1ED-23F15293D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308CE-CCA0-0B41-9020-EE3285BCE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533392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C480E32-FBC7-214E-B062-0B03EA9742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39A3508-33AD-F449-9D3D-EA8EECE61C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217E4-7007-044A-9E30-37534D185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BE9C8B-EAE3-F748-B87C-CD77001EEF0B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BF86F-47E4-CE4A-833D-1FA2011E5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64E6B-77A4-0140-9A9D-3B007FFB6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DDACACC-B26F-454C-BD36-B446D72EE3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25" r:id="rId2"/>
    <p:sldLayoutId id="2147483817" r:id="rId3"/>
    <p:sldLayoutId id="2147483826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16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BCADAC1E-7255-AA47-BC18-369996866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2022 Clairmont Press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D556D8-9AB9-1249-88D4-5C80812607B0}"/>
              </a:ext>
            </a:extLst>
          </p:cNvPr>
          <p:cNvSpPr txBox="1"/>
          <p:nvPr/>
        </p:nvSpPr>
        <p:spPr>
          <a:xfrm>
            <a:off x="800100" y="5414962"/>
            <a:ext cx="7543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12: The Progressive Era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D58C9A5-8AFD-2B4D-933E-89CF66B74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5">
            <a:extLst>
              <a:ext uri="{FF2B5EF4-FFF2-40B4-BE49-F238E27FC236}">
                <a16:creationId xmlns:a16="http://schemas.microsoft.com/office/drawing/2014/main" id="{D3FB4D62-91AC-314D-9F15-C269C89C6D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066800"/>
            <a:ext cx="4800600" cy="5257800"/>
          </a:xfrm>
        </p:spPr>
        <p:txBody>
          <a:bodyPr/>
          <a:lstStyle/>
          <a:p>
            <a:pPr eaLnBrk="1" hangingPunct="1"/>
            <a:r>
              <a:rPr lang="en-US" altLang="en-US"/>
              <a:t>All had livery stable, hitching rails, and watering trough.</a:t>
            </a:r>
          </a:p>
          <a:p>
            <a:pPr eaLnBrk="1" hangingPunct="1"/>
            <a:r>
              <a:rPr lang="en-US" altLang="en-US"/>
              <a:t>Most had a little hotel, restaurant, stores, cotton gins, churches, and a doctor.</a:t>
            </a:r>
          </a:p>
          <a:p>
            <a:pPr eaLnBrk="1" hangingPunct="1"/>
            <a:r>
              <a:rPr lang="en-US" altLang="en-US"/>
              <a:t>Townspeople participated in organized leisure activities, like baseball.</a:t>
            </a:r>
          </a:p>
          <a:p>
            <a:pPr eaLnBrk="1" hangingPunct="1"/>
            <a:r>
              <a:rPr lang="en-US" altLang="en-US"/>
              <a:t>Towns provided parks, bandstands, parades, and an occasional opera house. 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33794" name="Slide Number Placeholder 6">
            <a:extLst>
              <a:ext uri="{FF2B5EF4-FFF2-40B4-BE49-F238E27FC236}">
                <a16:creationId xmlns:a16="http://schemas.microsoft.com/office/drawing/2014/main" id="{E2769D71-1912-324C-A063-AFD8E831E9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049295-0159-234F-9404-1B5D00FA94E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A4DD7C-C830-3041-9B79-C19D699DD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Villages and Towns</a:t>
            </a: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5">
            <a:extLst>
              <a:ext uri="{FF2B5EF4-FFF2-40B4-BE49-F238E27FC236}">
                <a16:creationId xmlns:a16="http://schemas.microsoft.com/office/drawing/2014/main" id="{C4DDFA66-44F9-724F-A3D1-33DBC6218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143000"/>
            <a:ext cx="5638800" cy="5257800"/>
          </a:xfrm>
        </p:spPr>
        <p:txBody>
          <a:bodyPr/>
          <a:lstStyle/>
          <a:p>
            <a:pPr eaLnBrk="1" hangingPunct="1"/>
            <a:r>
              <a:rPr lang="en-US" altLang="en-US"/>
              <a:t>Telephone provided jobs for women and more rapid communication.</a:t>
            </a:r>
          </a:p>
          <a:p>
            <a:pPr eaLnBrk="1" hangingPunct="1"/>
            <a:r>
              <a:rPr lang="en-US" altLang="en-US"/>
              <a:t>Electricity used initially for mill machinery.</a:t>
            </a:r>
          </a:p>
          <a:p>
            <a:pPr eaLnBrk="1" hangingPunct="1"/>
            <a:r>
              <a:rPr lang="en-US" altLang="en-US"/>
              <a:t>James Buchanan Duke founded the Duke Power Company.</a:t>
            </a:r>
          </a:p>
          <a:p>
            <a:pPr eaLnBrk="1" hangingPunct="1"/>
            <a:r>
              <a:rPr lang="en-US" altLang="en-US"/>
              <a:t>Streetcars replaced by trolleys. </a:t>
            </a:r>
          </a:p>
          <a:p>
            <a:pPr eaLnBrk="1" hangingPunct="1"/>
            <a:r>
              <a:rPr lang="en-US" altLang="en-US"/>
              <a:t>Railroad remained most convenient form of land transportation.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35842" name="Slide Number Placeholder 6">
            <a:extLst>
              <a:ext uri="{FF2B5EF4-FFF2-40B4-BE49-F238E27FC236}">
                <a16:creationId xmlns:a16="http://schemas.microsoft.com/office/drawing/2014/main" id="{5121534E-FD24-EF4B-92C1-10EEDB0E1E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DCE3EF-9D80-3A45-9DE1-9EB710AA039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886C8F2-0229-8A45-B1FD-DD1B2D2DE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Advances in Technology: </a:t>
            </a:r>
            <a:br>
              <a:rPr lang="en-US" dirty="0"/>
            </a:br>
            <a:r>
              <a:rPr lang="en-US" dirty="0"/>
              <a:t>The Telephone and Electricity</a:t>
            </a: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5">
            <a:extLst>
              <a:ext uri="{FF2B5EF4-FFF2-40B4-BE49-F238E27FC236}">
                <a16:creationId xmlns:a16="http://schemas.microsoft.com/office/drawing/2014/main" id="{2666031D-CFB0-A543-824F-6DCAF68CA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066800"/>
            <a:ext cx="4953000" cy="4648200"/>
          </a:xfrm>
        </p:spPr>
        <p:txBody>
          <a:bodyPr/>
          <a:lstStyle/>
          <a:p>
            <a:pPr eaLnBrk="1" hangingPunct="1"/>
            <a:r>
              <a:rPr lang="en-US" altLang="en-US"/>
              <a:t>Expensive cars </a:t>
            </a:r>
          </a:p>
          <a:p>
            <a:pPr eaLnBrk="1" hangingPunct="1"/>
            <a:r>
              <a:rPr lang="en-US" altLang="en-US"/>
              <a:t>Impassable roads </a:t>
            </a:r>
          </a:p>
          <a:p>
            <a:pPr eaLnBrk="1" hangingPunct="1"/>
            <a:r>
              <a:rPr lang="en-US" altLang="en-US"/>
              <a:t>Ferryboats</a:t>
            </a:r>
          </a:p>
          <a:p>
            <a:pPr eaLnBrk="1" hangingPunct="1"/>
            <a:r>
              <a:rPr lang="en-US" altLang="en-US"/>
              <a:t>Manufacturing in Rock Hill, SC</a:t>
            </a:r>
          </a:p>
          <a:p>
            <a:pPr eaLnBrk="1" hangingPunct="1"/>
            <a:r>
              <a:rPr lang="en-US" altLang="en-US"/>
              <a:t>Ford’s assembly line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37890" name="Slide Number Placeholder 6">
            <a:extLst>
              <a:ext uri="{FF2B5EF4-FFF2-40B4-BE49-F238E27FC236}">
                <a16:creationId xmlns:a16="http://schemas.microsoft.com/office/drawing/2014/main" id="{5982AF8A-3719-534D-97A0-582F523C43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E49838-9BBE-A34D-9CB0-1FCA41A97FC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1D6BC1-1056-7940-89F0-FDC9E0D5D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Automobile</a:t>
            </a:r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5">
            <a:extLst>
              <a:ext uri="{FF2B5EF4-FFF2-40B4-BE49-F238E27FC236}">
                <a16:creationId xmlns:a16="http://schemas.microsoft.com/office/drawing/2014/main" id="{1D81555E-AF76-E743-B1CB-E9CEC4319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800600" cy="4648200"/>
          </a:xfrm>
        </p:spPr>
        <p:txBody>
          <a:bodyPr/>
          <a:lstStyle/>
          <a:p>
            <a:pPr eaLnBrk="1" hangingPunct="1"/>
            <a:r>
              <a:rPr lang="en-US" altLang="en-US"/>
              <a:t>Train travel</a:t>
            </a:r>
          </a:p>
          <a:p>
            <a:pPr eaLnBrk="1" hangingPunct="1"/>
            <a:r>
              <a:rPr lang="en-US" altLang="en-US"/>
              <a:t>Attractions</a:t>
            </a:r>
          </a:p>
          <a:p>
            <a:pPr lvl="1" eaLnBrk="1" hangingPunct="1"/>
            <a:r>
              <a:rPr lang="en-US" altLang="en-US"/>
              <a:t>Climate</a:t>
            </a:r>
          </a:p>
          <a:p>
            <a:pPr lvl="1" eaLnBrk="1" hangingPunct="1"/>
            <a:r>
              <a:rPr lang="en-US" altLang="en-US"/>
              <a:t>Sports associated with horses</a:t>
            </a:r>
          </a:p>
          <a:p>
            <a:pPr lvl="1" eaLnBrk="1" hangingPunct="1"/>
            <a:r>
              <a:rPr lang="en-US" altLang="en-US"/>
              <a:t>Beach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39938" name="Slide Number Placeholder 6">
            <a:extLst>
              <a:ext uri="{FF2B5EF4-FFF2-40B4-BE49-F238E27FC236}">
                <a16:creationId xmlns:a16="http://schemas.microsoft.com/office/drawing/2014/main" id="{E54A414E-8D48-9B4D-8DC7-67269836E5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9BC859-E3DF-474E-A3FD-3633937D329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50E0DFD-232D-3947-B394-B660B3950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Tourism</a:t>
            </a:r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5">
            <a:extLst>
              <a:ext uri="{FF2B5EF4-FFF2-40B4-BE49-F238E27FC236}">
                <a16:creationId xmlns:a16="http://schemas.microsoft.com/office/drawing/2014/main" id="{2E46A6B9-8BA5-C846-8D35-6A0DFB041A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800600" cy="4648200"/>
          </a:xfrm>
        </p:spPr>
        <p:txBody>
          <a:bodyPr/>
          <a:lstStyle/>
          <a:p>
            <a:pPr eaLnBrk="1" hangingPunct="1"/>
            <a:r>
              <a:rPr lang="en-US" altLang="en-US"/>
              <a:t>Residents had poor health.</a:t>
            </a:r>
          </a:p>
          <a:p>
            <a:pPr lvl="1" eaLnBrk="1" hangingPunct="1"/>
            <a:r>
              <a:rPr lang="en-US" altLang="en-US"/>
              <a:t>Resistance to vaccinations</a:t>
            </a:r>
          </a:p>
          <a:p>
            <a:pPr lvl="1" eaLnBrk="1" hangingPunct="1"/>
            <a:r>
              <a:rPr lang="en-US" altLang="en-US"/>
              <a:t>Influenza epidemic</a:t>
            </a:r>
          </a:p>
          <a:p>
            <a:pPr eaLnBrk="1" hangingPunct="1"/>
            <a:r>
              <a:rPr lang="en-US" altLang="en-US"/>
              <a:t>Pellagra</a:t>
            </a:r>
          </a:p>
          <a:p>
            <a:pPr lvl="1" eaLnBrk="1" hangingPunct="1"/>
            <a:r>
              <a:rPr lang="en-US" altLang="en-US"/>
              <a:t>Worst outbreaks in mill villages</a:t>
            </a:r>
          </a:p>
          <a:p>
            <a:pPr lvl="1" eaLnBrk="1" hangingPunct="1"/>
            <a:r>
              <a:rPr lang="en-US" altLang="en-US"/>
              <a:t>Economic hard times correlated to higher outbreaks</a:t>
            </a:r>
          </a:p>
          <a:p>
            <a:pPr lvl="1" eaLnBrk="1" hangingPunct="1"/>
            <a:r>
              <a:rPr lang="en-US" altLang="en-US"/>
              <a:t>Exact cause – niacin deficiency</a:t>
            </a:r>
          </a:p>
          <a:p>
            <a:pPr eaLnBrk="1" hangingPunct="1"/>
            <a:endParaRPr lang="en-US" altLang="en-US"/>
          </a:p>
        </p:txBody>
      </p:sp>
      <p:sp>
        <p:nvSpPr>
          <p:cNvPr id="41986" name="Slide Number Placeholder 6">
            <a:extLst>
              <a:ext uri="{FF2B5EF4-FFF2-40B4-BE49-F238E27FC236}">
                <a16:creationId xmlns:a16="http://schemas.microsoft.com/office/drawing/2014/main" id="{705D89AC-1D9E-B84A-A3DD-F601EA1017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E17E48-CEBF-2341-96ED-EE718A8E16B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A9AA88-69F1-284F-AFC5-0E2B3BDA0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Health</a:t>
            </a: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5">
            <a:extLst>
              <a:ext uri="{FF2B5EF4-FFF2-40B4-BE49-F238E27FC236}">
                <a16:creationId xmlns:a16="http://schemas.microsoft.com/office/drawing/2014/main" id="{863CDDF5-508F-8B4A-B6B6-0BF39B66C5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800600" cy="4648200"/>
          </a:xfrm>
        </p:spPr>
        <p:txBody>
          <a:bodyPr/>
          <a:lstStyle/>
          <a:p>
            <a:pPr eaLnBrk="1" hangingPunct="1"/>
            <a:r>
              <a:rPr lang="en-US" altLang="en-US"/>
              <a:t>High rate</a:t>
            </a:r>
          </a:p>
          <a:p>
            <a:pPr eaLnBrk="1" hangingPunct="1"/>
            <a:r>
              <a:rPr lang="en-US" altLang="en-US"/>
              <a:t>Many causes</a:t>
            </a:r>
          </a:p>
          <a:p>
            <a:pPr lvl="1" eaLnBrk="1" hangingPunct="1"/>
            <a:r>
              <a:rPr lang="en-US" altLang="en-US"/>
              <a:t>Frontier beginnings</a:t>
            </a:r>
          </a:p>
          <a:p>
            <a:pPr lvl="1" eaLnBrk="1" hangingPunct="1"/>
            <a:r>
              <a:rPr lang="en-US" altLang="en-US"/>
              <a:t>Southern traditions</a:t>
            </a:r>
          </a:p>
          <a:p>
            <a:pPr lvl="1" eaLnBrk="1" hangingPunct="1"/>
            <a:r>
              <a:rPr lang="en-US" altLang="en-US"/>
              <a:t>Civil War and Reconstruction’s illegal rebellion against authority</a:t>
            </a:r>
          </a:p>
          <a:p>
            <a:pPr lvl="1" eaLnBrk="1" hangingPunct="1"/>
            <a:r>
              <a:rPr lang="en-US" altLang="en-US"/>
              <a:t>Access to guns and liquor</a:t>
            </a:r>
          </a:p>
          <a:p>
            <a:pPr lvl="1" eaLnBrk="1" hangingPunct="1"/>
            <a:r>
              <a:rPr lang="en-US" altLang="en-US"/>
              <a:t>Acceptance of murder</a:t>
            </a:r>
          </a:p>
          <a:p>
            <a:pPr lvl="1"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44034" name="Slide Number Placeholder 6">
            <a:extLst>
              <a:ext uri="{FF2B5EF4-FFF2-40B4-BE49-F238E27FC236}">
                <a16:creationId xmlns:a16="http://schemas.microsoft.com/office/drawing/2014/main" id="{B028B0E0-C445-5C41-8460-27011C9409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5C0115-1607-4043-8A88-68415CD5374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B8EC80-5D15-C844-8B31-2C294C94A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Violence and Murder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7E59FE-455B-9146-BEA0-9721EF5F0D94}"/>
              </a:ext>
            </a:extLst>
          </p:cNvPr>
          <p:cNvSpPr txBox="1"/>
          <p:nvPr/>
        </p:nvSpPr>
        <p:spPr>
          <a:xfrm>
            <a:off x="3388509" y="635635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3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41AD-E168-7A44-BDAA-FA82466B4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2: Politics in the Progressive Era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4D4E9364-BFE2-1C41-89A5-7152139C1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667000"/>
          </a:xfrm>
        </p:spPr>
        <p:txBody>
          <a:bodyPr/>
          <a:lstStyle/>
          <a:p>
            <a:pPr eaLnBrk="1" hangingPunct="1"/>
            <a:r>
              <a:rPr lang="en-US" altLang="en-US"/>
              <a:t>Essential Question: What beliefs and ideals affected politics in the progressive era?</a:t>
            </a:r>
          </a:p>
          <a:p>
            <a:pPr eaLnBrk="1" hangingPunct="1"/>
            <a:endParaRPr lang="en-US" altLang="en-US"/>
          </a:p>
          <a:p>
            <a:pPr lvl="1" eaLnBrk="1" hangingPunct="1">
              <a:buFont typeface="Wingdings" pitchFamily="2" charset="2"/>
              <a:buChar char="Ø"/>
            </a:pPr>
            <a:endParaRPr lang="en-US" altLang="en-US"/>
          </a:p>
        </p:txBody>
      </p:sp>
      <p:sp>
        <p:nvSpPr>
          <p:cNvPr id="46084" name="Slide Number Placeholder 4">
            <a:extLst>
              <a:ext uri="{FF2B5EF4-FFF2-40B4-BE49-F238E27FC236}">
                <a16:creationId xmlns:a16="http://schemas.microsoft.com/office/drawing/2014/main" id="{AFF43195-D641-F94D-8D61-436F297348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41B6D4-8517-AB4F-9D93-5A41CD0F766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20831-75D2-E64A-88AF-5383E191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2: Politics in the Progressive Era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88DD868A-B6E8-1048-BE8E-E0E7F5D0C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3124200"/>
          </a:xfrm>
        </p:spPr>
        <p:txBody>
          <a:bodyPr/>
          <a:lstStyle/>
          <a:p>
            <a:pPr eaLnBrk="1" hangingPunct="1"/>
            <a:r>
              <a:rPr lang="en-US" altLang="en-US"/>
              <a:t>What terms do I need to know? </a:t>
            </a:r>
          </a:p>
          <a:p>
            <a:pPr lvl="1" eaLnBrk="1" hangingPunct="1"/>
            <a:r>
              <a:rPr lang="en-US" altLang="en-US"/>
              <a:t>Progressive Era</a:t>
            </a:r>
          </a:p>
          <a:p>
            <a:pPr lvl="1" eaLnBrk="1" hangingPunct="1"/>
            <a:r>
              <a:rPr lang="en-US" altLang="en-US"/>
              <a:t>direct primary</a:t>
            </a:r>
          </a:p>
          <a:p>
            <a:pPr lvl="1" eaLnBrk="1" hangingPunct="1"/>
            <a:r>
              <a:rPr lang="en-US" altLang="en-US"/>
              <a:t>referendum</a:t>
            </a:r>
          </a:p>
          <a:p>
            <a:pPr lvl="1" eaLnBrk="1" hangingPunct="1"/>
            <a:r>
              <a:rPr lang="en-US" altLang="en-US"/>
              <a:t>recall</a:t>
            </a:r>
          </a:p>
          <a:p>
            <a:pPr lvl="1" eaLnBrk="1" hangingPunct="1"/>
            <a:r>
              <a:rPr lang="en-US" altLang="en-US"/>
              <a:t>trust</a:t>
            </a:r>
          </a:p>
          <a:p>
            <a:pPr lvl="1" eaLnBrk="1" hangingPunct="1"/>
            <a:r>
              <a:rPr lang="en-US" altLang="en-US"/>
              <a:t>Federal Reserve System</a:t>
            </a:r>
          </a:p>
          <a:p>
            <a:pPr lvl="1" eaLnBrk="1" hangingPunct="1"/>
            <a:r>
              <a:rPr lang="en-US" altLang="en-US"/>
              <a:t>women’s suffrage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</p:txBody>
      </p:sp>
      <p:sp>
        <p:nvSpPr>
          <p:cNvPr id="48131" name="Slide Number Placeholder 4">
            <a:extLst>
              <a:ext uri="{FF2B5EF4-FFF2-40B4-BE49-F238E27FC236}">
                <a16:creationId xmlns:a16="http://schemas.microsoft.com/office/drawing/2014/main" id="{8C875E0B-C294-654F-9DE0-80C3A5EB8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96C268-C12C-4045-A5E1-E5943A394D0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ontent Placeholder 5">
            <a:extLst>
              <a:ext uri="{FF2B5EF4-FFF2-40B4-BE49-F238E27FC236}">
                <a16:creationId xmlns:a16="http://schemas.microsoft.com/office/drawing/2014/main" id="{345FF1FE-519A-AC44-A11D-BBD32B2AAC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914400"/>
            <a:ext cx="6172200" cy="5638800"/>
          </a:xfrm>
        </p:spPr>
        <p:txBody>
          <a:bodyPr/>
          <a:lstStyle/>
          <a:p>
            <a:pPr eaLnBrk="1" hangingPunct="1"/>
            <a:r>
              <a:rPr lang="en-US" altLang="en-US"/>
              <a:t>Societal problems</a:t>
            </a:r>
          </a:p>
          <a:p>
            <a:pPr lvl="1" eaLnBrk="1" hangingPunct="1"/>
            <a:r>
              <a:rPr lang="en-US" altLang="en-US"/>
              <a:t>Overcrowded, unsanitary, and unsafe  living and working conditions</a:t>
            </a:r>
          </a:p>
          <a:p>
            <a:pPr lvl="1" eaLnBrk="1" hangingPunct="1"/>
            <a:r>
              <a:rPr lang="en-US" altLang="en-US"/>
              <a:t>Child labor and lack of worker security</a:t>
            </a:r>
          </a:p>
          <a:p>
            <a:pPr lvl="1" eaLnBrk="1" hangingPunct="1"/>
            <a:r>
              <a:rPr lang="en-US" altLang="en-US"/>
              <a:t>Corruption</a:t>
            </a:r>
          </a:p>
          <a:p>
            <a:pPr lvl="1" eaLnBrk="1" hangingPunct="1"/>
            <a:r>
              <a:rPr lang="en-US" altLang="en-US"/>
              <a:t>Economic gap</a:t>
            </a:r>
          </a:p>
          <a:p>
            <a:pPr eaLnBrk="1" hangingPunct="1"/>
            <a:r>
              <a:rPr lang="en-US" altLang="en-US"/>
              <a:t>Progressive beliefs</a:t>
            </a:r>
          </a:p>
          <a:p>
            <a:pPr lvl="1" eaLnBrk="1" hangingPunct="1"/>
            <a:r>
              <a:rPr lang="en-US" altLang="en-US"/>
              <a:t>Planned progress</a:t>
            </a:r>
          </a:p>
          <a:p>
            <a:pPr lvl="1" eaLnBrk="1" hangingPunct="1"/>
            <a:r>
              <a:rPr lang="en-US" altLang="en-US"/>
              <a:t>Education</a:t>
            </a:r>
          </a:p>
          <a:p>
            <a:pPr lvl="1" eaLnBrk="1" hangingPunct="1"/>
            <a:r>
              <a:rPr lang="en-US" altLang="en-US"/>
              <a:t>Human problem solving </a:t>
            </a:r>
          </a:p>
          <a:p>
            <a:pPr lvl="1" eaLnBrk="1" hangingPunct="1"/>
            <a:r>
              <a:rPr lang="en-US" altLang="en-US"/>
              <a:t>Democratic government as a change agent.</a:t>
            </a:r>
          </a:p>
          <a:p>
            <a:pPr lvl="1"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50178" name="Slide Number Placeholder 6">
            <a:extLst>
              <a:ext uri="{FF2B5EF4-FFF2-40B4-BE49-F238E27FC236}">
                <a16:creationId xmlns:a16="http://schemas.microsoft.com/office/drawing/2014/main" id="{69DC916B-4F62-484E-BD80-892C5F6AB2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A069F4-BE4A-1643-9D72-B425D2E2E94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2DAFF48-566D-E541-A6F2-9AA36837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Progressive Response</a:t>
            </a:r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5">
            <a:extLst>
              <a:ext uri="{FF2B5EF4-FFF2-40B4-BE49-F238E27FC236}">
                <a16:creationId xmlns:a16="http://schemas.microsoft.com/office/drawing/2014/main" id="{F60B3884-F7B5-A54F-B36C-0408A69B4A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4876800" cy="5059363"/>
          </a:xfrm>
        </p:spPr>
        <p:txBody>
          <a:bodyPr/>
          <a:lstStyle/>
          <a:p>
            <a:pPr eaLnBrk="1" hangingPunct="1"/>
            <a:r>
              <a:rPr lang="en-US" altLang="en-US"/>
              <a:t>Led by middle class city dwellers</a:t>
            </a:r>
          </a:p>
          <a:p>
            <a:pPr eaLnBrk="1" hangingPunct="1"/>
            <a:r>
              <a:rPr lang="en-US" altLang="en-US"/>
              <a:t>Reforms in education, health and safety</a:t>
            </a:r>
          </a:p>
          <a:p>
            <a:pPr eaLnBrk="1" hangingPunct="1"/>
            <a:r>
              <a:rPr lang="en-US" altLang="en-US"/>
              <a:t>Creation of parks and transportation systems</a:t>
            </a:r>
          </a:p>
          <a:p>
            <a:pPr eaLnBrk="1" hangingPunct="1"/>
            <a:r>
              <a:rPr lang="en-US" altLang="en-US"/>
              <a:t>Support for prohibition</a:t>
            </a:r>
          </a:p>
          <a:p>
            <a:pPr eaLnBrk="1" hangingPunct="1"/>
            <a:r>
              <a:rPr lang="en-US" altLang="en-US"/>
              <a:t>Government of experts, not cronies</a:t>
            </a:r>
          </a:p>
          <a:p>
            <a:pPr lvl="1" eaLnBrk="1" hangingPunct="1"/>
            <a:r>
              <a:rPr lang="en-US" altLang="en-US"/>
              <a:t>Commission city government</a:t>
            </a:r>
          </a:p>
          <a:p>
            <a:pPr lvl="1" eaLnBrk="1" hangingPunct="1"/>
            <a:r>
              <a:rPr lang="en-US" altLang="en-US"/>
              <a:t>City Manager form of government 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52226" name="Slide Number Placeholder 6">
            <a:extLst>
              <a:ext uri="{FF2B5EF4-FFF2-40B4-BE49-F238E27FC236}">
                <a16:creationId xmlns:a16="http://schemas.microsoft.com/office/drawing/2014/main" id="{05960AD6-268D-5E40-98EB-72460DD747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B99B84-017A-3A4C-9FE9-727482F1871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B7372B5-871C-4B41-8A78-C4A9FF32F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Progressivism in Action in the Cities</a:t>
            </a: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591A1395-B838-A343-B25E-7961F12621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E3F41C-6860-C346-9E4C-60DD681EE3D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8E8ED3-DE2F-714B-AB46-6CEA491CC61C}"/>
              </a:ext>
            </a:extLst>
          </p:cNvPr>
          <p:cNvSpPr/>
          <p:nvPr/>
        </p:nvSpPr>
        <p:spPr>
          <a:xfrm>
            <a:off x="457200" y="4831566"/>
            <a:ext cx="5952067" cy="1160609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F5528-6F08-C84A-898F-307DEABFA3D3}"/>
              </a:ext>
            </a:extLst>
          </p:cNvPr>
          <p:cNvSpPr txBox="1"/>
          <p:nvPr/>
        </p:nvSpPr>
        <p:spPr>
          <a:xfrm>
            <a:off x="457199" y="4851400"/>
            <a:ext cx="5562601" cy="10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Life at the Turn of the Century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5" action="ppaction://hlinksldjump"/>
              </a:rPr>
              <a:t>Politics in the Progressive Era 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6" action="ppaction://hlinksldjump"/>
              </a:rPr>
              <a:t>America and South Carolina at War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ontent Placeholder 5">
            <a:extLst>
              <a:ext uri="{FF2B5EF4-FFF2-40B4-BE49-F238E27FC236}">
                <a16:creationId xmlns:a16="http://schemas.microsoft.com/office/drawing/2014/main" id="{91A0A693-B06F-EF43-82BB-D858B91616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5334000" cy="4525963"/>
          </a:xfrm>
        </p:spPr>
        <p:txBody>
          <a:bodyPr/>
          <a:lstStyle/>
          <a:p>
            <a:pPr eaLnBrk="1" hangingPunct="1"/>
            <a:r>
              <a:rPr lang="en-US" altLang="en-US"/>
              <a:t>States were a testing ground for new ideas.</a:t>
            </a:r>
          </a:p>
          <a:p>
            <a:pPr eaLnBrk="1" hangingPunct="1"/>
            <a:r>
              <a:rPr lang="en-US" altLang="en-US"/>
              <a:t>Direct primary was adopted.</a:t>
            </a:r>
          </a:p>
          <a:p>
            <a:pPr lvl="1" eaLnBrk="1" hangingPunct="1"/>
            <a:r>
              <a:rPr lang="en-US" altLang="en-US"/>
              <a:t>In SC led to primary being the only meaningful election due to the overwhelming Democratic majority. </a:t>
            </a:r>
          </a:p>
          <a:p>
            <a:pPr eaLnBrk="1" hangingPunct="1"/>
            <a:r>
              <a:rPr lang="en-US" altLang="en-US"/>
              <a:t>States adopted secret ballot, referendum, and recall.</a:t>
            </a:r>
          </a:p>
          <a:p>
            <a:pPr lvl="1" eaLnBrk="1" hangingPunct="1"/>
            <a:r>
              <a:rPr lang="en-US" altLang="en-US"/>
              <a:t>Recall was not adopted in SC. 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54274" name="Slide Number Placeholder 6">
            <a:extLst>
              <a:ext uri="{FF2B5EF4-FFF2-40B4-BE49-F238E27FC236}">
                <a16:creationId xmlns:a16="http://schemas.microsoft.com/office/drawing/2014/main" id="{438FB078-FC04-8645-99C9-672925A474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AF6620-FFF7-BC40-BCB5-7421E605CCE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6481970-5E1E-F048-8724-771B10B9B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Progressivism at the State Level</a:t>
            </a:r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5">
            <a:extLst>
              <a:ext uri="{FF2B5EF4-FFF2-40B4-BE49-F238E27FC236}">
                <a16:creationId xmlns:a16="http://schemas.microsoft.com/office/drawing/2014/main" id="{E56B6C63-E7B7-E744-A480-8E303D6C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8001000" cy="5867400"/>
          </a:xfrm>
        </p:spPr>
        <p:txBody>
          <a:bodyPr/>
          <a:lstStyle/>
          <a:p>
            <a:pPr eaLnBrk="1" hangingPunct="1"/>
            <a:r>
              <a:rPr lang="en-US" altLang="en-US" sz="2400"/>
              <a:t>Theodore Roosevelt</a:t>
            </a:r>
          </a:p>
          <a:p>
            <a:pPr lvl="1" eaLnBrk="1" hangingPunct="1"/>
            <a:r>
              <a:rPr lang="en-US" altLang="en-US" sz="2200"/>
              <a:t>Sherman Antitrust Act broke up railroad monopoly.</a:t>
            </a:r>
          </a:p>
          <a:p>
            <a:pPr lvl="1" eaLnBrk="1" hangingPunct="1"/>
            <a:r>
              <a:rPr lang="en-US" altLang="en-US" sz="2200"/>
              <a:t>Interstate Commerce Commission set railroad rates.</a:t>
            </a:r>
          </a:p>
          <a:p>
            <a:pPr lvl="1" eaLnBrk="1" hangingPunct="1"/>
            <a:r>
              <a:rPr lang="en-US" altLang="en-US" sz="2200"/>
              <a:t>Coal strike intervention</a:t>
            </a:r>
          </a:p>
          <a:p>
            <a:pPr lvl="1" eaLnBrk="1" hangingPunct="1"/>
            <a:r>
              <a:rPr lang="en-US" altLang="en-US" sz="2200"/>
              <a:t>Regulations in food and drug industry (</a:t>
            </a:r>
            <a:r>
              <a:rPr lang="en-US" altLang="en-US" sz="2200" i="1"/>
              <a:t>The Jungle </a:t>
            </a:r>
            <a:r>
              <a:rPr lang="en-US" altLang="en-US" sz="2200"/>
              <a:t>by Sinclair)</a:t>
            </a:r>
          </a:p>
          <a:p>
            <a:pPr eaLnBrk="1" hangingPunct="1"/>
            <a:r>
              <a:rPr lang="en-US" altLang="en-US" sz="2400"/>
              <a:t>William Howard Taft</a:t>
            </a:r>
          </a:p>
          <a:p>
            <a:pPr lvl="1" eaLnBrk="1" hangingPunct="1"/>
            <a:r>
              <a:rPr lang="en-US" altLang="en-US" sz="2200"/>
              <a:t>Trust breaker</a:t>
            </a:r>
          </a:p>
          <a:p>
            <a:pPr lvl="1" eaLnBrk="1" hangingPunct="1"/>
            <a:r>
              <a:rPr lang="en-US" altLang="en-US" sz="2200"/>
              <a:t>Roosevelt’s Bull Moose Party</a:t>
            </a:r>
          </a:p>
          <a:p>
            <a:pPr eaLnBrk="1" hangingPunct="1"/>
            <a:r>
              <a:rPr lang="en-US" altLang="en-US" sz="2400"/>
              <a:t>Woodrow Wilson</a:t>
            </a:r>
          </a:p>
          <a:p>
            <a:pPr lvl="1" eaLnBrk="1" hangingPunct="1"/>
            <a:r>
              <a:rPr lang="en-US" altLang="en-US" sz="2200"/>
              <a:t>Federal Reserve System</a:t>
            </a:r>
          </a:p>
          <a:p>
            <a:pPr lvl="1" eaLnBrk="1" hangingPunct="1"/>
            <a:r>
              <a:rPr lang="en-US" altLang="en-US" sz="2200"/>
              <a:t>Federal Trade Commission</a:t>
            </a:r>
          </a:p>
          <a:p>
            <a:pPr lvl="1" eaLnBrk="1" hangingPunct="1"/>
            <a:r>
              <a:rPr lang="en-US" altLang="en-US" sz="2200"/>
              <a:t>16</a:t>
            </a:r>
            <a:r>
              <a:rPr lang="en-US" altLang="en-US" sz="2200" baseline="30000"/>
              <a:t>th</a:t>
            </a:r>
            <a:r>
              <a:rPr lang="en-US" altLang="en-US" sz="2200"/>
              <a:t> Amendment</a:t>
            </a:r>
          </a:p>
          <a:p>
            <a:pPr lvl="1" eaLnBrk="1" hangingPunct="1"/>
            <a:r>
              <a:rPr lang="en-US" altLang="en-US" sz="2200"/>
              <a:t>Support for agriculture</a:t>
            </a:r>
          </a:p>
          <a:p>
            <a:pPr eaLnBrk="1" hangingPunct="1"/>
            <a:r>
              <a:rPr lang="en-US" altLang="en-US" sz="2400"/>
              <a:t>Women’s suffrage – 19</a:t>
            </a:r>
            <a:r>
              <a:rPr lang="en-US" altLang="en-US" sz="2400" baseline="30000"/>
              <a:t>th</a:t>
            </a:r>
            <a:r>
              <a:rPr lang="en-US" altLang="en-US" sz="2400"/>
              <a:t> Amendment</a:t>
            </a:r>
          </a:p>
          <a:p>
            <a:pPr lvl="1" eaLnBrk="1" hangingPunct="1"/>
            <a:endParaRPr lang="en-US" altLang="en-US" sz="2200"/>
          </a:p>
          <a:p>
            <a:pPr lvl="1"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56322" name="Slide Number Placeholder 6">
            <a:extLst>
              <a:ext uri="{FF2B5EF4-FFF2-40B4-BE49-F238E27FC236}">
                <a16:creationId xmlns:a16="http://schemas.microsoft.com/office/drawing/2014/main" id="{D580FCC9-EE73-2144-BAE8-50E549E31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0984AC-DB1B-F843-BB22-999F22778A3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BD5005C-9C1D-9B43-AB9D-FA7B6931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Progressivism at the National Level</a:t>
            </a:r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ontent Placeholder 5">
            <a:extLst>
              <a:ext uri="{FF2B5EF4-FFF2-40B4-BE49-F238E27FC236}">
                <a16:creationId xmlns:a16="http://schemas.microsoft.com/office/drawing/2014/main" id="{80D0DA14-7E87-524E-A81D-D7BCAF367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295400"/>
            <a:ext cx="6400800" cy="5181600"/>
          </a:xfrm>
        </p:spPr>
        <p:txBody>
          <a:bodyPr/>
          <a:lstStyle/>
          <a:p>
            <a:pPr eaLnBrk="1" hangingPunct="1"/>
            <a:r>
              <a:rPr lang="en-US" altLang="en-US"/>
              <a:t>Governor Heyward</a:t>
            </a:r>
          </a:p>
          <a:p>
            <a:pPr lvl="1" eaLnBrk="1" hangingPunct="1"/>
            <a:r>
              <a:rPr lang="en-US" altLang="en-US"/>
              <a:t>Improved education</a:t>
            </a:r>
          </a:p>
          <a:p>
            <a:pPr lvl="1" eaLnBrk="1" hangingPunct="1"/>
            <a:r>
              <a:rPr lang="en-US" altLang="en-US"/>
              <a:t>Abolished child labor under 10</a:t>
            </a:r>
          </a:p>
          <a:p>
            <a:pPr lvl="1" eaLnBrk="1" hangingPunct="1"/>
            <a:r>
              <a:rPr lang="en-US" altLang="en-US"/>
              <a:t>Lowered mill work week to 60 hours</a:t>
            </a:r>
          </a:p>
          <a:p>
            <a:pPr eaLnBrk="1" hangingPunct="1"/>
            <a:r>
              <a:rPr lang="en-US" altLang="en-US"/>
              <a:t>Governor Ansel</a:t>
            </a:r>
          </a:p>
          <a:p>
            <a:pPr lvl="1" eaLnBrk="1" hangingPunct="1"/>
            <a:r>
              <a:rPr lang="en-US" altLang="en-US"/>
              <a:t>Abolished Dispensary</a:t>
            </a:r>
          </a:p>
          <a:p>
            <a:pPr eaLnBrk="1" hangingPunct="1"/>
            <a:r>
              <a:rPr lang="en-US" altLang="en-US"/>
              <a:t>Governor Blease</a:t>
            </a:r>
          </a:p>
          <a:p>
            <a:pPr lvl="1" eaLnBrk="1" hangingPunct="1"/>
            <a:r>
              <a:rPr lang="en-US" altLang="en-US"/>
              <a:t>Blocked reforms in education and labor</a:t>
            </a:r>
          </a:p>
          <a:p>
            <a:pPr lvl="1" eaLnBrk="1" hangingPunct="1"/>
            <a:r>
              <a:rPr lang="en-US" altLang="en-US"/>
              <a:t>Created tuberculosis sanatorium</a:t>
            </a:r>
          </a:p>
          <a:p>
            <a:pPr lvl="1" eaLnBrk="1" hangingPunct="1"/>
            <a:r>
              <a:rPr lang="en-US" altLang="en-US"/>
              <a:t>Accepted SC Medical College as state supported </a:t>
            </a:r>
          </a:p>
          <a:p>
            <a:pPr lvl="1"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58370" name="Slide Number Placeholder 6">
            <a:extLst>
              <a:ext uri="{FF2B5EF4-FFF2-40B4-BE49-F238E27FC236}">
                <a16:creationId xmlns:a16="http://schemas.microsoft.com/office/drawing/2014/main" id="{8F6A10BD-0B25-8449-92F6-07B53DAD9E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70AF25-ED23-CC43-9F0C-564BF5B76AF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DACDC8-C2DF-DB42-83A4-1541D10B9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Politics in South Carolina: </a:t>
            </a:r>
            <a:br>
              <a:rPr lang="en-US" dirty="0"/>
            </a:br>
            <a:r>
              <a:rPr lang="en-US" dirty="0"/>
              <a:t>Progressive and Regressive</a:t>
            </a:r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ontent Placeholder 5">
            <a:extLst>
              <a:ext uri="{FF2B5EF4-FFF2-40B4-BE49-F238E27FC236}">
                <a16:creationId xmlns:a16="http://schemas.microsoft.com/office/drawing/2014/main" id="{621C785A-0DD1-B84A-BB4C-74CB6CCB1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7800"/>
            <a:ext cx="5791200" cy="5029200"/>
          </a:xfrm>
        </p:spPr>
        <p:txBody>
          <a:bodyPr/>
          <a:lstStyle/>
          <a:p>
            <a:pPr eaLnBrk="1" hangingPunct="1"/>
            <a:r>
              <a:rPr lang="en-US" altLang="en-US"/>
              <a:t>Passed laws to help working-class</a:t>
            </a:r>
          </a:p>
          <a:p>
            <a:pPr lvl="1" eaLnBrk="1" hangingPunct="1"/>
            <a:r>
              <a:rPr lang="en-US" altLang="en-US"/>
              <a:t>Labor board</a:t>
            </a:r>
          </a:p>
          <a:p>
            <a:pPr lvl="1" eaLnBrk="1" hangingPunct="1"/>
            <a:r>
              <a:rPr lang="en-US" altLang="en-US"/>
              <a:t>Insurance compensation to laid-off workers</a:t>
            </a:r>
          </a:p>
          <a:p>
            <a:pPr lvl="1" eaLnBrk="1" hangingPunct="1"/>
            <a:r>
              <a:rPr lang="en-US" altLang="en-US"/>
              <a:t>Minimum child labor age raised to 14</a:t>
            </a:r>
          </a:p>
          <a:p>
            <a:pPr eaLnBrk="1" hangingPunct="1"/>
            <a:r>
              <a:rPr lang="en-US" altLang="en-US"/>
              <a:t>Improved State Hospital</a:t>
            </a:r>
          </a:p>
          <a:p>
            <a:pPr eaLnBrk="1" hangingPunct="1"/>
            <a:r>
              <a:rPr lang="en-US" altLang="en-US"/>
              <a:t>Established State Tax Commission</a:t>
            </a:r>
          </a:p>
          <a:p>
            <a:pPr eaLnBrk="1" hangingPunct="1"/>
            <a:r>
              <a:rPr lang="en-US" altLang="en-US"/>
              <a:t>Created State Highway Commission</a:t>
            </a:r>
          </a:p>
          <a:p>
            <a:pPr lvl="1"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60418" name="Slide Number Placeholder 6">
            <a:extLst>
              <a:ext uri="{FF2B5EF4-FFF2-40B4-BE49-F238E27FC236}">
                <a16:creationId xmlns:a16="http://schemas.microsoft.com/office/drawing/2014/main" id="{ADC2767E-EB98-0A4F-9979-2EAA5FE17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19D5F2-CE0E-4E4E-8C02-F0CD4A9A176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0A2084-DD62-B648-9119-4AD4DFA84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Progressive Administrations of Richard I. Manning</a:t>
            </a:r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ontent Placeholder 5">
            <a:extLst>
              <a:ext uri="{FF2B5EF4-FFF2-40B4-BE49-F238E27FC236}">
                <a16:creationId xmlns:a16="http://schemas.microsoft.com/office/drawing/2014/main" id="{D25DA489-3947-8545-8353-3975F2B52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5105400" cy="5257800"/>
          </a:xfrm>
        </p:spPr>
        <p:txBody>
          <a:bodyPr/>
          <a:lstStyle/>
          <a:p>
            <a:pPr eaLnBrk="1" hangingPunct="1"/>
            <a:r>
              <a:rPr lang="en-US" altLang="en-US"/>
              <a:t>Doubled funding for education</a:t>
            </a:r>
          </a:p>
          <a:p>
            <a:pPr eaLnBrk="1" hangingPunct="1"/>
            <a:r>
              <a:rPr lang="en-US" altLang="en-US"/>
              <a:t>Mandated compulsory school attendance</a:t>
            </a:r>
          </a:p>
          <a:p>
            <a:pPr eaLnBrk="1" hangingPunct="1"/>
            <a:r>
              <a:rPr lang="en-US" altLang="en-US"/>
              <a:t>Created special schools</a:t>
            </a:r>
          </a:p>
          <a:p>
            <a:pPr eaLnBrk="1" hangingPunct="1"/>
            <a:r>
              <a:rPr lang="en-US" altLang="en-US"/>
              <a:t>Required teacher certification and increased teacher salaries</a:t>
            </a:r>
          </a:p>
          <a:p>
            <a:pPr eaLnBrk="1" hangingPunct="1"/>
            <a:r>
              <a:rPr lang="en-US" altLang="en-US"/>
              <a:t>Made uneven progress across state</a:t>
            </a:r>
          </a:p>
          <a:p>
            <a:pPr eaLnBrk="1" hangingPunct="1"/>
            <a:r>
              <a:rPr lang="en-US" altLang="en-US"/>
              <a:t>Cooperated with Julius Rosenwald to build schools for rural black children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62466" name="Slide Number Placeholder 6">
            <a:extLst>
              <a:ext uri="{FF2B5EF4-FFF2-40B4-BE49-F238E27FC236}">
                <a16:creationId xmlns:a16="http://schemas.microsoft.com/office/drawing/2014/main" id="{8C5D75D6-025F-A948-A2CD-2E3667AF48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78D0BA-96B6-FA4A-B62F-C6E0F01E538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87EDA3-2E9A-3B44-8C84-4301311F6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Progressives and Education</a:t>
            </a:r>
          </a:p>
        </p:txBody>
      </p:sp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Content Placeholder 5">
            <a:extLst>
              <a:ext uri="{FF2B5EF4-FFF2-40B4-BE49-F238E27FC236}">
                <a16:creationId xmlns:a16="http://schemas.microsoft.com/office/drawing/2014/main" id="{289743E3-BDB9-9446-9626-3AB269E3B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990600"/>
            <a:ext cx="5257800" cy="5105400"/>
          </a:xfrm>
        </p:spPr>
        <p:txBody>
          <a:bodyPr/>
          <a:lstStyle/>
          <a:p>
            <a:pPr eaLnBrk="1" hangingPunct="1"/>
            <a:r>
              <a:rPr lang="en-US" altLang="en-US"/>
              <a:t>Virginia Durant Young </a:t>
            </a:r>
          </a:p>
          <a:p>
            <a:pPr lvl="1" eaLnBrk="1" hangingPunct="1"/>
            <a:r>
              <a:rPr lang="en-US" altLang="en-US"/>
              <a:t> pioneer of movement</a:t>
            </a:r>
          </a:p>
          <a:p>
            <a:pPr lvl="1" eaLnBrk="1" hangingPunct="1"/>
            <a:r>
              <a:rPr lang="en-US" altLang="en-US"/>
              <a:t>South Carolina Equal Rights Association</a:t>
            </a:r>
          </a:p>
          <a:p>
            <a:pPr eaLnBrk="1" hangingPunct="1"/>
            <a:r>
              <a:rPr lang="en-US" altLang="en-US"/>
              <a:t>Susan Pringle Frost</a:t>
            </a:r>
          </a:p>
          <a:p>
            <a:pPr eaLnBrk="1" hangingPunct="1"/>
            <a:r>
              <a:rPr lang="en-US" altLang="en-US"/>
              <a:t>Anita Pollitzer</a:t>
            </a:r>
          </a:p>
          <a:p>
            <a:pPr eaLnBrk="1" hangingPunct="1"/>
            <a:r>
              <a:rPr lang="en-US" altLang="en-US"/>
              <a:t>Eulalie Chafee Salley</a:t>
            </a:r>
          </a:p>
          <a:p>
            <a:pPr eaLnBrk="1" hangingPunct="1"/>
            <a:r>
              <a:rPr lang="en-US" altLang="en-US"/>
              <a:t>19th Amendment</a:t>
            </a:r>
          </a:p>
          <a:p>
            <a:pPr lvl="1" eaLnBrk="1" hangingPunct="1"/>
            <a:r>
              <a:rPr lang="en-US" altLang="en-US"/>
              <a:t>Ratified nationally, but not in SC</a:t>
            </a:r>
          </a:p>
          <a:p>
            <a:pPr lvl="1" eaLnBrk="1" hangingPunct="1"/>
            <a:r>
              <a:rPr lang="en-US" altLang="en-US"/>
              <a:t>SC women could vote, but not serve on juries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64514" name="Slide Number Placeholder 6">
            <a:extLst>
              <a:ext uri="{FF2B5EF4-FFF2-40B4-BE49-F238E27FC236}">
                <a16:creationId xmlns:a16="http://schemas.microsoft.com/office/drawing/2014/main" id="{AFCA870E-6F7A-594B-B881-65E229A269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384A14-FD7E-0C40-9037-0E227AEEB2F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D94165-BA23-3444-BA35-A5D430954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South Carolina and Women’s Suffrage</a:t>
            </a:r>
          </a:p>
        </p:txBody>
      </p:sp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6">
            <a:extLst>
              <a:ext uri="{FF2B5EF4-FFF2-40B4-BE49-F238E27FC236}">
                <a16:creationId xmlns:a16="http://schemas.microsoft.com/office/drawing/2014/main" id="{740004B1-08BE-E647-A94C-9B3BF5C98A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959E33-164E-1247-A3B4-C774A6E09F8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15714" name="Picture 2">
            <a:extLst>
              <a:ext uri="{FF2B5EF4-FFF2-40B4-BE49-F238E27FC236}">
                <a16:creationId xmlns:a16="http://schemas.microsoft.com/office/drawing/2014/main" id="{C9AC0B97-652D-F448-B7D0-D807762AB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805" y="381000"/>
            <a:ext cx="7011988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B67217-04B4-9143-935F-88833D721EC1}"/>
              </a:ext>
            </a:extLst>
          </p:cNvPr>
          <p:cNvSpPr txBox="1"/>
          <p:nvPr/>
        </p:nvSpPr>
        <p:spPr>
          <a:xfrm>
            <a:off x="3388509" y="635635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4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AD1C7-EFEB-3A49-9651-550CE4F8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3: America and </a:t>
            </a:r>
            <a:br>
              <a:rPr lang="en-US" dirty="0"/>
            </a:br>
            <a:r>
              <a:rPr lang="en-US" dirty="0"/>
              <a:t>South Carolina at War</a:t>
            </a:r>
          </a:p>
        </p:txBody>
      </p:sp>
      <p:sp>
        <p:nvSpPr>
          <p:cNvPr id="68610" name="Content Placeholder 2">
            <a:extLst>
              <a:ext uri="{FF2B5EF4-FFF2-40B4-BE49-F238E27FC236}">
                <a16:creationId xmlns:a16="http://schemas.microsoft.com/office/drawing/2014/main" id="{4F1ABAB0-B01A-AD4F-901E-7607E367E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Essential Question: How did World War I affect South Carolina? </a:t>
            </a:r>
          </a:p>
          <a:p>
            <a:pPr eaLnBrk="1" hangingPunct="1"/>
            <a:endParaRPr lang="en-US" altLang="en-US"/>
          </a:p>
          <a:p>
            <a:pPr lvl="1" eaLnBrk="1" hangingPunct="1">
              <a:buFont typeface="Wingdings" pitchFamily="2" charset="2"/>
              <a:buChar char="Ø"/>
            </a:pPr>
            <a:endParaRPr lang="en-US" altLang="en-US"/>
          </a:p>
        </p:txBody>
      </p:sp>
      <p:sp>
        <p:nvSpPr>
          <p:cNvPr id="68611" name="Slide Number Placeholder 4">
            <a:extLst>
              <a:ext uri="{FF2B5EF4-FFF2-40B4-BE49-F238E27FC236}">
                <a16:creationId xmlns:a16="http://schemas.microsoft.com/office/drawing/2014/main" id="{E2039176-C8C6-0C43-9D8B-1B8E9C09B4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E948EC-C013-CC44-A619-FDBDCD9857E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A94B0-619D-8C4B-96AD-16ED27AE8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3001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3: America and </a:t>
            </a:r>
            <a:br>
              <a:rPr lang="en-US" dirty="0"/>
            </a:br>
            <a:r>
              <a:rPr lang="en-US" dirty="0"/>
              <a:t>South Carolina at War</a:t>
            </a:r>
          </a:p>
        </p:txBody>
      </p:sp>
      <p:sp>
        <p:nvSpPr>
          <p:cNvPr id="70658" name="Content Placeholder 2">
            <a:extLst>
              <a:ext uri="{FF2B5EF4-FFF2-40B4-BE49-F238E27FC236}">
                <a16:creationId xmlns:a16="http://schemas.microsoft.com/office/drawing/2014/main" id="{6C8093ED-AE41-8D48-8DA3-D6766437C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0"/>
            <a:ext cx="8229600" cy="4267200"/>
          </a:xfrm>
        </p:spPr>
        <p:txBody>
          <a:bodyPr/>
          <a:lstStyle/>
          <a:p>
            <a:pPr eaLnBrk="1" hangingPunct="1"/>
            <a:r>
              <a:rPr lang="en-US" altLang="en-US"/>
              <a:t>What terms do I need to know? </a:t>
            </a:r>
          </a:p>
          <a:p>
            <a:pPr lvl="1" eaLnBrk="1" hangingPunct="1"/>
            <a:r>
              <a:rPr lang="en-US" altLang="en-US"/>
              <a:t>trench warfare</a:t>
            </a:r>
          </a:p>
          <a:p>
            <a:pPr lvl="1" eaLnBrk="1" hangingPunct="1"/>
            <a:r>
              <a:rPr lang="en-US" altLang="en-US"/>
              <a:t>League of Nations</a:t>
            </a:r>
          </a:p>
          <a:p>
            <a:pPr lvl="1" eaLnBrk="1" hangingPunct="1"/>
            <a:r>
              <a:rPr lang="en-US" altLang="en-US"/>
              <a:t>isolationists 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</p:txBody>
      </p:sp>
      <p:sp>
        <p:nvSpPr>
          <p:cNvPr id="70659" name="Slide Number Placeholder 4">
            <a:extLst>
              <a:ext uri="{FF2B5EF4-FFF2-40B4-BE49-F238E27FC236}">
                <a16:creationId xmlns:a16="http://schemas.microsoft.com/office/drawing/2014/main" id="{2DBF8C31-6844-D54F-BEB8-8D907290EE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196EBF-0E72-CA4F-8AD7-95CEC1B0243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Content Placeholder 5">
            <a:extLst>
              <a:ext uri="{FF2B5EF4-FFF2-40B4-BE49-F238E27FC236}">
                <a16:creationId xmlns:a16="http://schemas.microsoft.com/office/drawing/2014/main" id="{5253CDCB-728B-EB49-A5A3-232D488E9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838200"/>
            <a:ext cx="8153400" cy="5638800"/>
          </a:xfrm>
        </p:spPr>
        <p:txBody>
          <a:bodyPr/>
          <a:lstStyle/>
          <a:p>
            <a:pPr eaLnBrk="1" hangingPunct="1"/>
            <a:r>
              <a:rPr lang="en-US" altLang="en-US"/>
              <a:t>America enters the war in 1917 due to continued sinking of American ships.</a:t>
            </a:r>
          </a:p>
          <a:p>
            <a:pPr eaLnBrk="1" hangingPunct="1"/>
            <a:r>
              <a:rPr lang="en-US" altLang="en-US"/>
              <a:t>America joined the Allied Powers and fought the Central Powers.</a:t>
            </a:r>
          </a:p>
          <a:p>
            <a:pPr eaLnBrk="1" hangingPunct="1"/>
            <a:r>
              <a:rPr lang="en-US" altLang="en-US"/>
              <a:t>Wilson created agency to propagandize to increase American support of war.</a:t>
            </a:r>
          </a:p>
          <a:p>
            <a:pPr eaLnBrk="1" hangingPunct="1"/>
            <a:r>
              <a:rPr lang="en-US" altLang="en-US"/>
              <a:t>Government suppressed opposition to war through laws, confiscation, and even imprisonment.</a:t>
            </a:r>
          </a:p>
          <a:p>
            <a:pPr eaLnBrk="1" hangingPunct="1"/>
            <a:r>
              <a:rPr lang="en-US" altLang="en-US"/>
              <a:t>Military was mobilized and men were drafted.</a:t>
            </a:r>
          </a:p>
          <a:p>
            <a:pPr eaLnBrk="1" hangingPunct="1"/>
            <a:r>
              <a:rPr lang="en-US" altLang="en-US"/>
              <a:t>War was mostly fought with trench warfare in Belgium and France.</a:t>
            </a:r>
          </a:p>
          <a:p>
            <a:pPr eaLnBrk="1" hangingPunct="1"/>
            <a:r>
              <a:rPr lang="en-US" altLang="en-US"/>
              <a:t>New tools of war were employed. 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72706" name="Slide Number Placeholder 6">
            <a:extLst>
              <a:ext uri="{FF2B5EF4-FFF2-40B4-BE49-F238E27FC236}">
                <a16:creationId xmlns:a16="http://schemas.microsoft.com/office/drawing/2014/main" id="{DC2153C3-C75D-284E-AAA1-A8402A1FCE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329921-9D19-C440-A86F-2A630535708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CABB44-4316-A247-AD4C-5F027F3E3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Introduction &amp; America Goes to War</a:t>
            </a:r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39AB5-21D1-9A4D-8B7A-71B50C702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1: Life at the Turn of the Century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BA6C523D-02B0-7F4C-9B17-9EE558057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819400"/>
          </a:xfrm>
        </p:spPr>
        <p:txBody>
          <a:bodyPr/>
          <a:lstStyle/>
          <a:p>
            <a:pPr eaLnBrk="1" hangingPunct="1"/>
            <a:r>
              <a:rPr lang="en-US" altLang="en-US"/>
              <a:t>Essential Question: How did inventions change the lives of South Carolinians at the start of the 20</a:t>
            </a:r>
            <a:r>
              <a:rPr lang="en-US" altLang="en-US" baseline="30000"/>
              <a:t>th</a:t>
            </a:r>
            <a:r>
              <a:rPr lang="en-US" altLang="en-US"/>
              <a:t> century? 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altLang="en-US"/>
          </a:p>
        </p:txBody>
      </p:sp>
      <p:sp>
        <p:nvSpPr>
          <p:cNvPr id="19460" name="Slide Number Placeholder 4">
            <a:extLst>
              <a:ext uri="{FF2B5EF4-FFF2-40B4-BE49-F238E27FC236}">
                <a16:creationId xmlns:a16="http://schemas.microsoft.com/office/drawing/2014/main" id="{8284C845-1546-CE4D-BD42-9B9C010B15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F220CB-CC40-3A4C-8B87-2871346D801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Content Placeholder 5">
            <a:extLst>
              <a:ext uri="{FF2B5EF4-FFF2-40B4-BE49-F238E27FC236}">
                <a16:creationId xmlns:a16="http://schemas.microsoft.com/office/drawing/2014/main" id="{770A79A9-579E-D642-B8BE-AB2BF1117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6477000" cy="5105400"/>
          </a:xfrm>
        </p:spPr>
        <p:txBody>
          <a:bodyPr/>
          <a:lstStyle/>
          <a:p>
            <a:pPr eaLnBrk="1" hangingPunct="1"/>
            <a:r>
              <a:rPr lang="en-US" altLang="en-US"/>
              <a:t>State Council of Defense by Gov. Manning</a:t>
            </a:r>
          </a:p>
          <a:p>
            <a:pPr eaLnBrk="1" hangingPunct="1"/>
            <a:r>
              <a:rPr lang="en-US" altLang="en-US"/>
              <a:t>Speakers bureau for patriotic rallies</a:t>
            </a:r>
          </a:p>
          <a:p>
            <a:pPr eaLnBrk="1" hangingPunct="1"/>
            <a:r>
              <a:rPr lang="en-US" altLang="en-US"/>
              <a:t>Return of July 4</a:t>
            </a:r>
            <a:r>
              <a:rPr lang="en-US" altLang="en-US" baseline="30000"/>
              <a:t>th</a:t>
            </a:r>
            <a:r>
              <a:rPr lang="en-US" altLang="en-US"/>
              <a:t> celebration</a:t>
            </a:r>
          </a:p>
          <a:p>
            <a:pPr eaLnBrk="1" hangingPunct="1"/>
            <a:r>
              <a:rPr lang="en-US" altLang="en-US"/>
              <a:t>Strong anti-German attitudes</a:t>
            </a:r>
          </a:p>
        </p:txBody>
      </p:sp>
      <p:sp>
        <p:nvSpPr>
          <p:cNvPr id="74754" name="Slide Number Placeholder 6">
            <a:extLst>
              <a:ext uri="{FF2B5EF4-FFF2-40B4-BE49-F238E27FC236}">
                <a16:creationId xmlns:a16="http://schemas.microsoft.com/office/drawing/2014/main" id="{DBCB7A57-4C46-4144-901D-1DB1FFBAC1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F95F30-AA2A-FB4F-A87B-FB4AE3F0F45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29395A-B9D9-084C-A9F7-9A5988B2D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South Carolina in the War</a:t>
            </a:r>
          </a:p>
        </p:txBody>
      </p:sp>
    </p:spTree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Content Placeholder 5">
            <a:extLst>
              <a:ext uri="{FF2B5EF4-FFF2-40B4-BE49-F238E27FC236}">
                <a16:creationId xmlns:a16="http://schemas.microsoft.com/office/drawing/2014/main" id="{CBF22096-2B0E-BF49-817C-F5422D4906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143000"/>
            <a:ext cx="7086600" cy="5105400"/>
          </a:xfrm>
        </p:spPr>
        <p:txBody>
          <a:bodyPr/>
          <a:lstStyle/>
          <a:p>
            <a:pPr eaLnBrk="1" hangingPunct="1"/>
            <a:r>
              <a:rPr lang="en-US" altLang="en-US"/>
              <a:t>Manpower – over 65,000</a:t>
            </a:r>
          </a:p>
          <a:p>
            <a:pPr eaLnBrk="1" hangingPunct="1"/>
            <a:r>
              <a:rPr lang="en-US" altLang="en-US"/>
              <a:t>Segregated units</a:t>
            </a:r>
          </a:p>
          <a:p>
            <a:pPr eaLnBrk="1" hangingPunct="1"/>
            <a:r>
              <a:rPr lang="en-US" altLang="en-US"/>
              <a:t>Government bonds</a:t>
            </a:r>
          </a:p>
          <a:p>
            <a:pPr eaLnBrk="1" hangingPunct="1"/>
            <a:r>
              <a:rPr lang="en-US" altLang="en-US"/>
              <a:t>Liberty gardens</a:t>
            </a:r>
          </a:p>
          <a:p>
            <a:pPr eaLnBrk="1" hangingPunct="1"/>
            <a:r>
              <a:rPr lang="en-US" altLang="en-US"/>
              <a:t>Meatless and wheatless days</a:t>
            </a:r>
          </a:p>
          <a:p>
            <a:pPr eaLnBrk="1" hangingPunct="1"/>
            <a:r>
              <a:rPr lang="en-US" altLang="en-US"/>
              <a:t>Job replacements by women</a:t>
            </a:r>
          </a:p>
          <a:p>
            <a:pPr eaLnBrk="1" hangingPunct="1"/>
            <a:r>
              <a:rPr lang="en-US" altLang="en-US"/>
              <a:t>African American northern migration to war industries</a:t>
            </a:r>
          </a:p>
          <a:p>
            <a:pPr eaLnBrk="1" hangingPunct="1"/>
            <a:r>
              <a:rPr lang="en-US" altLang="en-US"/>
              <a:t>Bernard Baruch, native son</a:t>
            </a:r>
          </a:p>
          <a:p>
            <a:pPr lvl="1" eaLnBrk="1" hangingPunct="1"/>
            <a:r>
              <a:rPr lang="en-US" altLang="en-US"/>
              <a:t>Chairman of War Industries Board</a:t>
            </a:r>
          </a:p>
          <a:p>
            <a:pPr lvl="1" eaLnBrk="1" hangingPunct="1"/>
            <a:r>
              <a:rPr lang="en-US" altLang="en-US"/>
              <a:t>Advisor to President Wilson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76802" name="Slide Number Placeholder 6">
            <a:extLst>
              <a:ext uri="{FF2B5EF4-FFF2-40B4-BE49-F238E27FC236}">
                <a16:creationId xmlns:a16="http://schemas.microsoft.com/office/drawing/2014/main" id="{CFFEBEE4-9D5B-2C4E-BC45-C657A85293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4F493F-A344-FA41-8A0F-3E28DEFF217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55C99A-5DDB-644E-9C4E-5F0AE898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South Carolinians’ Contributions</a:t>
            </a:r>
          </a:p>
        </p:txBody>
      </p:sp>
    </p:spTree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Content Placeholder 5">
            <a:extLst>
              <a:ext uri="{FF2B5EF4-FFF2-40B4-BE49-F238E27FC236}">
                <a16:creationId xmlns:a16="http://schemas.microsoft.com/office/drawing/2014/main" id="{2FEF3DCE-EC9E-8344-9CD5-E626932CF6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7391400" cy="4267200"/>
          </a:xfrm>
        </p:spPr>
        <p:txBody>
          <a:bodyPr/>
          <a:lstStyle/>
          <a:p>
            <a:pPr eaLnBrk="1" hangingPunct="1"/>
            <a:r>
              <a:rPr lang="en-US" altLang="en-US"/>
              <a:t>Huge increase in employment</a:t>
            </a:r>
          </a:p>
          <a:p>
            <a:pPr eaLnBrk="1" hangingPunct="1"/>
            <a:r>
              <a:rPr lang="en-US" altLang="en-US"/>
              <a:t>Agricultural and industrial production increases</a:t>
            </a:r>
          </a:p>
          <a:p>
            <a:pPr eaLnBrk="1" hangingPunct="1"/>
            <a:r>
              <a:rPr lang="en-US" altLang="en-US"/>
              <a:t>Best economy since 1861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78850" name="Slide Number Placeholder 6">
            <a:extLst>
              <a:ext uri="{FF2B5EF4-FFF2-40B4-BE49-F238E27FC236}">
                <a16:creationId xmlns:a16="http://schemas.microsoft.com/office/drawing/2014/main" id="{B63F744F-796D-C44F-97B1-6EE5A20205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4C7E88-6042-B244-A719-55B23C21F3F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DA8C0C-60AA-1145-8FF5-E4D90A29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War’s Effect on the Economy</a:t>
            </a:r>
          </a:p>
        </p:txBody>
      </p:sp>
    </p:spTree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ontent Placeholder 5">
            <a:extLst>
              <a:ext uri="{FF2B5EF4-FFF2-40B4-BE49-F238E27FC236}">
                <a16:creationId xmlns:a16="http://schemas.microsoft.com/office/drawing/2014/main" id="{F48AEB7A-C23A-B24C-AFC8-8B2C7E0CC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7848600" cy="4114800"/>
          </a:xfrm>
        </p:spPr>
        <p:txBody>
          <a:bodyPr/>
          <a:lstStyle/>
          <a:p>
            <a:pPr eaLnBrk="1" hangingPunct="1"/>
            <a:r>
              <a:rPr lang="en-US" altLang="en-US"/>
              <a:t>Halfhearted European support for League of Nations</a:t>
            </a:r>
          </a:p>
          <a:p>
            <a:pPr eaLnBrk="1" hangingPunct="1"/>
            <a:r>
              <a:rPr lang="en-US" altLang="en-US"/>
              <a:t>Rejection of Treaty of Versailles and League of Nations by U.S. Senate isolationists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80898" name="Slide Number Placeholder 6">
            <a:extLst>
              <a:ext uri="{FF2B5EF4-FFF2-40B4-BE49-F238E27FC236}">
                <a16:creationId xmlns:a16="http://schemas.microsoft.com/office/drawing/2014/main" id="{8BECA970-0331-9549-A88C-9A8BFD04EC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E70DE0-B83E-D543-9C29-291B09C66A3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47EE38-CB42-7646-9177-5E7D5D43F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Disappointments at War’s End</a:t>
            </a:r>
          </a:p>
        </p:txBody>
      </p:sp>
    </p:spTree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F114FA-4BBC-A748-ABBD-FEA51BED88A2}"/>
              </a:ext>
            </a:extLst>
          </p:cNvPr>
          <p:cNvSpPr txBox="1"/>
          <p:nvPr/>
        </p:nvSpPr>
        <p:spPr>
          <a:xfrm>
            <a:off x="3388509" y="635635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4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  <p:sp>
        <p:nvSpPr>
          <p:cNvPr id="82949" name="Slide Number Placeholder 3">
            <a:extLst>
              <a:ext uri="{FF2B5EF4-FFF2-40B4-BE49-F238E27FC236}">
                <a16:creationId xmlns:a16="http://schemas.microsoft.com/office/drawing/2014/main" id="{A43BBCEA-601F-D74C-B847-3F4E7B6295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9DD67B-57D2-044A-8425-EDD12471BF1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2950" name="TextBox 4">
            <a:extLst>
              <a:ext uri="{FF2B5EF4-FFF2-40B4-BE49-F238E27FC236}">
                <a16:creationId xmlns:a16="http://schemas.microsoft.com/office/drawing/2014/main" id="{90228A85-2A2D-5A43-9451-D7783EE7B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02352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Image Credits</a:t>
            </a:r>
            <a:endParaRPr lang="en-US" altLang="en-US" sz="12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</a:rPr>
              <a:t>Slide 1: Ted </a:t>
            </a:r>
            <a:r>
              <a:rPr lang="en-US" altLang="en-US" sz="1200" dirty="0" err="1">
                <a:solidFill>
                  <a:schemeClr val="bg1"/>
                </a:solidFill>
              </a:rPr>
              <a:t>Kerwin</a:t>
            </a:r>
            <a:r>
              <a:rPr lang="en-US" altLang="en-US" sz="1200" dirty="0">
                <a:solidFill>
                  <a:schemeClr val="bg1"/>
                </a:solidFill>
              </a:rPr>
              <a:t> Wikimedia Commons; Slide 2: Public Domain Wikimedia Commons; Slide 34: Andy Montgomery Wikimedia Commons</a:t>
            </a: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FBCDF-FF99-6A45-8071-6EDE23C93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1: Life at the Turn of the Century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4387FA9D-6CBE-4544-87AD-E56699C3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3840163"/>
          </a:xfrm>
        </p:spPr>
        <p:txBody>
          <a:bodyPr/>
          <a:lstStyle/>
          <a:p>
            <a:pPr eaLnBrk="1" hangingPunct="1"/>
            <a:r>
              <a:rPr lang="en-US" altLang="en-US"/>
              <a:t>What terms do I need to know? </a:t>
            </a:r>
          </a:p>
          <a:p>
            <a:pPr lvl="1" eaLnBrk="1" hangingPunct="1"/>
            <a:r>
              <a:rPr lang="en-US" altLang="en-US"/>
              <a:t>Rural Free Delivery (RFD)</a:t>
            </a:r>
          </a:p>
          <a:p>
            <a:pPr lvl="1" eaLnBrk="1" hangingPunct="1"/>
            <a:r>
              <a:rPr lang="en-US" altLang="en-US"/>
              <a:t>hydroelectric</a:t>
            </a:r>
          </a:p>
          <a:p>
            <a:pPr lvl="1" eaLnBrk="1" hangingPunct="1"/>
            <a:r>
              <a:rPr lang="en-US" altLang="en-US"/>
              <a:t>streetcar</a:t>
            </a:r>
          </a:p>
          <a:p>
            <a:pPr lvl="1" eaLnBrk="1" hangingPunct="1"/>
            <a:r>
              <a:rPr lang="en-US" altLang="en-US"/>
              <a:t>trolley</a:t>
            </a:r>
          </a:p>
          <a:p>
            <a:pPr lvl="1" eaLnBrk="1" hangingPunct="1"/>
            <a:r>
              <a:rPr lang="en-US" altLang="en-US"/>
              <a:t>pandemic</a:t>
            </a:r>
          </a:p>
          <a:p>
            <a:pPr lvl="1" eaLnBrk="1" hangingPunct="1"/>
            <a:r>
              <a:rPr lang="en-US" altLang="en-US"/>
              <a:t>pellagra </a:t>
            </a:r>
          </a:p>
          <a:p>
            <a:pPr lvl="1" eaLnBrk="1" hangingPunct="1"/>
            <a:endParaRPr lang="en-US" altLang="en-US"/>
          </a:p>
        </p:txBody>
      </p:sp>
      <p:sp>
        <p:nvSpPr>
          <p:cNvPr id="21507" name="Slide Number Placeholder 4">
            <a:extLst>
              <a:ext uri="{FF2B5EF4-FFF2-40B4-BE49-F238E27FC236}">
                <a16:creationId xmlns:a16="http://schemas.microsoft.com/office/drawing/2014/main" id="{C53DE3D4-C631-BA49-80E4-33C24E73FF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BC745C-C53B-1F41-96F7-431AC21E9F2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5">
            <a:extLst>
              <a:ext uri="{FF2B5EF4-FFF2-40B4-BE49-F238E27FC236}">
                <a16:creationId xmlns:a16="http://schemas.microsoft.com/office/drawing/2014/main" id="{2B93EF73-8C1B-154B-90F4-AB9657F23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8006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Factors affecting change</a:t>
            </a:r>
          </a:p>
          <a:p>
            <a:pPr lvl="1" eaLnBrk="1" hangingPunct="1">
              <a:defRPr/>
            </a:pPr>
            <a:r>
              <a:rPr lang="en-US" dirty="0"/>
              <a:t>Technology</a:t>
            </a:r>
          </a:p>
          <a:p>
            <a:pPr lvl="1" eaLnBrk="1" hangingPunct="1">
              <a:defRPr/>
            </a:pPr>
            <a:r>
              <a:rPr lang="en-US" dirty="0"/>
              <a:t>Cultural interaction</a:t>
            </a:r>
          </a:p>
          <a:p>
            <a:pPr lvl="1" eaLnBrk="1" hangingPunct="1">
              <a:defRPr/>
            </a:pPr>
            <a:r>
              <a:rPr lang="en-US" dirty="0"/>
              <a:t>Immigration</a:t>
            </a:r>
          </a:p>
          <a:p>
            <a:pPr eaLnBrk="1" hangingPunct="1">
              <a:defRPr/>
            </a:pPr>
            <a:r>
              <a:rPr lang="en-US" dirty="0"/>
              <a:t>Resentment of immigration</a:t>
            </a:r>
          </a:p>
          <a:p>
            <a:pPr lvl="1" eaLnBrk="1" hangingPunct="1">
              <a:defRPr/>
            </a:pPr>
            <a:r>
              <a:rPr lang="en-US" dirty="0"/>
              <a:t>Devaluation of contributions</a:t>
            </a:r>
          </a:p>
          <a:p>
            <a:pPr lvl="1" eaLnBrk="1" hangingPunct="1">
              <a:defRPr/>
            </a:pPr>
            <a:r>
              <a:rPr lang="en-US" dirty="0"/>
              <a:t>Resentment of low wages</a:t>
            </a:r>
          </a:p>
          <a:p>
            <a:pPr lvl="1" eaLnBrk="1" hangingPunct="1">
              <a:defRPr/>
            </a:pPr>
            <a:r>
              <a:rPr lang="en-US" dirty="0"/>
              <a:t>Chinese Exclusion Act</a:t>
            </a:r>
          </a:p>
          <a:p>
            <a:pPr lvl="1" eaLnBrk="1" hangingPunct="1">
              <a:defRPr/>
            </a:pPr>
            <a:r>
              <a:rPr lang="en-US" dirty="0"/>
              <a:t>Nativist sentiment</a:t>
            </a:r>
          </a:p>
          <a:p>
            <a:pPr lvl="1" eaLnBrk="1" hangingPunct="1">
              <a:defRPr/>
            </a:pPr>
            <a:endParaRPr lang="en-US" dirty="0"/>
          </a:p>
          <a:p>
            <a:pPr lvl="2" eaLnBrk="1" hangingPunct="1">
              <a:defRPr/>
            </a:pPr>
            <a:endParaRPr lang="en-US" dirty="0"/>
          </a:p>
          <a:p>
            <a:pPr marL="457200" lvl="1" indent="0" eaLnBrk="1" hangingPunct="1">
              <a:buFont typeface="Arial" pitchFamily="34" charset="0"/>
              <a:buNone/>
              <a:defRPr/>
            </a:pPr>
            <a:r>
              <a:rPr lang="en-US" dirty="0"/>
              <a:t> 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3554" name="Slide Number Placeholder 6">
            <a:extLst>
              <a:ext uri="{FF2B5EF4-FFF2-40B4-BE49-F238E27FC236}">
                <a16:creationId xmlns:a16="http://schemas.microsoft.com/office/drawing/2014/main" id="{7DF46AA2-1690-7645-BDD4-B3AF2DEB25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CDCF72-0616-3D45-B911-C8CBD2E8924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AA4474-C3B5-E84B-A6D7-92814994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Introduction &amp; Resistance to Immigration</a:t>
            </a: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5">
            <a:extLst>
              <a:ext uri="{FF2B5EF4-FFF2-40B4-BE49-F238E27FC236}">
                <a16:creationId xmlns:a16="http://schemas.microsoft.com/office/drawing/2014/main" id="{0C93B589-7383-2445-9BD3-6B36117D6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990600"/>
            <a:ext cx="48006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Untouched by immigration</a:t>
            </a:r>
          </a:p>
          <a:p>
            <a:pPr eaLnBrk="1" hangingPunct="1">
              <a:defRPr/>
            </a:pPr>
            <a:r>
              <a:rPr lang="en-US" dirty="0"/>
              <a:t>Isolated rural homes</a:t>
            </a:r>
          </a:p>
          <a:p>
            <a:pPr eaLnBrk="1" hangingPunct="1">
              <a:defRPr/>
            </a:pPr>
            <a:r>
              <a:rPr lang="en-US" dirty="0"/>
              <a:t>Mostly tenants or sharecroppers</a:t>
            </a:r>
          </a:p>
          <a:p>
            <a:pPr eaLnBrk="1" hangingPunct="1">
              <a:defRPr/>
            </a:pPr>
            <a:r>
              <a:rPr lang="en-US" dirty="0"/>
              <a:t>Widespread poverty</a:t>
            </a:r>
          </a:p>
          <a:p>
            <a:pPr eaLnBrk="1" hangingPunct="1">
              <a:defRPr/>
            </a:pPr>
            <a:r>
              <a:rPr lang="en-US" dirty="0"/>
              <a:t>Entertainment</a:t>
            </a:r>
          </a:p>
          <a:p>
            <a:pPr lvl="1" eaLnBrk="1" hangingPunct="1">
              <a:defRPr/>
            </a:pPr>
            <a:r>
              <a:rPr lang="en-US" dirty="0"/>
              <a:t>Fairs, quilting bees</a:t>
            </a:r>
          </a:p>
          <a:p>
            <a:pPr lvl="1" eaLnBrk="1" hangingPunct="1">
              <a:defRPr/>
            </a:pPr>
            <a:r>
              <a:rPr lang="en-US" dirty="0"/>
              <a:t>Horseraces, cockfights, hunting</a:t>
            </a:r>
          </a:p>
          <a:p>
            <a:pPr eaLnBrk="1" hangingPunct="1">
              <a:defRPr/>
            </a:pPr>
            <a:r>
              <a:rPr lang="en-US" dirty="0"/>
              <a:t>Segregated churches</a:t>
            </a:r>
          </a:p>
          <a:p>
            <a:pPr lvl="1" eaLnBrk="1" hangingPunct="1">
              <a:defRPr/>
            </a:pPr>
            <a:r>
              <a:rPr lang="en-US" dirty="0"/>
              <a:t>Orphanages, missionaries, prohibitions</a:t>
            </a:r>
          </a:p>
          <a:p>
            <a:pPr lvl="1" eaLnBrk="1" hangingPunct="1">
              <a:defRPr/>
            </a:pPr>
            <a:r>
              <a:rPr lang="en-US" dirty="0"/>
              <a:t>Camp meetings</a:t>
            </a:r>
          </a:p>
          <a:p>
            <a:pPr lvl="1" eaLnBrk="1" hangingPunct="1">
              <a:defRPr/>
            </a:pPr>
            <a:endParaRPr lang="en-US" dirty="0"/>
          </a:p>
          <a:p>
            <a:pPr marL="457200" lvl="1" indent="0" eaLnBrk="1" hangingPunct="1">
              <a:buFont typeface="Arial" pitchFamily="34" charset="0"/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5602" name="Slide Number Placeholder 6">
            <a:extLst>
              <a:ext uri="{FF2B5EF4-FFF2-40B4-BE49-F238E27FC236}">
                <a16:creationId xmlns:a16="http://schemas.microsoft.com/office/drawing/2014/main" id="{51DAB7BE-8B73-994C-898F-95EB08EC79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DEF1DD-B126-1B4C-BF0A-54501B2DD64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A25ECF-EEC5-604B-8EA9-4CC5E98D3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Rural Life in South Carolina &amp; Diversions</a:t>
            </a: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5">
            <a:extLst>
              <a:ext uri="{FF2B5EF4-FFF2-40B4-BE49-F238E27FC236}">
                <a16:creationId xmlns:a16="http://schemas.microsoft.com/office/drawing/2014/main" id="{538D41A5-D59C-584C-850E-14185D34F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800600" cy="5105400"/>
          </a:xfrm>
        </p:spPr>
        <p:txBody>
          <a:bodyPr/>
          <a:lstStyle/>
          <a:p>
            <a:pPr eaLnBrk="1" hangingPunct="1"/>
            <a:r>
              <a:rPr lang="en-US" altLang="en-US"/>
              <a:t>Social meeting place</a:t>
            </a:r>
          </a:p>
          <a:p>
            <a:pPr eaLnBrk="1" hangingPunct="1"/>
            <a:r>
              <a:rPr lang="en-US" altLang="en-US"/>
              <a:t>Post office</a:t>
            </a:r>
          </a:p>
          <a:p>
            <a:pPr eaLnBrk="1" hangingPunct="1"/>
            <a:r>
              <a:rPr lang="en-US" altLang="en-US"/>
              <a:t>Polling place</a:t>
            </a:r>
          </a:p>
          <a:p>
            <a:pPr eaLnBrk="1" hangingPunct="1"/>
            <a:r>
              <a:rPr lang="en-US" altLang="en-US"/>
              <a:t>Variety store</a:t>
            </a:r>
          </a:p>
          <a:p>
            <a:pPr lvl="1" eaLnBrk="1" hangingPunct="1"/>
            <a:r>
              <a:rPr lang="en-US" altLang="en-US"/>
              <a:t>Food, clothing, tools, kerosene</a:t>
            </a:r>
          </a:p>
          <a:p>
            <a:pPr lvl="1" eaLnBrk="1" hangingPunct="1"/>
            <a:r>
              <a:rPr lang="en-US" altLang="en-US"/>
              <a:t>Patent medicine-aspirin</a:t>
            </a:r>
          </a:p>
          <a:p>
            <a:pPr eaLnBrk="1" hangingPunct="1"/>
            <a:r>
              <a:rPr lang="en-US" altLang="en-US"/>
              <a:t>Bank</a:t>
            </a:r>
          </a:p>
          <a:p>
            <a:pPr lvl="1" eaLnBrk="1" hangingPunct="1"/>
            <a:r>
              <a:rPr lang="en-US" altLang="en-US"/>
              <a:t>Credit extended</a:t>
            </a:r>
          </a:p>
          <a:p>
            <a:pPr lvl="1" eaLnBrk="1" hangingPunct="1"/>
            <a:r>
              <a:rPr lang="en-US" altLang="en-US"/>
              <a:t>Farms lost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27650" name="Slide Number Placeholder 6">
            <a:extLst>
              <a:ext uri="{FF2B5EF4-FFF2-40B4-BE49-F238E27FC236}">
                <a16:creationId xmlns:a16="http://schemas.microsoft.com/office/drawing/2014/main" id="{8B2CC7BA-884C-8E4D-943F-FB80483709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91B183-A0C5-364E-88A4-1DBC3CEA6EC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4DAF68-5B7C-1941-8FEC-EEB11E83A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Country Store</a:t>
            </a: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5">
            <a:extLst>
              <a:ext uri="{FF2B5EF4-FFF2-40B4-BE49-F238E27FC236}">
                <a16:creationId xmlns:a16="http://schemas.microsoft.com/office/drawing/2014/main" id="{D7A772D4-8871-D04C-84C5-3DD7729BAC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800600" cy="5105400"/>
          </a:xfrm>
        </p:spPr>
        <p:txBody>
          <a:bodyPr/>
          <a:lstStyle/>
          <a:p>
            <a:pPr eaLnBrk="1" hangingPunct="1"/>
            <a:r>
              <a:rPr lang="en-US" altLang="en-US"/>
              <a:t>Prosperity in first two decades</a:t>
            </a:r>
          </a:p>
          <a:p>
            <a:pPr lvl="1" eaLnBrk="1" hangingPunct="1"/>
            <a:r>
              <a:rPr lang="en-US" altLang="en-US"/>
              <a:t>Tobacco cultivation for cigarette manufacturing</a:t>
            </a:r>
          </a:p>
          <a:p>
            <a:pPr lvl="1" eaLnBrk="1" hangingPunct="1"/>
            <a:r>
              <a:rPr lang="en-US" altLang="en-US"/>
              <a:t>Cotton increases due to demands of WWI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29698" name="Slide Number Placeholder 6">
            <a:extLst>
              <a:ext uri="{FF2B5EF4-FFF2-40B4-BE49-F238E27FC236}">
                <a16:creationId xmlns:a16="http://schemas.microsoft.com/office/drawing/2014/main" id="{6AC6E5A5-DE4D-9F43-923A-8CE3CDDA69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83C7A0-8D7F-0241-B156-5EEC5A68813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C0B236-D443-E14B-84C0-D391F002B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Farm Life Improves</a:t>
            </a: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5">
            <a:extLst>
              <a:ext uri="{FF2B5EF4-FFF2-40B4-BE49-F238E27FC236}">
                <a16:creationId xmlns:a16="http://schemas.microsoft.com/office/drawing/2014/main" id="{8EFC3EBC-5198-344A-9400-AD51F299E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800600" cy="51054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Federal government creation</a:t>
            </a:r>
          </a:p>
          <a:p>
            <a:pPr eaLnBrk="1" hangingPunct="1"/>
            <a:r>
              <a:rPr lang="en-US" altLang="en-US"/>
              <a:t>National mail and package delivery to rural areas</a:t>
            </a:r>
          </a:p>
          <a:p>
            <a:pPr eaLnBrk="1" hangingPunct="1"/>
            <a:r>
              <a:rPr lang="en-US" altLang="en-US"/>
              <a:t>Growth of catalog shopping</a:t>
            </a:r>
          </a:p>
          <a:p>
            <a:pPr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31746" name="Slide Number Placeholder 6">
            <a:extLst>
              <a:ext uri="{FF2B5EF4-FFF2-40B4-BE49-F238E27FC236}">
                <a16:creationId xmlns:a16="http://schemas.microsoft.com/office/drawing/2014/main" id="{BE255A4E-C545-8244-91BB-538571DCB6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5EADD6-5944-3A4B-8721-7FC0D862615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60F777-7C74-D546-815F-5C0B130B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Rural Free Delivery</a:t>
            </a: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3551</TotalTime>
  <Words>1147</Words>
  <Application>Microsoft Macintosh PowerPoint</Application>
  <PresentationFormat>On-screen Show (4:3)</PresentationFormat>
  <Paragraphs>304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1: Life at the Turn of the Century</vt:lpstr>
      <vt:lpstr>Section 1: Life at the Turn of the Century</vt:lpstr>
      <vt:lpstr>Introduction &amp; Resistance to Immigration</vt:lpstr>
      <vt:lpstr>Rural Life in South Carolina &amp; Diversions</vt:lpstr>
      <vt:lpstr>The Country Store</vt:lpstr>
      <vt:lpstr>Farm Life Improves</vt:lpstr>
      <vt:lpstr>Rural Free Delivery</vt:lpstr>
      <vt:lpstr>Villages and Towns</vt:lpstr>
      <vt:lpstr>Advances in Technology:  The Telephone and Electricity</vt:lpstr>
      <vt:lpstr>The Automobile</vt:lpstr>
      <vt:lpstr>Tourism</vt:lpstr>
      <vt:lpstr>Health</vt:lpstr>
      <vt:lpstr>Violence and Murder</vt:lpstr>
      <vt:lpstr>Section 2: Politics in the Progressive Era</vt:lpstr>
      <vt:lpstr>Section 2: Politics in the Progressive Era</vt:lpstr>
      <vt:lpstr>The Progressive Response</vt:lpstr>
      <vt:lpstr>Progressivism in Action in the Cities</vt:lpstr>
      <vt:lpstr>Progressivism at the State Level</vt:lpstr>
      <vt:lpstr>Progressivism at the National Level</vt:lpstr>
      <vt:lpstr>Politics in South Carolina:  Progressive and Regressive</vt:lpstr>
      <vt:lpstr>The Progressive Administrations of Richard I. Manning</vt:lpstr>
      <vt:lpstr>The Progressives and Education</vt:lpstr>
      <vt:lpstr>South Carolina and Women’s Suffrage</vt:lpstr>
      <vt:lpstr>PowerPoint Presentation</vt:lpstr>
      <vt:lpstr>Section 3: America and  South Carolina at War</vt:lpstr>
      <vt:lpstr>Section 3: America and  South Carolina at War</vt:lpstr>
      <vt:lpstr>Introduction &amp; America Goes to War</vt:lpstr>
      <vt:lpstr>South Carolina in the War</vt:lpstr>
      <vt:lpstr>South Carolinians’ Contributions</vt:lpstr>
      <vt:lpstr>War’s Effect on the Economy</vt:lpstr>
      <vt:lpstr>Disappointments at War’s End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 </dc:description>
  <cp:lastModifiedBy>Emmett Mullins</cp:lastModifiedBy>
  <cp:revision>413</cp:revision>
  <dcterms:created xsi:type="dcterms:W3CDTF">2010-06-02T19:20:05Z</dcterms:created>
  <dcterms:modified xsi:type="dcterms:W3CDTF">2021-04-08T23:48:44Z</dcterms:modified>
  <cp:category/>
</cp:coreProperties>
</file>