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8" r:id="rId1"/>
  </p:sldMasterIdLst>
  <p:notesMasterIdLst>
    <p:notesMasterId r:id="rId40"/>
  </p:notesMasterIdLst>
  <p:handoutMasterIdLst>
    <p:handoutMasterId r:id="rId41"/>
  </p:handoutMasterIdLst>
  <p:sldIdLst>
    <p:sldId id="259" r:id="rId2"/>
    <p:sldId id="260" r:id="rId3"/>
    <p:sldId id="258" r:id="rId4"/>
    <p:sldId id="268" r:id="rId5"/>
    <p:sldId id="308" r:id="rId6"/>
    <p:sldId id="311" r:id="rId7"/>
    <p:sldId id="312" r:id="rId8"/>
    <p:sldId id="313" r:id="rId9"/>
    <p:sldId id="314" r:id="rId10"/>
    <p:sldId id="315" r:id="rId11"/>
    <p:sldId id="270" r:id="rId12"/>
    <p:sldId id="276" r:id="rId13"/>
    <p:sldId id="275" r:id="rId14"/>
    <p:sldId id="309" r:id="rId15"/>
    <p:sldId id="317" r:id="rId16"/>
    <p:sldId id="346" r:id="rId17"/>
    <p:sldId id="347" r:id="rId18"/>
    <p:sldId id="348" r:id="rId19"/>
    <p:sldId id="306" r:id="rId20"/>
    <p:sldId id="307" r:id="rId21"/>
    <p:sldId id="310" r:id="rId22"/>
    <p:sldId id="338" r:id="rId23"/>
    <p:sldId id="339" r:id="rId24"/>
    <p:sldId id="340" r:id="rId25"/>
    <p:sldId id="341" r:id="rId26"/>
    <p:sldId id="349" r:id="rId27"/>
    <p:sldId id="342" r:id="rId28"/>
    <p:sldId id="343" r:id="rId29"/>
    <p:sldId id="350" r:id="rId30"/>
    <p:sldId id="351" r:id="rId31"/>
    <p:sldId id="352" r:id="rId32"/>
    <p:sldId id="335" r:id="rId33"/>
    <p:sldId id="336" r:id="rId34"/>
    <p:sldId id="318" r:id="rId35"/>
    <p:sldId id="319" r:id="rId36"/>
    <p:sldId id="320" r:id="rId37"/>
    <p:sldId id="321" r:id="rId38"/>
    <p:sldId id="263" r:id="rId3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3"/>
  </p:normalViewPr>
  <p:slideViewPr>
    <p:cSldViewPr>
      <p:cViewPr varScale="1">
        <p:scale>
          <a:sx n="117" d="100"/>
          <a:sy n="117" d="100"/>
        </p:scale>
        <p:origin x="148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126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378BCD0-7823-CC4E-B68D-B3631F39C53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DB28A1-6676-3247-A2CC-0C97A3D54F7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AFCAEDC9-E8FF-5C40-83C8-E31D2EB070BA}" type="datetimeFigureOut">
              <a:rPr lang="en-US"/>
              <a:pPr>
                <a:defRPr/>
              </a:pPr>
              <a:t>4/8/21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37B59F-CA9F-7942-97D9-9CC774B2B45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6664FD-5F59-084A-8A43-1EFC645B0A5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3B407CE-A1DF-BC4D-B2AF-EB06DEDC28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67B3490-4E26-B04D-B822-C765C111036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00C6ED-8939-7642-B0E7-8CAD6E66A97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A08A626B-0940-A240-8A2F-32935D5AEB15}" type="datetimeFigureOut">
              <a:rPr lang="en-US"/>
              <a:pPr>
                <a:defRPr/>
              </a:pPr>
              <a:t>4/8/21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788A70E5-ECAB-2349-B154-2C5A66DE504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F988C358-C63B-BA43-8AE6-A7332719C8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3B05D0-3889-D640-8400-3D515C5F6A8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FA4F51-9F9D-BF44-8734-72E5040A5B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FA97446-6637-FA4F-95B1-066BD09E40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>
            <a:extLst>
              <a:ext uri="{FF2B5EF4-FFF2-40B4-BE49-F238E27FC236}">
                <a16:creationId xmlns:a16="http://schemas.microsoft.com/office/drawing/2014/main" id="{3E40D31E-F28C-F545-B474-43E954CD321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6" name="Notes Placeholder 2">
            <a:extLst>
              <a:ext uri="{FF2B5EF4-FFF2-40B4-BE49-F238E27FC236}">
                <a16:creationId xmlns:a16="http://schemas.microsoft.com/office/drawing/2014/main" id="{8411F3F1-053E-6649-BA86-3C8F4CD8B03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>
            <a:extLst>
              <a:ext uri="{FF2B5EF4-FFF2-40B4-BE49-F238E27FC236}">
                <a16:creationId xmlns:a16="http://schemas.microsoft.com/office/drawing/2014/main" id="{936981D2-B215-B048-A46E-D528F5A1EF1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8" name="Notes Placeholder 2">
            <a:extLst>
              <a:ext uri="{FF2B5EF4-FFF2-40B4-BE49-F238E27FC236}">
                <a16:creationId xmlns:a16="http://schemas.microsoft.com/office/drawing/2014/main" id="{A3B77762-199A-0749-960C-D0C1A5F82D4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>
            <a:extLst>
              <a:ext uri="{FF2B5EF4-FFF2-40B4-BE49-F238E27FC236}">
                <a16:creationId xmlns:a16="http://schemas.microsoft.com/office/drawing/2014/main" id="{968B8296-F52C-7043-8979-0AE95E80409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6" name="Notes Placeholder 2">
            <a:extLst>
              <a:ext uri="{FF2B5EF4-FFF2-40B4-BE49-F238E27FC236}">
                <a16:creationId xmlns:a16="http://schemas.microsoft.com/office/drawing/2014/main" id="{07A9441F-1C55-7B4B-A703-78B9BA4580B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>
            <a:extLst>
              <a:ext uri="{FF2B5EF4-FFF2-40B4-BE49-F238E27FC236}">
                <a16:creationId xmlns:a16="http://schemas.microsoft.com/office/drawing/2014/main" id="{3A163E7D-D5E5-5E49-A445-DEB5B0737A2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4" name="Notes Placeholder 2">
            <a:extLst>
              <a:ext uri="{FF2B5EF4-FFF2-40B4-BE49-F238E27FC236}">
                <a16:creationId xmlns:a16="http://schemas.microsoft.com/office/drawing/2014/main" id="{EC1EACF5-924F-E74A-BA95-99F17E2F200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>
            <a:extLst>
              <a:ext uri="{FF2B5EF4-FFF2-40B4-BE49-F238E27FC236}">
                <a16:creationId xmlns:a16="http://schemas.microsoft.com/office/drawing/2014/main" id="{95B56D11-E99E-2348-9959-DCEB16B962C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2" name="Notes Placeholder 2">
            <a:extLst>
              <a:ext uri="{FF2B5EF4-FFF2-40B4-BE49-F238E27FC236}">
                <a16:creationId xmlns:a16="http://schemas.microsoft.com/office/drawing/2014/main" id="{B324935E-84BD-774D-94A1-B6D0E4E9BB8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>
            <a:extLst>
              <a:ext uri="{FF2B5EF4-FFF2-40B4-BE49-F238E27FC236}">
                <a16:creationId xmlns:a16="http://schemas.microsoft.com/office/drawing/2014/main" id="{202CDB2C-8D45-614F-A377-80A7E135369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0" name="Notes Placeholder 2">
            <a:extLst>
              <a:ext uri="{FF2B5EF4-FFF2-40B4-BE49-F238E27FC236}">
                <a16:creationId xmlns:a16="http://schemas.microsoft.com/office/drawing/2014/main" id="{682C67CF-E7DA-6F4D-A05B-01C105D60CE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>
            <a:extLst>
              <a:ext uri="{FF2B5EF4-FFF2-40B4-BE49-F238E27FC236}">
                <a16:creationId xmlns:a16="http://schemas.microsoft.com/office/drawing/2014/main" id="{CADBB5E2-BB11-A14D-AE95-FEB36B7BD7A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8" name="Notes Placeholder 2">
            <a:extLst>
              <a:ext uri="{FF2B5EF4-FFF2-40B4-BE49-F238E27FC236}">
                <a16:creationId xmlns:a16="http://schemas.microsoft.com/office/drawing/2014/main" id="{3F5AF635-57DD-8E49-8AF6-8B2BCC820DF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>
            <a:extLst>
              <a:ext uri="{FF2B5EF4-FFF2-40B4-BE49-F238E27FC236}">
                <a16:creationId xmlns:a16="http://schemas.microsoft.com/office/drawing/2014/main" id="{68442EA9-0AF7-9E43-8836-612391214BD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6" name="Notes Placeholder 2">
            <a:extLst>
              <a:ext uri="{FF2B5EF4-FFF2-40B4-BE49-F238E27FC236}">
                <a16:creationId xmlns:a16="http://schemas.microsoft.com/office/drawing/2014/main" id="{44FA9043-25B1-6243-B3C5-10FB1631DD5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>
            <a:extLst>
              <a:ext uri="{FF2B5EF4-FFF2-40B4-BE49-F238E27FC236}">
                <a16:creationId xmlns:a16="http://schemas.microsoft.com/office/drawing/2014/main" id="{314F3653-D89A-AD4A-82A3-E7A5C56B1DD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4" name="Notes Placeholder 2">
            <a:extLst>
              <a:ext uri="{FF2B5EF4-FFF2-40B4-BE49-F238E27FC236}">
                <a16:creationId xmlns:a16="http://schemas.microsoft.com/office/drawing/2014/main" id="{8DFEE1CB-ED8F-384F-9F33-07F51D37B6D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>
            <a:extLst>
              <a:ext uri="{FF2B5EF4-FFF2-40B4-BE49-F238E27FC236}">
                <a16:creationId xmlns:a16="http://schemas.microsoft.com/office/drawing/2014/main" id="{8E215217-1443-4548-A5B7-850C17EA900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2" name="Notes Placeholder 2">
            <a:extLst>
              <a:ext uri="{FF2B5EF4-FFF2-40B4-BE49-F238E27FC236}">
                <a16:creationId xmlns:a16="http://schemas.microsoft.com/office/drawing/2014/main" id="{BAFF6DB6-D816-EB42-8EC6-6F1C05E7158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>
            <a:extLst>
              <a:ext uri="{FF2B5EF4-FFF2-40B4-BE49-F238E27FC236}">
                <a16:creationId xmlns:a16="http://schemas.microsoft.com/office/drawing/2014/main" id="{7FB7627E-9576-A544-9817-8D54DA77448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0" name="Notes Placeholder 2">
            <a:extLst>
              <a:ext uri="{FF2B5EF4-FFF2-40B4-BE49-F238E27FC236}">
                <a16:creationId xmlns:a16="http://schemas.microsoft.com/office/drawing/2014/main" id="{19520734-3221-B74A-BDB0-52190AFFE84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>
            <a:extLst>
              <a:ext uri="{FF2B5EF4-FFF2-40B4-BE49-F238E27FC236}">
                <a16:creationId xmlns:a16="http://schemas.microsoft.com/office/drawing/2014/main" id="{DB5C2A5A-9B09-CB49-9633-B6EA5EB8B90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4" name="Notes Placeholder 2">
            <a:extLst>
              <a:ext uri="{FF2B5EF4-FFF2-40B4-BE49-F238E27FC236}">
                <a16:creationId xmlns:a16="http://schemas.microsoft.com/office/drawing/2014/main" id="{E594AF58-F55B-2B47-9A58-8D8334E77EC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Image Placeholder 1">
            <a:extLst>
              <a:ext uri="{FF2B5EF4-FFF2-40B4-BE49-F238E27FC236}">
                <a16:creationId xmlns:a16="http://schemas.microsoft.com/office/drawing/2014/main" id="{F1736782-7BAE-8243-B7ED-DED58B86B50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8" name="Notes Placeholder 2">
            <a:extLst>
              <a:ext uri="{FF2B5EF4-FFF2-40B4-BE49-F238E27FC236}">
                <a16:creationId xmlns:a16="http://schemas.microsoft.com/office/drawing/2014/main" id="{5BB975B4-78A4-034E-9998-8EEB75CB68B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Image Placeholder 1">
            <a:extLst>
              <a:ext uri="{FF2B5EF4-FFF2-40B4-BE49-F238E27FC236}">
                <a16:creationId xmlns:a16="http://schemas.microsoft.com/office/drawing/2014/main" id="{73385E30-7C5E-6F46-BA12-B011356800A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6" name="Notes Placeholder 2">
            <a:extLst>
              <a:ext uri="{FF2B5EF4-FFF2-40B4-BE49-F238E27FC236}">
                <a16:creationId xmlns:a16="http://schemas.microsoft.com/office/drawing/2014/main" id="{2AB4ED39-069B-4A4C-868A-0543CFD09FA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Image Placeholder 1">
            <a:extLst>
              <a:ext uri="{FF2B5EF4-FFF2-40B4-BE49-F238E27FC236}">
                <a16:creationId xmlns:a16="http://schemas.microsoft.com/office/drawing/2014/main" id="{EDF2611D-A2EF-DE41-B0D0-6010F8E225E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4" name="Notes Placeholder 2">
            <a:extLst>
              <a:ext uri="{FF2B5EF4-FFF2-40B4-BE49-F238E27FC236}">
                <a16:creationId xmlns:a16="http://schemas.microsoft.com/office/drawing/2014/main" id="{CC228070-CC83-4745-A6B3-A0F8DC2948B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lide Image Placeholder 1">
            <a:extLst>
              <a:ext uri="{FF2B5EF4-FFF2-40B4-BE49-F238E27FC236}">
                <a16:creationId xmlns:a16="http://schemas.microsoft.com/office/drawing/2014/main" id="{DE77BC91-13E8-6141-A659-5CFEAF5C8A1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2" name="Notes Placeholder 2">
            <a:extLst>
              <a:ext uri="{FF2B5EF4-FFF2-40B4-BE49-F238E27FC236}">
                <a16:creationId xmlns:a16="http://schemas.microsoft.com/office/drawing/2014/main" id="{FC29F084-17E9-DB4C-B15E-DADDA3E4234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lide Image Placeholder 1">
            <a:extLst>
              <a:ext uri="{FF2B5EF4-FFF2-40B4-BE49-F238E27FC236}">
                <a16:creationId xmlns:a16="http://schemas.microsoft.com/office/drawing/2014/main" id="{CF95B9B8-6418-2E4B-A200-1FAB5CA6FB4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0" name="Notes Placeholder 2">
            <a:extLst>
              <a:ext uri="{FF2B5EF4-FFF2-40B4-BE49-F238E27FC236}">
                <a16:creationId xmlns:a16="http://schemas.microsoft.com/office/drawing/2014/main" id="{5E564138-A961-6C4E-944D-2884BD9F273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>
            <a:extLst>
              <a:ext uri="{FF2B5EF4-FFF2-40B4-BE49-F238E27FC236}">
                <a16:creationId xmlns:a16="http://schemas.microsoft.com/office/drawing/2014/main" id="{C0DAA191-9C65-8A47-A768-5ECDCA9A7EA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8" name="Notes Placeholder 2">
            <a:extLst>
              <a:ext uri="{FF2B5EF4-FFF2-40B4-BE49-F238E27FC236}">
                <a16:creationId xmlns:a16="http://schemas.microsoft.com/office/drawing/2014/main" id="{7E2A7139-60BA-C745-9502-2DB39B7FF77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lide Image Placeholder 1">
            <a:extLst>
              <a:ext uri="{FF2B5EF4-FFF2-40B4-BE49-F238E27FC236}">
                <a16:creationId xmlns:a16="http://schemas.microsoft.com/office/drawing/2014/main" id="{FF07A416-1C3B-624D-80F0-3ACF31065FA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6" name="Notes Placeholder 2">
            <a:extLst>
              <a:ext uri="{FF2B5EF4-FFF2-40B4-BE49-F238E27FC236}">
                <a16:creationId xmlns:a16="http://schemas.microsoft.com/office/drawing/2014/main" id="{14E2D6F4-11B9-834C-8E8A-5698494EFFB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Image Placeholder 1">
            <a:extLst>
              <a:ext uri="{FF2B5EF4-FFF2-40B4-BE49-F238E27FC236}">
                <a16:creationId xmlns:a16="http://schemas.microsoft.com/office/drawing/2014/main" id="{3F0A4ABE-A498-5C47-8600-4B6EBBAAFDE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4" name="Notes Placeholder 2">
            <a:extLst>
              <a:ext uri="{FF2B5EF4-FFF2-40B4-BE49-F238E27FC236}">
                <a16:creationId xmlns:a16="http://schemas.microsoft.com/office/drawing/2014/main" id="{35D177FA-CBE1-1748-986E-7411B0AE5FD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Slide Image Placeholder 1">
            <a:extLst>
              <a:ext uri="{FF2B5EF4-FFF2-40B4-BE49-F238E27FC236}">
                <a16:creationId xmlns:a16="http://schemas.microsoft.com/office/drawing/2014/main" id="{A69E949C-255D-D040-9346-98AEEB23C30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2" name="Notes Placeholder 2">
            <a:extLst>
              <a:ext uri="{FF2B5EF4-FFF2-40B4-BE49-F238E27FC236}">
                <a16:creationId xmlns:a16="http://schemas.microsoft.com/office/drawing/2014/main" id="{0DB7E977-75F6-CF4A-B8BB-4EFE5525EDB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Slide Image Placeholder 1">
            <a:extLst>
              <a:ext uri="{FF2B5EF4-FFF2-40B4-BE49-F238E27FC236}">
                <a16:creationId xmlns:a16="http://schemas.microsoft.com/office/drawing/2014/main" id="{5DF8C6F0-8A98-7C48-9A05-8547BC77F30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0" name="Notes Placeholder 2">
            <a:extLst>
              <a:ext uri="{FF2B5EF4-FFF2-40B4-BE49-F238E27FC236}">
                <a16:creationId xmlns:a16="http://schemas.microsoft.com/office/drawing/2014/main" id="{B820F22E-3867-C547-8D66-1B4F7301D45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>
            <a:extLst>
              <a:ext uri="{FF2B5EF4-FFF2-40B4-BE49-F238E27FC236}">
                <a16:creationId xmlns:a16="http://schemas.microsoft.com/office/drawing/2014/main" id="{515546CC-4670-D24A-BE65-F632A58C401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2" name="Notes Placeholder 2">
            <a:extLst>
              <a:ext uri="{FF2B5EF4-FFF2-40B4-BE49-F238E27FC236}">
                <a16:creationId xmlns:a16="http://schemas.microsoft.com/office/drawing/2014/main" id="{F6EB772A-188A-8A41-B7F2-FA50E340B8D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Slide Image Placeholder 1">
            <a:extLst>
              <a:ext uri="{FF2B5EF4-FFF2-40B4-BE49-F238E27FC236}">
                <a16:creationId xmlns:a16="http://schemas.microsoft.com/office/drawing/2014/main" id="{66B522EC-BE59-2E44-A473-AE9D3926318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8" name="Notes Placeholder 2">
            <a:extLst>
              <a:ext uri="{FF2B5EF4-FFF2-40B4-BE49-F238E27FC236}">
                <a16:creationId xmlns:a16="http://schemas.microsoft.com/office/drawing/2014/main" id="{EC2580EC-53FC-4F47-B344-37915C51D22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Slide Image Placeholder 1">
            <a:extLst>
              <a:ext uri="{FF2B5EF4-FFF2-40B4-BE49-F238E27FC236}">
                <a16:creationId xmlns:a16="http://schemas.microsoft.com/office/drawing/2014/main" id="{08023C70-3F49-C64B-A5BD-F7E0E0B1B02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6" name="Notes Placeholder 2">
            <a:extLst>
              <a:ext uri="{FF2B5EF4-FFF2-40B4-BE49-F238E27FC236}">
                <a16:creationId xmlns:a16="http://schemas.microsoft.com/office/drawing/2014/main" id="{AB919FF9-0BD0-524B-A94F-63C1E1D53A6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Slide Image Placeholder 1">
            <a:extLst>
              <a:ext uri="{FF2B5EF4-FFF2-40B4-BE49-F238E27FC236}">
                <a16:creationId xmlns:a16="http://schemas.microsoft.com/office/drawing/2014/main" id="{F9759731-D92D-4E40-A3CF-A00BE1A33FD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4" name="Notes Placeholder 2">
            <a:extLst>
              <a:ext uri="{FF2B5EF4-FFF2-40B4-BE49-F238E27FC236}">
                <a16:creationId xmlns:a16="http://schemas.microsoft.com/office/drawing/2014/main" id="{2CCA3BC8-63CF-6A48-B503-614579432E7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Slide Image Placeholder 1">
            <a:extLst>
              <a:ext uri="{FF2B5EF4-FFF2-40B4-BE49-F238E27FC236}">
                <a16:creationId xmlns:a16="http://schemas.microsoft.com/office/drawing/2014/main" id="{2AD5BB24-38B6-FE4F-A19D-30A3CDD62B0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2" name="Notes Placeholder 2">
            <a:extLst>
              <a:ext uri="{FF2B5EF4-FFF2-40B4-BE49-F238E27FC236}">
                <a16:creationId xmlns:a16="http://schemas.microsoft.com/office/drawing/2014/main" id="{90707ED5-E09C-F24C-8212-BE5B65B3012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Slide Image Placeholder 1">
            <a:extLst>
              <a:ext uri="{FF2B5EF4-FFF2-40B4-BE49-F238E27FC236}">
                <a16:creationId xmlns:a16="http://schemas.microsoft.com/office/drawing/2014/main" id="{9F4448AC-7E4C-0C41-8D74-91014C3F412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0" name="Notes Placeholder 2">
            <a:extLst>
              <a:ext uri="{FF2B5EF4-FFF2-40B4-BE49-F238E27FC236}">
                <a16:creationId xmlns:a16="http://schemas.microsoft.com/office/drawing/2014/main" id="{C96340CB-629B-8D4A-82B8-07E9804BFFD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Slide Image Placeholder 1">
            <a:extLst>
              <a:ext uri="{FF2B5EF4-FFF2-40B4-BE49-F238E27FC236}">
                <a16:creationId xmlns:a16="http://schemas.microsoft.com/office/drawing/2014/main" id="{248F6662-A71B-814B-8BCD-99B33383C28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8" name="Notes Placeholder 2">
            <a:extLst>
              <a:ext uri="{FF2B5EF4-FFF2-40B4-BE49-F238E27FC236}">
                <a16:creationId xmlns:a16="http://schemas.microsoft.com/office/drawing/2014/main" id="{1B05036F-5FFB-2D47-A11A-FA96B83D730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Slide Image Placeholder 1">
            <a:extLst>
              <a:ext uri="{FF2B5EF4-FFF2-40B4-BE49-F238E27FC236}">
                <a16:creationId xmlns:a16="http://schemas.microsoft.com/office/drawing/2014/main" id="{430F8580-F989-F241-8E15-3F6351DF5B5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6" name="Notes Placeholder 2">
            <a:extLst>
              <a:ext uri="{FF2B5EF4-FFF2-40B4-BE49-F238E27FC236}">
                <a16:creationId xmlns:a16="http://schemas.microsoft.com/office/drawing/2014/main" id="{ADE1E873-A427-5E46-99C4-A34014F0E8A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Slide Image Placeholder 1">
            <a:extLst>
              <a:ext uri="{FF2B5EF4-FFF2-40B4-BE49-F238E27FC236}">
                <a16:creationId xmlns:a16="http://schemas.microsoft.com/office/drawing/2014/main" id="{4B49A60A-D28F-CE47-AA45-CD832692BA1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4" name="Notes Placeholder 2">
            <a:extLst>
              <a:ext uri="{FF2B5EF4-FFF2-40B4-BE49-F238E27FC236}">
                <a16:creationId xmlns:a16="http://schemas.microsoft.com/office/drawing/2014/main" id="{201215AA-5B87-A74B-BD34-4E56CEA1606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Slide Image Placeholder 1">
            <a:extLst>
              <a:ext uri="{FF2B5EF4-FFF2-40B4-BE49-F238E27FC236}">
                <a16:creationId xmlns:a16="http://schemas.microsoft.com/office/drawing/2014/main" id="{6285D84F-B3C6-454B-BBD4-9DE53222869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2" name="Notes Placeholder 2">
            <a:extLst>
              <a:ext uri="{FF2B5EF4-FFF2-40B4-BE49-F238E27FC236}">
                <a16:creationId xmlns:a16="http://schemas.microsoft.com/office/drawing/2014/main" id="{39EC89AE-E901-E44D-8249-BFDE6798C8C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>
            <a:extLst>
              <a:ext uri="{FF2B5EF4-FFF2-40B4-BE49-F238E27FC236}">
                <a16:creationId xmlns:a16="http://schemas.microsoft.com/office/drawing/2014/main" id="{4966748B-8C15-AF41-9088-8072AF41EB6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0" name="Notes Placeholder 2">
            <a:extLst>
              <a:ext uri="{FF2B5EF4-FFF2-40B4-BE49-F238E27FC236}">
                <a16:creationId xmlns:a16="http://schemas.microsoft.com/office/drawing/2014/main" id="{6874D5DD-35BD-324E-9A86-3F4434DA70F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>
            <a:extLst>
              <a:ext uri="{FF2B5EF4-FFF2-40B4-BE49-F238E27FC236}">
                <a16:creationId xmlns:a16="http://schemas.microsoft.com/office/drawing/2014/main" id="{A64DBA10-978E-DE47-B0FE-CA19968F243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8" name="Notes Placeholder 2">
            <a:extLst>
              <a:ext uri="{FF2B5EF4-FFF2-40B4-BE49-F238E27FC236}">
                <a16:creationId xmlns:a16="http://schemas.microsoft.com/office/drawing/2014/main" id="{ADA51E92-4EBA-4246-8AD9-D93EF050AAF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>
            <a:extLst>
              <a:ext uri="{FF2B5EF4-FFF2-40B4-BE49-F238E27FC236}">
                <a16:creationId xmlns:a16="http://schemas.microsoft.com/office/drawing/2014/main" id="{1C1F2047-9EE2-704B-A73B-68457D344BE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6" name="Notes Placeholder 2">
            <a:extLst>
              <a:ext uri="{FF2B5EF4-FFF2-40B4-BE49-F238E27FC236}">
                <a16:creationId xmlns:a16="http://schemas.microsoft.com/office/drawing/2014/main" id="{0312706B-C227-C441-807E-6D005C7F570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>
            <a:extLst>
              <a:ext uri="{FF2B5EF4-FFF2-40B4-BE49-F238E27FC236}">
                <a16:creationId xmlns:a16="http://schemas.microsoft.com/office/drawing/2014/main" id="{630EE7E7-5AF7-A54D-B46F-A5D99CD95CE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4" name="Notes Placeholder 2">
            <a:extLst>
              <a:ext uri="{FF2B5EF4-FFF2-40B4-BE49-F238E27FC236}">
                <a16:creationId xmlns:a16="http://schemas.microsoft.com/office/drawing/2014/main" id="{AA205B74-7173-5A4B-B429-2C8817EB478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>
            <a:extLst>
              <a:ext uri="{FF2B5EF4-FFF2-40B4-BE49-F238E27FC236}">
                <a16:creationId xmlns:a16="http://schemas.microsoft.com/office/drawing/2014/main" id="{D27A01D1-A2AC-2D4C-B7C0-5D2C095EF70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2" name="Notes Placeholder 2">
            <a:extLst>
              <a:ext uri="{FF2B5EF4-FFF2-40B4-BE49-F238E27FC236}">
                <a16:creationId xmlns:a16="http://schemas.microsoft.com/office/drawing/2014/main" id="{EB3F48CC-437D-4A4E-A5A1-C0FF826A5B2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>
            <a:extLst>
              <a:ext uri="{FF2B5EF4-FFF2-40B4-BE49-F238E27FC236}">
                <a16:creationId xmlns:a16="http://schemas.microsoft.com/office/drawing/2014/main" id="{D1546CDF-51F8-1649-A5EE-3D874A5FEE0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0" name="Notes Placeholder 2">
            <a:extLst>
              <a:ext uri="{FF2B5EF4-FFF2-40B4-BE49-F238E27FC236}">
                <a16:creationId xmlns:a16="http://schemas.microsoft.com/office/drawing/2014/main" id="{29CD1434-64AA-4B4F-83F9-47B150F81DD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911F9D-5B3D-C645-8678-178296136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BE0D8-570E-0F4D-AE3D-3FBF0F0D6DF0}" type="datetime1">
              <a:rPr lang="en-US"/>
              <a:pPr>
                <a:defRPr/>
              </a:pPr>
              <a:t>4/8/21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8AB882-FA1E-324E-A601-40747917A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EB24FF-455C-3849-9BCC-FF8A36A69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5A6C0-DAAF-714D-A427-641FCDF426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1960997"/>
      </p:ext>
    </p:extLst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88518F-B3B2-F548-8810-6EA3E82EE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48033-E0D4-274B-9AFF-40E6056A8EC6}" type="datetime1">
              <a:rPr lang="en-US"/>
              <a:pPr>
                <a:defRPr/>
              </a:pPr>
              <a:t>4/8/21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E5BF3C-C820-7146-B7D0-45DFCB4F6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C34647-3310-3142-9974-70CA8BF88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79A60-EDF7-0740-AC51-48B091699A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0323198"/>
      </p:ext>
    </p:extLst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11E5DB-ADB2-7F40-9FA6-102CF6CAB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A9ED5-00B2-144B-A1B4-6546257FB9A1}" type="datetime1">
              <a:rPr lang="en-US"/>
              <a:pPr>
                <a:defRPr/>
              </a:pPr>
              <a:t>4/8/21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6CE299-E812-5D45-99B4-B994888EC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E572D3-0F3A-2147-B001-BC2E30484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1B49C-4CF0-964A-A228-3EFA3A7804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3490242"/>
      </p:ext>
    </p:extLst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Ø"/>
              <a:defRPr/>
            </a:lvl1pPr>
            <a:lvl2pPr>
              <a:buFont typeface="Arial" pitchFamily="34" charset="0"/>
              <a:buChar char="•"/>
              <a:defRPr/>
            </a:lvl2pPr>
            <a:lvl3pPr>
              <a:buFont typeface="Wingdings" pitchFamily="2" charset="2"/>
              <a:buChar char="§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2E0659C-F2B6-FE41-A817-76169549B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70A4A-7065-CE43-831C-0371CE64FFA6}" type="datetime1">
              <a:rPr lang="en-US"/>
              <a:pPr>
                <a:defRPr/>
              </a:pPr>
              <a:t>4/8/21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4999579-68A3-5341-B7DB-6C5D861B0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917A28A-1C8C-1043-809D-8C793860A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9729D-2FA7-F649-97A1-CEB3594A1F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726D2ADB-DD52-764D-9868-D1E632485E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6173153"/>
            <a:ext cx="824234" cy="5492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675595804"/>
      </p:ext>
    </p:extLst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C0E775-1079-5949-806C-8AFFA504D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C83FE-E950-7448-9A50-49C2C4DBB5A6}" type="datetime1">
              <a:rPr lang="en-US"/>
              <a:pPr>
                <a:defRPr/>
              </a:pPr>
              <a:t>4/8/21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BB45A-1CC1-4F47-AAC9-69EE045D8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0BB08D-C24A-9648-91E7-FF4878C77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24E54-E93F-6447-A008-ACF5CED154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5141724"/>
      </p:ext>
    </p:extLst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Font typeface="Wingdings" pitchFamily="2" charset="2"/>
              <a:buChar char="Ø"/>
              <a:defRPr sz="28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buFont typeface="Wingdings" pitchFamily="2" charset="2"/>
              <a:buChar char="Ø"/>
              <a:defRPr sz="28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8B99DE1C-8CEB-5949-B09D-36B1ED531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115B7-BDE9-6946-AD40-C9DD3E3B0149}" type="datetime1">
              <a:rPr lang="en-US"/>
              <a:pPr>
                <a:defRPr/>
              </a:pPr>
              <a:t>4/8/21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0B162A85-25E2-F946-86E1-CEEAA5439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C7C30CF9-7E3B-184D-AF3E-6800CDCB2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846508-2163-3E4C-8DE4-FFA9E658A5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3A575FAF-F407-4349-B364-9050B46C29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6173153"/>
            <a:ext cx="824234" cy="5492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268205522"/>
      </p:ext>
    </p:extLst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buFont typeface="Wingdings" pitchFamily="2" charset="2"/>
              <a:buChar char="Ø"/>
              <a:defRPr sz="2000"/>
            </a:lvl2pPr>
            <a:lvl3pPr>
              <a:buFont typeface="Wingdings" pitchFamily="2" charset="2"/>
              <a:buChar char="§"/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4A87E8C-8354-A84F-9995-E0AFD5BBC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1E3618-B64E-044C-9355-D15005CFD0F4}" type="datetime1">
              <a:rPr lang="en-US"/>
              <a:pPr>
                <a:defRPr/>
              </a:pPr>
              <a:t>4/8/21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CB3BC8C-447E-EC42-B8D3-6969092AF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E4C789E-3579-9147-A5C9-31DBA7374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062A3-72E8-9644-91F3-466E7F83E2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6850618"/>
      </p:ext>
    </p:extLst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CE3C8E9-D1BC-7142-A057-236805183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EA606-1B84-064E-A6BB-AB5EB0193881}" type="datetime1">
              <a:rPr lang="en-US"/>
              <a:pPr>
                <a:defRPr/>
              </a:pPr>
              <a:t>4/8/21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35F962E-7014-834E-8E2C-8B95B46C8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2DA0138-99CF-4147-9734-0AFB5D2A2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C16A89-B551-C44C-BD6D-0302279788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9812313"/>
      </p:ext>
    </p:extLst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A3916DF4-1B5A-9846-BBBB-8B8546EBA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F7D0A9-1E63-124D-AB04-5B75FDF08D22}" type="datetime1">
              <a:rPr lang="en-US"/>
              <a:pPr>
                <a:defRPr/>
              </a:pPr>
              <a:t>4/8/21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A52753B-CCC3-1D4C-99E9-4450D6CAD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F31210E-C637-E149-87FE-D61800E2D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E8475-FF19-7844-BF90-2CBECC0FE8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5401853"/>
      </p:ext>
    </p:extLst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D31CB36-6B95-194F-B1D2-9B0B4F1A2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EE7DD-3291-1242-9F4A-1392604B4F1B}" type="datetime1">
              <a:rPr lang="en-US"/>
              <a:pPr>
                <a:defRPr/>
              </a:pPr>
              <a:t>4/8/21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F1693F7-3FE0-7341-9641-C5292C031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94CF992-BBF1-1B4E-AE6A-F73FB599F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5D3C4-63E4-2D46-B33F-F9DDC393DC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8711971"/>
      </p:ext>
    </p:extLst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E4A89A2-5639-AA47-806C-ED1531591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8DACA-5FDA-6741-B2C2-1280421B1016}" type="datetime1">
              <a:rPr lang="en-US"/>
              <a:pPr>
                <a:defRPr/>
              </a:pPr>
              <a:t>4/8/21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DB6CAE3-7F06-CB43-9E8E-CDFB31FC3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2D57C5B-F925-1A44-A51B-7A8BC6BD9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74680-51E9-7647-9CCB-985E968EF6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3020252"/>
      </p:ext>
    </p:extLst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F368E2B-3BCA-FD41-9DA2-96D332208D6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B73F1004-2DC9-C64E-A086-CE48D73C545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622737-204F-6C4A-951F-D152FB1E6F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BB3D8963-FBDB-6E40-8A08-E9D6D2FCA862}" type="datetime1">
              <a:rPr lang="en-US"/>
              <a:pPr>
                <a:defRPr/>
              </a:pPr>
              <a:t>4/8/21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1A2EAC-D61E-6E41-97F5-ED5BB4C013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4A8F6C-957D-1C4C-99B0-2980E83579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8FF2394-A84E-CD4A-BCE6-1926C1F835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903" r:id="rId2"/>
    <p:sldLayoutId id="2147483895" r:id="rId3"/>
    <p:sldLayoutId id="2147483904" r:id="rId4"/>
    <p:sldLayoutId id="2147483896" r:id="rId5"/>
    <p:sldLayoutId id="2147483897" r:id="rId6"/>
    <p:sldLayoutId id="2147483898" r:id="rId7"/>
    <p:sldLayoutId id="2147483899" r:id="rId8"/>
    <p:sldLayoutId id="2147483900" r:id="rId9"/>
    <p:sldLayoutId id="2147483901" r:id="rId10"/>
    <p:sldLayoutId id="2147483902" r:id="rId11"/>
  </p:sldLayoutIdLst>
  <p:transition spd="med">
    <p:wipe dir="r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slide" Target="slide3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9.xml"/><Relationship Id="rId5" Type="http://schemas.openxmlformats.org/officeDocument/2006/relationships/slide" Target="slide11.xml"/><Relationship Id="rId4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>
            <a:extLst>
              <a:ext uri="{FF2B5EF4-FFF2-40B4-BE49-F238E27FC236}">
                <a16:creationId xmlns:a16="http://schemas.microsoft.com/office/drawing/2014/main" id="{AA09A982-DF34-0344-B74B-5D688D05C1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6613525"/>
            <a:ext cx="16002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US" sz="1000">
                <a:solidFill>
                  <a:srgbClr val="D9D9D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© 2022 Clairmont Press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1BC84D-7EA4-5D44-88CC-7CE5CE73BF4C}"/>
              </a:ext>
            </a:extLst>
          </p:cNvPr>
          <p:cNvSpPr txBox="1"/>
          <p:nvPr/>
        </p:nvSpPr>
        <p:spPr>
          <a:xfrm>
            <a:off x="800100" y="5135940"/>
            <a:ext cx="7543800" cy="156966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Chapter 13: The Transition Twenties and Depression Thirties</a:t>
            </a:r>
          </a:p>
          <a:p>
            <a:pPr eaLnBrk="1" hangingPunct="1">
              <a:defRPr/>
            </a:pP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STUDY PRESENTATION</a:t>
            </a: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60375CC4-AEB7-AA4D-A66D-C462779BD3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900" y="1752600"/>
            <a:ext cx="6934200" cy="2796794"/>
          </a:xfrm>
          <a:prstGeom prst="rect">
            <a:avLst/>
          </a:prstGeom>
          <a:effectLst>
            <a:glow rad="63500">
              <a:schemeClr val="bg1">
                <a:alpha val="5000"/>
              </a:schemeClr>
            </a:glow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22D787D-8076-354F-88F6-8674FA8DD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The Failure of Prohibition</a:t>
            </a:r>
          </a:p>
        </p:txBody>
      </p:sp>
      <p:sp>
        <p:nvSpPr>
          <p:cNvPr id="13314" name="Content Placeholder 5">
            <a:extLst>
              <a:ext uri="{FF2B5EF4-FFF2-40B4-BE49-F238E27FC236}">
                <a16:creationId xmlns:a16="http://schemas.microsoft.com/office/drawing/2014/main" id="{F58EC723-04FA-4444-A211-32E415F857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>
                <a:ea typeface="+mn-ea"/>
              </a:rPr>
              <a:t>Became law in 1919 with 18</a:t>
            </a:r>
            <a:r>
              <a:rPr lang="en-US" sz="2800" baseline="30000" dirty="0">
                <a:ea typeface="+mn-ea"/>
              </a:rPr>
              <a:t>th</a:t>
            </a:r>
            <a:r>
              <a:rPr lang="en-US" sz="2800" dirty="0">
                <a:ea typeface="+mn-ea"/>
              </a:rPr>
              <a:t> Amendment</a:t>
            </a:r>
          </a:p>
          <a:p>
            <a:pPr eaLnBrk="1" hangingPunct="1">
              <a:defRPr/>
            </a:pPr>
            <a:r>
              <a:rPr lang="en-US" sz="2800" dirty="0">
                <a:ea typeface="+mn-ea"/>
              </a:rPr>
              <a:t>Violated widely in all states</a:t>
            </a:r>
          </a:p>
          <a:p>
            <a:pPr eaLnBrk="1" hangingPunct="1">
              <a:defRPr/>
            </a:pPr>
            <a:r>
              <a:rPr lang="en-US" sz="2800" dirty="0">
                <a:ea typeface="+mn-ea"/>
              </a:rPr>
              <a:t>Led to disrespect for law</a:t>
            </a:r>
          </a:p>
          <a:p>
            <a:pPr eaLnBrk="1" hangingPunct="1">
              <a:defRPr/>
            </a:pPr>
            <a:r>
              <a:rPr lang="en-US" sz="2800" dirty="0">
                <a:ea typeface="+mn-ea"/>
              </a:rPr>
              <a:t>Corrupted law enforcement and public officials</a:t>
            </a:r>
          </a:p>
          <a:p>
            <a:pPr eaLnBrk="1" hangingPunct="1">
              <a:defRPr/>
            </a:pPr>
            <a:r>
              <a:rPr lang="en-US" sz="2800" dirty="0">
                <a:ea typeface="+mn-ea"/>
              </a:rPr>
              <a:t>rumrunners, bootleggers, speakeasies</a:t>
            </a:r>
          </a:p>
          <a:p>
            <a:pPr eaLnBrk="1" hangingPunct="1">
              <a:defRPr/>
            </a:pPr>
            <a:r>
              <a:rPr lang="en-US" sz="2800" dirty="0">
                <a:ea typeface="+mn-ea"/>
              </a:rPr>
              <a:t>Repealed in 1933</a:t>
            </a:r>
          </a:p>
          <a:p>
            <a:pPr lvl="1" eaLnBrk="1" hangingPunct="1">
              <a:defRPr/>
            </a:pPr>
            <a:endParaRPr lang="en-US" dirty="0">
              <a:ea typeface="+mn-ea"/>
            </a:endParaRPr>
          </a:p>
          <a:p>
            <a:pPr lvl="1" eaLnBrk="1" hangingPunct="1">
              <a:defRPr/>
            </a:pPr>
            <a:endParaRPr lang="en-US" dirty="0">
              <a:ea typeface="+mn-ea"/>
            </a:endParaRPr>
          </a:p>
          <a:p>
            <a:pPr marL="457200" lvl="1" indent="0" eaLnBrk="1" hangingPunct="1">
              <a:buFont typeface="Arial" pitchFamily="34" charset="0"/>
              <a:buNone/>
              <a:defRPr/>
            </a:pPr>
            <a:endParaRPr lang="en-US" dirty="0">
              <a:ea typeface="+mn-ea"/>
            </a:endParaRPr>
          </a:p>
          <a:p>
            <a:pPr eaLnBrk="1" hangingPunct="1">
              <a:defRPr/>
            </a:pPr>
            <a:endParaRPr lang="en-US" dirty="0">
              <a:ea typeface="+mn-ea"/>
            </a:endParaRPr>
          </a:p>
          <a:p>
            <a:pPr eaLnBrk="1" hangingPunct="1">
              <a:defRPr/>
            </a:pPr>
            <a:endParaRPr lang="en-US" dirty="0">
              <a:ea typeface="+mn-ea"/>
            </a:endParaRPr>
          </a:p>
        </p:txBody>
      </p:sp>
      <p:sp>
        <p:nvSpPr>
          <p:cNvPr id="33795" name="Slide Number Placeholder 6">
            <a:extLst>
              <a:ext uri="{FF2B5EF4-FFF2-40B4-BE49-F238E27FC236}">
                <a16:creationId xmlns:a16="http://schemas.microsoft.com/office/drawing/2014/main" id="{2C7EB662-6EE4-8E4C-B963-E0BBAF6F0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A51BD15-AAC2-3B42-8255-C72F639962EE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5BDEE2-0A38-AE47-A938-8503878FF865}"/>
              </a:ext>
            </a:extLst>
          </p:cNvPr>
          <p:cNvSpPr txBox="1"/>
          <p:nvPr/>
        </p:nvSpPr>
        <p:spPr>
          <a:xfrm>
            <a:off x="3388509" y="6352143"/>
            <a:ext cx="2214581" cy="369332"/>
          </a:xfrm>
          <a:prstGeom prst="rect">
            <a:avLst/>
          </a:prstGeom>
          <a:noFill/>
          <a:effectLst>
            <a:softEdge rad="31750"/>
          </a:effec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  <a:hlinkClick r:id="rId3" action="ppaction://hlinksldjump"/>
              </a:rPr>
              <a:t>Return to Main Menu</a:t>
            </a:r>
            <a:endParaRPr lang="en-US" dirty="0">
              <a:latin typeface="+mn-lt"/>
              <a:ea typeface="+mn-ea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130DD-6735-3C49-930E-E2015DC97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Section 2: The Economy: From Hard Times to Desperate Times</a:t>
            </a:r>
          </a:p>
        </p:txBody>
      </p:sp>
      <p:sp>
        <p:nvSpPr>
          <p:cNvPr id="35843" name="Content Placeholder 2">
            <a:extLst>
              <a:ext uri="{FF2B5EF4-FFF2-40B4-BE49-F238E27FC236}">
                <a16:creationId xmlns:a16="http://schemas.microsoft.com/office/drawing/2014/main" id="{31AF76DD-BC1A-B84D-BCDC-A42CE7DA56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2667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Essential Question: How did scarcity affect South Carolinians in the 1920s and 1930s?</a:t>
            </a: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>
              <a:buFont typeface="Wingdings" pitchFamily="2" charset="2"/>
              <a:buChar char="Ø"/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5844" name="Slide Number Placeholder 4">
            <a:extLst>
              <a:ext uri="{FF2B5EF4-FFF2-40B4-BE49-F238E27FC236}">
                <a16:creationId xmlns:a16="http://schemas.microsoft.com/office/drawing/2014/main" id="{D8C06323-25B9-7042-8998-3F26D7CD5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B831DE0-3505-E146-8BEC-F3694E2AC84C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3EB8D-E9A5-9B4A-95FA-91A63BD77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Section 2: The Economy: From Hard Times to Desperate Times</a:t>
            </a:r>
          </a:p>
        </p:txBody>
      </p:sp>
      <p:sp>
        <p:nvSpPr>
          <p:cNvPr id="37890" name="Content Placeholder 2">
            <a:extLst>
              <a:ext uri="{FF2B5EF4-FFF2-40B4-BE49-F238E27FC236}">
                <a16:creationId xmlns:a16="http://schemas.microsoft.com/office/drawing/2014/main" id="{2E8B889E-E2AC-EC45-A78E-8005A908D5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31242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What terms do I need to know? 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boll weevils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Great Migration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Great Depression</a:t>
            </a:r>
          </a:p>
          <a:p>
            <a:pPr lvl="1" eaLnBrk="1" hangingPunct="1">
              <a:buFont typeface="Arial" pitchFamily="34" charset="0"/>
              <a:buNone/>
            </a:pPr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7891" name="Slide Number Placeholder 4">
            <a:extLst>
              <a:ext uri="{FF2B5EF4-FFF2-40B4-BE49-F238E27FC236}">
                <a16:creationId xmlns:a16="http://schemas.microsoft.com/office/drawing/2014/main" id="{7A699FBD-2930-8A46-A60F-741FCE407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3FE9DA7-1AF4-CE42-A27E-D4804D6672B9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E04BAE2-C5B1-E449-839F-43E2FAF91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Not-So-Roaring Twenties</a:t>
            </a:r>
          </a:p>
        </p:txBody>
      </p:sp>
      <p:sp>
        <p:nvSpPr>
          <p:cNvPr id="16386" name="Content Placeholder 5">
            <a:extLst>
              <a:ext uri="{FF2B5EF4-FFF2-40B4-BE49-F238E27FC236}">
                <a16:creationId xmlns:a16="http://schemas.microsoft.com/office/drawing/2014/main" id="{DE9A38BF-7D4A-BA4A-8B75-20E57B7A74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a typeface="+mn-ea"/>
              </a:rPr>
              <a:t>Agricultural depression</a:t>
            </a:r>
          </a:p>
          <a:p>
            <a:pPr lvl="1" eaLnBrk="1" hangingPunct="1">
              <a:defRPr/>
            </a:pPr>
            <a:r>
              <a:rPr lang="en-US" dirty="0">
                <a:ea typeface="+mn-ea"/>
              </a:rPr>
              <a:t>Drop in cotton prices</a:t>
            </a:r>
          </a:p>
          <a:p>
            <a:pPr lvl="1" eaLnBrk="1" hangingPunct="1">
              <a:defRPr/>
            </a:pPr>
            <a:r>
              <a:rPr lang="en-US" dirty="0">
                <a:ea typeface="+mn-ea"/>
              </a:rPr>
              <a:t>Plague of boll weevils</a:t>
            </a:r>
          </a:p>
          <a:p>
            <a:pPr lvl="1" eaLnBrk="1" hangingPunct="1">
              <a:defRPr/>
            </a:pPr>
            <a:r>
              <a:rPr lang="en-US" dirty="0">
                <a:ea typeface="+mn-ea"/>
              </a:rPr>
              <a:t>Drought wiped out crops being grown</a:t>
            </a:r>
          </a:p>
          <a:p>
            <a:pPr lvl="1" eaLnBrk="1" hangingPunct="1">
              <a:defRPr/>
            </a:pPr>
            <a:r>
              <a:rPr lang="en-US" dirty="0">
                <a:ea typeface="+mn-ea"/>
              </a:rPr>
              <a:t>Erosion began to occur in the soil on farms</a:t>
            </a:r>
          </a:p>
          <a:p>
            <a:pPr lvl="1" eaLnBrk="1" hangingPunct="1">
              <a:defRPr/>
            </a:pPr>
            <a:r>
              <a:rPr lang="en-US" dirty="0">
                <a:ea typeface="+mn-ea"/>
              </a:rPr>
              <a:t>There was an abundance of abandonment of farms</a:t>
            </a:r>
          </a:p>
          <a:p>
            <a:pPr marL="457200" lvl="1" indent="0" eaLnBrk="1" hangingPunct="1">
              <a:buFont typeface="Arial" pitchFamily="34" charset="0"/>
              <a:buNone/>
              <a:defRPr/>
            </a:pPr>
            <a:endParaRPr lang="en-US" dirty="0">
              <a:ea typeface="+mn-ea"/>
            </a:endParaRPr>
          </a:p>
          <a:p>
            <a:pPr eaLnBrk="1" hangingPunct="1">
              <a:defRPr/>
            </a:pPr>
            <a:endParaRPr lang="en-US" dirty="0">
              <a:ea typeface="+mn-ea"/>
            </a:endParaRPr>
          </a:p>
          <a:p>
            <a:pPr eaLnBrk="1" hangingPunct="1">
              <a:defRPr/>
            </a:pPr>
            <a:endParaRPr lang="en-US" dirty="0">
              <a:ea typeface="+mn-ea"/>
            </a:endParaRPr>
          </a:p>
          <a:p>
            <a:pPr eaLnBrk="1" hangingPunct="1">
              <a:defRPr/>
            </a:pPr>
            <a:endParaRPr lang="en-US" dirty="0">
              <a:ea typeface="+mn-ea"/>
            </a:endParaRPr>
          </a:p>
          <a:p>
            <a:pPr eaLnBrk="1" hangingPunct="1">
              <a:defRPr/>
            </a:pPr>
            <a:endParaRPr lang="en-US" dirty="0">
              <a:ea typeface="+mn-ea"/>
            </a:endParaRPr>
          </a:p>
          <a:p>
            <a:pPr eaLnBrk="1" hangingPunct="1">
              <a:defRPr/>
            </a:pPr>
            <a:endParaRPr lang="en-US" dirty="0">
              <a:ea typeface="+mn-ea"/>
            </a:endParaRPr>
          </a:p>
        </p:txBody>
      </p:sp>
      <p:sp>
        <p:nvSpPr>
          <p:cNvPr id="39939" name="Slide Number Placeholder 6">
            <a:extLst>
              <a:ext uri="{FF2B5EF4-FFF2-40B4-BE49-F238E27FC236}">
                <a16:creationId xmlns:a16="http://schemas.microsoft.com/office/drawing/2014/main" id="{1E83AED4-915B-0441-BEA8-D26959B86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5324F45-A38C-754F-9F65-354FF9AA9A8F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0138F40-0135-5242-998B-E0FE8A2BF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The Great Migration</a:t>
            </a:r>
          </a:p>
        </p:txBody>
      </p:sp>
      <p:sp>
        <p:nvSpPr>
          <p:cNvPr id="41986" name="Content Placeholder 5">
            <a:extLst>
              <a:ext uri="{FF2B5EF4-FFF2-40B4-BE49-F238E27FC236}">
                <a16:creationId xmlns:a16="http://schemas.microsoft.com/office/drawing/2014/main" id="{C3EAA8D3-8135-624B-B1B6-8D8AB7A17B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sz="2400">
                <a:ea typeface="ＭＳ Ｐゴシック" panose="020B0600070205080204" pitchFamily="34" charset="-128"/>
              </a:rPr>
              <a:t>Black movement to the north</a:t>
            </a:r>
          </a:p>
          <a:p>
            <a:pPr lvl="1" eaLnBrk="1" hangingPunct="1"/>
            <a:r>
              <a:rPr lang="en-US" altLang="en-US" sz="2400">
                <a:ea typeface="ＭＳ Ｐゴシック" panose="020B0600070205080204" pitchFamily="34" charset="-128"/>
              </a:rPr>
              <a:t>Began during WWI</a:t>
            </a:r>
          </a:p>
          <a:p>
            <a:pPr lvl="1" eaLnBrk="1" hangingPunct="1"/>
            <a:r>
              <a:rPr lang="en-US" altLang="en-US" sz="2400">
                <a:ea typeface="ＭＳ Ｐゴシック" panose="020B0600070205080204" pitchFamily="34" charset="-128"/>
              </a:rPr>
              <a:t>Lured by better jobs and more freedom</a:t>
            </a:r>
          </a:p>
          <a:p>
            <a:pPr lvl="1" eaLnBrk="1" hangingPunct="1"/>
            <a:r>
              <a:rPr lang="en-US" altLang="en-US" sz="2400">
                <a:ea typeface="ＭＳ Ｐゴシック" panose="020B0600070205080204" pitchFamily="34" charset="-128"/>
              </a:rPr>
              <a:t>Ceased to be majority in SC by 1925</a:t>
            </a:r>
          </a:p>
          <a:p>
            <a:pPr eaLnBrk="1" hangingPunct="1"/>
            <a:r>
              <a:rPr lang="en-US" altLang="en-US" sz="2400">
                <a:ea typeface="ＭＳ Ｐゴシック" panose="020B0600070205080204" pitchFamily="34" charset="-128"/>
              </a:rPr>
              <a:t>Conditions in the north</a:t>
            </a:r>
          </a:p>
          <a:p>
            <a:pPr lvl="1" eaLnBrk="1" hangingPunct="1"/>
            <a:r>
              <a:rPr lang="en-US" altLang="en-US" sz="2400">
                <a:ea typeface="ＭＳ Ｐゴシック" panose="020B0600070205080204" pitchFamily="34" charset="-128"/>
              </a:rPr>
              <a:t>Discrimination on raises and promotions</a:t>
            </a:r>
          </a:p>
          <a:p>
            <a:pPr lvl="1" eaLnBrk="1" hangingPunct="1"/>
            <a:r>
              <a:rPr lang="en-US" altLang="en-US" sz="2400">
                <a:ea typeface="ＭＳ Ｐゴシック" panose="020B0600070205080204" pitchFamily="34" charset="-128"/>
              </a:rPr>
              <a:t>Crowded living conditions </a:t>
            </a:r>
          </a:p>
          <a:p>
            <a:pPr lvl="1" eaLnBrk="1" hangingPunct="1"/>
            <a:r>
              <a:rPr lang="en-US" altLang="en-US" sz="2400">
                <a:ea typeface="ＭＳ Ｐゴシック" panose="020B0600070205080204" pitchFamily="34" charset="-128"/>
              </a:rPr>
              <a:t>Crime and disease was rampant</a:t>
            </a:r>
          </a:p>
          <a:p>
            <a:pPr lvl="1" eaLnBrk="1" hangingPunct="1"/>
            <a:r>
              <a:rPr lang="en-US" altLang="en-US" sz="2400">
                <a:ea typeface="ＭＳ Ｐゴシック" panose="020B0600070205080204" pitchFamily="34" charset="-128"/>
              </a:rPr>
              <a:t>Political clout</a:t>
            </a:r>
          </a:p>
          <a:p>
            <a:pPr lvl="1" eaLnBrk="1" hangingPunct="1"/>
            <a:r>
              <a:rPr lang="en-US" altLang="en-US" sz="2400">
                <a:ea typeface="ＭＳ Ｐゴシック" panose="020B0600070205080204" pitchFamily="34" charset="-128"/>
              </a:rPr>
              <a:t>Higher wages to workers</a:t>
            </a:r>
          </a:p>
          <a:p>
            <a:pPr eaLnBrk="1" hangingPunct="1"/>
            <a:endParaRPr lang="en-US" altLang="en-US" sz="240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z="240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41987" name="Slide Number Placeholder 6">
            <a:extLst>
              <a:ext uri="{FF2B5EF4-FFF2-40B4-BE49-F238E27FC236}">
                <a16:creationId xmlns:a16="http://schemas.microsoft.com/office/drawing/2014/main" id="{8DC01FA9-0DA8-5E43-9074-792B50BE0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FB7E456-4E6C-DD4A-8B0F-D49BDA72ACA6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CE12426-B4F8-8D41-B37C-82BAF61D7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The Textile Industry Triumphs, Then Slumps</a:t>
            </a:r>
          </a:p>
        </p:txBody>
      </p:sp>
      <p:sp>
        <p:nvSpPr>
          <p:cNvPr id="44034" name="Content Placeholder 5">
            <a:extLst>
              <a:ext uri="{FF2B5EF4-FFF2-40B4-BE49-F238E27FC236}">
                <a16:creationId xmlns:a16="http://schemas.microsoft.com/office/drawing/2014/main" id="{872C319D-7DF0-9740-8276-7507658EA9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Growth from 1880 to 1920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Tax breaks to mills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Lax safety and sanitation regulations in mills due to the laissez-faire policy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Cheap labor provided by struggling farmers and starving sharecroppers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Nation’</a:t>
            </a:r>
            <a:r>
              <a:rPr lang="en-US" altLang="ja-JP">
                <a:ea typeface="ＭＳ Ｐゴシック" panose="020B0600070205080204" pitchFamily="34" charset="-128"/>
              </a:rPr>
              <a:t>s leader by 1920</a:t>
            </a: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44035" name="Slide Number Placeholder 6">
            <a:extLst>
              <a:ext uri="{FF2B5EF4-FFF2-40B4-BE49-F238E27FC236}">
                <a16:creationId xmlns:a16="http://schemas.microsoft.com/office/drawing/2014/main" id="{33AF97E0-757E-C740-9AA9-9DBBF41C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B538302-5C48-B544-A45C-A882EC673B72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9335DDF-1241-404E-9231-B4B3A0F07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Improvements in Mill Village Life &amp; Worsening Conditions inside the Mills</a:t>
            </a:r>
          </a:p>
        </p:txBody>
      </p:sp>
      <p:sp>
        <p:nvSpPr>
          <p:cNvPr id="46082" name="Content Placeholder 5">
            <a:extLst>
              <a:ext uri="{FF2B5EF4-FFF2-40B4-BE49-F238E27FC236}">
                <a16:creationId xmlns:a16="http://schemas.microsoft.com/office/drawing/2014/main" id="{CEFFD263-7F1A-814E-9D15-4EB287472F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43400"/>
          </a:xfrm>
        </p:spPr>
        <p:txBody>
          <a:bodyPr/>
          <a:lstStyle/>
          <a:p>
            <a:pPr eaLnBrk="1" hangingPunct="1"/>
            <a:r>
              <a:rPr lang="en-US" altLang="en-US" sz="2800">
                <a:ea typeface="ＭＳ Ｐゴシック" panose="020B0600070205080204" pitchFamily="34" charset="-128"/>
              </a:rPr>
              <a:t>Positive improvements </a:t>
            </a:r>
          </a:p>
          <a:p>
            <a:pPr lvl="1" eaLnBrk="1" hangingPunct="1"/>
            <a:r>
              <a:rPr lang="en-US" altLang="en-US" sz="2400">
                <a:ea typeface="ＭＳ Ｐゴシック" panose="020B0600070205080204" pitchFamily="34" charset="-128"/>
              </a:rPr>
              <a:t>Reduction in working hours</a:t>
            </a:r>
          </a:p>
          <a:p>
            <a:pPr lvl="1" eaLnBrk="1" hangingPunct="1"/>
            <a:r>
              <a:rPr lang="en-US" altLang="en-US" sz="2400">
                <a:ea typeface="ＭＳ Ｐゴシック" panose="020B0600070205080204" pitchFamily="34" charset="-128"/>
              </a:rPr>
              <a:t>Electricity and running water</a:t>
            </a:r>
          </a:p>
          <a:p>
            <a:pPr lvl="1" eaLnBrk="1" hangingPunct="1"/>
            <a:r>
              <a:rPr lang="en-US" altLang="en-US" sz="2400">
                <a:ea typeface="ＭＳ Ｐゴシック" panose="020B0600070205080204" pitchFamily="34" charset="-128"/>
              </a:rPr>
              <a:t>Increased ownership of luxury items</a:t>
            </a:r>
          </a:p>
          <a:p>
            <a:pPr eaLnBrk="1" hangingPunct="1"/>
            <a:r>
              <a:rPr lang="en-US" altLang="en-US" sz="2800">
                <a:ea typeface="ＭＳ Ｐゴシック" panose="020B0600070205080204" pitchFamily="34" charset="-128"/>
              </a:rPr>
              <a:t>Negative conditions</a:t>
            </a:r>
          </a:p>
          <a:p>
            <a:pPr lvl="1" eaLnBrk="1" hangingPunct="1"/>
            <a:r>
              <a:rPr lang="en-US" altLang="en-US" sz="2400">
                <a:ea typeface="ＭＳ Ｐゴシック" panose="020B0600070205080204" pitchFamily="34" charset="-128"/>
              </a:rPr>
              <a:t>Speed-up and stretch-out – management decided to speed up the machines and increase the number of machines that each worker tended</a:t>
            </a:r>
          </a:p>
          <a:p>
            <a:pPr lvl="1" eaLnBrk="1" hangingPunct="1"/>
            <a:r>
              <a:rPr lang="en-US" altLang="en-US" sz="2400">
                <a:ea typeface="ＭＳ Ｐゴシック" panose="020B0600070205080204" pitchFamily="34" charset="-128"/>
              </a:rPr>
              <a:t>Protests and strikes</a:t>
            </a:r>
          </a:p>
          <a:p>
            <a:pPr lvl="1" eaLnBrk="1" hangingPunct="1"/>
            <a:r>
              <a:rPr lang="en-US" altLang="en-US" sz="2400">
                <a:ea typeface="ＭＳ Ｐゴシック" panose="020B0600070205080204" pitchFamily="34" charset="-128"/>
              </a:rPr>
              <a:t>Legislative investigation</a:t>
            </a: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46083" name="Slide Number Placeholder 6">
            <a:extLst>
              <a:ext uri="{FF2B5EF4-FFF2-40B4-BE49-F238E27FC236}">
                <a16:creationId xmlns:a16="http://schemas.microsoft.com/office/drawing/2014/main" id="{B040E5EE-05D6-9A4D-9EFD-81C69DE66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D9F20DA-C093-9244-B39D-DFBC529AC204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2AB440E-209E-DB48-92F7-1441BA1DA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The Great Depression</a:t>
            </a:r>
          </a:p>
        </p:txBody>
      </p:sp>
      <p:sp>
        <p:nvSpPr>
          <p:cNvPr id="20482" name="Content Placeholder 5">
            <a:extLst>
              <a:ext uri="{FF2B5EF4-FFF2-40B4-BE49-F238E27FC236}">
                <a16:creationId xmlns:a16="http://schemas.microsoft.com/office/drawing/2014/main" id="{82808EB2-0B30-2A44-AD79-CA76CDE7E0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>
                <a:ea typeface="+mn-ea"/>
              </a:rPr>
              <a:t>Downward economic spiral</a:t>
            </a:r>
          </a:p>
          <a:p>
            <a:pPr lvl="1" eaLnBrk="1" hangingPunct="1">
              <a:defRPr/>
            </a:pPr>
            <a:r>
              <a:rPr lang="en-US" sz="2400" dirty="0">
                <a:ea typeface="+mn-ea"/>
              </a:rPr>
              <a:t>Overproduction/underconsumption</a:t>
            </a:r>
          </a:p>
          <a:p>
            <a:pPr lvl="1" eaLnBrk="1" hangingPunct="1">
              <a:defRPr/>
            </a:pPr>
            <a:r>
              <a:rPr lang="en-US" sz="2400" dirty="0">
                <a:ea typeface="+mn-ea"/>
              </a:rPr>
              <a:t>Lay-offs and slowdowns</a:t>
            </a:r>
          </a:p>
          <a:p>
            <a:pPr lvl="1" eaLnBrk="1" hangingPunct="1">
              <a:defRPr/>
            </a:pPr>
            <a:r>
              <a:rPr lang="en-US" sz="2400" dirty="0">
                <a:ea typeface="+mn-ea"/>
              </a:rPr>
              <a:t>Declining share values</a:t>
            </a:r>
          </a:p>
          <a:p>
            <a:pPr lvl="1" eaLnBrk="1" hangingPunct="1">
              <a:defRPr/>
            </a:pPr>
            <a:r>
              <a:rPr lang="en-US" sz="2400" dirty="0">
                <a:ea typeface="+mn-ea"/>
              </a:rPr>
              <a:t>Bank closing</a:t>
            </a:r>
          </a:p>
          <a:p>
            <a:pPr lvl="1" eaLnBrk="1" hangingPunct="1">
              <a:defRPr/>
            </a:pPr>
            <a:r>
              <a:rPr lang="en-US" sz="2400" dirty="0">
                <a:ea typeface="+mn-ea"/>
              </a:rPr>
              <a:t>Rise in unemployment</a:t>
            </a:r>
          </a:p>
          <a:p>
            <a:pPr lvl="1" eaLnBrk="1" hangingPunct="1">
              <a:defRPr/>
            </a:pPr>
            <a:r>
              <a:rPr lang="en-US" sz="2400" dirty="0">
                <a:ea typeface="+mn-ea"/>
              </a:rPr>
              <a:t>Lack of money to buy food</a:t>
            </a:r>
          </a:p>
          <a:p>
            <a:pPr lvl="1" eaLnBrk="1" hangingPunct="1">
              <a:defRPr/>
            </a:pPr>
            <a:r>
              <a:rPr lang="en-US" sz="2400" dirty="0">
                <a:ea typeface="+mn-ea"/>
              </a:rPr>
              <a:t>Declining per capita income</a:t>
            </a:r>
          </a:p>
          <a:p>
            <a:pPr eaLnBrk="1" hangingPunct="1">
              <a:defRPr/>
            </a:pPr>
            <a:r>
              <a:rPr lang="en-US" sz="2400" dirty="0">
                <a:ea typeface="+mn-ea"/>
              </a:rPr>
              <a:t>Signs of the times</a:t>
            </a:r>
          </a:p>
          <a:p>
            <a:pPr lvl="1" eaLnBrk="1" hangingPunct="1">
              <a:defRPr/>
            </a:pPr>
            <a:r>
              <a:rPr lang="en-US" sz="2400" dirty="0">
                <a:ea typeface="+mn-ea"/>
              </a:rPr>
              <a:t>Hoboes</a:t>
            </a:r>
          </a:p>
          <a:p>
            <a:pPr lvl="1" eaLnBrk="1" hangingPunct="1">
              <a:defRPr/>
            </a:pPr>
            <a:r>
              <a:rPr lang="en-US" sz="2400" dirty="0">
                <a:ea typeface="+mn-ea"/>
              </a:rPr>
              <a:t>Hoovervilles</a:t>
            </a:r>
          </a:p>
          <a:p>
            <a:pPr marL="457200" lvl="1" indent="0" eaLnBrk="1" hangingPunct="1">
              <a:buFont typeface="Arial" pitchFamily="34" charset="0"/>
              <a:buNone/>
              <a:defRPr/>
            </a:pPr>
            <a:endParaRPr lang="en-US" sz="2400" dirty="0">
              <a:ea typeface="+mn-ea"/>
            </a:endParaRPr>
          </a:p>
          <a:p>
            <a:pPr lvl="1" eaLnBrk="1" hangingPunct="1">
              <a:defRPr/>
            </a:pPr>
            <a:endParaRPr lang="en-US" sz="2400" dirty="0">
              <a:ea typeface="+mn-ea"/>
            </a:endParaRPr>
          </a:p>
          <a:p>
            <a:pPr eaLnBrk="1" hangingPunct="1">
              <a:defRPr/>
            </a:pPr>
            <a:endParaRPr lang="en-US" sz="2400" dirty="0">
              <a:ea typeface="+mn-ea"/>
            </a:endParaRPr>
          </a:p>
          <a:p>
            <a:pPr eaLnBrk="1" hangingPunct="1">
              <a:defRPr/>
            </a:pPr>
            <a:endParaRPr lang="en-US" sz="2400" dirty="0">
              <a:ea typeface="+mn-ea"/>
            </a:endParaRPr>
          </a:p>
          <a:p>
            <a:pPr eaLnBrk="1" hangingPunct="1">
              <a:defRPr/>
            </a:pPr>
            <a:endParaRPr lang="en-US" sz="2400" dirty="0">
              <a:ea typeface="+mn-ea"/>
            </a:endParaRPr>
          </a:p>
          <a:p>
            <a:pPr eaLnBrk="1" hangingPunct="1">
              <a:defRPr/>
            </a:pPr>
            <a:endParaRPr lang="en-US" sz="2400" dirty="0">
              <a:ea typeface="+mn-ea"/>
            </a:endParaRPr>
          </a:p>
          <a:p>
            <a:pPr eaLnBrk="1" hangingPunct="1">
              <a:defRPr/>
            </a:pPr>
            <a:endParaRPr lang="en-US" sz="2400" dirty="0">
              <a:ea typeface="+mn-ea"/>
            </a:endParaRPr>
          </a:p>
        </p:txBody>
      </p:sp>
      <p:sp>
        <p:nvSpPr>
          <p:cNvPr id="48131" name="Slide Number Placeholder 6">
            <a:extLst>
              <a:ext uri="{FF2B5EF4-FFF2-40B4-BE49-F238E27FC236}">
                <a16:creationId xmlns:a16="http://schemas.microsoft.com/office/drawing/2014/main" id="{B8B51ED0-0C93-F74D-AF8F-9450F413B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D94CA89-2FFA-1B40-A7FE-8042CD133662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Slide Number Placeholder 3">
            <a:extLst>
              <a:ext uri="{FF2B5EF4-FFF2-40B4-BE49-F238E27FC236}">
                <a16:creationId xmlns:a16="http://schemas.microsoft.com/office/drawing/2014/main" id="{E2485A7E-98C4-8C4A-AB27-5E6351105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B83DC80-A0B2-A147-87E0-39759D8E502B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113666" name="Picture 2">
            <a:extLst>
              <a:ext uri="{FF2B5EF4-FFF2-40B4-BE49-F238E27FC236}">
                <a16:creationId xmlns:a16="http://schemas.microsoft.com/office/drawing/2014/main" id="{D8AEF4E2-C258-4540-9017-14618AA55F6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62743" y="1028700"/>
            <a:ext cx="8418513" cy="4800600"/>
          </a:xfr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7F6099F-18F4-CF4E-B3E6-CCB2DE9FC9A8}"/>
              </a:ext>
            </a:extLst>
          </p:cNvPr>
          <p:cNvSpPr txBox="1"/>
          <p:nvPr/>
        </p:nvSpPr>
        <p:spPr>
          <a:xfrm>
            <a:off x="3388509" y="6352143"/>
            <a:ext cx="2214581" cy="369332"/>
          </a:xfrm>
          <a:prstGeom prst="rect">
            <a:avLst/>
          </a:prstGeom>
          <a:noFill/>
          <a:effectLst>
            <a:softEdge rad="31750"/>
          </a:effec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  <a:hlinkClick r:id="rId4" action="ppaction://hlinksldjump"/>
              </a:rPr>
              <a:t>Return to Main Menu</a:t>
            </a:r>
            <a:endParaRPr lang="en-US" dirty="0">
              <a:latin typeface="+mn-lt"/>
              <a:ea typeface="+mn-ea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36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F296C-5611-BF43-BACC-B8009FE38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Section 3: The New Deal</a:t>
            </a:r>
          </a:p>
        </p:txBody>
      </p:sp>
      <p:sp>
        <p:nvSpPr>
          <p:cNvPr id="52226" name="Content Placeholder 2">
            <a:extLst>
              <a:ext uri="{FF2B5EF4-FFF2-40B4-BE49-F238E27FC236}">
                <a16:creationId xmlns:a16="http://schemas.microsoft.com/office/drawing/2014/main" id="{2B53F966-0295-6A46-8A51-4BE5BA6B59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Essential Question: How did the New Deal change the lives of South Carolinians? </a:t>
            </a: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>
              <a:buFont typeface="Wingdings" pitchFamily="2" charset="2"/>
              <a:buChar char="Ø"/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52227" name="Slide Number Placeholder 4">
            <a:extLst>
              <a:ext uri="{FF2B5EF4-FFF2-40B4-BE49-F238E27FC236}">
                <a16:creationId xmlns:a16="http://schemas.microsoft.com/office/drawing/2014/main" id="{8DF40A63-BC07-4D42-B500-0B51893FE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A1E62AB-C18A-F449-B894-AB0AB9E4B4C8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Slide Number Placeholder 4">
            <a:extLst>
              <a:ext uri="{FF2B5EF4-FFF2-40B4-BE49-F238E27FC236}">
                <a16:creationId xmlns:a16="http://schemas.microsoft.com/office/drawing/2014/main" id="{4274D007-9378-1D4D-8025-B6AE62309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AF4F2B8-7A59-0843-880E-BA394C60F0F9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55457C-5C22-D849-800F-B70199813C11}"/>
              </a:ext>
            </a:extLst>
          </p:cNvPr>
          <p:cNvSpPr/>
          <p:nvPr/>
        </p:nvSpPr>
        <p:spPr>
          <a:xfrm>
            <a:off x="457200" y="4831566"/>
            <a:ext cx="6781800" cy="1448584"/>
          </a:xfrm>
          <a:prstGeom prst="rect">
            <a:avLst/>
          </a:prstGeom>
          <a:solidFill>
            <a:srgbClr val="10253F">
              <a:alpha val="81961"/>
            </a:srgb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F649FC-7597-074D-B085-9CC8E0BC5521}"/>
              </a:ext>
            </a:extLst>
          </p:cNvPr>
          <p:cNvSpPr txBox="1"/>
          <p:nvPr/>
        </p:nvSpPr>
        <p:spPr>
          <a:xfrm>
            <a:off x="457199" y="4848225"/>
            <a:ext cx="6705600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Section 1: 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hlinkClick r:id="rId4" action="ppaction://hlinksldjump"/>
              </a:rPr>
              <a:t>The Twenties: An Era of Transition </a:t>
            </a:r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Section 2: 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hlinkClick r:id="rId5" action="ppaction://hlinksldjump"/>
              </a:rPr>
              <a:t>The Economy: From Hard Times to Desperate Times </a:t>
            </a:r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Section 3: 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hlinkClick r:id="rId6" action="ppaction://hlinksldjump"/>
              </a:rPr>
              <a:t>The New Deal</a:t>
            </a:r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Section 4: 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hlinkClick r:id="rId7" action="ppaction://hlinksldjump"/>
              </a:rPr>
              <a:t>Politics of the Twenties and Thirties</a:t>
            </a:r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876A1-366C-454E-ADA5-C759C856D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Section 3: The New Deal</a:t>
            </a:r>
          </a:p>
        </p:txBody>
      </p:sp>
      <p:sp>
        <p:nvSpPr>
          <p:cNvPr id="54274" name="Content Placeholder 2">
            <a:extLst>
              <a:ext uri="{FF2B5EF4-FFF2-40B4-BE49-F238E27FC236}">
                <a16:creationId xmlns:a16="http://schemas.microsoft.com/office/drawing/2014/main" id="{53435E02-7BC8-124B-BDD4-6664F6F64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524000"/>
            <a:ext cx="8229600" cy="48006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What terms do I need to know? 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New Deal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collective bargaining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Social Security Act</a:t>
            </a:r>
          </a:p>
          <a:p>
            <a:pPr lvl="1" eaLnBrk="1" hangingPunct="1">
              <a:buFont typeface="Arial" pitchFamily="34" charset="0"/>
              <a:buNone/>
            </a:pPr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54275" name="Slide Number Placeholder 4">
            <a:extLst>
              <a:ext uri="{FF2B5EF4-FFF2-40B4-BE49-F238E27FC236}">
                <a16:creationId xmlns:a16="http://schemas.microsoft.com/office/drawing/2014/main" id="{72150582-71C1-494B-BF44-940F35DD1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4A7A2AB-3A34-BF4A-AEC3-F4702D3B16E8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Content Placeholder 5">
            <a:extLst>
              <a:ext uri="{FF2B5EF4-FFF2-40B4-BE49-F238E27FC236}">
                <a16:creationId xmlns:a16="http://schemas.microsoft.com/office/drawing/2014/main" id="{25A895E9-24A4-A14E-A07F-E0743F04A37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400">
                <a:ea typeface="ＭＳ Ｐゴシック" panose="020B0600070205080204" pitchFamily="34" charset="-128"/>
              </a:rPr>
              <a:t>Herbert Hoover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Not the cause of the Depression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Ineffective in improving conditions</a:t>
            </a:r>
          </a:p>
          <a:p>
            <a:pPr eaLnBrk="1" hangingPunct="1"/>
            <a:r>
              <a:rPr lang="en-US" altLang="en-US" sz="2400">
                <a:ea typeface="ＭＳ Ｐゴシック" panose="020B0600070205080204" pitchFamily="34" charset="-128"/>
              </a:rPr>
              <a:t>Franklin Roosevelt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Elected by landslide in 1932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Dealt with crisis on the first day</a:t>
            </a:r>
          </a:p>
          <a:p>
            <a:pPr lvl="2" eaLnBrk="1" hangingPunct="1"/>
            <a:r>
              <a:rPr lang="en-US" altLang="en-US" sz="2400">
                <a:ea typeface="ＭＳ Ｐゴシック" panose="020B0600070205080204" pitchFamily="34" charset="-128"/>
              </a:rPr>
              <a:t>Reducing fears</a:t>
            </a:r>
          </a:p>
          <a:p>
            <a:pPr lvl="2" eaLnBrk="1" hangingPunct="1"/>
            <a:r>
              <a:rPr lang="en-US" altLang="en-US" sz="2400">
                <a:ea typeface="ＭＳ Ｐゴシック" panose="020B0600070205080204" pitchFamily="34" charset="-128"/>
              </a:rPr>
              <a:t>Giving hope</a:t>
            </a: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56322" name="Content Placeholder 1">
            <a:extLst>
              <a:ext uri="{FF2B5EF4-FFF2-40B4-BE49-F238E27FC236}">
                <a16:creationId xmlns:a16="http://schemas.microsoft.com/office/drawing/2014/main" id="{700DED73-3D4D-9D4D-8173-F56F787616F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95888" y="2011363"/>
            <a:ext cx="2943225" cy="3705225"/>
          </a:xfr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B0334368-CFD0-CA42-AC72-FF9521025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Introduction &amp; Relief, Recovery, </a:t>
            </a:r>
            <a:br>
              <a:rPr lang="en-US" sz="400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</a:br>
            <a:r>
              <a:rPr lang="en-US" sz="400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and Reform</a:t>
            </a:r>
          </a:p>
        </p:txBody>
      </p:sp>
      <p:sp>
        <p:nvSpPr>
          <p:cNvPr id="56324" name="Slide Number Placeholder 6">
            <a:extLst>
              <a:ext uri="{FF2B5EF4-FFF2-40B4-BE49-F238E27FC236}">
                <a16:creationId xmlns:a16="http://schemas.microsoft.com/office/drawing/2014/main" id="{BC66F30B-3D99-4444-A791-FDD20516D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5EDAC30-2EFF-B142-846E-855D9F672A6E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2BA22A-F3EE-E347-848C-51C2946C51B7}"/>
              </a:ext>
            </a:extLst>
          </p:cNvPr>
          <p:cNvSpPr txBox="1"/>
          <p:nvPr/>
        </p:nvSpPr>
        <p:spPr>
          <a:xfrm>
            <a:off x="5334000" y="5715000"/>
            <a:ext cx="2667000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600" dirty="0">
                <a:latin typeface="+mn-lt"/>
                <a:ea typeface="+mn-ea"/>
              </a:rPr>
              <a:t>Franklin Roosevelt</a:t>
            </a:r>
          </a:p>
        </p:txBody>
      </p:sp>
    </p:spTree>
  </p:cSld>
  <p:clrMapOvr>
    <a:masterClrMapping/>
  </p:clrMapOvr>
  <p:transition spd="med"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36064DC-F147-3645-86FE-5E4DB156F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The Banking Crisis</a:t>
            </a:r>
          </a:p>
        </p:txBody>
      </p:sp>
      <p:sp>
        <p:nvSpPr>
          <p:cNvPr id="58370" name="Content Placeholder 5">
            <a:extLst>
              <a:ext uri="{FF2B5EF4-FFF2-40B4-BE49-F238E27FC236}">
                <a16:creationId xmlns:a16="http://schemas.microsoft.com/office/drawing/2014/main" id="{720ACF8A-7B92-0841-900C-B961ADD584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>
                <a:ea typeface="ＭＳ Ｐゴシック" panose="020B0600070205080204" pitchFamily="34" charset="-128"/>
              </a:rPr>
              <a:t>Roosevelt’</a:t>
            </a:r>
            <a:r>
              <a:rPr lang="en-US" altLang="ja-JP" sz="2800">
                <a:ea typeface="ＭＳ Ｐゴシック" panose="020B0600070205080204" pitchFamily="34" charset="-128"/>
              </a:rPr>
              <a:t>s plan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Ordered a bank holiday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Closed banks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Send in federal inspectors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Reopened healthy banks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Gave assistance to others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Reformed banking system - federal laws, Federal Deposit Insurance Corporation</a:t>
            </a: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58371" name="Slide Number Placeholder 6">
            <a:extLst>
              <a:ext uri="{FF2B5EF4-FFF2-40B4-BE49-F238E27FC236}">
                <a16:creationId xmlns:a16="http://schemas.microsoft.com/office/drawing/2014/main" id="{EF67ACFB-FCD9-9D47-8741-89EE0E1C9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1113E23-EB41-0949-A873-91783662CF1B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4C6886D-AEDA-4F48-A673-25DFAAEB4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Emergency Relief</a:t>
            </a:r>
          </a:p>
        </p:txBody>
      </p:sp>
      <p:sp>
        <p:nvSpPr>
          <p:cNvPr id="60418" name="Content Placeholder 5">
            <a:extLst>
              <a:ext uri="{FF2B5EF4-FFF2-40B4-BE49-F238E27FC236}">
                <a16:creationId xmlns:a16="http://schemas.microsoft.com/office/drawing/2014/main" id="{0DF79175-D441-644A-967C-F36FD653AE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sz="2400">
                <a:ea typeface="ＭＳ Ｐゴシック" panose="020B0600070205080204" pitchFamily="34" charset="-128"/>
              </a:rPr>
              <a:t>Forms of relief</a:t>
            </a:r>
          </a:p>
          <a:p>
            <a:pPr lvl="1" eaLnBrk="1" hangingPunct="1"/>
            <a:r>
              <a:rPr lang="en-US" altLang="en-US" sz="2400">
                <a:ea typeface="ＭＳ Ｐゴシック" panose="020B0600070205080204" pitchFamily="34" charset="-128"/>
              </a:rPr>
              <a:t>Cash to needy families</a:t>
            </a:r>
          </a:p>
          <a:p>
            <a:pPr lvl="1" eaLnBrk="1" hangingPunct="1"/>
            <a:r>
              <a:rPr lang="en-US" altLang="en-US" sz="2400">
                <a:ea typeface="ＭＳ Ｐゴシック" panose="020B0600070205080204" pitchFamily="34" charset="-128"/>
              </a:rPr>
              <a:t>Creation of agencies to create jobs</a:t>
            </a:r>
          </a:p>
          <a:p>
            <a:pPr eaLnBrk="1" hangingPunct="1"/>
            <a:r>
              <a:rPr lang="en-US" altLang="en-US" sz="2400">
                <a:ea typeface="ＭＳ Ｐゴシック" panose="020B0600070205080204" pitchFamily="34" charset="-128"/>
              </a:rPr>
              <a:t>Purpose of relief</a:t>
            </a:r>
          </a:p>
          <a:p>
            <a:pPr lvl="1" eaLnBrk="1" hangingPunct="1"/>
            <a:r>
              <a:rPr lang="en-US" altLang="en-US" sz="2400">
                <a:ea typeface="ＭＳ Ｐゴシック" panose="020B0600070205080204" pitchFamily="34" charset="-128"/>
              </a:rPr>
              <a:t>Get money into hands of people</a:t>
            </a:r>
          </a:p>
          <a:p>
            <a:pPr lvl="1" eaLnBrk="1" hangingPunct="1"/>
            <a:r>
              <a:rPr lang="en-US" altLang="en-US" sz="2400">
                <a:ea typeface="ＭＳ Ｐゴシック" panose="020B0600070205080204" pitchFamily="34" charset="-128"/>
              </a:rPr>
              <a:t>Create a demand for goods</a:t>
            </a:r>
          </a:p>
          <a:p>
            <a:pPr lvl="1" eaLnBrk="1" hangingPunct="1"/>
            <a:r>
              <a:rPr lang="en-US" altLang="en-US" sz="2400">
                <a:ea typeface="ＭＳ Ｐゴシック" panose="020B0600070205080204" pitchFamily="34" charset="-128"/>
              </a:rPr>
              <a:t>Prime the pump</a:t>
            </a:r>
          </a:p>
          <a:p>
            <a:pPr lvl="1" eaLnBrk="1" hangingPunct="1"/>
            <a:r>
              <a:rPr lang="en-US" altLang="en-US" sz="2400">
                <a:ea typeface="ＭＳ Ｐゴシック" panose="020B0600070205080204" pitchFamily="34" charset="-128"/>
              </a:rPr>
              <a:t>Prevent starvation and suffering</a:t>
            </a:r>
          </a:p>
          <a:p>
            <a:pPr eaLnBrk="1" hangingPunct="1"/>
            <a:r>
              <a:rPr lang="en-US" altLang="en-US" sz="2400">
                <a:ea typeface="ＭＳ Ｐゴシック" panose="020B0600070205080204" pitchFamily="34" charset="-128"/>
              </a:rPr>
              <a:t>Purpose of recovery and reform</a:t>
            </a:r>
          </a:p>
          <a:p>
            <a:pPr lvl="1" eaLnBrk="1" hangingPunct="1"/>
            <a:r>
              <a:rPr lang="en-US" altLang="en-US" sz="2400">
                <a:ea typeface="ＭＳ Ｐゴシック" panose="020B0600070205080204" pitchFamily="34" charset="-128"/>
              </a:rPr>
              <a:t>Growth of private, profitable enterprise</a:t>
            </a:r>
          </a:p>
          <a:p>
            <a:pPr lvl="1" eaLnBrk="1" hangingPunct="1"/>
            <a:r>
              <a:rPr lang="en-US" altLang="en-US" sz="2400">
                <a:ea typeface="ＭＳ Ｐゴシック" panose="020B0600070205080204" pitchFamily="34" charset="-128"/>
              </a:rPr>
              <a:t>Avoidance of another collapse</a:t>
            </a:r>
          </a:p>
          <a:p>
            <a:pPr lvl="1" eaLnBrk="1" hangingPunct="1"/>
            <a:endParaRPr lang="en-US" altLang="en-US" sz="2400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 sz="240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60419" name="Slide Number Placeholder 6">
            <a:extLst>
              <a:ext uri="{FF2B5EF4-FFF2-40B4-BE49-F238E27FC236}">
                <a16:creationId xmlns:a16="http://schemas.microsoft.com/office/drawing/2014/main" id="{23016609-A042-9E4D-A81A-10D78423D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5335CE7-C8C2-E446-87DC-B4E134AA9396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7C9AFA8-71C3-964B-A44C-0FA3DE89D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Relief and Jobs</a:t>
            </a:r>
          </a:p>
        </p:txBody>
      </p:sp>
      <p:sp>
        <p:nvSpPr>
          <p:cNvPr id="62466" name="Content Placeholder 5">
            <a:extLst>
              <a:ext uri="{FF2B5EF4-FFF2-40B4-BE49-F238E27FC236}">
                <a16:creationId xmlns:a16="http://schemas.microsoft.com/office/drawing/2014/main" id="{EF72E3D4-D41C-FE4D-A6B5-0D6F22825D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sz="2400">
                <a:ea typeface="ＭＳ Ｐゴシック" panose="020B0600070205080204" pitchFamily="34" charset="-128"/>
              </a:rPr>
              <a:t>Federal relief grants to South Carolina</a:t>
            </a:r>
          </a:p>
          <a:p>
            <a:pPr lvl="1" eaLnBrk="1" hangingPunct="1"/>
            <a:r>
              <a:rPr lang="en-US" altLang="en-US" sz="2400">
                <a:ea typeface="ＭＳ Ｐゴシック" panose="020B0600070205080204" pitchFamily="34" charset="-128"/>
              </a:rPr>
              <a:t>Built and repaired bridges, sewer lines, schools, and courthouses</a:t>
            </a:r>
          </a:p>
          <a:p>
            <a:pPr lvl="1" eaLnBrk="1" hangingPunct="1"/>
            <a:r>
              <a:rPr lang="en-US" altLang="en-US" sz="2400">
                <a:ea typeface="ＭＳ Ｐゴシック" panose="020B0600070205080204" pitchFamily="34" charset="-128"/>
              </a:rPr>
              <a:t>Hired teachers and funded school lunches </a:t>
            </a:r>
          </a:p>
          <a:p>
            <a:pPr eaLnBrk="1" hangingPunct="1"/>
            <a:r>
              <a:rPr lang="en-US" altLang="en-US" sz="2400">
                <a:ea typeface="ＭＳ Ｐゴシック" panose="020B0600070205080204" pitchFamily="34" charset="-128"/>
              </a:rPr>
              <a:t>Problems with grants</a:t>
            </a:r>
          </a:p>
          <a:p>
            <a:pPr lvl="1" eaLnBrk="1" hangingPunct="1"/>
            <a:r>
              <a:rPr lang="en-US" altLang="en-US" sz="2400">
                <a:ea typeface="ＭＳ Ｐゴシック" panose="020B0600070205080204" pitchFamily="34" charset="-128"/>
              </a:rPr>
              <a:t>Favoritism</a:t>
            </a:r>
          </a:p>
          <a:p>
            <a:pPr lvl="1" eaLnBrk="1" hangingPunct="1"/>
            <a:r>
              <a:rPr lang="en-US" altLang="en-US" sz="2400">
                <a:ea typeface="ＭＳ Ｐゴシック" panose="020B0600070205080204" pitchFamily="34" charset="-128"/>
              </a:rPr>
              <a:t>Political connections</a:t>
            </a:r>
          </a:p>
          <a:p>
            <a:pPr eaLnBrk="1" hangingPunct="1"/>
            <a:r>
              <a:rPr lang="en-US" altLang="en-US" sz="2400">
                <a:ea typeface="ＭＳ Ｐゴシック" panose="020B0600070205080204" pitchFamily="34" charset="-128"/>
              </a:rPr>
              <a:t>FDR’</a:t>
            </a:r>
            <a:r>
              <a:rPr lang="en-US" altLang="ja-JP" sz="2400">
                <a:ea typeface="ＭＳ Ｐゴシック" panose="020B0600070205080204" pitchFamily="34" charset="-128"/>
              </a:rPr>
              <a:t>s Fireside Chats</a:t>
            </a:r>
          </a:p>
          <a:p>
            <a:pPr lvl="1" eaLnBrk="1" hangingPunct="1"/>
            <a:r>
              <a:rPr lang="en-US" altLang="en-US" sz="2400">
                <a:ea typeface="ＭＳ Ｐゴシック" panose="020B0600070205080204" pitchFamily="34" charset="-128"/>
              </a:rPr>
              <a:t>Explained programs</a:t>
            </a:r>
          </a:p>
          <a:p>
            <a:pPr lvl="1" eaLnBrk="1" hangingPunct="1"/>
            <a:r>
              <a:rPr lang="en-US" altLang="en-US" sz="2400">
                <a:ea typeface="ＭＳ Ｐゴシック" panose="020B0600070205080204" pitchFamily="34" charset="-128"/>
              </a:rPr>
              <a:t>Built confidence</a:t>
            </a:r>
          </a:p>
          <a:p>
            <a:pPr lvl="1" eaLnBrk="1" hangingPunct="1"/>
            <a:r>
              <a:rPr lang="en-US" altLang="en-US" sz="2400">
                <a:ea typeface="ＭＳ Ｐゴシック" panose="020B0600070205080204" pitchFamily="34" charset="-128"/>
              </a:rPr>
              <a:t>Proved usefulness of radio</a:t>
            </a:r>
          </a:p>
          <a:p>
            <a:pPr eaLnBrk="1" hangingPunct="1"/>
            <a:endParaRPr lang="en-US" altLang="en-US" sz="240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62467" name="Slide Number Placeholder 6">
            <a:extLst>
              <a:ext uri="{FF2B5EF4-FFF2-40B4-BE49-F238E27FC236}">
                <a16:creationId xmlns:a16="http://schemas.microsoft.com/office/drawing/2014/main" id="{E390D9EF-200D-9940-9EA1-78D7CB875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708BD1C-59DE-204D-A4E0-202BD008B457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Content Placeholder 5">
            <a:extLst>
              <a:ext uri="{FF2B5EF4-FFF2-40B4-BE49-F238E27FC236}">
                <a16:creationId xmlns:a16="http://schemas.microsoft.com/office/drawing/2014/main" id="{EBF4EE7D-DFD9-4E4D-B191-294647943F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91000" cy="4525963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Civilian Conservation Corps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Hired young men from needy families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Sent money home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Provided food, clothing, shelter, and educational opportunities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Worked on state parks</a:t>
            </a: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64514" name="Content Placeholder 1">
            <a:extLst>
              <a:ext uri="{FF2B5EF4-FFF2-40B4-BE49-F238E27FC236}">
                <a16:creationId xmlns:a16="http://schemas.microsoft.com/office/drawing/2014/main" id="{35DBA530-C457-D74E-AD0E-EBE2D4D96FD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48200" y="2373313"/>
            <a:ext cx="4038600" cy="2979737"/>
          </a:xfr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7C4D5C20-9E9C-7B4A-B4F1-0F79BA5B3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The CCC</a:t>
            </a:r>
          </a:p>
        </p:txBody>
      </p:sp>
      <p:sp>
        <p:nvSpPr>
          <p:cNvPr id="64516" name="Slide Number Placeholder 6">
            <a:extLst>
              <a:ext uri="{FF2B5EF4-FFF2-40B4-BE49-F238E27FC236}">
                <a16:creationId xmlns:a16="http://schemas.microsoft.com/office/drawing/2014/main" id="{1E88465C-751B-A349-8E35-EFFD291A5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12DEF1E-919A-814D-8586-365B99EEB31B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BEA00C-67C1-6742-AFB2-092AEB1B4224}"/>
              </a:ext>
            </a:extLst>
          </p:cNvPr>
          <p:cNvSpPr txBox="1"/>
          <p:nvPr/>
        </p:nvSpPr>
        <p:spPr>
          <a:xfrm>
            <a:off x="4648200" y="5391150"/>
            <a:ext cx="41148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600" dirty="0">
                <a:latin typeface="+mn-lt"/>
                <a:ea typeface="+mn-ea"/>
              </a:rPr>
              <a:t>The CCC renovating a canal in Washington, D.C.  </a:t>
            </a:r>
          </a:p>
        </p:txBody>
      </p:sp>
    </p:spTree>
  </p:cSld>
  <p:clrMapOvr>
    <a:masterClrMapping/>
  </p:clrMapOvr>
  <p:transition spd="med"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Number Placeholder 4">
            <a:extLst>
              <a:ext uri="{FF2B5EF4-FFF2-40B4-BE49-F238E27FC236}">
                <a16:creationId xmlns:a16="http://schemas.microsoft.com/office/drawing/2014/main" id="{6135E715-4EAE-5447-B327-56979C6BD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D6C2AFC-D180-E841-A760-8BFB43FADB90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114690" name="Picture 2">
            <a:extLst>
              <a:ext uri="{FF2B5EF4-FFF2-40B4-BE49-F238E27FC236}">
                <a16:creationId xmlns:a16="http://schemas.microsoft.com/office/drawing/2014/main" id="{5906D913-1849-DA4D-B9C8-223B631C19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27237" y="22225"/>
            <a:ext cx="5089525" cy="681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46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1E15BCB-48FB-3046-8B32-564BEAEF3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The PWA and WPA</a:t>
            </a:r>
          </a:p>
        </p:txBody>
      </p:sp>
      <p:sp>
        <p:nvSpPr>
          <p:cNvPr id="68610" name="Content Placeholder 5">
            <a:extLst>
              <a:ext uri="{FF2B5EF4-FFF2-40B4-BE49-F238E27FC236}">
                <a16:creationId xmlns:a16="http://schemas.microsoft.com/office/drawing/2014/main" id="{2E24EF8B-6522-CE46-8764-1413AEAE38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Public Works Administration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Provided immediate employment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Built schools, libraries, and courthouses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Works Progress Administration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Built hospitals, highways, bridges, sewer systems, parks, and airports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Supported artists, writers, musicians, and teachers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Employed more people in the state than any other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Provided funding for historic Charleston theatre</a:t>
            </a: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68611" name="Slide Number Placeholder 6">
            <a:extLst>
              <a:ext uri="{FF2B5EF4-FFF2-40B4-BE49-F238E27FC236}">
                <a16:creationId xmlns:a16="http://schemas.microsoft.com/office/drawing/2014/main" id="{628FEC35-DFF3-8F49-A3E2-930640729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33959A8-FE46-5644-9D73-6A862945F1E1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034E98-F4F3-1D44-93DD-C726FBAEF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Labor Troubles</a:t>
            </a:r>
          </a:p>
        </p:txBody>
      </p:sp>
      <p:sp>
        <p:nvSpPr>
          <p:cNvPr id="31746" name="Content Placeholder 5">
            <a:extLst>
              <a:ext uri="{FF2B5EF4-FFF2-40B4-BE49-F238E27FC236}">
                <a16:creationId xmlns:a16="http://schemas.microsoft.com/office/drawing/2014/main" id="{53AABC56-69BC-574C-967F-4E3B4ABDC9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a typeface="+mn-ea"/>
              </a:rPr>
              <a:t>A nationwide General Textile Strike was called by United Textile Workers.</a:t>
            </a:r>
          </a:p>
          <a:p>
            <a:pPr lvl="1" eaLnBrk="1" hangingPunct="1">
              <a:buFont typeface="Arial" charset="0"/>
              <a:buChar char="•"/>
              <a:defRPr/>
            </a:pPr>
            <a:r>
              <a:rPr lang="en-US" dirty="0">
                <a:ea typeface="+mn-ea"/>
              </a:rPr>
              <a:t>Purpose was to force mill owners to honor new federal standards</a:t>
            </a:r>
          </a:p>
          <a:p>
            <a:pPr lvl="1" eaLnBrk="1" hangingPunct="1">
              <a:buFont typeface="Arial" charset="0"/>
              <a:buChar char="•"/>
              <a:defRPr/>
            </a:pPr>
            <a:r>
              <a:rPr lang="en-US" dirty="0">
                <a:ea typeface="+mn-ea"/>
              </a:rPr>
              <a:t>Violence erupted between strikers and  strikebreakers, the South Carolina National Guard, law officers, and factory owners at a mill in South Carolina.</a:t>
            </a:r>
          </a:p>
          <a:p>
            <a:pPr lvl="1" eaLnBrk="1" hangingPunct="1">
              <a:buFont typeface="Arial" charset="0"/>
              <a:buChar char="•"/>
              <a:defRPr/>
            </a:pPr>
            <a:r>
              <a:rPr lang="en-US" dirty="0">
                <a:ea typeface="+mn-ea"/>
              </a:rPr>
              <a:t>The Union lost, and some disheartened workers refused to participate in collective bargaining. </a:t>
            </a:r>
          </a:p>
          <a:p>
            <a:pPr marL="457200" lvl="1" indent="0" eaLnBrk="1" hangingPunct="1">
              <a:buFont typeface="Arial" pitchFamily="34" charset="0"/>
              <a:buNone/>
              <a:defRPr/>
            </a:pPr>
            <a:endParaRPr lang="en-US" dirty="0">
              <a:ea typeface="+mn-ea"/>
            </a:endParaRPr>
          </a:p>
          <a:p>
            <a:pPr eaLnBrk="1" hangingPunct="1">
              <a:defRPr/>
            </a:pPr>
            <a:endParaRPr lang="en-US" dirty="0">
              <a:ea typeface="+mn-ea"/>
            </a:endParaRPr>
          </a:p>
        </p:txBody>
      </p:sp>
      <p:sp>
        <p:nvSpPr>
          <p:cNvPr id="70659" name="Slide Number Placeholder 6">
            <a:extLst>
              <a:ext uri="{FF2B5EF4-FFF2-40B4-BE49-F238E27FC236}">
                <a16:creationId xmlns:a16="http://schemas.microsoft.com/office/drawing/2014/main" id="{2E8CF9B4-4C2D-FC4A-819B-D6CC1E9D4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EDF4D69-96F1-154C-97C1-81A1257D6406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1AE7BC8-1EA3-C144-ABED-43BC05C49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The Santee Cooper Project</a:t>
            </a:r>
          </a:p>
        </p:txBody>
      </p:sp>
      <p:sp>
        <p:nvSpPr>
          <p:cNvPr id="72706" name="Content Placeholder 5">
            <a:extLst>
              <a:ext uri="{FF2B5EF4-FFF2-40B4-BE49-F238E27FC236}">
                <a16:creationId xmlns:a16="http://schemas.microsoft.com/office/drawing/2014/main" id="{46A472DD-CFDC-4D42-B6B8-9645FFA4AB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State owned utility company providing electricity to rural areas 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Known as South Carolina Public Service Authority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Biggest New Deal project in state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Built Lakes Marion and Moultrie</a:t>
            </a: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72707" name="Slide Number Placeholder 6">
            <a:extLst>
              <a:ext uri="{FF2B5EF4-FFF2-40B4-BE49-F238E27FC236}">
                <a16:creationId xmlns:a16="http://schemas.microsoft.com/office/drawing/2014/main" id="{D0858EF9-8E70-5D4D-9658-31B53EEFF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773CB61-F434-DA4D-A435-2DF480B72D90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FFD70A-9B2D-DE4C-B987-300A0D04C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Section 1: The Twenties: An Era of Transition</a:t>
            </a:r>
          </a:p>
        </p:txBody>
      </p:sp>
      <p:sp>
        <p:nvSpPr>
          <p:cNvPr id="19459" name="Content Placeholder 2">
            <a:extLst>
              <a:ext uri="{FF2B5EF4-FFF2-40B4-BE49-F238E27FC236}">
                <a16:creationId xmlns:a16="http://schemas.microsoft.com/office/drawing/2014/main" id="{62D4CE24-D526-354E-AD81-05D3912DCB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Essential Question: What changes in culture emerged in the 1920s? </a:t>
            </a:r>
          </a:p>
          <a:p>
            <a:pPr lvl="1" eaLnBrk="1" hangingPunct="1">
              <a:buFont typeface="Wingdings" pitchFamily="2" charset="2"/>
              <a:buChar char="Ø"/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9460" name="Slide Number Placeholder 4">
            <a:extLst>
              <a:ext uri="{FF2B5EF4-FFF2-40B4-BE49-F238E27FC236}">
                <a16:creationId xmlns:a16="http://schemas.microsoft.com/office/drawing/2014/main" id="{A6451E8C-AE6A-CA42-BE40-8FFA6B7A7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3445CC1-F750-3846-8318-9FEC63FF2034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EF300E1-EDF0-C541-AC1A-561257B9C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9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Reforms</a:t>
            </a:r>
            <a:br>
              <a:rPr lang="en-US" sz="36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</a:br>
            <a:endParaRPr lang="en-US" sz="3600" dirty="0">
              <a:effectLst>
                <a:outerShdw blurRad="38100" dist="38100" dir="2700000" algn="tl">
                  <a:srgbClr val="C0C0C0"/>
                </a:outerShdw>
              </a:effectLst>
              <a:ea typeface="ＭＳ Ｐゴシック" pitchFamily="34" charset="-128"/>
            </a:endParaRPr>
          </a:p>
        </p:txBody>
      </p:sp>
      <p:sp>
        <p:nvSpPr>
          <p:cNvPr id="74754" name="Content Placeholder 5">
            <a:extLst>
              <a:ext uri="{FF2B5EF4-FFF2-40B4-BE49-F238E27FC236}">
                <a16:creationId xmlns:a16="http://schemas.microsoft.com/office/drawing/2014/main" id="{59340D56-FDDE-F041-89CF-962C4E7211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The role of the federal government increased in the economy and in individuals’</a:t>
            </a:r>
            <a:r>
              <a:rPr lang="en-US" altLang="ja-JP">
                <a:ea typeface="ＭＳ Ｐゴシック" panose="020B0600070205080204" pitchFamily="34" charset="-128"/>
              </a:rPr>
              <a:t> lives.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Agricultural legislation - support for crop prices, reduced crop acreage, increased crop prices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Labor legislation - right to join labor unions, Fair Labor Standards Act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Social Security Act - federal retirement system, payments for disabled persons and children of deceased workers, safety net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Housing reforms - insured loans, affordable mortgage rates</a:t>
            </a:r>
          </a:p>
          <a:p>
            <a:pPr lvl="2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2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74755" name="Slide Number Placeholder 6">
            <a:extLst>
              <a:ext uri="{FF2B5EF4-FFF2-40B4-BE49-F238E27FC236}">
                <a16:creationId xmlns:a16="http://schemas.microsoft.com/office/drawing/2014/main" id="{326E8922-CA23-9845-AEA9-0651A1751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D4CCEB0-E80D-0143-9FA8-C99DCFE4F706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30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BBA4BDD-E454-6D49-8E0A-4450F0308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The Legacy of the New Deal</a:t>
            </a:r>
          </a:p>
        </p:txBody>
      </p:sp>
      <p:sp>
        <p:nvSpPr>
          <p:cNvPr id="76802" name="Content Placeholder 5">
            <a:extLst>
              <a:ext uri="{FF2B5EF4-FFF2-40B4-BE49-F238E27FC236}">
                <a16:creationId xmlns:a16="http://schemas.microsoft.com/office/drawing/2014/main" id="{B0604F3A-1654-4149-A3B0-A60E9C8C87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Positive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Survival of the individual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Minimal South Carolina bank failure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Building projects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Labor reforms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Renewal of confidence in government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Negative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No full economic recovery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WWII spending</a:t>
            </a: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76803" name="Slide Number Placeholder 6">
            <a:extLst>
              <a:ext uri="{FF2B5EF4-FFF2-40B4-BE49-F238E27FC236}">
                <a16:creationId xmlns:a16="http://schemas.microsoft.com/office/drawing/2014/main" id="{2572F290-30A8-A34C-95EA-B84093B13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6F9424E-6C5B-A042-9B0B-3C5F4048E073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31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42A66-CF90-3641-9AB0-FC1D0FAB1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Section 4: Politics of the Twenties and Thirties</a:t>
            </a:r>
          </a:p>
        </p:txBody>
      </p:sp>
      <p:sp>
        <p:nvSpPr>
          <p:cNvPr id="78850" name="Content Placeholder 2">
            <a:extLst>
              <a:ext uri="{FF2B5EF4-FFF2-40B4-BE49-F238E27FC236}">
                <a16:creationId xmlns:a16="http://schemas.microsoft.com/office/drawing/2014/main" id="{D16DDF8D-34CD-1E40-95E3-52C36EB3E8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Essential Question: What beliefs affected politics in the 1920s and 1930s? 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>
              <a:buFont typeface="Wingdings" pitchFamily="2" charset="2"/>
              <a:buChar char="Ø"/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78851" name="Slide Number Placeholder 4">
            <a:extLst>
              <a:ext uri="{FF2B5EF4-FFF2-40B4-BE49-F238E27FC236}">
                <a16:creationId xmlns:a16="http://schemas.microsoft.com/office/drawing/2014/main" id="{D37959EB-C9E2-3946-918A-BE6CE354A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F190964-257D-1244-B8D1-0426BA3EFE7D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32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65F77-A118-EF4D-A291-7FCDC0BCC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Section 4: Politics of the Twenties and Thirties</a:t>
            </a:r>
          </a:p>
        </p:txBody>
      </p:sp>
      <p:sp>
        <p:nvSpPr>
          <p:cNvPr id="80898" name="Content Placeholder 2">
            <a:extLst>
              <a:ext uri="{FF2B5EF4-FFF2-40B4-BE49-F238E27FC236}">
                <a16:creationId xmlns:a16="http://schemas.microsoft.com/office/drawing/2014/main" id="{A2610A50-9684-8E4B-B3C3-B025D27949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05000"/>
            <a:ext cx="8229600" cy="44196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What terms do I need to know? 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Solid South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bond issue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Workers’</a:t>
            </a:r>
            <a:r>
              <a:rPr lang="en-US" altLang="ja-JP">
                <a:ea typeface="ＭＳ Ｐゴシック" panose="020B0600070205080204" pitchFamily="34" charset="-128"/>
              </a:rPr>
              <a:t> compensation law</a:t>
            </a:r>
          </a:p>
          <a:p>
            <a:pPr lvl="1" eaLnBrk="1" hangingPunct="1">
              <a:buFont typeface="Arial" pitchFamily="34" charset="0"/>
              <a:buNone/>
            </a:pPr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80899" name="Slide Number Placeholder 4">
            <a:extLst>
              <a:ext uri="{FF2B5EF4-FFF2-40B4-BE49-F238E27FC236}">
                <a16:creationId xmlns:a16="http://schemas.microsoft.com/office/drawing/2014/main" id="{C1C789AC-148E-1E4A-B34D-4E6B08E24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E7FC5C9-D22B-8041-9F67-C19263A97057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33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91ADEEE-A2D8-544D-895D-7FCC36967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Introduction &amp; John G. Richards</a:t>
            </a:r>
          </a:p>
        </p:txBody>
      </p:sp>
      <p:sp>
        <p:nvSpPr>
          <p:cNvPr id="82946" name="Content Placeholder 5">
            <a:extLst>
              <a:ext uri="{FF2B5EF4-FFF2-40B4-BE49-F238E27FC236}">
                <a16:creationId xmlns:a16="http://schemas.microsoft.com/office/drawing/2014/main" id="{99E72009-DA69-F64A-8E3E-030B37B7C9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South Carolina part of the Solid South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Electoral support for only Democrats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All elected officials only Democrats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Richards as governor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Tried to impose his moral values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Increased road building with bond issues</a:t>
            </a: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82947" name="Slide Number Placeholder 6">
            <a:extLst>
              <a:ext uri="{FF2B5EF4-FFF2-40B4-BE49-F238E27FC236}">
                <a16:creationId xmlns:a16="http://schemas.microsoft.com/office/drawing/2014/main" id="{9298B3A0-413B-584F-A5D9-FB731197D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05CC68B-E0EF-0B4E-84E7-CCDBAEEEA0D8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34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Content Placeholder 5">
            <a:extLst>
              <a:ext uri="{FF2B5EF4-FFF2-40B4-BE49-F238E27FC236}">
                <a16:creationId xmlns:a16="http://schemas.microsoft.com/office/drawing/2014/main" id="{1688F145-8094-4C43-A3E2-FB2D1C6F2E0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Was a southern progressive Democrat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Supportive of progressive farm legislation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Opposed New Deal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Appalled by black members in Democratic Party</a:t>
            </a: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84994" name="Content Placeholder 1">
            <a:extLst>
              <a:ext uri="{FF2B5EF4-FFF2-40B4-BE49-F238E27FC236}">
                <a16:creationId xmlns:a16="http://schemas.microsoft.com/office/drawing/2014/main" id="{FEAD26DA-B38F-264A-96ED-DFF64C8CF4A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41900" y="1752600"/>
            <a:ext cx="2963863" cy="3849688"/>
          </a:xfr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33CFC183-1B90-C742-9550-34CA3CCA8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Ellison Durant </a:t>
            </a:r>
            <a:r>
              <a:rPr lang="ja-JP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“</a:t>
            </a:r>
            <a:r>
              <a:rPr lang="en-US" altLang="ja-JP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Cotton Ed</a:t>
            </a:r>
            <a:r>
              <a:rPr lang="ja-JP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”</a:t>
            </a:r>
            <a:r>
              <a:rPr lang="en-US" altLang="ja-JP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Smith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  <a:ea typeface="ＭＳ Ｐゴシック" pitchFamily="34" charset="-128"/>
            </a:endParaRPr>
          </a:p>
        </p:txBody>
      </p:sp>
      <p:sp>
        <p:nvSpPr>
          <p:cNvPr id="84996" name="Slide Number Placeholder 6">
            <a:extLst>
              <a:ext uri="{FF2B5EF4-FFF2-40B4-BE49-F238E27FC236}">
                <a16:creationId xmlns:a16="http://schemas.microsoft.com/office/drawing/2014/main" id="{74A694F5-FE61-204E-8346-EE04074B6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69BDACB-1117-F248-ACAB-245091577E54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35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54969C-FDFC-6B44-8506-CA4242CD735D}"/>
              </a:ext>
            </a:extLst>
          </p:cNvPr>
          <p:cNvSpPr txBox="1"/>
          <p:nvPr/>
        </p:nvSpPr>
        <p:spPr>
          <a:xfrm>
            <a:off x="4724400" y="5791200"/>
            <a:ext cx="32766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600" dirty="0">
                <a:latin typeface="+mn-lt"/>
                <a:ea typeface="+mn-ea"/>
              </a:rPr>
              <a:t>Ellison Durant Smith</a:t>
            </a:r>
          </a:p>
        </p:txBody>
      </p:sp>
    </p:spTree>
  </p:cSld>
  <p:clrMapOvr>
    <a:masterClrMapping/>
  </p:clrMapOvr>
  <p:transition spd="med">
    <p:wipe dir="r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5AC456A-D09C-8241-AE8A-4FFFEBDF8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Olin D. Johnston</a:t>
            </a:r>
          </a:p>
        </p:txBody>
      </p:sp>
      <p:sp>
        <p:nvSpPr>
          <p:cNvPr id="87042" name="Content Placeholder 5">
            <a:extLst>
              <a:ext uri="{FF2B5EF4-FFF2-40B4-BE49-F238E27FC236}">
                <a16:creationId xmlns:a16="http://schemas.microsoft.com/office/drawing/2014/main" id="{8EF3619E-A4D1-A747-8C4B-A529701AC3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400">
                <a:ea typeface="ＭＳ Ｐゴシック" panose="020B0600070205080204" pitchFamily="34" charset="-128"/>
              </a:rPr>
              <a:t>Former mill worker</a:t>
            </a:r>
          </a:p>
          <a:p>
            <a:pPr eaLnBrk="1" hangingPunct="1"/>
            <a:r>
              <a:rPr lang="en-US" altLang="en-US" sz="2400">
                <a:ea typeface="ＭＳ Ｐゴシック" panose="020B0600070205080204" pitchFamily="34" charset="-128"/>
              </a:rPr>
              <a:t>Graduate of USC law school</a:t>
            </a:r>
          </a:p>
          <a:p>
            <a:pPr eaLnBrk="1" hangingPunct="1"/>
            <a:r>
              <a:rPr lang="en-US" altLang="en-US" sz="2400">
                <a:ea typeface="ＭＳ Ｐゴシック" panose="020B0600070205080204" pitchFamily="34" charset="-128"/>
              </a:rPr>
              <a:t>Credible with mill workers</a:t>
            </a:r>
          </a:p>
          <a:p>
            <a:pPr eaLnBrk="1" hangingPunct="1"/>
            <a:r>
              <a:rPr lang="en-US" altLang="en-US" sz="2400">
                <a:ea typeface="ＭＳ Ｐゴシック" panose="020B0600070205080204" pitchFamily="34" charset="-128"/>
              </a:rPr>
              <a:t>Supporter of New Deal</a:t>
            </a:r>
          </a:p>
          <a:p>
            <a:pPr eaLnBrk="1" hangingPunct="1"/>
            <a:r>
              <a:rPr lang="en-US" altLang="en-US" sz="2400">
                <a:ea typeface="ＭＳ Ｐゴシック" panose="020B0600070205080204" pitchFamily="34" charset="-128"/>
              </a:rPr>
              <a:t>Creator of department of labor</a:t>
            </a:r>
          </a:p>
          <a:p>
            <a:pPr eaLnBrk="1" hangingPunct="1"/>
            <a:r>
              <a:rPr lang="en-US" altLang="en-US" sz="2400">
                <a:ea typeface="ＭＳ Ｐゴシック" panose="020B0600070205080204" pitchFamily="34" charset="-128"/>
              </a:rPr>
              <a:t>Promoter of workers’</a:t>
            </a:r>
            <a:r>
              <a:rPr lang="en-US" altLang="ja-JP" sz="2400">
                <a:ea typeface="ＭＳ Ｐゴシック" panose="020B0600070205080204" pitchFamily="34" charset="-128"/>
              </a:rPr>
              <a:t> compensation law</a:t>
            </a:r>
          </a:p>
          <a:p>
            <a:pPr eaLnBrk="1" hangingPunct="1"/>
            <a:r>
              <a:rPr lang="en-US" altLang="en-US" sz="2400">
                <a:ea typeface="ＭＳ Ｐゴシック" panose="020B0600070205080204" pitchFamily="34" charset="-128"/>
              </a:rPr>
              <a:t>Brought electricity to rural state</a:t>
            </a: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87043" name="Slide Number Placeholder 6">
            <a:extLst>
              <a:ext uri="{FF2B5EF4-FFF2-40B4-BE49-F238E27FC236}">
                <a16:creationId xmlns:a16="http://schemas.microsoft.com/office/drawing/2014/main" id="{2EE744F6-472F-2247-8CF5-3CD0C18DC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3E3DF8A-C568-7A42-B794-64DDC937CC3C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36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Content Placeholder 5">
            <a:extLst>
              <a:ext uri="{FF2B5EF4-FFF2-40B4-BE49-F238E27FC236}">
                <a16:creationId xmlns:a16="http://schemas.microsoft.com/office/drawing/2014/main" id="{4ACA9FAA-B6DD-FE4C-AA4F-1E727295ED2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400">
                <a:ea typeface="ＭＳ Ｐゴシック" panose="020B0600070205080204" pitchFamily="34" charset="-128"/>
              </a:rPr>
              <a:t>U. S. Representative and Senator</a:t>
            </a:r>
          </a:p>
          <a:p>
            <a:pPr eaLnBrk="1" hangingPunct="1"/>
            <a:r>
              <a:rPr lang="en-US" altLang="en-US" sz="2400">
                <a:ea typeface="ＭＳ Ｐゴシック" panose="020B0600070205080204" pitchFamily="34" charset="-128"/>
              </a:rPr>
              <a:t>U.S. Supreme Court Justice</a:t>
            </a:r>
          </a:p>
          <a:p>
            <a:pPr eaLnBrk="1" hangingPunct="1"/>
            <a:r>
              <a:rPr lang="en-US" altLang="en-US" sz="2400">
                <a:ea typeface="ＭＳ Ｐゴシック" panose="020B0600070205080204" pitchFamily="34" charset="-128"/>
              </a:rPr>
              <a:t>Director of WWII Office of War Mobilization</a:t>
            </a:r>
          </a:p>
          <a:p>
            <a:pPr eaLnBrk="1" hangingPunct="1"/>
            <a:r>
              <a:rPr lang="en-US" altLang="en-US" sz="2400">
                <a:ea typeface="ＭＳ Ｐゴシック" panose="020B0600070205080204" pitchFamily="34" charset="-128"/>
              </a:rPr>
              <a:t>U. S. Secretary of State</a:t>
            </a:r>
          </a:p>
          <a:p>
            <a:pPr eaLnBrk="1" hangingPunct="1"/>
            <a:r>
              <a:rPr lang="en-US" altLang="en-US" sz="2400">
                <a:ea typeface="ＭＳ Ｐゴシック" panose="020B0600070205080204" pitchFamily="34" charset="-128"/>
              </a:rPr>
              <a:t>Governor</a:t>
            </a:r>
          </a:p>
          <a:p>
            <a:pPr eaLnBrk="1" hangingPunct="1"/>
            <a:r>
              <a:rPr lang="en-US" altLang="en-US" sz="2400">
                <a:ea typeface="ＭＳ Ｐゴシック" panose="020B0600070205080204" pitchFamily="34" charset="-128"/>
              </a:rPr>
              <a:t>Ally of President Roosevelt</a:t>
            </a:r>
          </a:p>
          <a:p>
            <a:pPr eaLnBrk="1" hangingPunct="1"/>
            <a:r>
              <a:rPr lang="en-US" altLang="en-US" sz="2400">
                <a:ea typeface="ＭＳ Ｐゴシック" panose="020B0600070205080204" pitchFamily="34" charset="-128"/>
              </a:rPr>
              <a:t>Promoter of New Deal and Santee Cooper </a:t>
            </a: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89090" name="Content Placeholder 1">
            <a:extLst>
              <a:ext uri="{FF2B5EF4-FFF2-40B4-BE49-F238E27FC236}">
                <a16:creationId xmlns:a16="http://schemas.microsoft.com/office/drawing/2014/main" id="{0B88FF8E-B105-1E48-9BCD-0779D775F02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29200" y="1676400"/>
            <a:ext cx="2924175" cy="3795713"/>
          </a:xfr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5836D729-87B4-AF44-A3F0-D52B83CD1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James F. Byrnes</a:t>
            </a:r>
          </a:p>
        </p:txBody>
      </p:sp>
      <p:sp>
        <p:nvSpPr>
          <p:cNvPr id="89092" name="Slide Number Placeholder 6">
            <a:extLst>
              <a:ext uri="{FF2B5EF4-FFF2-40B4-BE49-F238E27FC236}">
                <a16:creationId xmlns:a16="http://schemas.microsoft.com/office/drawing/2014/main" id="{B15CFF11-0FEC-A449-A253-CF8B7F2BC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FB544EF-A84F-CC49-9495-C9E32E5D3DF4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37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A6523F-220C-7845-A94F-4CA8E42FBB6C}"/>
              </a:ext>
            </a:extLst>
          </p:cNvPr>
          <p:cNvSpPr txBox="1"/>
          <p:nvPr/>
        </p:nvSpPr>
        <p:spPr>
          <a:xfrm>
            <a:off x="4876800" y="5526088"/>
            <a:ext cx="327660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600" dirty="0">
                <a:latin typeface="+mn-lt"/>
                <a:ea typeface="+mn-ea"/>
              </a:rPr>
              <a:t>James F. Byrnes</a:t>
            </a:r>
          </a:p>
        </p:txBody>
      </p:sp>
    </p:spTree>
  </p:cSld>
  <p:clrMapOvr>
    <a:masterClrMapping/>
  </p:clrMapOvr>
  <p:transition spd="med">
    <p:wipe dir="r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28ABD2B-1700-8846-B0A4-C087949379B6}"/>
              </a:ext>
            </a:extLst>
          </p:cNvPr>
          <p:cNvSpPr txBox="1"/>
          <p:nvPr/>
        </p:nvSpPr>
        <p:spPr>
          <a:xfrm>
            <a:off x="3388509" y="6352143"/>
            <a:ext cx="2214581" cy="369332"/>
          </a:xfrm>
          <a:prstGeom prst="rect">
            <a:avLst/>
          </a:prstGeom>
          <a:noFill/>
          <a:effectLst>
            <a:softEdge rad="31750"/>
          </a:effec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  <a:hlinkClick r:id="rId4" action="ppaction://hlinksldjump"/>
              </a:rPr>
              <a:t>Return to Main Menu</a:t>
            </a:r>
            <a:endParaRPr lang="en-US" dirty="0">
              <a:latin typeface="+mn-lt"/>
              <a:ea typeface="+mn-ea"/>
            </a:endParaRPr>
          </a:p>
        </p:txBody>
      </p:sp>
      <p:sp>
        <p:nvSpPr>
          <p:cNvPr id="91141" name="Slide Number Placeholder 3">
            <a:extLst>
              <a:ext uri="{FF2B5EF4-FFF2-40B4-BE49-F238E27FC236}">
                <a16:creationId xmlns:a16="http://schemas.microsoft.com/office/drawing/2014/main" id="{2222919C-6B93-5E4D-95C3-9F6D07DD2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B46E48B-6338-D445-A503-3558DB5E5706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38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91142" name="TextBox 4">
            <a:extLst>
              <a:ext uri="{FF2B5EF4-FFF2-40B4-BE49-F238E27FC236}">
                <a16:creationId xmlns:a16="http://schemas.microsoft.com/office/drawing/2014/main" id="{36D64151-031B-8A4D-BB43-C2CE21148E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659646"/>
            <a:ext cx="9144000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bg1"/>
                </a:solidFill>
              </a:rPr>
              <a:t>Image Credits</a:t>
            </a:r>
            <a:endParaRPr lang="en-US" altLang="en-US" sz="1200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dirty="0">
                <a:solidFill>
                  <a:schemeClr val="bg1"/>
                </a:solidFill>
              </a:rPr>
              <a:t>Slide 1: Ted </a:t>
            </a:r>
            <a:r>
              <a:rPr lang="en-US" altLang="en-US" sz="1000" dirty="0" err="1">
                <a:solidFill>
                  <a:schemeClr val="bg1"/>
                </a:solidFill>
              </a:rPr>
              <a:t>Kerwin</a:t>
            </a:r>
            <a:r>
              <a:rPr lang="en-US" altLang="en-US" sz="1000" dirty="0">
                <a:solidFill>
                  <a:schemeClr val="bg1"/>
                </a:solidFill>
              </a:rPr>
              <a:t> Wikimedia Commons; Slide 2: Public Domain Wikimedia Commons; Slide 21: Public Domain Wikimedia Commons; Slide 25: Public Domain Wikimedia Commons; Slide 35: Public Domain Wikimedia Commons; Slide 37: Public Domain Wikimedia Commons; Slide 38: Andy Montgomery Wikimedia Commons</a:t>
            </a:r>
          </a:p>
        </p:txBody>
      </p:sp>
    </p:spTree>
  </p:cSld>
  <p:clrMapOvr>
    <a:masterClrMapping/>
  </p:clrMapOvr>
  <p:transition spd="med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DA2A1-2D1A-F84E-82A9-B66CA0DAC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Section 1: The Twenties: An Era of Transition</a:t>
            </a:r>
          </a:p>
        </p:txBody>
      </p:sp>
      <p:sp>
        <p:nvSpPr>
          <p:cNvPr id="21506" name="Content Placeholder 2">
            <a:extLst>
              <a:ext uri="{FF2B5EF4-FFF2-40B4-BE49-F238E27FC236}">
                <a16:creationId xmlns:a16="http://schemas.microsoft.com/office/drawing/2014/main" id="{F88B8AB7-091C-9849-B87F-A74F19A115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What terms do I need to know? 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jazz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Jazz Age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Roaring Twenties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flapper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Harlem Renaissance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Southern Literary Renaissance </a:t>
            </a: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1507" name="Slide Number Placeholder 4">
            <a:extLst>
              <a:ext uri="{FF2B5EF4-FFF2-40B4-BE49-F238E27FC236}">
                <a16:creationId xmlns:a16="http://schemas.microsoft.com/office/drawing/2014/main" id="{3C7ABE31-4E87-9F49-A4E4-631D321F3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C118BCF-054B-9B48-B1D3-01AC3006DCAF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2AC31F3-310A-3849-A7AE-8733DBF4E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Introduction &amp; Nationalization of Culture</a:t>
            </a:r>
          </a:p>
        </p:txBody>
      </p:sp>
      <p:sp>
        <p:nvSpPr>
          <p:cNvPr id="23554" name="Content Placeholder 5">
            <a:extLst>
              <a:ext uri="{FF2B5EF4-FFF2-40B4-BE49-F238E27FC236}">
                <a16:creationId xmlns:a16="http://schemas.microsoft.com/office/drawing/2014/main" id="{B90535E1-F745-324D-897A-B6E9C0611B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Age of consumerism, credit, and materialism - mass production, clever advertising, installment plans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New urban culture - changing morals, instant celebrity, rural resistance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Blending of cultures - mass media, jazz</a:t>
            </a: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3555" name="Slide Number Placeholder 6">
            <a:extLst>
              <a:ext uri="{FF2B5EF4-FFF2-40B4-BE49-F238E27FC236}">
                <a16:creationId xmlns:a16="http://schemas.microsoft.com/office/drawing/2014/main" id="{A8AB4394-AE52-7348-B539-BA06DE1CD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40BE2A5-557D-0447-AFF6-0377D03B3A29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4D02421-B385-1B42-8BCF-D8D835B6D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The Jazz Age or the Roaring Twenties</a:t>
            </a:r>
          </a:p>
        </p:txBody>
      </p:sp>
      <p:sp>
        <p:nvSpPr>
          <p:cNvPr id="25602" name="Content Placeholder 5">
            <a:extLst>
              <a:ext uri="{FF2B5EF4-FFF2-40B4-BE49-F238E27FC236}">
                <a16:creationId xmlns:a16="http://schemas.microsoft.com/office/drawing/2014/main" id="{7332F20F-0A65-F443-A5D6-A6A54B16FF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New trends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Flappers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Jazz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New dances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More automobiles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More leisure - reduction of working hours, increase in golf and spectator sports</a:t>
            </a: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5603" name="Slide Number Placeholder 6">
            <a:extLst>
              <a:ext uri="{FF2B5EF4-FFF2-40B4-BE49-F238E27FC236}">
                <a16:creationId xmlns:a16="http://schemas.microsoft.com/office/drawing/2014/main" id="{63BD27F5-25AB-CE47-A280-5D7D8E285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BAF6C8A-6B4E-5748-A796-91BEB224DAB2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39A9A77-C012-7A4B-A288-0CA5FB5DC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A Literary Renaissance &amp; The Harlem Renaissance</a:t>
            </a:r>
          </a:p>
        </p:txBody>
      </p:sp>
      <p:sp>
        <p:nvSpPr>
          <p:cNvPr id="27650" name="Content Placeholder 5">
            <a:extLst>
              <a:ext uri="{FF2B5EF4-FFF2-40B4-BE49-F238E27FC236}">
                <a16:creationId xmlns:a16="http://schemas.microsoft.com/office/drawing/2014/main" id="{25230132-07DE-AC46-B24D-7B812890ED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Explosion of literature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Disillusioned writers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Critics of materialism, conformity, and consumerism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Harlem Renaissance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Increase in African American writers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Rise of black intellectuals in Harlem - W. E. B. Du Bois, James Weldon Johnson, Langston Hughes, Zora Neale Hurston</a:t>
            </a:r>
          </a:p>
          <a:p>
            <a:pPr lvl="2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7651" name="Slide Number Placeholder 6">
            <a:extLst>
              <a:ext uri="{FF2B5EF4-FFF2-40B4-BE49-F238E27FC236}">
                <a16:creationId xmlns:a16="http://schemas.microsoft.com/office/drawing/2014/main" id="{68C7095B-21D1-C64A-BC72-0390382C0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811D6D4-F796-814B-9C2E-41E9F4F67217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A0476C7-F837-624A-A82A-DAD6BEAA1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The Southern Literary Renaissance</a:t>
            </a:r>
          </a:p>
        </p:txBody>
      </p:sp>
      <p:sp>
        <p:nvSpPr>
          <p:cNvPr id="29698" name="Content Placeholder 5">
            <a:extLst>
              <a:ext uri="{FF2B5EF4-FFF2-40B4-BE49-F238E27FC236}">
                <a16:creationId xmlns:a16="http://schemas.microsoft.com/office/drawing/2014/main" id="{B7590EB9-56FA-D648-B659-99EB2F1672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sz="2400">
                <a:ea typeface="ＭＳ Ｐゴシック" panose="020B0600070205080204" pitchFamily="34" charset="-128"/>
              </a:rPr>
              <a:t>Poetry Society of South Carolina</a:t>
            </a:r>
          </a:p>
          <a:p>
            <a:pPr lvl="1" eaLnBrk="1" hangingPunct="1"/>
            <a:r>
              <a:rPr lang="en-US" altLang="en-US" sz="2400">
                <a:ea typeface="ＭＳ Ｐゴシック" panose="020B0600070205080204" pitchFamily="34" charset="-128"/>
              </a:rPr>
              <a:t>Archibald Rutledge, first poet laureate</a:t>
            </a:r>
          </a:p>
          <a:p>
            <a:pPr lvl="1" eaLnBrk="1" hangingPunct="1"/>
            <a:r>
              <a:rPr lang="en-US" altLang="en-US" sz="2400">
                <a:ea typeface="ＭＳ Ｐゴシック" panose="020B0600070205080204" pitchFamily="34" charset="-128"/>
              </a:rPr>
              <a:t>Julia Mood Peterkin, female Pulitzer prize winner</a:t>
            </a:r>
          </a:p>
          <a:p>
            <a:pPr eaLnBrk="1" hangingPunct="1"/>
            <a:r>
              <a:rPr lang="en-US" altLang="en-US" sz="2400">
                <a:ea typeface="ＭＳ Ｐゴシック" panose="020B0600070205080204" pitchFamily="34" charset="-128"/>
              </a:rPr>
              <a:t>Outside of South Carolina</a:t>
            </a:r>
          </a:p>
          <a:p>
            <a:pPr lvl="1" eaLnBrk="1" hangingPunct="1"/>
            <a:r>
              <a:rPr lang="en-US" altLang="en-US" sz="2400">
                <a:ea typeface="ＭＳ Ｐゴシック" panose="020B0600070205080204" pitchFamily="34" charset="-128"/>
              </a:rPr>
              <a:t>William Faulkner, 2 Pulitzer Prizes and Nobel Prize in Literature</a:t>
            </a:r>
          </a:p>
          <a:p>
            <a:pPr lvl="1" eaLnBrk="1" hangingPunct="1"/>
            <a:r>
              <a:rPr lang="en-US" altLang="en-US" sz="2400">
                <a:ea typeface="ＭＳ Ｐゴシック" panose="020B0600070205080204" pitchFamily="34" charset="-128"/>
              </a:rPr>
              <a:t>Margaret Mitchell – Pulitzer Prize</a:t>
            </a:r>
          </a:p>
          <a:p>
            <a:pPr lvl="1" eaLnBrk="1" hangingPunct="1"/>
            <a:r>
              <a:rPr lang="en-US" altLang="en-US" sz="2400">
                <a:ea typeface="ＭＳ Ｐゴシック" panose="020B0600070205080204" pitchFamily="34" charset="-128"/>
              </a:rPr>
              <a:t>Thomas Wolfe</a:t>
            </a:r>
          </a:p>
          <a:p>
            <a:pPr lvl="1" eaLnBrk="1" hangingPunct="1"/>
            <a:r>
              <a:rPr lang="en-US" altLang="en-US" sz="2400">
                <a:ea typeface="ＭＳ Ｐゴシック" panose="020B0600070205080204" pitchFamily="34" charset="-128"/>
              </a:rPr>
              <a:t>Fugitives or Agrarians</a:t>
            </a:r>
          </a:p>
          <a:p>
            <a:pPr lvl="2" eaLnBrk="1" hangingPunct="1"/>
            <a:r>
              <a:rPr lang="en-US" altLang="en-US">
                <a:ea typeface="ＭＳ Ｐゴシック" panose="020B0600070205080204" pitchFamily="34" charset="-128"/>
              </a:rPr>
              <a:t>Defenders of southern traditions</a:t>
            </a:r>
          </a:p>
          <a:p>
            <a:pPr lvl="2" eaLnBrk="1" hangingPunct="1"/>
            <a:r>
              <a:rPr lang="en-US" altLang="en-US">
                <a:ea typeface="ＭＳ Ｐゴシック" panose="020B0600070205080204" pitchFamily="34" charset="-128"/>
              </a:rPr>
              <a:t>Robert Penn Warren</a:t>
            </a:r>
          </a:p>
          <a:p>
            <a:pPr lvl="2" eaLnBrk="1" hangingPunct="1"/>
            <a:r>
              <a:rPr lang="en-US" altLang="en-US">
                <a:ea typeface="ＭＳ Ｐゴシック" panose="020B0600070205080204" pitchFamily="34" charset="-128"/>
              </a:rPr>
              <a:t>Allen Tate</a:t>
            </a:r>
          </a:p>
          <a:p>
            <a:pPr lvl="1" eaLnBrk="1" hangingPunct="1"/>
            <a:endParaRPr lang="en-US" altLang="en-US" sz="240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z="240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z="2400">
              <a:ea typeface="ＭＳ Ｐゴシック" panose="020B0600070205080204" pitchFamily="34" charset="-128"/>
            </a:endParaRPr>
          </a:p>
        </p:txBody>
      </p:sp>
      <p:sp>
        <p:nvSpPr>
          <p:cNvPr id="29699" name="Slide Number Placeholder 6">
            <a:extLst>
              <a:ext uri="{FF2B5EF4-FFF2-40B4-BE49-F238E27FC236}">
                <a16:creationId xmlns:a16="http://schemas.microsoft.com/office/drawing/2014/main" id="{B5FB7DC0-4BF5-7343-B856-9506DDC89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BFC9A7D-15D5-CA44-B7BA-BA8A830AE789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0064FC6-B8B8-1A47-8AAB-AA559B4CB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Defense of Traditional Values</a:t>
            </a:r>
          </a:p>
        </p:txBody>
      </p:sp>
      <p:sp>
        <p:nvSpPr>
          <p:cNvPr id="31746" name="Content Placeholder 5">
            <a:extLst>
              <a:ext uri="{FF2B5EF4-FFF2-40B4-BE49-F238E27FC236}">
                <a16:creationId xmlns:a16="http://schemas.microsoft.com/office/drawing/2014/main" id="{0CFE4599-07F0-DE41-916C-91BA675351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8382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sz="2400">
                <a:ea typeface="ＭＳ Ｐゴシック" panose="020B0600070205080204" pitchFamily="34" charset="-128"/>
              </a:rPr>
              <a:t>Widespread in rural areas and South Carolina</a:t>
            </a:r>
          </a:p>
          <a:p>
            <a:pPr lvl="1" eaLnBrk="1" hangingPunct="1"/>
            <a:r>
              <a:rPr lang="en-US" altLang="en-US" sz="2400">
                <a:ea typeface="ＭＳ Ｐゴシック" panose="020B0600070205080204" pitchFamily="34" charset="-128"/>
              </a:rPr>
              <a:t>Viewed cities as evil</a:t>
            </a:r>
          </a:p>
          <a:p>
            <a:pPr lvl="1" eaLnBrk="1" hangingPunct="1"/>
            <a:r>
              <a:rPr lang="en-US" altLang="en-US" sz="2400">
                <a:ea typeface="ＭＳ Ｐゴシック" panose="020B0600070205080204" pitchFamily="34" charset="-128"/>
              </a:rPr>
              <a:t>Wanted enforcement of blue laws and prohibition</a:t>
            </a:r>
          </a:p>
          <a:p>
            <a:pPr lvl="1" eaLnBrk="1" hangingPunct="1"/>
            <a:r>
              <a:rPr lang="en-US" altLang="en-US" sz="2400">
                <a:ea typeface="ＭＳ Ｐゴシック" panose="020B0600070205080204" pitchFamily="34" charset="-128"/>
              </a:rPr>
              <a:t>Insisted men control their families</a:t>
            </a:r>
          </a:p>
          <a:p>
            <a:pPr eaLnBrk="1" hangingPunct="1"/>
            <a:r>
              <a:rPr lang="en-US" altLang="en-US" sz="2400">
                <a:ea typeface="ＭＳ Ｐゴシック" panose="020B0600070205080204" pitchFamily="34" charset="-128"/>
              </a:rPr>
              <a:t>Rebirth of the KKK  </a:t>
            </a:r>
          </a:p>
          <a:p>
            <a:pPr lvl="1" eaLnBrk="1" hangingPunct="1"/>
            <a:r>
              <a:rPr lang="en-US" altLang="en-US" sz="2400">
                <a:ea typeface="ＭＳ Ｐゴシック" panose="020B0600070205080204" pitchFamily="34" charset="-128"/>
              </a:rPr>
              <a:t>Dedicated to controlling blacks, Jews, Catholics, immigrants, and radicals</a:t>
            </a:r>
          </a:p>
          <a:p>
            <a:pPr lvl="1" eaLnBrk="1" hangingPunct="1"/>
            <a:r>
              <a:rPr lang="en-US" altLang="en-US" sz="2400">
                <a:ea typeface="ＭＳ Ｐゴシック" panose="020B0600070205080204" pitchFamily="34" charset="-128"/>
              </a:rPr>
              <a:t>Tried to enforce their own values</a:t>
            </a:r>
          </a:p>
          <a:p>
            <a:pPr lvl="1" eaLnBrk="1" hangingPunct="1"/>
            <a:r>
              <a:rPr lang="en-US" altLang="en-US" sz="2400">
                <a:ea typeface="ＭＳ Ｐゴシック" panose="020B0600070205080204" pitchFamily="34" charset="-128"/>
              </a:rPr>
              <a:t>Gained political importance in several states</a:t>
            </a:r>
          </a:p>
          <a:p>
            <a:pPr lvl="1" eaLnBrk="1" hangingPunct="1"/>
            <a:r>
              <a:rPr lang="en-US" altLang="en-US" sz="2400">
                <a:ea typeface="ＭＳ Ｐゴシック" panose="020B0600070205080204" pitchFamily="34" charset="-128"/>
              </a:rPr>
              <a:t>Declined after 1925</a:t>
            </a:r>
          </a:p>
          <a:p>
            <a:pPr lvl="2" eaLnBrk="1" hangingPunct="1"/>
            <a:r>
              <a:rPr lang="en-US" altLang="en-US">
                <a:ea typeface="ＭＳ Ｐゴシック" panose="020B0600070205080204" pitchFamily="34" charset="-128"/>
              </a:rPr>
              <a:t>Disillusioned with leadership</a:t>
            </a:r>
          </a:p>
          <a:p>
            <a:pPr lvl="2" eaLnBrk="1" hangingPunct="1"/>
            <a:r>
              <a:rPr lang="en-US" altLang="en-US">
                <a:ea typeface="ＭＳ Ｐゴシック" panose="020B0600070205080204" pitchFamily="34" charset="-128"/>
              </a:rPr>
              <a:t>Rejected nationally due to violence</a:t>
            </a:r>
          </a:p>
          <a:p>
            <a:pPr lvl="1" eaLnBrk="1" hangingPunct="1"/>
            <a:r>
              <a:rPr lang="en-US" altLang="en-US" sz="2400">
                <a:ea typeface="ＭＳ Ｐゴシック" panose="020B0600070205080204" pitchFamily="34" charset="-128"/>
              </a:rPr>
              <a:t>Limited mostly to Upcountry in South Carolina</a:t>
            </a:r>
          </a:p>
          <a:p>
            <a:pPr lvl="1" eaLnBrk="1" hangingPunct="1"/>
            <a:endParaRPr lang="en-US" altLang="en-US" sz="2400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 sz="240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1747" name="Slide Number Placeholder 6">
            <a:extLst>
              <a:ext uri="{FF2B5EF4-FFF2-40B4-BE49-F238E27FC236}">
                <a16:creationId xmlns:a16="http://schemas.microsoft.com/office/drawing/2014/main" id="{56AD5003-D862-AD44-AB65-EF5011765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4F259D5-5497-A945-9C22-9C73EA6906C6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0000"/>
      </a:hlink>
      <a:folHlink>
        <a:srgbClr val="FF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3688</TotalTime>
  <Words>1479</Words>
  <Application>Microsoft Macintosh PowerPoint</Application>
  <PresentationFormat>On-screen Show (4:3)</PresentationFormat>
  <Paragraphs>329</Paragraphs>
  <Slides>38</Slides>
  <Notes>38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2" baseType="lpstr">
      <vt:lpstr>Arial</vt:lpstr>
      <vt:lpstr>Calibri</vt:lpstr>
      <vt:lpstr>Wingdings</vt:lpstr>
      <vt:lpstr>Office Theme</vt:lpstr>
      <vt:lpstr>PowerPoint Presentation</vt:lpstr>
      <vt:lpstr>PowerPoint Presentation</vt:lpstr>
      <vt:lpstr>Section 1: The Twenties: An Era of Transition</vt:lpstr>
      <vt:lpstr>Section 1: The Twenties: An Era of Transition</vt:lpstr>
      <vt:lpstr>Introduction &amp; Nationalization of Culture</vt:lpstr>
      <vt:lpstr>The Jazz Age or the Roaring Twenties</vt:lpstr>
      <vt:lpstr>A Literary Renaissance &amp; The Harlem Renaissance</vt:lpstr>
      <vt:lpstr>The Southern Literary Renaissance</vt:lpstr>
      <vt:lpstr>Defense of Traditional Values</vt:lpstr>
      <vt:lpstr>The Failure of Prohibition</vt:lpstr>
      <vt:lpstr>Section 2: The Economy: From Hard Times to Desperate Times</vt:lpstr>
      <vt:lpstr>Section 2: The Economy: From Hard Times to Desperate Times</vt:lpstr>
      <vt:lpstr>Not-So-Roaring Twenties</vt:lpstr>
      <vt:lpstr>The Great Migration</vt:lpstr>
      <vt:lpstr>The Textile Industry Triumphs, Then Slumps</vt:lpstr>
      <vt:lpstr>Improvements in Mill Village Life &amp; Worsening Conditions inside the Mills</vt:lpstr>
      <vt:lpstr>The Great Depression</vt:lpstr>
      <vt:lpstr>PowerPoint Presentation</vt:lpstr>
      <vt:lpstr>Section 3: The New Deal</vt:lpstr>
      <vt:lpstr>Section 3: The New Deal</vt:lpstr>
      <vt:lpstr>Introduction &amp; Relief, Recovery,  and Reform</vt:lpstr>
      <vt:lpstr>The Banking Crisis</vt:lpstr>
      <vt:lpstr>Emergency Relief</vt:lpstr>
      <vt:lpstr>Relief and Jobs</vt:lpstr>
      <vt:lpstr>The CCC</vt:lpstr>
      <vt:lpstr>PowerPoint Presentation</vt:lpstr>
      <vt:lpstr>The PWA and WPA</vt:lpstr>
      <vt:lpstr>Labor Troubles</vt:lpstr>
      <vt:lpstr>The Santee Cooper Project</vt:lpstr>
      <vt:lpstr>Reforms </vt:lpstr>
      <vt:lpstr>The Legacy of the New Deal</vt:lpstr>
      <vt:lpstr>Section 4: Politics of the Twenties and Thirties</vt:lpstr>
      <vt:lpstr>Section 4: Politics of the Twenties and Thirties</vt:lpstr>
      <vt:lpstr>Introduction &amp; John G. Richards</vt:lpstr>
      <vt:lpstr>Ellison Durant “Cotton Ed” Smith</vt:lpstr>
      <vt:lpstr>Olin D. Johnston</vt:lpstr>
      <vt:lpstr>James F. Byrnes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South Carolina: Our History, Our Home</dc:title>
  <dc:subject>©2022 Clairmont Press</dc:subject>
  <dc:creator>Emmett R. Mullins, Ed.D.</dc:creator>
  <cp:keywords/>
  <dc:description>Study presentation to accompany student textbook.</dc:description>
  <cp:lastModifiedBy>Emmett Mullins</cp:lastModifiedBy>
  <cp:revision>430</cp:revision>
  <dcterms:created xsi:type="dcterms:W3CDTF">2010-06-02T19:20:05Z</dcterms:created>
  <dcterms:modified xsi:type="dcterms:W3CDTF">2021-04-08T23:48:58Z</dcterms:modified>
  <cp:category/>
</cp:coreProperties>
</file>