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8"/>
  </p:notesMasterIdLst>
  <p:handoutMasterIdLst>
    <p:handoutMasterId r:id="rId49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315" r:id="rId11"/>
    <p:sldId id="337" r:id="rId12"/>
    <p:sldId id="270" r:id="rId13"/>
    <p:sldId id="276" r:id="rId14"/>
    <p:sldId id="275" r:id="rId15"/>
    <p:sldId id="309" r:id="rId16"/>
    <p:sldId id="317" r:id="rId17"/>
    <p:sldId id="306" r:id="rId18"/>
    <p:sldId id="307" r:id="rId19"/>
    <p:sldId id="310" r:id="rId20"/>
    <p:sldId id="338" r:id="rId21"/>
    <p:sldId id="339" r:id="rId22"/>
    <p:sldId id="340" r:id="rId23"/>
    <p:sldId id="341" r:id="rId24"/>
    <p:sldId id="342" r:id="rId25"/>
    <p:sldId id="343" r:id="rId26"/>
    <p:sldId id="335" r:id="rId27"/>
    <p:sldId id="336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1" r:id="rId41"/>
    <p:sldId id="332" r:id="rId42"/>
    <p:sldId id="333" r:id="rId43"/>
    <p:sldId id="334" r:id="rId44"/>
    <p:sldId id="344" r:id="rId45"/>
    <p:sldId id="345" r:id="rId46"/>
    <p:sldId id="26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83EF71-F7EA-154D-A5BC-36EF1BBC5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299C1-667D-A544-978C-4F71A9F81F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F9AED-F783-A54A-BF9B-206991E9A272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C89B6-970B-B94C-92C3-E3675B147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A0D61-2560-4642-A018-869BD9754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0BE3BB-8824-B048-A3E5-29BC991E4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900A9-2CCA-1644-BB28-914DB2F29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CFD49-37EE-664E-87D1-7156FA5624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E6109-456C-E145-9961-ECD086E28C73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112E8A-8803-0E4C-B3CD-E8DD6C2F0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D590F7-F3A7-A24D-902B-D082CCB7D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50F8-236A-B144-8BC6-8FBF18B1E9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F575-FC2F-3049-A106-5B42B26C5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512647-3B04-554C-BA66-100D7C734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84970F8-8D74-454D-A30D-16CC2F3DB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B6BDE96-69CB-D648-B585-98CF784E3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77407A68-43DC-8C48-8AF7-3BA45A0F7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CAAAA20-87F8-8E45-BA10-93D5654A0F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070251E0-B557-0741-A343-5530D486D0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F0D3DDB-1855-6E41-B967-F094C6E7E1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B8CC2D75-7DF3-8E47-AAF2-0FDA7E4CA6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65036F3E-EAE6-D948-AAA2-F1940734B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CE83E94F-50F4-6447-8ADF-3DCC4081B0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BFDCFEC6-DE39-EA44-B7B6-1C0F0D38B4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1EFBA705-1B50-E147-885C-04BCF8539F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95EF34B0-8080-7748-A6C2-A7B0768D8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7B447557-9832-3640-8A6B-D30078BC8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1D2BF3D7-FD66-CB4D-AFB4-F2D6DC91FC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02CBB9A8-5739-8D44-B17A-0A90A68346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962F5E2A-D355-F942-8AB4-90FC84098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C405DB23-64EF-6848-8358-CF76B4F09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09D6A71E-91FE-004C-B8D4-83C00FDC0C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B4096BC-4273-0741-8B44-CE4FD092B3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2A395E9-149D-D34F-A23E-E138617D0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87C381F3-0981-A44D-8472-75457D8C7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0B996194-A823-AD47-B7F8-661C9ECD3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878B9F1-0F85-CF4E-AF80-25B62D71C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03375C8-E346-3B45-BBEE-D26B84972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F6070FB0-2652-3449-B616-931E96EA9D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B0AB4A1B-15E0-4F4D-8CC2-DE5384D861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82B935D1-7EF9-9343-AA7B-494B6FD47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06681A76-C3DD-2147-97E3-677203A8C1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6C2D2926-A343-904D-BBB0-06876CDAF6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FFB3F5CB-B89B-E842-BB3E-6B6670114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538CF16-4296-4548-AB06-E93E76C9B9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9CD73151-F163-794A-8711-2AE0666C5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755C7997-D823-8042-B715-217E436621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7C798D69-9B18-5D4B-802C-777A49D15C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6D2AFAF4-E8EC-FB4A-85DF-A2B5121C8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55FCA472-62D5-5E42-93B5-D3A80D196F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AFDF2171-D8F7-8D40-BEDC-6B82F6076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9774013F-13EB-1B45-9E49-212D69C20C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2B9A633A-CD29-CE47-9A25-496ED19B5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EB03B19E-D25A-8C47-9EDC-BAADCB798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6F524134-1DE0-5744-827B-382F5E10E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7878608C-A2D5-714C-832D-C8E6BB4861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6E842CA3-924C-2442-9D2E-C6E7C6A48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8EBC9488-851B-7244-A4A8-A8ABD61DD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C2B8880-0269-224C-A6C8-BA30A1AF87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5076A25D-3F3C-2845-84C0-9931CAED3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1BE8FD4B-553C-7D4B-9C75-A0DE56E357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74564D89-8936-FB49-A311-9B45C9B12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6C7F62B4-70C6-3A4C-ADBB-1B558C3F3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C37251B7-4449-D747-8124-9FB86FAF9F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4E3EF9EE-18D7-9640-8D48-B7E80B874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19DFED26-2EB5-754C-8A0E-33B48F3C49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EC77F06A-B585-384A-AAAB-60F84C5295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298469FC-4704-B54A-A3D6-8213CE6F3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DE20EA6C-059E-9C40-B036-5919630CFF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E94D0233-F3DB-134A-B18F-FFA7777A11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DAC9F059-A428-3947-B370-117F405187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093ECFCF-7DB2-6943-9D36-A42D118F5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7056EF55-A0F3-4841-AF34-8B30232CE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21FCFCED-541C-CA40-A5B4-93C9809D3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D1ACE8B-C42B-3042-9F7E-E75E82951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7EBF4444-4876-6E49-B93C-C2A23B2E8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4134DDDD-B939-574A-9DD8-68CB14297D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04BEF3D3-D7F8-A04C-9553-F1B6976D51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52182501-0003-3C46-8B1A-929765118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86B84E77-EE52-574C-8E78-0AD34B051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1E95E28-A17E-DF4D-AEE3-08C9BAE757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EE62FFC1-EB37-AC4E-BE54-97B4BA64A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88B8642B-E4C8-C449-8B96-F5B67DD20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49012EFA-4628-3743-9429-600387790B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4329C3BE-DFD6-CA42-85DB-3AF24569D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672E51BC-BF5E-5A47-BD93-42D7B5520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B9557AD8-B9DC-D441-9C64-CD5C710D88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A52C22DB-D8EE-CB44-BD04-CB1B6D1471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680464FB-4507-E84B-B51F-CBDC50F21A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4CCD4C4B-B09F-1B47-92DF-3B3C1C8B4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D5E57138-6907-2049-BC64-EC02BA62FC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5C937C7E-E673-CC47-8647-C4F8710CF8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641575EE-2E26-ED4D-B45C-104BD7E88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327BDE2F-1613-FA4E-A7D0-1A21930E3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A22F6EBF-6AD4-B047-914B-1B1143DFC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D7089C25-A06A-3F42-8181-E815AEE1C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7429F57-8FEC-0940-937C-F5D7BF98F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9AD2BA97-D307-2D42-A9C5-FF27F0395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5FEE00BD-66D8-F44E-A33C-B894A59FC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4CB303AC-58E9-CB48-BB9D-C62100B47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CA09E83F-9E09-524E-AD74-CB4E44052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23DF27F-32C3-1E46-A6E9-EDF92A15F1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E8A97C7-A82F-D840-8581-61234BB5C3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7AF4D3E2-6C20-184B-AC0B-72165F198E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917A804-CADB-274A-97EB-D6D36BDA7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816A134-378D-834B-92C5-B3951E710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4A9A-7AD4-264D-958F-0E79F185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39B7-5955-0940-B177-49D9CC97106D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C2FC-26CB-4248-BBDF-256384C4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2D59-5EA1-F544-A4A5-A3D718D0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01E1-CE01-4744-9FEC-7E59D59BF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2866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3F04-03C3-7B42-AB1A-8E68B9BB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0F17-79B5-BB42-B035-FBCDCCCF2208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4D98-A418-774B-9DF0-006F5DDB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C37B-EB16-F740-A356-390D00F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397B-3AEA-E544-95E5-A2DE52577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6960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7D3B-1BCC-3140-A7F5-B7B3A08E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2F97-43E9-6640-908F-715755761C90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8A50-663C-904B-B29D-96D2CA77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A76E-F214-5C4B-BD05-27DE99BD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A34-8877-4E4E-9222-0F157F00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58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AC6B6B-9AE7-1449-8E87-C854D07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1BED-87B5-EE4A-832A-7F35964DBF99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8FFCA6-1EF8-8B40-82DC-496FBA43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75DB3-1B6F-1844-B198-DA39EF80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01F1-C488-7F45-8E3D-6B089F0E6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D936E7-5DE6-9849-8D3E-AEB15A936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30730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8BC9-BE3E-9445-A3C6-01661A53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5F6C-CDCB-DC45-A6B8-A4A1EED492B8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7CA3-1FB1-794F-B552-9533FC7E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995D-5A46-564E-B143-728AC6DE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C601-8156-634A-B2C0-FBF0CB604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0409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D697AA3-4007-4647-9C8B-FDF2488C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817D-1D2D-934F-8E56-78497945C0C5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E2E5F1-18FF-804F-82E4-565DCB4B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5306FE-BDBB-2748-AA5B-1F4E3EAA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5D4D-21D8-B740-9DD6-64B40C4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1172C2C-6779-F449-BD06-B7DE15D74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808741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318388-4034-A047-B6F1-931E6BEF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C3E-EABC-904A-8360-46EC7FB2579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59E2C0-BC51-A948-A3E6-656774BD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B4A1E4-3020-9846-B2F5-4DFBC643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0D5B-173C-DC4C-ABFE-81767B12A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4160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ED1E0F-528D-1B45-B0E5-2EAEB321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1360-FCD1-774C-AD15-E172A1F06588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FE22CC-71DD-CF4C-BE95-C1826C0F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60EF4-394E-D448-9AED-8DAA5557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7E18-7DD1-2B45-AE78-6508E2092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5984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512C67-5CDE-6147-A225-D4F0BE0E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FF9D-5236-5A44-9341-07E0300A893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1B3888-A258-7C47-9A6B-59F2A1BF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97DD7-FD5C-2946-A291-93C5D03A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AB0-451C-7F48-BEA6-F5ED5128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6056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C1DDE-B8DA-C449-9177-4CC6B4E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DFF6-6EAF-0841-9EF4-3F4B95CC050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69514-2891-CA42-A57F-B2A9317E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3D762-3AE4-7846-8C30-CE5D49F8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9F01-1EAE-DD4B-9E3C-4CF034BA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5694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191FC-F8FE-0140-AC1D-8D91FDA0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3DB9-E8B7-3D46-AE59-A246CFA4468F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FBCF41-FAB7-D94F-ACBB-78D66E37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9E0BF1-6492-0941-B0AC-2BDEFA6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D0B-BCDB-C242-B743-2E08C0335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0322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7C3C1C-07C6-0F45-A5A6-9151E3AFF2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B8D9F-B03C-CC4C-B40F-A0498AF9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0FF3-9E69-8A4D-B3C6-22FA52C28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12E684-D869-364A-A5C4-452B11D3206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469A-EEC9-374F-A7D0-790BB3CA4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3BD0-7352-B049-9DEC-F2069E10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74491-FE55-E840-A019-71C8950BF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162A743-6252-7142-8B51-6CDEE9E0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0E1F9-A363-FA43-9F4D-12200C7681C8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14: World War II, Cold War, and Civil Rights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D42175-503F-DD43-98AB-018CAA5FD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8FA802-3CBA-2948-970D-A6AB0F69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Social Changes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DD63D536-3563-7A49-A119-912EA26B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Population Shifts</a:t>
            </a:r>
          </a:p>
          <a:p>
            <a:pPr lvl="1" eaLnBrk="1" hangingPunct="1"/>
            <a:r>
              <a:rPr lang="en-US" altLang="en-US" sz="2400"/>
              <a:t>Rural to urban</a:t>
            </a:r>
          </a:p>
          <a:p>
            <a:pPr lvl="1" eaLnBrk="1" hangingPunct="1"/>
            <a:r>
              <a:rPr lang="en-US" altLang="en-US" sz="2400"/>
              <a:t>Housing shortages</a:t>
            </a:r>
          </a:p>
          <a:p>
            <a:pPr eaLnBrk="1" hangingPunct="1"/>
            <a:r>
              <a:rPr lang="en-US" altLang="en-US" sz="2400"/>
              <a:t>Cultural changes</a:t>
            </a:r>
          </a:p>
          <a:p>
            <a:pPr lvl="1" eaLnBrk="1" hangingPunct="1"/>
            <a:r>
              <a:rPr lang="en-US" altLang="en-US" sz="2400"/>
              <a:t>Women entered paid workforce</a:t>
            </a:r>
          </a:p>
          <a:p>
            <a:pPr lvl="1" eaLnBrk="1" hangingPunct="1"/>
            <a:r>
              <a:rPr lang="en-US" altLang="en-US" sz="2400"/>
              <a:t>Rise in marriage rate due to prosperity and deployment</a:t>
            </a:r>
          </a:p>
          <a:p>
            <a:pPr lvl="1" eaLnBrk="1" hangingPunct="1"/>
            <a:r>
              <a:rPr lang="en-US" altLang="en-US" sz="2400"/>
              <a:t>Divorce rate rose (banned in S.C.)</a:t>
            </a:r>
          </a:p>
          <a:p>
            <a:pPr eaLnBrk="1" hangingPunct="1"/>
            <a:r>
              <a:rPr lang="en-US" altLang="en-US" sz="2400"/>
              <a:t>Health improvements</a:t>
            </a:r>
          </a:p>
          <a:p>
            <a:pPr lvl="1" eaLnBrk="1" hangingPunct="1"/>
            <a:r>
              <a:rPr lang="en-US" altLang="en-US" sz="2400"/>
              <a:t>Due to higher wages and military health care</a:t>
            </a:r>
          </a:p>
          <a:p>
            <a:pPr lvl="1" eaLnBrk="1" hangingPunct="1"/>
            <a:r>
              <a:rPr lang="en-US" altLang="en-US" sz="2400"/>
              <a:t>Increased doctor training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2F07683C-5AAB-034C-88BA-485C8D7C3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DF527-A2A3-AF47-80ED-D1CE93E70EA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40E779-29A1-AC4C-8FDF-FD79FDC9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Race and War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0D22F432-02BE-494C-BCC0-5384D004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Most African Americans in service units</a:t>
            </a:r>
          </a:p>
          <a:p>
            <a:pPr eaLnBrk="1" hangingPunct="1"/>
            <a:r>
              <a:rPr lang="en-US" altLang="en-US"/>
              <a:t>One segregated unit of African American fliers was the Tuskegee Airmen.</a:t>
            </a:r>
          </a:p>
          <a:p>
            <a:pPr eaLnBrk="1" hangingPunct="1"/>
            <a:r>
              <a:rPr lang="en-US" altLang="en-US"/>
              <a:t>Housing and job discrimination at home</a:t>
            </a:r>
          </a:p>
          <a:p>
            <a:pPr eaLnBrk="1" hangingPunct="1"/>
            <a:r>
              <a:rPr lang="en-US" altLang="en-US"/>
              <a:t>More opportunity, but still unequal</a:t>
            </a:r>
          </a:p>
          <a:p>
            <a:pPr eaLnBrk="1" hangingPunct="1"/>
            <a:r>
              <a:rPr lang="en-US" altLang="en-US"/>
              <a:t>Great Migration moved race problems to the north</a:t>
            </a:r>
          </a:p>
          <a:p>
            <a:pPr eaLnBrk="1" hangingPunct="1"/>
            <a:endParaRPr lang="en-US" altLang="en-US"/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A069BB20-219F-584A-83A8-CE49D492A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EC48A-2A7E-CE45-A79E-88C2EBCC5D3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2AD53-B980-354C-8E50-F6CE16DF5EB2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6C06-C1F2-9C4F-A33A-313ECAF5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South Carolina in the War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8E0D808A-B5E8-EF40-81D2-AE7F8BD9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South Carolinians support the war effort?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EBA117DF-FCD9-FE45-8A06-C1315BA8B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3F457-B25E-4F45-8234-F223DC18188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FC8D-E2B2-324C-B179-5BA72E1D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South Carolina in the War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BE599A6D-C8AE-1541-BFCB-1B9F9D85D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blackout</a:t>
            </a:r>
          </a:p>
          <a:p>
            <a:pPr lvl="1" eaLnBrk="1" hangingPunct="1"/>
            <a:r>
              <a:rPr lang="en-US" altLang="en-US"/>
              <a:t>victory garden</a:t>
            </a:r>
          </a:p>
          <a:p>
            <a:pPr lvl="1" eaLnBrk="1" hangingPunct="1"/>
            <a:r>
              <a:rPr lang="en-US" altLang="en-US"/>
              <a:t>war bonds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1A46D313-E1BB-3D48-8C8D-AF42F2B86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8C9469-271A-7C43-999E-6DE81C133E5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A917CB-EF8E-814A-8891-1F1C5ACA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Economic Impact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5C17114B-71A3-6142-B8DD-074C53466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Employment increased due to war production.</a:t>
            </a:r>
          </a:p>
          <a:p>
            <a:pPr lvl="1" eaLnBrk="1" hangingPunct="1"/>
            <a:r>
              <a:rPr lang="en-US" altLang="en-US" sz="2400"/>
              <a:t>Charleston Navy Yard</a:t>
            </a:r>
          </a:p>
          <a:p>
            <a:pPr lvl="1" eaLnBrk="1" hangingPunct="1"/>
            <a:r>
              <a:rPr lang="en-US" altLang="en-US" sz="2400"/>
              <a:t>Factories</a:t>
            </a:r>
          </a:p>
          <a:p>
            <a:pPr lvl="1" eaLnBrk="1" hangingPunct="1"/>
            <a:r>
              <a:rPr lang="en-US" altLang="en-US" sz="2400"/>
              <a:t>Office workers</a:t>
            </a:r>
          </a:p>
          <a:p>
            <a:pPr lvl="1" eaLnBrk="1" hangingPunct="1"/>
            <a:r>
              <a:rPr lang="en-US" altLang="en-US" sz="2400"/>
              <a:t>Textile mills</a:t>
            </a:r>
          </a:p>
          <a:p>
            <a:pPr eaLnBrk="1" hangingPunct="1"/>
            <a:r>
              <a:rPr lang="en-US" altLang="en-US" sz="2400"/>
              <a:t>Agriculture profits soared.</a:t>
            </a:r>
          </a:p>
          <a:p>
            <a:pPr lvl="1" eaLnBrk="1" hangingPunct="1"/>
            <a:r>
              <a:rPr lang="en-US" altLang="en-US" sz="2400"/>
              <a:t>Workers left for better jobs in industry.</a:t>
            </a:r>
          </a:p>
          <a:p>
            <a:pPr lvl="1" eaLnBrk="1" hangingPunct="1"/>
            <a:r>
              <a:rPr lang="en-US" altLang="en-US" sz="2400"/>
              <a:t>Jobs were filled by women, children, and POWs.</a:t>
            </a:r>
          </a:p>
          <a:p>
            <a:pPr lvl="1" eaLnBrk="1" hangingPunct="1"/>
            <a:r>
              <a:rPr lang="en-US" altLang="en-US" sz="2400"/>
              <a:t>Wages increased.</a:t>
            </a:r>
          </a:p>
          <a:p>
            <a:pPr eaLnBrk="1" hangingPunct="1"/>
            <a:r>
              <a:rPr lang="en-US" altLang="en-US" sz="2400"/>
              <a:t>Industry diversified.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C64A25C9-5F21-B64D-BFBB-24FE43B80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95FC32-61D9-9744-9756-3C0C1C9AF1B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814630-C028-8744-A11E-1D5DCD4B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Local Social Consequences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D7E30DBE-3DE8-3447-8640-E5146447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Shift of population into 6 counties</a:t>
            </a:r>
          </a:p>
          <a:p>
            <a:pPr eaLnBrk="1" hangingPunct="1"/>
            <a:r>
              <a:rPr lang="en-US" altLang="en-US"/>
              <a:t>40 counties lost population</a:t>
            </a:r>
          </a:p>
          <a:p>
            <a:pPr eaLnBrk="1" hangingPunct="1"/>
            <a:r>
              <a:rPr lang="en-US" altLang="en-US"/>
              <a:t>Housing shortages, overcrowding, and overcharging for rent</a:t>
            </a:r>
          </a:p>
          <a:p>
            <a:pPr eaLnBrk="1" hangingPunct="1"/>
            <a:r>
              <a:rPr lang="en-US" altLang="en-US"/>
              <a:t>Limited success of rent control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2FBC07D0-8E9D-EC4A-9988-9575C89BE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3E4934-6857-954D-BB94-5ADB3E29D4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>
            <a:extLst>
              <a:ext uri="{FF2B5EF4-FFF2-40B4-BE49-F238E27FC236}">
                <a16:creationId xmlns:a16="http://schemas.microsoft.com/office/drawing/2014/main" id="{B4C56D94-8961-F546-BDAF-A946FE117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/>
              <a:t>Red Cross volunteers</a:t>
            </a:r>
          </a:p>
          <a:p>
            <a:pPr eaLnBrk="1" hangingPunct="1"/>
            <a:r>
              <a:rPr lang="en-US" altLang="en-US"/>
              <a:t>Aircraft spotter and air raid wardens</a:t>
            </a:r>
          </a:p>
          <a:p>
            <a:pPr eaLnBrk="1" hangingPunct="1"/>
            <a:r>
              <a:rPr lang="en-US" altLang="en-US"/>
              <a:t>Coastal cooperation in blackouts</a:t>
            </a:r>
          </a:p>
          <a:p>
            <a:pPr eaLnBrk="1" hangingPunct="1"/>
            <a:r>
              <a:rPr lang="en-US" altLang="en-US"/>
              <a:t>USOs</a:t>
            </a:r>
          </a:p>
          <a:p>
            <a:pPr eaLnBrk="1" hangingPunct="1"/>
            <a:r>
              <a:rPr lang="en-US" altLang="en-US"/>
              <a:t>Victory gardens</a:t>
            </a:r>
          </a:p>
          <a:p>
            <a:pPr eaLnBrk="1" hangingPunct="1"/>
            <a:r>
              <a:rPr lang="en-US" altLang="en-US"/>
              <a:t>Recycling</a:t>
            </a:r>
          </a:p>
          <a:p>
            <a:pPr eaLnBrk="1" hangingPunct="1"/>
            <a:r>
              <a:rPr lang="en-US" altLang="en-US"/>
              <a:t>War bond effort</a:t>
            </a:r>
          </a:p>
          <a:p>
            <a:pPr eaLnBrk="1" hangingPunct="1"/>
            <a:r>
              <a:rPr lang="en-US" altLang="en-US"/>
              <a:t>Armed Forces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6082" name="Content Placeholder 2">
            <a:extLst>
              <a:ext uri="{FF2B5EF4-FFF2-40B4-BE49-F238E27FC236}">
                <a16:creationId xmlns:a16="http://schemas.microsoft.com/office/drawing/2014/main" id="{8EA12CA5-BC09-8744-9489-E7F0799E79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824288" cy="32924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FE9921-B6DC-FC4E-A49D-AEE25093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Carolinians Pitch In</a:t>
            </a:r>
          </a:p>
        </p:txBody>
      </p:sp>
      <p:sp>
        <p:nvSpPr>
          <p:cNvPr id="46084" name="Slide Number Placeholder 6">
            <a:extLst>
              <a:ext uri="{FF2B5EF4-FFF2-40B4-BE49-F238E27FC236}">
                <a16:creationId xmlns:a16="http://schemas.microsoft.com/office/drawing/2014/main" id="{D0B3A928-22D6-3647-9844-036C3B95C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50887-40DF-1C4D-BC7E-4D760796F8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3025B-352F-5A47-A5A0-DBBCBEFA9A2E}"/>
              </a:ext>
            </a:extLst>
          </p:cNvPr>
          <p:cNvSpPr txBox="1"/>
          <p:nvPr/>
        </p:nvSpPr>
        <p:spPr>
          <a:xfrm>
            <a:off x="4953000" y="5181600"/>
            <a:ext cx="3810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Bob Hope’s USO Christmas Special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85F11-6B19-7E4F-8F95-539B47FBAACD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E62B-701C-FD49-9DCA-FCA777B3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End of the War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DCA9120D-7ED7-ED45-A4E8-9E149D6E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consequences of the war affect the lives of South Carolinians?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48131" name="Slide Number Placeholder 4">
            <a:extLst>
              <a:ext uri="{FF2B5EF4-FFF2-40B4-BE49-F238E27FC236}">
                <a16:creationId xmlns:a16="http://schemas.microsoft.com/office/drawing/2014/main" id="{77A5196E-FB58-8B42-A9AC-32CBD0EE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3F0EEA-7C78-F14D-83C1-F54AAE7444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EBD4-AF45-6C45-BF8D-8433BCCF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End of the War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E5854B7B-54D0-FD4B-B627-21281DDE5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genocide</a:t>
            </a:r>
          </a:p>
          <a:p>
            <a:pPr lvl="1" eaLnBrk="1" hangingPunct="1"/>
            <a:r>
              <a:rPr lang="en-US" altLang="en-US"/>
              <a:t>consumerism</a:t>
            </a:r>
          </a:p>
          <a:p>
            <a:pPr lvl="1" eaLnBrk="1" hangingPunct="1"/>
            <a:r>
              <a:rPr lang="en-US" altLang="en-US"/>
              <a:t>postwar baby boom</a:t>
            </a:r>
          </a:p>
          <a:p>
            <a:pPr lvl="1" eaLnBrk="1" hangingPunct="1"/>
            <a:r>
              <a:rPr lang="en-US" altLang="en-US"/>
              <a:t>GI Bill of Rights</a:t>
            </a:r>
          </a:p>
          <a:p>
            <a:pPr lvl="1" eaLnBrk="1" hangingPunct="1"/>
            <a:r>
              <a:rPr lang="en-US" altLang="en-US"/>
              <a:t>Cold War</a:t>
            </a:r>
          </a:p>
          <a:p>
            <a:pPr lvl="1" eaLnBrk="1" hangingPunct="1"/>
            <a:r>
              <a:rPr lang="en-US" altLang="en-US"/>
              <a:t>containment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1B827A83-5989-B94A-BC57-D4DB9A55A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EA99EC-670A-F040-BBDC-54653D8ADF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CC006B-1D7D-9840-B321-6F0E8CE5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4A996D16-3375-D24F-B0E4-EE56B14AF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Germany surrendered May 8, 1945. </a:t>
            </a:r>
          </a:p>
          <a:p>
            <a:pPr eaLnBrk="1" hangingPunct="1"/>
            <a:r>
              <a:rPr lang="en-US" altLang="en-US"/>
              <a:t>Japan surrendered August 13, 1945 after atomic bomb.</a:t>
            </a:r>
          </a:p>
          <a:p>
            <a:pPr eaLnBrk="1" hangingPunct="1"/>
            <a:r>
              <a:rPr lang="en-US" altLang="en-US"/>
              <a:t>Nazi Germany’s policy of genocide becomes apparent.</a:t>
            </a:r>
          </a:p>
          <a:p>
            <a:pPr eaLnBrk="1" hangingPunct="1"/>
            <a:r>
              <a:rPr lang="en-US" altLang="en-US"/>
              <a:t>Roosevelt dies on April 12, 1945 and Truman takes office.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A9A3402C-9BDA-324C-A663-46BCE2877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46B304-1779-134E-A355-A2D5C07052F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98F6942A-45E4-DC42-B63B-01F4E233A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8C38C1-9D99-D740-B475-0253C2B5CF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AE37F-6405-CC42-97F4-2680B1A94FC3}"/>
              </a:ext>
            </a:extLst>
          </p:cNvPr>
          <p:cNvSpPr/>
          <p:nvPr/>
        </p:nvSpPr>
        <p:spPr>
          <a:xfrm>
            <a:off x="457200" y="4831566"/>
            <a:ext cx="60960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27308-C85A-5746-9FAC-8D427908C5CA}"/>
              </a:ext>
            </a:extLst>
          </p:cNvPr>
          <p:cNvSpPr txBox="1"/>
          <p:nvPr/>
        </p:nvSpPr>
        <p:spPr>
          <a:xfrm>
            <a:off x="457200" y="4862432"/>
            <a:ext cx="595206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World War II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South Carolina in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The End of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The Beginning of the Civil Rights Movement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5">
            <a:extLst>
              <a:ext uri="{FF2B5EF4-FFF2-40B4-BE49-F238E27FC236}">
                <a16:creationId xmlns:a16="http://schemas.microsoft.com/office/drawing/2014/main" id="{61F07FEF-6972-6A47-8DB6-C6E9EBCDBD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Fear of oversupply of workers and unemployment due to returning soldiers unrealized </a:t>
            </a:r>
          </a:p>
          <a:p>
            <a:pPr eaLnBrk="1" hangingPunct="1"/>
            <a:r>
              <a:rPr lang="en-US" altLang="en-US"/>
              <a:t>Rise of consumerism, G.I. Bill, and the Cold War kept economy prosperous.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54274" name="Content Placeholder 2">
            <a:extLst>
              <a:ext uri="{FF2B5EF4-FFF2-40B4-BE49-F238E27FC236}">
                <a16:creationId xmlns:a16="http://schemas.microsoft.com/office/drawing/2014/main" id="{A1A6B265-71E9-2B45-A8FE-51E599DB14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2057400"/>
            <a:ext cx="4092575" cy="31242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22E74C-AEFF-4649-9481-BF874FC0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Economy Remains Strong</a:t>
            </a:r>
          </a:p>
        </p:txBody>
      </p:sp>
      <p:sp>
        <p:nvSpPr>
          <p:cNvPr id="54276" name="Slide Number Placeholder 6">
            <a:extLst>
              <a:ext uri="{FF2B5EF4-FFF2-40B4-BE49-F238E27FC236}">
                <a16:creationId xmlns:a16="http://schemas.microsoft.com/office/drawing/2014/main" id="{9AAD8C8F-DA0C-0E43-8E95-D858ADE72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163C77-3A83-2C4D-8C38-FB163FAED11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BDA4A-BA25-F74A-9128-2067274E85FE}"/>
              </a:ext>
            </a:extLst>
          </p:cNvPr>
          <p:cNvSpPr txBox="1"/>
          <p:nvPr/>
        </p:nvSpPr>
        <p:spPr>
          <a:xfrm>
            <a:off x="4391025" y="5246688"/>
            <a:ext cx="403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latin typeface="+mn-lt"/>
              </a:rPr>
              <a:t>President Roosevelt signing the  G.I. Bill.</a:t>
            </a:r>
          </a:p>
          <a:p>
            <a:pPr algn="ctr" eaLnBrk="1" hangingPunct="1">
              <a:defRPr/>
            </a:pP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987A08-FC80-5849-B5CA-86EE13BA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Rise of Consumerism</a:t>
            </a:r>
          </a:p>
        </p:txBody>
      </p:sp>
      <p:sp>
        <p:nvSpPr>
          <p:cNvPr id="56322" name="Content Placeholder 5">
            <a:extLst>
              <a:ext uri="{FF2B5EF4-FFF2-40B4-BE49-F238E27FC236}">
                <a16:creationId xmlns:a16="http://schemas.microsoft.com/office/drawing/2014/main" id="{00880B9B-F4BB-C743-9D77-3C17ADAA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Fueled by demand (backlog of needs and wants) and purchasing power (savings)</a:t>
            </a:r>
          </a:p>
          <a:p>
            <a:pPr eaLnBrk="1" hangingPunct="1"/>
            <a:r>
              <a:rPr lang="en-US" altLang="en-US"/>
              <a:t>Shift back to production of commercial goods by industry</a:t>
            </a:r>
          </a:p>
          <a:p>
            <a:pPr eaLnBrk="1" hangingPunct="1"/>
            <a:r>
              <a:rPr lang="en-US" altLang="en-US"/>
              <a:t>Increased exposure to goods through radio and television ads</a:t>
            </a:r>
          </a:p>
          <a:p>
            <a:pPr eaLnBrk="1" hangingPunct="1"/>
            <a:r>
              <a:rPr lang="en-US" altLang="en-US"/>
              <a:t>Desire of baby boomer parents to give their children a better life</a:t>
            </a:r>
          </a:p>
          <a:p>
            <a:pPr eaLnBrk="1" hangingPunct="1"/>
            <a:r>
              <a:rPr lang="en-US" altLang="en-US"/>
              <a:t>Became driving force of economy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EB5D8EC3-8DA1-4643-AB9D-FFBF9CAB9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5F0DD-81AA-8649-AB31-5E817354FF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16A8AE-9D9A-C647-B4F1-1391B1FD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GI Bill of Rights</a:t>
            </a:r>
          </a:p>
        </p:txBody>
      </p:sp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33F4B820-F075-3445-894C-DCB2299AC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Provided by the government for veterans</a:t>
            </a:r>
          </a:p>
          <a:p>
            <a:pPr lvl="1" eaLnBrk="1" hangingPunct="1"/>
            <a:r>
              <a:rPr lang="en-US" altLang="en-US"/>
              <a:t>College or vocational school tuition and living expenses</a:t>
            </a:r>
          </a:p>
          <a:p>
            <a:pPr lvl="1" eaLnBrk="1" hangingPunct="1"/>
            <a:r>
              <a:rPr lang="en-US" altLang="en-US"/>
              <a:t>One year of unemployment compensation</a:t>
            </a:r>
          </a:p>
          <a:p>
            <a:pPr lvl="1" eaLnBrk="1" hangingPunct="1"/>
            <a:r>
              <a:rPr lang="en-US" altLang="en-US"/>
              <a:t>Assistance in buying a home</a:t>
            </a:r>
          </a:p>
          <a:p>
            <a:pPr eaLnBrk="1" hangingPunct="1"/>
            <a:r>
              <a:rPr lang="en-US" altLang="en-US" sz="2800"/>
              <a:t>Held many out of job market and kept unemployment down</a:t>
            </a:r>
          </a:p>
          <a:p>
            <a:pPr eaLnBrk="1" hangingPunct="1"/>
            <a:r>
              <a:rPr lang="en-US" altLang="en-US" sz="2800"/>
              <a:t>Expanded the suburbs</a:t>
            </a:r>
          </a:p>
          <a:p>
            <a:pPr eaLnBrk="1" hangingPunct="1"/>
            <a:r>
              <a:rPr lang="en-US" altLang="en-US" sz="2800"/>
              <a:t>Enlarged the middle class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DF15CC96-5915-2640-8B80-39535B79C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21DDEA-89CB-F543-894F-A4AFADFB3FE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6F0BF4-BFE1-5F47-B82B-F2C7EE32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Cold War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4A688711-6A66-9346-96FE-F880F6A5B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Involved the Soviet Union and the U.S.</a:t>
            </a:r>
          </a:p>
          <a:p>
            <a:pPr lvl="1" eaLnBrk="1" hangingPunct="1"/>
            <a:r>
              <a:rPr lang="en-US" altLang="en-US"/>
              <a:t>Stockpiled nuclear weapons</a:t>
            </a:r>
          </a:p>
          <a:p>
            <a:pPr lvl="1" eaLnBrk="1" hangingPunct="1"/>
            <a:r>
              <a:rPr lang="en-US" altLang="en-US"/>
              <a:t>Raced to space</a:t>
            </a:r>
          </a:p>
          <a:p>
            <a:pPr lvl="1" eaLnBrk="1" hangingPunct="1"/>
            <a:r>
              <a:rPr lang="en-US" altLang="en-US"/>
              <a:t>Competed for allies</a:t>
            </a:r>
          </a:p>
          <a:p>
            <a:pPr eaLnBrk="1" hangingPunct="1"/>
            <a:r>
              <a:rPr lang="en-US" altLang="en-US" sz="2800"/>
              <a:t>Effected U. S. foreign policy</a:t>
            </a:r>
          </a:p>
          <a:p>
            <a:pPr lvl="1" eaLnBrk="1" hangingPunct="1"/>
            <a:r>
              <a:rPr lang="en-US" altLang="en-US"/>
              <a:t>Containment Policy</a:t>
            </a:r>
          </a:p>
          <a:p>
            <a:pPr lvl="1" eaLnBrk="1" hangingPunct="1"/>
            <a:r>
              <a:rPr lang="en-US" altLang="en-US"/>
              <a:t>United Nations </a:t>
            </a:r>
          </a:p>
          <a:p>
            <a:pPr lvl="1" eaLnBrk="1" hangingPunct="1"/>
            <a:r>
              <a:rPr lang="en-US" altLang="en-US"/>
              <a:t>Marshall Plan</a:t>
            </a:r>
          </a:p>
          <a:p>
            <a:pPr lvl="1" eaLnBrk="1" hangingPunct="1"/>
            <a:r>
              <a:rPr lang="en-US" altLang="en-US"/>
              <a:t>NATO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D1208238-040D-6848-AE33-B6A29AA13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CCE7D-7D43-4A4A-BE92-40B39FFDFC4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3B0926-8DD0-A647-AAB0-C2A382AB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Effects of the Cold War on </a:t>
            </a:r>
            <a:br>
              <a:rPr lang="en-US" dirty="0"/>
            </a:br>
            <a:r>
              <a:rPr lang="en-US" dirty="0"/>
              <a:t>South Carolina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E9D5DC7A-2BE5-5949-A546-129B0972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Military bases</a:t>
            </a:r>
          </a:p>
          <a:p>
            <a:pPr eaLnBrk="1" hangingPunct="1"/>
            <a:r>
              <a:rPr lang="en-US" altLang="en-US"/>
              <a:t>National defense projects</a:t>
            </a:r>
          </a:p>
          <a:p>
            <a:pPr eaLnBrk="1" hangingPunct="1"/>
            <a:r>
              <a:rPr lang="en-US" altLang="en-US"/>
              <a:t>Federal aid to education</a:t>
            </a:r>
          </a:p>
          <a:p>
            <a:pPr eaLnBrk="1" hangingPunct="1"/>
            <a:r>
              <a:rPr lang="en-US" altLang="en-US"/>
              <a:t>Interstate Highway System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112F425E-0B19-C44A-A334-BA21C3004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FDA534-ABB4-494E-8D48-654B8A0C429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691CC3-FE90-3849-8224-DC9A02A6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Savannah River Site</a:t>
            </a:r>
          </a:p>
        </p:txBody>
      </p:sp>
      <p:sp>
        <p:nvSpPr>
          <p:cNvPr id="64514" name="Content Placeholder 5">
            <a:extLst>
              <a:ext uri="{FF2B5EF4-FFF2-40B4-BE49-F238E27FC236}">
                <a16:creationId xmlns:a16="http://schemas.microsoft.com/office/drawing/2014/main" id="{37730776-8D8A-B54C-AAAB-A30F3F5C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Built in the early 1950s by federal government</a:t>
            </a:r>
          </a:p>
          <a:p>
            <a:pPr eaLnBrk="1" hangingPunct="1"/>
            <a:r>
              <a:rPr lang="en-US" altLang="en-US"/>
              <a:t>Produced plutonium and tritium for nuclear weapons</a:t>
            </a:r>
          </a:p>
          <a:p>
            <a:pPr eaLnBrk="1" hangingPunct="1"/>
            <a:r>
              <a:rPr lang="en-US" altLang="en-US"/>
              <a:t>Relocated residents of several cities and towns</a:t>
            </a:r>
          </a:p>
          <a:p>
            <a:pPr eaLnBrk="1" hangingPunct="1"/>
            <a:r>
              <a:rPr lang="en-US" altLang="en-US"/>
              <a:t>Created jobs </a:t>
            </a:r>
          </a:p>
          <a:p>
            <a:pPr eaLnBrk="1" hangingPunct="1"/>
            <a:r>
              <a:rPr lang="en-US" altLang="en-US"/>
              <a:t>Increased population</a:t>
            </a:r>
          </a:p>
          <a:p>
            <a:pPr eaLnBrk="1" hangingPunct="1"/>
            <a:r>
              <a:rPr lang="en-US" altLang="en-US"/>
              <a:t>Boosted the ecomony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2F15A6F8-7FAB-F641-9281-8C275D983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69B8C-FFE1-7A44-BB46-F2279142D7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16CD1-1EF0-624A-9BCC-36041AAC1949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B40B-6BB3-A447-AA2B-2DBA0BB6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Beginning of the Civil Rights Movement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ACA302F3-3E7B-CB48-942D-8408877A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the Civil Rights movement affect South Carolinians?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B0D7C284-BE2C-4F45-A91C-23F56B591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766531-8CA5-AF4F-B0E2-C9250B5478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DC76-F606-1C44-8539-E3791CA5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Beginning of the Civil Rights Movement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305F8C53-C9EC-2D4F-92B0-EE19271A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Democratic Party</a:t>
            </a:r>
          </a:p>
          <a:p>
            <a:pPr lvl="1" eaLnBrk="1" hangingPunct="1"/>
            <a:r>
              <a:rPr lang="en-US" altLang="en-US"/>
              <a:t>Southern Manifesto</a:t>
            </a:r>
          </a:p>
          <a:p>
            <a:pPr lvl="1" eaLnBrk="1" hangingPunct="1"/>
            <a:r>
              <a:rPr lang="en-US" altLang="en-US"/>
              <a:t>White Citizens’ Councils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F7C7627C-0F4F-104D-B31E-2076B5BB0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64E7F-1402-8847-8122-605D72A4FBD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3228F8-C2B1-384F-82CA-39B6F2B7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Stirrings in the 1930s</a:t>
            </a:r>
          </a:p>
        </p:txBody>
      </p:sp>
      <p:sp>
        <p:nvSpPr>
          <p:cNvPr id="70658" name="Content Placeholder 5">
            <a:extLst>
              <a:ext uri="{FF2B5EF4-FFF2-40B4-BE49-F238E27FC236}">
                <a16:creationId xmlns:a16="http://schemas.microsoft.com/office/drawing/2014/main" id="{87BA2BCB-BC5C-7444-946E-861781D0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Causes of discontent</a:t>
            </a:r>
          </a:p>
          <a:p>
            <a:pPr lvl="1" eaLnBrk="1" hangingPunct="1"/>
            <a:r>
              <a:rPr lang="en-US" altLang="en-US"/>
              <a:t>Unequal and segregated education</a:t>
            </a:r>
          </a:p>
          <a:p>
            <a:pPr lvl="1" eaLnBrk="1" hangingPunct="1"/>
            <a:r>
              <a:rPr lang="en-US" altLang="en-US"/>
              <a:t>Police brutality</a:t>
            </a:r>
          </a:p>
          <a:p>
            <a:pPr lvl="1" eaLnBrk="1" hangingPunct="1"/>
            <a:r>
              <a:rPr lang="en-US" altLang="en-US"/>
              <a:t>Exclusion from elections, jobs, parks, pools, and restaurants</a:t>
            </a:r>
          </a:p>
          <a:p>
            <a:pPr eaLnBrk="1" hangingPunct="1"/>
            <a:r>
              <a:rPr lang="en-US" altLang="en-US" sz="2800"/>
              <a:t>Growth of NAACP</a:t>
            </a:r>
          </a:p>
          <a:p>
            <a:pPr eaLnBrk="1" hangingPunct="1"/>
            <a:r>
              <a:rPr lang="en-US" altLang="en-US" sz="2800"/>
              <a:t>Creation of Southern Women for the Prevention of Lynching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70659" name="Slide Number Placeholder 6">
            <a:extLst>
              <a:ext uri="{FF2B5EF4-FFF2-40B4-BE49-F238E27FC236}">
                <a16:creationId xmlns:a16="http://schemas.microsoft.com/office/drawing/2014/main" id="{C6B34C21-131E-F447-AF7E-4AC2E8435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1FC3F-4CEA-1241-8D41-2FEC0279036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8A574-A909-B846-8E21-15D50688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Accomplishments in the 1940s</a:t>
            </a:r>
          </a:p>
        </p:txBody>
      </p:sp>
      <p:sp>
        <p:nvSpPr>
          <p:cNvPr id="72706" name="Content Placeholder 5">
            <a:extLst>
              <a:ext uri="{FF2B5EF4-FFF2-40B4-BE49-F238E27FC236}">
                <a16:creationId xmlns:a16="http://schemas.microsoft.com/office/drawing/2014/main" id="{9716F4B1-573D-DC4B-A9AD-9D86D14C7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Increase in NAACP membership</a:t>
            </a:r>
          </a:p>
          <a:p>
            <a:pPr lvl="1" eaLnBrk="1" hangingPunct="1"/>
            <a:r>
              <a:rPr lang="en-US" altLang="en-US" sz="2400"/>
              <a:t>Returning black servicemen</a:t>
            </a:r>
          </a:p>
          <a:p>
            <a:pPr lvl="1" eaLnBrk="1" hangingPunct="1"/>
            <a:r>
              <a:rPr lang="en-US" altLang="en-US" sz="2400"/>
              <a:t>Few whites</a:t>
            </a:r>
          </a:p>
          <a:p>
            <a:pPr lvl="1" eaLnBrk="1" hangingPunct="1"/>
            <a:r>
              <a:rPr lang="en-US" altLang="en-US" sz="2400"/>
              <a:t>Reverend J. M. Hinton</a:t>
            </a:r>
          </a:p>
          <a:p>
            <a:pPr lvl="1" eaLnBrk="1" hangingPunct="1"/>
            <a:r>
              <a:rPr lang="en-US" altLang="en-US" sz="2400"/>
              <a:t>Modjeska Simkins</a:t>
            </a:r>
          </a:p>
          <a:p>
            <a:pPr eaLnBrk="1" hangingPunct="1"/>
            <a:r>
              <a:rPr lang="en-US" altLang="en-US" sz="2400"/>
              <a:t>Challenge to unequal teacher pay in Charleston</a:t>
            </a:r>
          </a:p>
          <a:p>
            <a:pPr lvl="1" eaLnBrk="1" hangingPunct="1"/>
            <a:r>
              <a:rPr lang="en-US" altLang="en-US" sz="2400"/>
              <a:t>Thurgood Marshall</a:t>
            </a:r>
          </a:p>
          <a:p>
            <a:pPr lvl="2" eaLnBrk="1" hangingPunct="1"/>
            <a:r>
              <a:rPr lang="en-US" altLang="en-US"/>
              <a:t>Sent by NAACP Legal Defense Fund</a:t>
            </a:r>
          </a:p>
          <a:p>
            <a:pPr lvl="2" eaLnBrk="1" hangingPunct="1"/>
            <a:r>
              <a:rPr lang="en-US" altLang="en-US"/>
              <a:t>Appointed later to U. S. Supreme  Court</a:t>
            </a:r>
          </a:p>
          <a:p>
            <a:pPr lvl="1" eaLnBrk="1" hangingPunct="1"/>
            <a:r>
              <a:rPr lang="en-US" altLang="en-US" sz="2400"/>
              <a:t>Judge J. Waties Waring</a:t>
            </a:r>
          </a:p>
          <a:p>
            <a:pPr lvl="2" eaLnBrk="1" hangingPunct="1"/>
            <a:r>
              <a:rPr lang="en-US" altLang="en-US"/>
              <a:t> Ruled Board to equalize salaries </a:t>
            </a:r>
          </a:p>
          <a:p>
            <a:pPr lvl="2" eaLnBrk="1" hangingPunct="1"/>
            <a:r>
              <a:rPr lang="en-US" altLang="en-US"/>
              <a:t>Shunned by his family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43FF39CB-D7BA-7046-931D-9791AE247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63E2C-0A22-DF47-A92F-AE8C83A9533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A391-DFDD-A648-8820-5122742B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World War II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033583A-B00F-A541-A26C-7D1DE105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World War II set the stage for change in American society?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B2C60EC0-808A-3847-9806-6A549FFF2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E132B-587D-4B4C-804A-6288FB5C913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10AF3E-F28F-DA4C-927C-96407C44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Black Political Activism</a:t>
            </a:r>
          </a:p>
        </p:txBody>
      </p:sp>
      <p:sp>
        <p:nvSpPr>
          <p:cNvPr id="74754" name="Content Placeholder 5">
            <a:extLst>
              <a:ext uri="{FF2B5EF4-FFF2-40B4-BE49-F238E27FC236}">
                <a16:creationId xmlns:a16="http://schemas.microsoft.com/office/drawing/2014/main" id="{BA5820F9-7083-5E49-8135-F162F7991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Supported Democrats and FDR</a:t>
            </a:r>
          </a:p>
          <a:p>
            <a:pPr eaLnBrk="1" hangingPunct="1"/>
            <a:r>
              <a:rPr lang="en-US" altLang="en-US"/>
              <a:t>Registered to vote under extreme conditions</a:t>
            </a:r>
          </a:p>
          <a:p>
            <a:pPr eaLnBrk="1" hangingPunct="1"/>
            <a:r>
              <a:rPr lang="en-US" altLang="en-US"/>
              <a:t>Excluded from Democratic Primary</a:t>
            </a:r>
          </a:p>
          <a:p>
            <a:pPr eaLnBrk="1" hangingPunct="1"/>
            <a:r>
              <a:rPr lang="en-US" altLang="en-US"/>
              <a:t>Organized the S.C. Progressive Democrat Party</a:t>
            </a:r>
          </a:p>
          <a:p>
            <a:pPr lvl="1" eaLnBrk="1" hangingPunct="1"/>
            <a:r>
              <a:rPr lang="en-US" altLang="en-US" sz="3200"/>
              <a:t>Unable to gain recognition by National Democratic Party</a:t>
            </a:r>
          </a:p>
          <a:p>
            <a:pPr lvl="1" eaLnBrk="1" hangingPunct="1"/>
            <a:r>
              <a:rPr lang="en-US" altLang="en-US" sz="3200"/>
              <a:t>Led by McCray and McKaine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B8CF1277-5368-DF4E-AFF3-D33C91514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E5F70A-824C-DC4B-BF04-B1C07F7FD5F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203BB8-900C-824B-AF75-34660394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Attacking the All-White Primary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4D0BABB5-3622-D94A-8400-5CDB5B0A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U. S. Supreme Court ruled all-white primaries unconstitutional.</a:t>
            </a:r>
          </a:p>
          <a:p>
            <a:pPr eaLnBrk="1" hangingPunct="1"/>
            <a:r>
              <a:rPr lang="en-US" altLang="en-US" sz="2800"/>
              <a:t>S.C. changed laws and constitution to make primaries separate from government, making them private clubs.</a:t>
            </a:r>
          </a:p>
          <a:p>
            <a:pPr eaLnBrk="1" hangingPunct="1"/>
            <a:r>
              <a:rPr lang="en-US" altLang="en-US" sz="2800"/>
              <a:t>NAACP won challenge in federal court (Judge Waring). </a:t>
            </a:r>
          </a:p>
          <a:p>
            <a:pPr eaLnBrk="1" hangingPunct="1"/>
            <a:r>
              <a:rPr lang="en-US" altLang="en-US" sz="2800"/>
              <a:t>Waring overturned Democratic voting requirement of segregation and white supremacy oath.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3A349EC1-DFD0-E543-BDFA-7007E6AF6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E5FFA8-BC0B-A64C-98F5-B037FED6678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CE65D9-FE5D-994B-A2B4-5B9E9FB1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Efforts to Open Higher Education to Blacks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011CEC78-4888-E64A-B5B3-0297B69F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Judge Waring ordered the state to admit students to USC Law School or provide an equal opportunity.</a:t>
            </a:r>
          </a:p>
          <a:p>
            <a:pPr eaLnBrk="1" hangingPunct="1"/>
            <a:r>
              <a:rPr lang="en-US" altLang="en-US"/>
              <a:t>State created a new law school at the State College in Orangeburg </a:t>
            </a:r>
          </a:p>
          <a:p>
            <a:pPr eaLnBrk="1" hangingPunct="1"/>
            <a:r>
              <a:rPr lang="en-US" altLang="en-US"/>
              <a:t>State kept blacks out of colleges until the early 1960s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0B33970B-D49F-1C42-AC83-D2086F23B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0288C2-18D9-9946-A838-01AAD1C6939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09B4D8-B58D-AB4E-A3E7-EE1379EB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White-on-Black Violence Intensifies</a:t>
            </a:r>
          </a:p>
        </p:txBody>
      </p:sp>
      <p:sp>
        <p:nvSpPr>
          <p:cNvPr id="80898" name="Content Placeholder 5">
            <a:extLst>
              <a:ext uri="{FF2B5EF4-FFF2-40B4-BE49-F238E27FC236}">
                <a16:creationId xmlns:a16="http://schemas.microsoft.com/office/drawing/2014/main" id="{E231C423-5C41-DB47-BCEB-1E3DB2872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Increased determination by returning GIs to have equal rights</a:t>
            </a:r>
          </a:p>
          <a:p>
            <a:pPr eaLnBrk="1" hangingPunct="1"/>
            <a:r>
              <a:rPr lang="en-US" altLang="en-US"/>
              <a:t>Continued efforts by southern whites to maintain white supremacy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93777822-78D8-C44C-9692-7CE500981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01CB9-2C25-EF4A-9B98-B8B16A01752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DE9C64-1D18-AC42-B835-8B615D02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Beating of Isaac Wood, Jr. &amp; The Murder of Willie Earle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48221BB4-3C32-1B42-BE74-5377CEF8A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Issac Wood, Jr</a:t>
            </a:r>
          </a:p>
          <a:p>
            <a:pPr lvl="1" eaLnBrk="1" hangingPunct="1"/>
            <a:r>
              <a:rPr lang="en-US" altLang="en-US" sz="2000"/>
              <a:t>Serviceman became blind due to beating at the hands of arresting officers after argument with a bus driver.</a:t>
            </a:r>
          </a:p>
          <a:p>
            <a:pPr lvl="1" eaLnBrk="1" hangingPunct="1"/>
            <a:r>
              <a:rPr lang="en-US" altLang="en-US" sz="2000"/>
              <a:t>Police chief eventually tried, but acquitted by an all white jury</a:t>
            </a:r>
          </a:p>
          <a:p>
            <a:pPr eaLnBrk="1" hangingPunct="1"/>
            <a:r>
              <a:rPr lang="en-US" altLang="en-US" sz="2400"/>
              <a:t>Willie Earle</a:t>
            </a:r>
          </a:p>
          <a:p>
            <a:pPr lvl="1" eaLnBrk="1" hangingPunct="1"/>
            <a:r>
              <a:rPr lang="en-US" altLang="en-US" sz="2000"/>
              <a:t>Thirty-five other cab drivers removed murder suspect from jail and killed him</a:t>
            </a:r>
          </a:p>
          <a:p>
            <a:pPr lvl="1" eaLnBrk="1" hangingPunct="1"/>
            <a:r>
              <a:rPr lang="en-US" altLang="en-US" sz="2000"/>
              <a:t>FBI investigated and 31 suspects were tried and 31 were acquitted.  </a:t>
            </a:r>
          </a:p>
          <a:p>
            <a:pPr eaLnBrk="1" hangingPunct="1"/>
            <a:r>
              <a:rPr lang="en-US" altLang="en-US" sz="2400"/>
              <a:t>Effects</a:t>
            </a:r>
          </a:p>
          <a:p>
            <a:pPr lvl="1" eaLnBrk="1" hangingPunct="1"/>
            <a:r>
              <a:rPr lang="en-US" altLang="en-US" sz="2000"/>
              <a:t>Black energized nationwide</a:t>
            </a:r>
          </a:p>
          <a:p>
            <a:pPr lvl="1" eaLnBrk="1" hangingPunct="1"/>
            <a:r>
              <a:rPr lang="en-US" altLang="en-US" sz="2000"/>
              <a:t>President Truman presents strong civil rights program to Congress</a:t>
            </a:r>
          </a:p>
          <a:p>
            <a:pPr lvl="1" eaLnBrk="1" hangingPunct="1"/>
            <a:r>
              <a:rPr lang="en-US" altLang="en-US" sz="2000"/>
              <a:t>Democratic Party adopted liberal civil rights platform.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80BB5629-37F3-5148-B0CE-71D6AA575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7598DE-52C2-054F-AF9F-136FF8F1610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A03313-5631-BB49-BD06-F8EDEC41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 err="1"/>
              <a:t>Dixiecrat</a:t>
            </a:r>
            <a:r>
              <a:rPr lang="en-US" dirty="0"/>
              <a:t> Movement against </a:t>
            </a:r>
            <a:br>
              <a:rPr lang="en-US" dirty="0"/>
            </a:br>
            <a:r>
              <a:rPr lang="en-US" dirty="0"/>
              <a:t>Civil Rights</a:t>
            </a:r>
          </a:p>
        </p:txBody>
      </p:sp>
      <p:sp>
        <p:nvSpPr>
          <p:cNvPr id="84994" name="Content Placeholder 5">
            <a:extLst>
              <a:ext uri="{FF2B5EF4-FFF2-40B4-BE49-F238E27FC236}">
                <a16:creationId xmlns:a16="http://schemas.microsoft.com/office/drawing/2014/main" id="{3773FA9C-56B7-564A-A766-299FC9818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Created by white southerners in opposition to Democratic Party</a:t>
            </a:r>
          </a:p>
          <a:p>
            <a:pPr eaLnBrk="1" hangingPunct="1"/>
            <a:r>
              <a:rPr lang="en-US" altLang="en-US"/>
              <a:t>Wanted to maintain Jim Crow mentality</a:t>
            </a:r>
          </a:p>
          <a:p>
            <a:pPr eaLnBrk="1" hangingPunct="1"/>
            <a:r>
              <a:rPr lang="en-US" altLang="en-US"/>
              <a:t>Named States’ Rights Democratic Party</a:t>
            </a:r>
          </a:p>
          <a:p>
            <a:pPr eaLnBrk="1" hangingPunct="1"/>
            <a:r>
              <a:rPr lang="en-US" altLang="en-US"/>
              <a:t>Ran former governor, Strom Thurmond, for president in 1948 on segregation and states’ rights platform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B611D5CB-CF9C-A548-80CC-1506DE3C7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8970D-A570-0A44-A57C-AAE03F70E34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BC3361-6F52-AE4A-90E5-B3FC3836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Crusade against </a:t>
            </a:r>
            <a:br>
              <a:rPr lang="en-US" dirty="0"/>
            </a:br>
            <a:r>
              <a:rPr lang="en-US" dirty="0"/>
              <a:t>Segregated Schools</a:t>
            </a:r>
          </a:p>
        </p:txBody>
      </p:sp>
      <p:sp>
        <p:nvSpPr>
          <p:cNvPr id="87042" name="Content Placeholder 5">
            <a:extLst>
              <a:ext uri="{FF2B5EF4-FFF2-40B4-BE49-F238E27FC236}">
                <a16:creationId xmlns:a16="http://schemas.microsoft.com/office/drawing/2014/main" id="{AF6886E5-BAA5-6142-8CEA-8D72EFBC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sz="2800"/>
              <a:t>Began as a lawsuit in Clarendon County to get bus transportation for black students</a:t>
            </a:r>
          </a:p>
          <a:p>
            <a:pPr eaLnBrk="1" hangingPunct="1"/>
            <a:r>
              <a:rPr lang="en-US" altLang="en-US" sz="2800"/>
              <a:t>Evolved, on Judge Waring’s advice, into constituitional challenge of segregated system</a:t>
            </a:r>
          </a:p>
          <a:p>
            <a:pPr eaLnBrk="1" hangingPunct="1"/>
            <a:r>
              <a:rPr lang="en-US" altLang="en-US" sz="2800"/>
              <a:t>Known as Briggs vs. Elliot and handled by Marshall and NAACP</a:t>
            </a:r>
          </a:p>
          <a:p>
            <a:pPr eaLnBrk="1" hangingPunct="1"/>
            <a:r>
              <a:rPr lang="en-US" altLang="en-US" sz="2800"/>
              <a:t>Settled by U.S. Supreme Court in combined decision with Brown vs. Board of Education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E1BD4EC4-75FA-8A40-A428-F6797F091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CC63E3-CFEB-014D-A04C-4577D6A27A1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7FA8A0-3746-C947-8AA5-81ECB9AB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Whites’ Response to Clarendon Black Activism &amp; Governor Byrnes’s Response to </a:t>
            </a:r>
            <a:r>
              <a:rPr lang="en-US" i="1" dirty="0"/>
              <a:t>Briggs v. Elliott</a:t>
            </a:r>
          </a:p>
        </p:txBody>
      </p:sp>
      <p:sp>
        <p:nvSpPr>
          <p:cNvPr id="89090" name="Content Placeholder 5">
            <a:extLst>
              <a:ext uri="{FF2B5EF4-FFF2-40B4-BE49-F238E27FC236}">
                <a16:creationId xmlns:a16="http://schemas.microsoft.com/office/drawing/2014/main" id="{7D865D88-B3A9-7B46-B866-9A353928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 sz="2800"/>
              <a:t>Those black parents involved in the suit lost their homes, jobs, and credit.</a:t>
            </a:r>
          </a:p>
          <a:p>
            <a:pPr eaLnBrk="1" hangingPunct="1"/>
            <a:r>
              <a:rPr lang="en-US" altLang="en-US" sz="2800"/>
              <a:t>Rev. DeLaine, a persuasive leader, and his family had to leave the state for their own safety.  </a:t>
            </a:r>
          </a:p>
          <a:p>
            <a:pPr eaLnBrk="1" hangingPunct="1"/>
            <a:r>
              <a:rPr lang="en-US" altLang="en-US" sz="2800"/>
              <a:t>Governor Byrnes recognized the inequalities and wanting to maintain segregation, attempted to make the black and white schools as nearly equal as possible.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9091" name="Slide Number Placeholder 6">
            <a:extLst>
              <a:ext uri="{FF2B5EF4-FFF2-40B4-BE49-F238E27FC236}">
                <a16:creationId xmlns:a16="http://schemas.microsoft.com/office/drawing/2014/main" id="{8F28F987-E814-044F-83FE-58920027B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5A30F3-B93C-E140-849B-C53D35546D3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EE68EB-69F9-5D43-94C4-6B6087DA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Improving Black Schools</a:t>
            </a:r>
          </a:p>
        </p:txBody>
      </p:sp>
      <p:sp>
        <p:nvSpPr>
          <p:cNvPr id="91138" name="Content Placeholder 5">
            <a:extLst>
              <a:ext uri="{FF2B5EF4-FFF2-40B4-BE49-F238E27FC236}">
                <a16:creationId xmlns:a16="http://schemas.microsoft.com/office/drawing/2014/main" id="{F63708D3-EAB6-8648-8ACA-C0746577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State instituted a sales tax to fund black school improvements. </a:t>
            </a:r>
          </a:p>
          <a:p>
            <a:pPr lvl="1" eaLnBrk="1" hangingPunct="1"/>
            <a:r>
              <a:rPr lang="en-US" altLang="en-US" sz="2400"/>
              <a:t>Built new schools and made repairs</a:t>
            </a:r>
          </a:p>
          <a:p>
            <a:pPr lvl="1" eaLnBrk="1" hangingPunct="1"/>
            <a:r>
              <a:rPr lang="en-US" altLang="en-US" sz="2400"/>
              <a:t>Equalized teacher pay </a:t>
            </a:r>
          </a:p>
          <a:p>
            <a:pPr lvl="1" eaLnBrk="1" hangingPunct="1"/>
            <a:r>
              <a:rPr lang="en-US" altLang="en-US" sz="2400"/>
              <a:t>Transported black students </a:t>
            </a:r>
          </a:p>
          <a:p>
            <a:pPr eaLnBrk="1" hangingPunct="1"/>
            <a:r>
              <a:rPr lang="en-US" altLang="en-US" sz="2400"/>
              <a:t>Legislature established a special committee to prevent desegregation. </a:t>
            </a:r>
          </a:p>
          <a:p>
            <a:pPr lvl="1" eaLnBrk="1" hangingPunct="1"/>
            <a:r>
              <a:rPr lang="en-US" altLang="en-US" sz="2400"/>
              <a:t>Amended state constitution to remove public school requirement</a:t>
            </a:r>
          </a:p>
          <a:p>
            <a:pPr lvl="1" eaLnBrk="1" hangingPunct="1"/>
            <a:r>
              <a:rPr lang="en-US" altLang="en-US" sz="2400"/>
              <a:t>Authorized selling of schools to private institutions</a:t>
            </a:r>
          </a:p>
          <a:p>
            <a:pPr lvl="1" eaLnBrk="1" hangingPunct="1"/>
            <a:r>
              <a:rPr lang="en-US" altLang="en-US" sz="2400"/>
              <a:t>Never actually abolished state schools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91139" name="Slide Number Placeholder 6">
            <a:extLst>
              <a:ext uri="{FF2B5EF4-FFF2-40B4-BE49-F238E27FC236}">
                <a16:creationId xmlns:a16="http://schemas.microsoft.com/office/drawing/2014/main" id="{83988741-051D-C343-B166-E11ED1452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60C3A3-36EC-4849-8FA6-882CBC75D6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B3D659-C8DD-9C42-8055-B21CBB21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i="1" dirty="0"/>
              <a:t>Brown v. Board of Education </a:t>
            </a:r>
            <a:r>
              <a:rPr lang="en-US" dirty="0"/>
              <a:t>Decision - 1954</a:t>
            </a:r>
          </a:p>
        </p:txBody>
      </p:sp>
      <p:sp>
        <p:nvSpPr>
          <p:cNvPr id="93186" name="Content Placeholder 5">
            <a:extLst>
              <a:ext uri="{FF2B5EF4-FFF2-40B4-BE49-F238E27FC236}">
                <a16:creationId xmlns:a16="http://schemas.microsoft.com/office/drawing/2014/main" id="{1ADCE689-EAC6-F149-882E-DAC4DCAB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U. S. Supreme Court ruled “Separate educational facilities are inherently unequal.”</a:t>
            </a:r>
          </a:p>
          <a:p>
            <a:pPr eaLnBrk="1" hangingPunct="1"/>
            <a:r>
              <a:rPr lang="en-US" altLang="en-US"/>
              <a:t>Separate schools are a violation of 14</a:t>
            </a:r>
            <a:r>
              <a:rPr lang="en-US" altLang="en-US" baseline="30000"/>
              <a:t>th</a:t>
            </a:r>
            <a:r>
              <a:rPr lang="en-US" altLang="en-US"/>
              <a:t> Amendment. </a:t>
            </a:r>
          </a:p>
          <a:p>
            <a:pPr eaLnBrk="1" hangingPunct="1"/>
            <a:r>
              <a:rPr lang="en-US" altLang="en-US"/>
              <a:t>Court orders states to desegregate “with all deliberate speed.”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3187" name="Slide Number Placeholder 6">
            <a:extLst>
              <a:ext uri="{FF2B5EF4-FFF2-40B4-BE49-F238E27FC236}">
                <a16:creationId xmlns:a16="http://schemas.microsoft.com/office/drawing/2014/main" id="{4B0C3EB0-726B-9E49-93ED-C5182CC6D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E7933-D79C-D245-B2B0-146A8575487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C707-6289-E549-83AE-49DAD282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World War II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67FB4D4-6609-3842-984B-456E178B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Axis Powers</a:t>
            </a:r>
          </a:p>
          <a:p>
            <a:pPr lvl="1" eaLnBrk="1" hangingPunct="1"/>
            <a:r>
              <a:rPr lang="en-US" altLang="en-US"/>
              <a:t>Allied Powers</a:t>
            </a:r>
          </a:p>
          <a:p>
            <a:pPr lvl="1" eaLnBrk="1" hangingPunct="1"/>
            <a:r>
              <a:rPr lang="en-US" altLang="en-US"/>
              <a:t>Lend-Lease Act</a:t>
            </a:r>
          </a:p>
          <a:p>
            <a:pPr lvl="1" eaLnBrk="1" hangingPunct="1"/>
            <a:r>
              <a:rPr lang="en-US" altLang="en-US"/>
              <a:t>ration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893239AD-88D9-F149-9504-EC69ED9FB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34255-254D-2349-8E34-DA6D33B4279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696826-7882-794D-ADBE-9C176FDC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White Carolinians’ Response to </a:t>
            </a:r>
            <a:r>
              <a:rPr lang="en-US" i="1" dirty="0"/>
              <a:t>Brown</a:t>
            </a:r>
            <a:endParaRPr lang="en-US" dirty="0"/>
          </a:p>
        </p:txBody>
      </p:sp>
      <p:sp>
        <p:nvSpPr>
          <p:cNvPr id="95234" name="Content Placeholder 5">
            <a:extLst>
              <a:ext uri="{FF2B5EF4-FFF2-40B4-BE49-F238E27FC236}">
                <a16:creationId xmlns:a16="http://schemas.microsoft.com/office/drawing/2014/main" id="{E1CB63E2-6843-3542-ABF7-594396339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Strom Thurmond’s </a:t>
            </a:r>
            <a:r>
              <a:rPr lang="en-US" altLang="en-US" i="1"/>
              <a:t>Southern Manifest </a:t>
            </a:r>
            <a:r>
              <a:rPr lang="en-US" altLang="en-US"/>
              <a:t>condemned the Supreme Court for abuse of power.</a:t>
            </a:r>
          </a:p>
          <a:p>
            <a:pPr eaLnBrk="1" hangingPunct="1"/>
            <a:r>
              <a:rPr lang="en-US" altLang="en-US"/>
              <a:t>General Assembly repealed school attendance law, cut off funds to integrated schools, provided tuition for blacks attending universities in the north. </a:t>
            </a:r>
          </a:p>
          <a:p>
            <a:pPr eaLnBrk="1" hangingPunct="1"/>
            <a:r>
              <a:rPr lang="en-US" altLang="en-US"/>
              <a:t>State government went to great lengths to maintain segregation.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5235" name="Slide Number Placeholder 6">
            <a:extLst>
              <a:ext uri="{FF2B5EF4-FFF2-40B4-BE49-F238E27FC236}">
                <a16:creationId xmlns:a16="http://schemas.microsoft.com/office/drawing/2014/main" id="{A6EDAEFE-16EB-5D48-90EA-577CA706E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73C88F-8769-ED45-85E4-3E7F00A36A8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CA5496-0395-CC4D-8C72-3A83F7D3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Difficult Years in the Wake of </a:t>
            </a:r>
            <a:r>
              <a:rPr lang="en-US" i="1" dirty="0"/>
              <a:t>Brown</a:t>
            </a:r>
          </a:p>
        </p:txBody>
      </p:sp>
      <p:sp>
        <p:nvSpPr>
          <p:cNvPr id="97282" name="Content Placeholder 5">
            <a:extLst>
              <a:ext uri="{FF2B5EF4-FFF2-40B4-BE49-F238E27FC236}">
                <a16:creationId xmlns:a16="http://schemas.microsoft.com/office/drawing/2014/main" id="{5D44DCA1-8858-3C4A-AD27-9E5A7284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Whites felt their way of life was threatened.</a:t>
            </a:r>
          </a:p>
          <a:p>
            <a:pPr eaLnBrk="1" hangingPunct="1"/>
            <a:r>
              <a:rPr lang="en-US" altLang="en-US"/>
              <a:t>Blacks were frustrated that in spite of legislation, life had not changed. </a:t>
            </a:r>
          </a:p>
          <a:p>
            <a:pPr eaLnBrk="1" hangingPunct="1"/>
            <a:r>
              <a:rPr lang="en-US" altLang="en-US"/>
              <a:t>Black parents in Orangeburg signed a petition requesting their children’s admission to white schools.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7283" name="Slide Number Placeholder 6">
            <a:extLst>
              <a:ext uri="{FF2B5EF4-FFF2-40B4-BE49-F238E27FC236}">
                <a16:creationId xmlns:a16="http://schemas.microsoft.com/office/drawing/2014/main" id="{F5757E3B-119F-5948-BD3A-2F7A263EA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E2B37-5C04-EF45-BF0E-537BF43E910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C5BD82-3C90-CB4D-B347-87EA73C2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Orangeburg Boycott</a:t>
            </a:r>
          </a:p>
        </p:txBody>
      </p:sp>
      <p:sp>
        <p:nvSpPr>
          <p:cNvPr id="99330" name="Content Placeholder 5">
            <a:extLst>
              <a:ext uri="{FF2B5EF4-FFF2-40B4-BE49-F238E27FC236}">
                <a16:creationId xmlns:a16="http://schemas.microsoft.com/office/drawing/2014/main" id="{35FBEFA6-6D5C-1B4F-84C7-F141ACC5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Whites used economic intimidation to force signers to withdraw.</a:t>
            </a:r>
          </a:p>
          <a:p>
            <a:pPr eaLnBrk="1" hangingPunct="1"/>
            <a:r>
              <a:rPr lang="en-US" altLang="en-US"/>
              <a:t>Blacks organized and refused to do business with whites who supported this intimidation. </a:t>
            </a:r>
          </a:p>
          <a:p>
            <a:pPr eaLnBrk="1" hangingPunct="1"/>
            <a:r>
              <a:rPr lang="en-US" altLang="en-US"/>
              <a:t>Both sides held out for 2 years, but no desegregation took place.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9331" name="Slide Number Placeholder 6">
            <a:extLst>
              <a:ext uri="{FF2B5EF4-FFF2-40B4-BE49-F238E27FC236}">
                <a16:creationId xmlns:a16="http://schemas.microsoft.com/office/drawing/2014/main" id="{50FA9B73-DF3A-584B-A68E-BF8D52E80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3E530-C44E-0C45-88D6-94F380A67A8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68BC25-B2DC-DE40-8B93-6C249945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White Citizens’ Councils</a:t>
            </a:r>
          </a:p>
        </p:txBody>
      </p:sp>
      <p:sp>
        <p:nvSpPr>
          <p:cNvPr id="101378" name="Content Placeholder 5">
            <a:extLst>
              <a:ext uri="{FF2B5EF4-FFF2-40B4-BE49-F238E27FC236}">
                <a16:creationId xmlns:a16="http://schemas.microsoft.com/office/drawing/2014/main" id="{93638467-4DB5-9743-98B6-39BE6848C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Opposed to school desegregation and any change in racial policy</a:t>
            </a:r>
          </a:p>
          <a:p>
            <a:pPr eaLnBrk="1" hangingPunct="1"/>
            <a:r>
              <a:rPr lang="en-US" altLang="en-US"/>
              <a:t>Grew throughout the south</a:t>
            </a:r>
          </a:p>
          <a:p>
            <a:pPr eaLnBrk="1" hangingPunct="1"/>
            <a:r>
              <a:rPr lang="en-US" altLang="en-US"/>
              <a:t>Used a Charleston newspaper as a mouthpiece</a:t>
            </a:r>
          </a:p>
          <a:p>
            <a:pPr eaLnBrk="1" hangingPunct="1"/>
            <a:r>
              <a:rPr lang="en-US" altLang="en-US"/>
              <a:t>More active, respectable, and less violent than the KKK, but with same aims</a:t>
            </a:r>
          </a:p>
          <a:p>
            <a:pPr eaLnBrk="1" hangingPunct="1"/>
            <a:r>
              <a:rPr lang="en-US" altLang="en-US"/>
              <a:t>Peaked in 1956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01379" name="Slide Number Placeholder 6">
            <a:extLst>
              <a:ext uri="{FF2B5EF4-FFF2-40B4-BE49-F238E27FC236}">
                <a16:creationId xmlns:a16="http://schemas.microsoft.com/office/drawing/2014/main" id="{C129EA53-A3BA-1F40-AA6B-0E654BA7F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2562C8-7580-7D48-A985-98A40ED5986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3B54D9-6985-E34B-9341-F721156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Other Voices</a:t>
            </a:r>
          </a:p>
        </p:txBody>
      </p:sp>
      <p:sp>
        <p:nvSpPr>
          <p:cNvPr id="103426" name="Content Placeholder 5">
            <a:extLst>
              <a:ext uri="{FF2B5EF4-FFF2-40B4-BE49-F238E27FC236}">
                <a16:creationId xmlns:a16="http://schemas.microsoft.com/office/drawing/2014/main" id="{BA7B2B38-75E2-BB48-999A-BF3908640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African American churches had mixed feelings about the movement</a:t>
            </a:r>
          </a:p>
          <a:p>
            <a:pPr eaLnBrk="1" hangingPunct="1"/>
            <a:r>
              <a:rPr lang="en-US" altLang="en-US" sz="2400"/>
              <a:t>Biracial organizations had to move fast enough to attract blacks, but slow enough to keep whites.  </a:t>
            </a:r>
          </a:p>
          <a:p>
            <a:pPr lvl="1" eaLnBrk="1" hangingPunct="1"/>
            <a:r>
              <a:rPr lang="en-US" altLang="en-US" sz="2400"/>
              <a:t>Christian Action Council</a:t>
            </a:r>
          </a:p>
          <a:p>
            <a:pPr lvl="1" eaLnBrk="1" hangingPunct="1"/>
            <a:r>
              <a:rPr lang="en-US" altLang="en-US" sz="2400"/>
              <a:t>Church Women United</a:t>
            </a:r>
          </a:p>
          <a:p>
            <a:pPr lvl="1" eaLnBrk="1" hangingPunct="1"/>
            <a:r>
              <a:rPr lang="en-US" altLang="en-US" sz="2400"/>
              <a:t>South Carolina Council on Human Relations</a:t>
            </a:r>
          </a:p>
          <a:p>
            <a:pPr eaLnBrk="1" hangingPunct="1"/>
            <a:r>
              <a:rPr lang="en-US" altLang="en-US" sz="2400"/>
              <a:t>Individual whites suffered for their beliefs. </a:t>
            </a:r>
          </a:p>
          <a:p>
            <a:pPr lvl="1" eaLnBrk="1" hangingPunct="1"/>
            <a:r>
              <a:rPr lang="en-US" altLang="en-US" sz="2400"/>
              <a:t>Rev. Jackson Stafford</a:t>
            </a:r>
          </a:p>
          <a:p>
            <a:pPr lvl="1" eaLnBrk="1" hangingPunct="1"/>
            <a:r>
              <a:rPr lang="en-US" altLang="en-US" sz="2400"/>
              <a:t>Claudia Sanders</a:t>
            </a:r>
          </a:p>
          <a:p>
            <a:pPr lvl="1" eaLnBrk="1" hangingPunct="1"/>
            <a:r>
              <a:rPr lang="en-US" altLang="en-US" sz="2400"/>
              <a:t>Dr. Chester Travelstead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103427" name="Slide Number Placeholder 6">
            <a:extLst>
              <a:ext uri="{FF2B5EF4-FFF2-40B4-BE49-F238E27FC236}">
                <a16:creationId xmlns:a16="http://schemas.microsoft.com/office/drawing/2014/main" id="{7DB38C52-06FC-D445-B750-A42D80144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B0125F-89A9-3042-A9A6-C8C0890F62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EC147A-328B-C742-870F-55820DCC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Civil Rights Act of 1957</a:t>
            </a:r>
          </a:p>
        </p:txBody>
      </p:sp>
      <p:sp>
        <p:nvSpPr>
          <p:cNvPr id="105474" name="Content Placeholder 5">
            <a:extLst>
              <a:ext uri="{FF2B5EF4-FFF2-40B4-BE49-F238E27FC236}">
                <a16:creationId xmlns:a16="http://schemas.microsoft.com/office/drawing/2014/main" id="{AF8CD9F4-0A6B-CD4A-8D9D-EF2066D7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Work of the federal courts</a:t>
            </a:r>
          </a:p>
          <a:p>
            <a:pPr lvl="1" eaLnBrk="1" hangingPunct="1"/>
            <a:r>
              <a:rPr lang="en-US" altLang="en-US" sz="2400"/>
              <a:t>Equalized teacher pay</a:t>
            </a:r>
          </a:p>
          <a:p>
            <a:pPr lvl="1" eaLnBrk="1" hangingPunct="1"/>
            <a:r>
              <a:rPr lang="en-US" altLang="en-US" sz="2400"/>
              <a:t>Opened the Democratic primary</a:t>
            </a:r>
          </a:p>
          <a:p>
            <a:pPr lvl="1" eaLnBrk="1" hangingPunct="1"/>
            <a:r>
              <a:rPr lang="en-US" altLang="en-US" sz="2400"/>
              <a:t>Ordered school desegregation</a:t>
            </a:r>
          </a:p>
          <a:p>
            <a:pPr lvl="1" eaLnBrk="1" hangingPunct="1"/>
            <a:r>
              <a:rPr lang="en-US" altLang="en-US" sz="2400"/>
              <a:t>Found segregation unconstitutional in interstate commerce</a:t>
            </a:r>
          </a:p>
          <a:p>
            <a:pPr eaLnBrk="1" hangingPunct="1"/>
            <a:r>
              <a:rPr lang="en-US" altLang="en-US" sz="2400"/>
              <a:t>Work of President Truman – armed forces desegregation</a:t>
            </a:r>
          </a:p>
          <a:p>
            <a:pPr eaLnBrk="1" hangingPunct="1"/>
            <a:r>
              <a:rPr lang="en-US" altLang="en-US" sz="2400"/>
              <a:t>Work of Congress – Civil Rights Act</a:t>
            </a:r>
          </a:p>
          <a:p>
            <a:pPr lvl="1" eaLnBrk="1" hangingPunct="1"/>
            <a:r>
              <a:rPr lang="en-US" altLang="en-US" sz="2400"/>
              <a:t>Established Civil Rights Commission </a:t>
            </a:r>
          </a:p>
          <a:p>
            <a:pPr lvl="1" eaLnBrk="1" hangingPunct="1"/>
            <a:r>
              <a:rPr lang="en-US" altLang="en-US" sz="2400"/>
              <a:t>Set up Civil Rights Division of U. S. Department of Justice</a:t>
            </a:r>
          </a:p>
          <a:p>
            <a:pPr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105475" name="Slide Number Placeholder 6">
            <a:extLst>
              <a:ext uri="{FF2B5EF4-FFF2-40B4-BE49-F238E27FC236}">
                <a16:creationId xmlns:a16="http://schemas.microsoft.com/office/drawing/2014/main" id="{9DEFE3F5-3979-2B4A-851A-5551A31D8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6F4415-D5A8-744F-A6D4-BDE7A800481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14FAC-0FA1-1343-9357-E67EA373E587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107525" name="Slide Number Placeholder 3">
            <a:extLst>
              <a:ext uri="{FF2B5EF4-FFF2-40B4-BE49-F238E27FC236}">
                <a16:creationId xmlns:a16="http://schemas.microsoft.com/office/drawing/2014/main" id="{280C18F1-29A6-9940-9EE5-43D7DB6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E16D4-CA45-1E42-BE1C-9D96BBE3625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7526" name="TextBox 4">
            <a:extLst>
              <a:ext uri="{FF2B5EF4-FFF2-40B4-BE49-F238E27FC236}">
                <a16:creationId xmlns:a16="http://schemas.microsoft.com/office/drawing/2014/main" id="{76308B1A-D8A3-1D4B-AA47-9A8F8005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79242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16: Public Domain on Wikimedia Commons; Slide 20: Public Domain on Wikimedia Commons; Slide 46: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1675B7-2556-6F49-A425-99CC980B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Europe Goes to War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AC6D2813-A439-CB4B-A5EC-C92C15CD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After WWI, economic turmoil in Germany, Japan, and Italy led to extreme nationalist parties the invasion of neighboring countries.</a:t>
            </a:r>
          </a:p>
          <a:p>
            <a:pPr eaLnBrk="1" hangingPunct="1"/>
            <a:r>
              <a:rPr lang="en-US" altLang="en-US" sz="2800"/>
              <a:t>War was declared on Germany by Britain and France when Germany invaded Poland. </a:t>
            </a:r>
          </a:p>
          <a:p>
            <a:pPr eaLnBrk="1" hangingPunct="1"/>
            <a:r>
              <a:rPr lang="en-US" altLang="en-US" sz="2800"/>
              <a:t>Germany, Japan, and Italy united to form the Axis powers.  </a:t>
            </a:r>
          </a:p>
          <a:p>
            <a:pPr eaLnBrk="1" hangingPunct="1"/>
            <a:r>
              <a:rPr lang="en-US" altLang="en-US" sz="2800"/>
              <a:t>Britain, France, Canada, Australia, and eventually the Soviet Union, China, the U.S. and 60 other countries formed the Allied Powers.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318B86C3-16B4-8F40-ADE9-5694398F2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745EF-F51F-0643-BF01-06B3E11EEC8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BA554D-B3B0-D241-913B-8A145C8B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Response of the United States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7402D30C-7287-3243-8B06-4638783D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They supported Britain</a:t>
            </a:r>
          </a:p>
          <a:p>
            <a:pPr eaLnBrk="1" hangingPunct="1"/>
            <a:r>
              <a:rPr lang="en-US" altLang="en-US"/>
              <a:t>First peacetime draft</a:t>
            </a:r>
          </a:p>
          <a:p>
            <a:pPr eaLnBrk="1" hangingPunct="1"/>
            <a:r>
              <a:rPr lang="en-US" altLang="en-US"/>
              <a:t>The United States increased production of guns, fabric, food and other things that were necessary during wartime.</a:t>
            </a:r>
          </a:p>
          <a:p>
            <a:pPr eaLnBrk="1" hangingPunct="1"/>
            <a:r>
              <a:rPr lang="en-US" altLang="en-US"/>
              <a:t>Lend-Lease Act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FC46EFA5-827F-7A45-B11A-BA347B9BC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771547-3A9E-AD4D-8C5A-86130F00775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B7F538-CB0D-7540-B488-DF1B95E9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America Enters the War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C910E515-E1E3-F346-844F-58934C77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Pearl Harbor</a:t>
            </a:r>
          </a:p>
          <a:p>
            <a:pPr lvl="1" eaLnBrk="1" hangingPunct="1"/>
            <a:r>
              <a:rPr lang="en-US" altLang="en-US" sz="2400"/>
              <a:t>Surprise attack by Japanese</a:t>
            </a:r>
          </a:p>
          <a:p>
            <a:pPr lvl="1" eaLnBrk="1" hangingPunct="1"/>
            <a:r>
              <a:rPr lang="en-US" altLang="en-US" sz="2400"/>
              <a:t>December 7, 1941</a:t>
            </a:r>
          </a:p>
          <a:p>
            <a:pPr eaLnBrk="1" hangingPunct="1"/>
            <a:r>
              <a:rPr lang="en-US" altLang="en-US" sz="2400"/>
              <a:t>U.S. declaration of war</a:t>
            </a:r>
          </a:p>
          <a:p>
            <a:pPr lvl="1" eaLnBrk="1" hangingPunct="1"/>
            <a:r>
              <a:rPr lang="en-US" altLang="en-US" sz="2400"/>
              <a:t>Two years after war began in Europe</a:t>
            </a:r>
          </a:p>
          <a:p>
            <a:pPr lvl="1" eaLnBrk="1" hangingPunct="1"/>
            <a:r>
              <a:rPr lang="en-US" altLang="en-US" sz="2400"/>
              <a:t>Worldwide deployment of Navy</a:t>
            </a:r>
          </a:p>
          <a:p>
            <a:pPr lvl="1" eaLnBrk="1" hangingPunct="1"/>
            <a:r>
              <a:rPr lang="en-US" altLang="en-US" sz="2400"/>
              <a:t>Bombing of bases, camps by Army Air Corps</a:t>
            </a:r>
          </a:p>
          <a:p>
            <a:pPr eaLnBrk="1" hangingPunct="1"/>
            <a:r>
              <a:rPr lang="en-US" altLang="en-US" sz="2400"/>
              <a:t>New Technology</a:t>
            </a:r>
          </a:p>
          <a:p>
            <a:pPr lvl="1" eaLnBrk="1" hangingPunct="1"/>
            <a:r>
              <a:rPr lang="en-US" altLang="en-US" sz="2400"/>
              <a:t>Most destructive war in history</a:t>
            </a:r>
          </a:p>
          <a:p>
            <a:pPr lvl="1" eaLnBrk="1" hangingPunct="1"/>
            <a:r>
              <a:rPr lang="en-US" altLang="en-US" sz="2400"/>
              <a:t>Nuclear weapons were developed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5F89E5AD-5ED8-DA45-B6E3-01882422B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90BBF-0B8D-B446-A0CA-23083DCFFFC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BE485-A271-D547-B8A6-5C04824A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 err="1"/>
              <a:t>Homefront</a:t>
            </a:r>
            <a:endParaRPr lang="en-US" dirty="0"/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DE30645F-4ADE-134F-972E-B71BACE6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Production miracles in industry and agriculture</a:t>
            </a:r>
          </a:p>
          <a:p>
            <a:pPr eaLnBrk="1" hangingPunct="1"/>
            <a:r>
              <a:rPr lang="en-US" altLang="en-US" sz="2400"/>
              <a:t>Automobile plants shifted to the manufacture of tanks, trucks, and planes.</a:t>
            </a:r>
          </a:p>
          <a:p>
            <a:pPr eaLnBrk="1" hangingPunct="1"/>
            <a:r>
              <a:rPr lang="en-US" altLang="en-US" sz="2400"/>
              <a:t>Production doubled that of Axis Powers</a:t>
            </a:r>
          </a:p>
          <a:p>
            <a:pPr eaLnBrk="1" hangingPunct="1"/>
            <a:r>
              <a:rPr lang="en-US" altLang="en-US" sz="2400"/>
              <a:t>James Byrnes</a:t>
            </a:r>
          </a:p>
          <a:p>
            <a:pPr lvl="1" eaLnBrk="1" hangingPunct="1"/>
            <a:r>
              <a:rPr lang="en-US" altLang="en-US" sz="2400"/>
              <a:t>Left U.S. Supreme Court to become chief of war mobilization</a:t>
            </a:r>
          </a:p>
          <a:p>
            <a:pPr lvl="1" eaLnBrk="1" hangingPunct="1"/>
            <a:r>
              <a:rPr lang="en-US" altLang="en-US" sz="2400"/>
              <a:t>Called “assistant president”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B8E07136-427A-4A41-9649-6203B764B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22C550-882D-2A4C-B428-4B886FA180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EAB680-BE00-AF49-9AF1-5A84DF1F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Wartime Economy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456C84FB-60B2-5942-8C01-65608AAF3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The war decreased unemployment; there were even labor shortages.</a:t>
            </a:r>
          </a:p>
          <a:p>
            <a:pPr eaLnBrk="1" hangingPunct="1"/>
            <a:r>
              <a:rPr lang="en-US" altLang="en-US" sz="2400"/>
              <a:t>Scarcity of civilian goods</a:t>
            </a:r>
          </a:p>
          <a:p>
            <a:pPr eaLnBrk="1" hangingPunct="1"/>
            <a:r>
              <a:rPr lang="en-US" altLang="en-US" sz="2400"/>
              <a:t>Civilians had ration stamps to exchange for food and other supplies that soldiers would potentially need.</a:t>
            </a:r>
          </a:p>
          <a:p>
            <a:pPr eaLnBrk="1" hangingPunct="1"/>
            <a:r>
              <a:rPr lang="en-US" altLang="en-US" sz="2400"/>
              <a:t>Federal spending</a:t>
            </a:r>
          </a:p>
          <a:p>
            <a:pPr lvl="1" eaLnBrk="1" hangingPunct="1"/>
            <a:r>
              <a:rPr lang="en-US" altLang="en-US" sz="2400"/>
              <a:t>All classes prospered</a:t>
            </a:r>
          </a:p>
          <a:p>
            <a:pPr lvl="1" eaLnBrk="1" hangingPunct="1"/>
            <a:r>
              <a:rPr lang="en-US" altLang="en-US" sz="2400"/>
              <a:t>Farm income quadrupled</a:t>
            </a:r>
          </a:p>
          <a:p>
            <a:pPr lvl="1" eaLnBrk="1" hangingPunct="1"/>
            <a:r>
              <a:rPr lang="en-US" altLang="en-US" sz="2400"/>
              <a:t>Personal savings increased</a:t>
            </a:r>
          </a:p>
          <a:p>
            <a:pPr eaLnBrk="1" hangingPunct="1"/>
            <a:r>
              <a:rPr lang="en-US" altLang="en-US" sz="2400"/>
              <a:t>Federal war expenses</a:t>
            </a:r>
          </a:p>
          <a:p>
            <a:pPr lvl="1" eaLnBrk="1" hangingPunct="1"/>
            <a:r>
              <a:rPr lang="en-US" altLang="en-US" sz="2400"/>
              <a:t>Heavy taxes paid half</a:t>
            </a:r>
          </a:p>
          <a:p>
            <a:pPr lvl="1" eaLnBrk="1" hangingPunct="1"/>
            <a:r>
              <a:rPr lang="en-US" altLang="en-US" sz="2400"/>
              <a:t>Half by borrowing (savings bonds)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BCA18574-44E2-724C-9B58-808079FE4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2AC4C-4C75-6C42-A5BD-8E17253756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3830</TotalTime>
  <Words>2030</Words>
  <Application>Microsoft Macintosh PowerPoint</Application>
  <PresentationFormat>On-screen Show (4:3)</PresentationFormat>
  <Paragraphs>375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World War II</vt:lpstr>
      <vt:lpstr>Section 1: World War II</vt:lpstr>
      <vt:lpstr>Europe Goes to War</vt:lpstr>
      <vt:lpstr>Response of the United States</vt:lpstr>
      <vt:lpstr>America Enters the War</vt:lpstr>
      <vt:lpstr>The Homefront</vt:lpstr>
      <vt:lpstr>The Wartime Economy</vt:lpstr>
      <vt:lpstr>Social Changes</vt:lpstr>
      <vt:lpstr>Race and War</vt:lpstr>
      <vt:lpstr>Section 2: South Carolina in the War</vt:lpstr>
      <vt:lpstr>Section 2: South Carolina in the War</vt:lpstr>
      <vt:lpstr>The Economic Impact</vt:lpstr>
      <vt:lpstr>Local Social Consequences</vt:lpstr>
      <vt:lpstr>South Carolinians Pitch In</vt:lpstr>
      <vt:lpstr>Section 3: The End of the War</vt:lpstr>
      <vt:lpstr>Section 3: The End of the War</vt:lpstr>
      <vt:lpstr>Introduction</vt:lpstr>
      <vt:lpstr>The Economy Remains Strong</vt:lpstr>
      <vt:lpstr>The Rise of Consumerism</vt:lpstr>
      <vt:lpstr>The GI Bill of Rights</vt:lpstr>
      <vt:lpstr>The Cold War</vt:lpstr>
      <vt:lpstr>Effects of the Cold War on  South Carolina</vt:lpstr>
      <vt:lpstr>The Savannah River Site</vt:lpstr>
      <vt:lpstr>Section 4: The Beginning of the Civil Rights Movement</vt:lpstr>
      <vt:lpstr>Section 4: The Beginning of the Civil Rights Movement</vt:lpstr>
      <vt:lpstr>Stirrings in the 1930s</vt:lpstr>
      <vt:lpstr>Accomplishments in the 1940s</vt:lpstr>
      <vt:lpstr>Black Political Activism</vt:lpstr>
      <vt:lpstr>Attacking the All-White Primary</vt:lpstr>
      <vt:lpstr>Efforts to Open Higher Education to Blacks</vt:lpstr>
      <vt:lpstr>White-on-Black Violence Intensifies</vt:lpstr>
      <vt:lpstr>The Beating of Isaac Wood, Jr. &amp; The Murder of Willie Earle</vt:lpstr>
      <vt:lpstr>The Dixiecrat Movement against  Civil Rights</vt:lpstr>
      <vt:lpstr>The Crusade against  Segregated Schools</vt:lpstr>
      <vt:lpstr>The Whites’ Response to Clarendon Black Activism &amp; Governor Byrnes’s Response to Briggs v. Elliott</vt:lpstr>
      <vt:lpstr>Improving Black Schools</vt:lpstr>
      <vt:lpstr>The Brown v. Board of Education Decision - 1954</vt:lpstr>
      <vt:lpstr>White Carolinians’ Response to Brown</vt:lpstr>
      <vt:lpstr>The Difficult Years in the Wake of Brown</vt:lpstr>
      <vt:lpstr>The Orangeburg Boycott</vt:lpstr>
      <vt:lpstr>White Citizens’ Councils</vt:lpstr>
      <vt:lpstr>Other Voices</vt:lpstr>
      <vt:lpstr>The Civil Rights Act of 1957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424</cp:revision>
  <dcterms:created xsi:type="dcterms:W3CDTF">2010-06-02T19:20:05Z</dcterms:created>
  <dcterms:modified xsi:type="dcterms:W3CDTF">2021-04-08T23:49:10Z</dcterms:modified>
  <cp:category/>
</cp:coreProperties>
</file>