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60" r:id="rId3"/>
    <p:sldId id="293" r:id="rId4"/>
    <p:sldId id="258" r:id="rId5"/>
    <p:sldId id="268" r:id="rId6"/>
    <p:sldId id="308" r:id="rId7"/>
    <p:sldId id="311" r:id="rId8"/>
    <p:sldId id="270" r:id="rId9"/>
    <p:sldId id="276" r:id="rId10"/>
    <p:sldId id="275" r:id="rId11"/>
    <p:sldId id="309" r:id="rId12"/>
    <p:sldId id="317" r:id="rId13"/>
    <p:sldId id="336" r:id="rId14"/>
    <p:sldId id="337" r:id="rId15"/>
    <p:sldId id="338" r:id="rId16"/>
    <p:sldId id="339" r:id="rId17"/>
    <p:sldId id="340" r:id="rId18"/>
    <p:sldId id="306" r:id="rId19"/>
    <p:sldId id="307" r:id="rId20"/>
    <p:sldId id="310" r:id="rId21"/>
    <p:sldId id="356" r:id="rId22"/>
    <p:sldId id="357" r:id="rId23"/>
    <p:sldId id="341" r:id="rId24"/>
    <p:sldId id="318" r:id="rId25"/>
    <p:sldId id="319" r:id="rId26"/>
    <p:sldId id="320" r:id="rId27"/>
    <p:sldId id="342" r:id="rId28"/>
    <p:sldId id="343" r:id="rId29"/>
    <p:sldId id="344" r:id="rId30"/>
    <p:sldId id="358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26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F9DA2-EF12-4586-BF9D-8E99AC0DF556}" type="datetimeFigureOut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CA0783-CB7F-4136-8734-144B1FEEC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2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D5419C-A430-4C97-955F-97BA4A735607}" type="datetimeFigureOut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257110-2CD2-40EC-A186-39B8EAF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6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2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00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BF8A-3AA1-45B1-8C02-C30A538687C6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B2DD-6645-4305-ABCA-B8ABC35C9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775-5688-4903-A736-A86D6E89B671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FD7-ADF2-4D05-BBFD-1F0AA878D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89C8-C54A-49C4-A0E2-7B60CA927635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B39B-A165-4D28-927F-36F74FBAD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659-87D1-4947-9B5E-836C402BAF26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BBAC-B75B-4AF4-8282-18C1C32D1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47AD39-FD00-624C-AAC1-6D20C8EC9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01CB-6E73-4903-9760-07888FB1BE14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E73B-9739-4493-BCC3-E9A8F95AF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667F-2215-4FB7-B98D-89B54F111CEB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4A9E-DA6E-471E-85F1-D8D667A76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510663B-5E18-9F4C-8807-F0925261B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AF82-48D4-4233-9C45-5FFC1CC49E55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73C2-9C86-4EEF-98EE-851C40863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443D-B35F-4844-B7F0-BA5BABC8B5F5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55EA-6353-4187-B646-DD5F1AA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8277-41A4-4492-9340-115AFE0244BB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7034-9CB9-4E08-98E6-19FD7F1D9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A982-7EA3-4894-A23C-30D2FE240D1D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873A-2EDD-42D6-99E1-E62684E66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63BB-ECE5-4D56-AB70-0981A7C8E4AC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3B59-4519-407A-B8B0-10E2C7811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792CF-F6B2-4D4C-B729-03B95739F779}" type="datetime1">
              <a:rPr lang="en-US"/>
              <a:pPr>
                <a:defRPr/>
              </a:pPr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331745-DAC2-4A04-B5C8-7385795AA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3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159EE-EBAB-F54F-84F4-94C7341134EB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16: South Carolina Up to Date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DF1339-27E2-E241-8BB7-CEA9B63FC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</a:t>
            </a:r>
          </a:p>
        </p:txBody>
      </p:sp>
      <p:sp>
        <p:nvSpPr>
          <p:cNvPr id="133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Automobile and related industries (e.g. German - BMW)</a:t>
            </a:r>
          </a:p>
          <a:p>
            <a:pPr eaLnBrk="1" hangingPunct="1"/>
            <a:r>
              <a:rPr lang="en-US" dirty="0"/>
              <a:t>Tire manufacturing (e.g. French - Michelin)</a:t>
            </a:r>
          </a:p>
          <a:p>
            <a:pPr eaLnBrk="1" hangingPunct="1"/>
            <a:r>
              <a:rPr lang="en-US" dirty="0"/>
              <a:t>International Center for Automotive Research at Clemson University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829C7-ED0E-4EB7-A265-DAD6416963B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Industries: Globalization</a:t>
            </a:r>
          </a:p>
        </p:txBody>
      </p:sp>
      <p:sp>
        <p:nvSpPr>
          <p:cNvPr id="143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Foreign investments</a:t>
            </a:r>
          </a:p>
          <a:p>
            <a:pPr eaLnBrk="1" hangingPunct="1"/>
            <a:r>
              <a:rPr lang="en-US"/>
              <a:t>Economic interdependence</a:t>
            </a:r>
          </a:p>
          <a:p>
            <a:pPr eaLnBrk="1" hangingPunct="1"/>
            <a:r>
              <a:rPr lang="en-US"/>
              <a:t>Historically marketed rice, cotton, or textiles to the world</a:t>
            </a:r>
          </a:p>
          <a:p>
            <a:pPr eaLnBrk="1" hangingPunct="1"/>
            <a:r>
              <a:rPr lang="en-US"/>
              <a:t>Never economically self-sufficient</a:t>
            </a:r>
          </a:p>
          <a:p>
            <a:pPr eaLnBrk="1" hangingPunct="1"/>
            <a:r>
              <a:rPr lang="en-US"/>
              <a:t>Increased international exchange and dependence due to technology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28D4F-48C1-4AC4-9F72-AD4149AC932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Industries: </a:t>
            </a:r>
            <a:br>
              <a:rPr lang="en-US" dirty="0"/>
            </a:br>
            <a:r>
              <a:rPr lang="en-US" dirty="0"/>
              <a:t>The Benefits of the Multiplier Effect</a:t>
            </a:r>
          </a:p>
        </p:txBody>
      </p:sp>
      <p:sp>
        <p:nvSpPr>
          <p:cNvPr id="1536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Increase in service jobs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Doctors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Lawyers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Waiters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Carpenters</a:t>
            </a:r>
          </a:p>
          <a:p>
            <a:pPr eaLnBrk="1" hangingPunct="1"/>
            <a:r>
              <a:rPr lang="en-US" sz="2800" dirty="0"/>
              <a:t>Increased economic activity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Automotive industry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Production of military vehicles (Force protection)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Aircraft industry (Boeing)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CDFF4-F911-404C-A657-1D5CA93F621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Industries: </a:t>
            </a:r>
            <a:br>
              <a:rPr lang="en-US" dirty="0"/>
            </a:br>
            <a:r>
              <a:rPr lang="en-US" dirty="0"/>
              <a:t>The Problems of Growth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Economic growth in few urban counties</a:t>
            </a:r>
          </a:p>
          <a:p>
            <a:pPr eaLnBrk="1" hangingPunct="1"/>
            <a:r>
              <a:rPr lang="en-US" dirty="0"/>
              <a:t>Rural counties economically stagnant</a:t>
            </a:r>
          </a:p>
          <a:p>
            <a:pPr eaLnBrk="1" hangingPunct="1"/>
            <a:r>
              <a:rPr lang="en-US" dirty="0"/>
              <a:t>Fewer manufacturing jobs statewide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Machinery replaced workers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Manufacturing moved overseas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Textile industry declining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EA010-BA49-40C0-A4E1-D833205033F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U.S. military: sends federal money to the state to support military bases</a:t>
            </a:r>
          </a:p>
          <a:p>
            <a:pPr eaLnBrk="1" hangingPunct="1"/>
            <a:r>
              <a:rPr lang="en-US" dirty="0"/>
              <a:t>Tourism is important in the coastal areas and brings in lots of money to local businesses.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58605"/>
            <a:ext cx="4038600" cy="300915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Major Contributors to the Economy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C5D1-F41D-4C54-910A-6793604EFB7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4397" y="5361801"/>
            <a:ext cx="1967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Sand dunes on Myrtle Beach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Concerns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Beach development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Erosion of beaches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Pollution of water, air, salt marshes</a:t>
            </a:r>
          </a:p>
          <a:p>
            <a:pPr eaLnBrk="1" hangingPunct="1"/>
            <a:r>
              <a:rPr lang="en-US" sz="2800" dirty="0"/>
              <a:t>Chemical factories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Poisonous toxic waste left behind must be cleaned up</a:t>
            </a:r>
          </a:p>
          <a:p>
            <a:pPr eaLnBrk="1" hangingPunct="1"/>
            <a:r>
              <a:rPr lang="en-US" sz="2800" dirty="0"/>
              <a:t>Storage of much of nation’s nuclear waste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Radioactive for thousands of years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suitable permanent safe storage yet available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7A237-F284-4D6A-AC8E-3172FBA97FF0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Concerns: Agencies Protecting the Environment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Federal – Environmental Protection Agency (EPA)</a:t>
            </a:r>
          </a:p>
          <a:p>
            <a:pPr eaLnBrk="1" hangingPunct="1"/>
            <a:r>
              <a:rPr lang="en-US" dirty="0"/>
              <a:t>State – South Carolina Department of Health and Environmental Control (DHEC)</a:t>
            </a:r>
          </a:p>
          <a:p>
            <a:pPr eaLnBrk="1" hangingPunct="1"/>
            <a:r>
              <a:rPr lang="en-US" dirty="0"/>
              <a:t>Conflict of interest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Bringing new jobs to state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Protecting the environment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7F60B-E4E7-4F4E-9746-B554512E6D9A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Concerns: </a:t>
            </a:r>
            <a:br>
              <a:rPr lang="en-US" dirty="0"/>
            </a:br>
            <a:r>
              <a:rPr lang="en-US" dirty="0"/>
              <a:t>Land Conservation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Need to permanently preserve open spaces and land for parks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Historical significance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Ecologically sensitive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Exceptionally beautiful</a:t>
            </a:r>
          </a:p>
          <a:p>
            <a:pPr eaLnBrk="1" hangingPunct="1"/>
            <a:r>
              <a:rPr lang="en-US" dirty="0"/>
              <a:t>Government and private initiatives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Easements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Legislative allocations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C2C9B-4ECE-4B08-81AE-0CC5657431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F5E16-F5BE-5B44-8983-49FFEA7D360C}"/>
              </a:ext>
            </a:extLst>
          </p:cNvPr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Political Scene: </a:t>
            </a:r>
            <a:br>
              <a:rPr lang="en-US" dirty="0"/>
            </a:br>
            <a:r>
              <a:rPr lang="en-US" dirty="0"/>
              <a:t>1980-2020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Essential Question: How has politics in South Carolina changed since the 1980s?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9E525-D78C-4F30-940A-30987ED8789C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Political Scene: </a:t>
            </a:r>
            <a:br>
              <a:rPr lang="en-US" dirty="0"/>
            </a:br>
            <a:r>
              <a:rPr lang="en-US" dirty="0"/>
              <a:t>1980-2020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weapons of mass destruction (WMD)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Great Recession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Education Improvement Act (EIA)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voucher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A4D10-8C94-4BBF-AC5A-5302BE02327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FBF55-799F-49DA-9D4B-B95180EAC08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ABDF9-FA80-A34E-9E7F-3AC542CE6016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916" y="4848225"/>
            <a:ext cx="6248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Population: More People, More Diversity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Economy and the Environment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The Political Scene: 1980-2020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The Broader Culture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Politics</a:t>
            </a:r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1143000" y="1006475"/>
            <a:ext cx="7467600" cy="5715000"/>
          </a:xfrm>
        </p:spPr>
        <p:txBody>
          <a:bodyPr/>
          <a:lstStyle/>
          <a:p>
            <a:pPr eaLnBrk="1" hangingPunct="1"/>
            <a:r>
              <a:rPr lang="en-US" sz="2600" dirty="0"/>
              <a:t>Ronald Reagan (R)(1981-1989)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Conservative judicial appointments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End of the Cold War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Shift to the political right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Tripled the national debt</a:t>
            </a:r>
          </a:p>
          <a:p>
            <a:pPr eaLnBrk="1" hangingPunct="1"/>
            <a:r>
              <a:rPr lang="en-US" sz="2600" dirty="0"/>
              <a:t>George H. W. Bush (R)(1989-1993)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Conservative judicial appointments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Gulf War</a:t>
            </a:r>
          </a:p>
          <a:p>
            <a:pPr eaLnBrk="1" hangingPunct="1"/>
            <a:r>
              <a:rPr lang="en-US" sz="2600" dirty="0"/>
              <a:t>Bill Clinton (D)(1993-2001)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Federal budget surplus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Partisan politics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Trade agreements that increased globalization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Welfare changes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C0BB3-323D-4D66-AD71-2530D5C2BE8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Politics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990600" y="946150"/>
            <a:ext cx="7696200" cy="5410200"/>
          </a:xfrm>
        </p:spPr>
        <p:txBody>
          <a:bodyPr/>
          <a:lstStyle/>
          <a:p>
            <a:pPr eaLnBrk="1" hangingPunct="1"/>
            <a:r>
              <a:rPr lang="en-US" sz="2600" dirty="0"/>
              <a:t>George W. Bush (R)(2001-2009)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Controversial election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Doubled national debt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Great Recession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September 11, 2001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War in Iraq and in Afghanistan</a:t>
            </a:r>
            <a:br>
              <a:rPr lang="en-US" sz="2600" dirty="0"/>
            </a:br>
            <a:endParaRPr lang="en-US" sz="2600" dirty="0"/>
          </a:p>
          <a:p>
            <a:pPr eaLnBrk="1" hangingPunct="1"/>
            <a:r>
              <a:rPr lang="en-US" sz="2600" dirty="0"/>
              <a:t>Barack Obama (D)(2009-present)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Affordable Care Act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Fiscal intervention in private sector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Great Recession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Increasing national debt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600" dirty="0"/>
              <a:t>Push to defeat ISIS; death of Osama bin Laden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FA4A-57BA-4D91-B726-4731BADF75F7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National Politics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4754563"/>
          </a:xfrm>
        </p:spPr>
        <p:txBody>
          <a:bodyPr/>
          <a:lstStyle/>
          <a:p>
            <a:pPr eaLnBrk="1" hangingPunct="1"/>
            <a:r>
              <a:rPr lang="en-US" sz="2800" dirty="0"/>
              <a:t>Donald Trump (R)(2017-2021)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Coronavirus response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Created Space Force (sixth branch of the Armed Forces)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Destruction of the “ISIS Caliphate” 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First Step Act (criminal-justice reform) 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Immigrants at the border with Mexico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Race Relations, Protests, and Violence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Trade conflicts with China  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US-Mexico-Canada (USMCA) Agreement </a:t>
            </a:r>
          </a:p>
          <a:p>
            <a:pPr eaLnBrk="1" hangingPunct="1"/>
            <a:r>
              <a:rPr lang="en-US" sz="2800" dirty="0"/>
              <a:t>Joe Biden (D)(2021-present)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Coronavirus response</a:t>
            </a:r>
          </a:p>
          <a:p>
            <a:pPr lvl="1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sz="2400" dirty="0"/>
              <a:t>Immigrants at the border with Mexico</a:t>
            </a:r>
          </a:p>
          <a:p>
            <a:pPr lvl="1" eaLnBrk="1" hangingPunct="1"/>
            <a:endParaRPr lang="en-US" sz="2400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5FA4A-57BA-4D91-B726-4731BADF75F7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3585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</a:t>
            </a:r>
          </a:p>
        </p:txBody>
      </p:sp>
      <p:sp>
        <p:nvSpPr>
          <p:cNvPr id="256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South Carolina is usually more conservative than the United States as a whole.</a:t>
            </a:r>
          </a:p>
          <a:p>
            <a:pPr eaLnBrk="1" hangingPunct="1"/>
            <a:r>
              <a:rPr lang="en-US" dirty="0"/>
              <a:t>As U.S. moved right, S.C. moved further right</a:t>
            </a:r>
          </a:p>
          <a:p>
            <a:pPr eaLnBrk="1" hangingPunct="1"/>
            <a:r>
              <a:rPr lang="en-US" dirty="0"/>
              <a:t>Republicans gained overall in 2020 election</a:t>
            </a:r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3EA22-9587-4261-8FB1-8440E55BB1A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42672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1979-1987, moderate Democrat</a:t>
            </a:r>
          </a:p>
          <a:p>
            <a:pPr eaLnBrk="1" hangingPunct="1"/>
            <a:r>
              <a:rPr lang="en-US" sz="2400" dirty="0"/>
              <a:t>Education Improvement Act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Two term gubernatorial constitutional amendment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Unitary state court system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Merit selection of judges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Limitations on nuclear waste dumping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dirty="0"/>
              <a:t>President Clinton’s Secretary of Education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endParaRPr lang="en-US" dirty="0"/>
          </a:p>
          <a:p>
            <a:pPr marL="342900" lvl="1" indent="-342900" eaLnBrk="1" hangingPunct="1">
              <a:buFont typeface="Wingdings" pitchFamily="2" charset="2"/>
              <a:buChar char="Ø"/>
            </a:pPr>
            <a:endParaRPr lang="en-US" dirty="0"/>
          </a:p>
          <a:p>
            <a:pPr marL="342900" lvl="1" indent="-342900" eaLnBrk="1" hangingPunct="1">
              <a:buFont typeface="Wingdings" pitchFamily="2" charset="2"/>
              <a:buChar char="Ø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981200"/>
            <a:ext cx="2985398" cy="372824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Richard W. Riley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F1D0C-2278-49BF-B3E6-F93D223E14E4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Carroll A. Campbell Jr. 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1987-1995, partisan Republican</a:t>
            </a:r>
          </a:p>
          <a:p>
            <a:pPr eaLnBrk="1" hangingPunct="1"/>
            <a:r>
              <a:rPr lang="en-US"/>
              <a:t>Hurricane Hugo</a:t>
            </a:r>
          </a:p>
          <a:p>
            <a:pPr eaLnBrk="1" hangingPunct="1"/>
            <a:r>
              <a:rPr lang="en-US"/>
              <a:t>Ethics legislation</a:t>
            </a:r>
          </a:p>
          <a:p>
            <a:pPr eaLnBrk="1" hangingPunct="1"/>
            <a:r>
              <a:rPr lang="en-US"/>
              <a:t>Reform of government structure</a:t>
            </a:r>
          </a:p>
          <a:p>
            <a:pPr eaLnBrk="1" hangingPunct="1"/>
            <a:r>
              <a:rPr lang="en-US"/>
              <a:t>Republican control of the S.C. House</a:t>
            </a:r>
          </a:p>
          <a:p>
            <a:pPr eaLnBrk="1" hangingPunct="1"/>
            <a:r>
              <a:rPr lang="en-US"/>
              <a:t>First female and first African American court justices</a:t>
            </a:r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3F9D7-D985-4702-940B-8F66FE6E0053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David M. Beasley and the Confederate Flag Controversy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1995-1999, Republican</a:t>
            </a:r>
          </a:p>
          <a:p>
            <a:pPr eaLnBrk="1" hangingPunct="1"/>
            <a:r>
              <a:rPr lang="en-US" sz="2400" dirty="0"/>
              <a:t>“Christian right”</a:t>
            </a:r>
          </a:p>
          <a:p>
            <a:pPr eaLnBrk="1" hangingPunct="1"/>
            <a:r>
              <a:rPr lang="en-US" sz="2400" dirty="0"/>
              <a:t>Advocated removal of Confederate flag from state house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Bad for business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Racially controversial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Contributed to his defeat</a:t>
            </a:r>
          </a:p>
          <a:p>
            <a:pPr eaLnBrk="1" hangingPunct="1"/>
            <a:r>
              <a:rPr lang="en-US" sz="2400" dirty="0"/>
              <a:t>Flag Compromise in 2000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Removed from dome and placed at State House Confederate Memorial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Built African-American history monument at State House</a:t>
            </a:r>
          </a:p>
          <a:p>
            <a:pPr lvl="1" eaLnBrk="1" hangingPunct="1">
              <a:buFont typeface="Arial" charset="0"/>
              <a:buChar char="•"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0FCDC-C650-467F-A123-86C192ED937C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James H. Hodges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sz="3200" dirty="0"/>
              <a:t>1999-2003, Democrat</a:t>
            </a:r>
          </a:p>
          <a:p>
            <a:pPr eaLnBrk="1" hangingPunct="1"/>
            <a:r>
              <a:rPr lang="en-US" sz="3200" dirty="0"/>
              <a:t>First Steps</a:t>
            </a:r>
          </a:p>
          <a:p>
            <a:pPr eaLnBrk="1" hangingPunct="1"/>
            <a:r>
              <a:rPr lang="en-US" sz="3200" dirty="0"/>
              <a:t>Lottery for education</a:t>
            </a:r>
          </a:p>
          <a:p>
            <a:pPr eaLnBrk="1" hangingPunct="1"/>
            <a:r>
              <a:rPr lang="en-US" sz="3200" dirty="0"/>
              <a:t>Flag relocation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311A2-010D-43A1-8A72-4AB2BD014929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Mark Sanford</a:t>
            </a:r>
          </a:p>
        </p:txBody>
      </p:sp>
      <p:sp>
        <p:nvSpPr>
          <p:cNvPr id="3072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2003-2011, conservative Republican</a:t>
            </a:r>
          </a:p>
          <a:p>
            <a:pPr eaLnBrk="1" hangingPunct="1"/>
            <a:r>
              <a:rPr lang="en-US"/>
              <a:t>Educational vouchers</a:t>
            </a:r>
          </a:p>
          <a:p>
            <a:pPr eaLnBrk="1" hangingPunct="1"/>
            <a:r>
              <a:rPr lang="en-US"/>
              <a:t>Limited government</a:t>
            </a:r>
          </a:p>
          <a:p>
            <a:pPr eaLnBrk="1" hangingPunct="1"/>
            <a:r>
              <a:rPr lang="en-US"/>
              <a:t>Forced to accept U.S. stimulus money</a:t>
            </a:r>
          </a:p>
          <a:p>
            <a:pPr eaLnBrk="1" hangingPunct="1"/>
            <a:r>
              <a:rPr lang="en-US"/>
              <a:t>Censured for ethics violations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74888-E8D9-4155-B411-EFC680DDF375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 err="1"/>
              <a:t>Nimrata</a:t>
            </a:r>
            <a:r>
              <a:rPr lang="en-US" dirty="0"/>
              <a:t> “Nikki” </a:t>
            </a:r>
            <a:r>
              <a:rPr lang="en-US" dirty="0" err="1"/>
              <a:t>Randhawa</a:t>
            </a:r>
            <a:r>
              <a:rPr lang="en-US" dirty="0"/>
              <a:t> Haley</a:t>
            </a:r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/>
              <a:t>2011-2017, Republican</a:t>
            </a:r>
          </a:p>
          <a:p>
            <a:pPr eaLnBrk="1" hangingPunct="1"/>
            <a:r>
              <a:rPr lang="en-US" dirty="0"/>
              <a:t>First minority governor</a:t>
            </a:r>
          </a:p>
          <a:p>
            <a:pPr eaLnBrk="1" hangingPunct="1"/>
            <a:r>
              <a:rPr lang="en-US" dirty="0"/>
              <a:t>First female governor</a:t>
            </a:r>
          </a:p>
          <a:p>
            <a:pPr eaLnBrk="1" hangingPunct="1"/>
            <a:r>
              <a:rPr lang="en-US" dirty="0"/>
              <a:t>Fiscal conservative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532F7-5A5F-4EA1-B321-0E87AA519610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Up to Date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South Carolinians are creative.</a:t>
            </a:r>
          </a:p>
          <a:p>
            <a:pPr eaLnBrk="1" hangingPunct="1"/>
            <a:r>
              <a:rPr lang="en-US" sz="2800" dirty="0"/>
              <a:t>Creativity is expressed in different ways.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Gullah sweetgrass baskets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Charleston ironwork (Simmons)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Writing (Conroy)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Astronauts (Bolden, Casper, Coleman, Culbertson, Duke, and McNair)</a:t>
            </a:r>
          </a:p>
          <a:p>
            <a:pPr lvl="1" eaLnBrk="1" hangingPunct="1">
              <a:buFont typeface="Arial" charset="0"/>
              <a:buChar char="•"/>
            </a:pPr>
            <a:endParaRPr lang="en-US" sz="2400" dirty="0"/>
          </a:p>
          <a:p>
            <a:pPr lvl="1" eaLnBrk="1" hangingPunct="1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E3A9D-1BBC-48AF-9BD7-ECB4147DCA9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Politics: </a:t>
            </a:r>
            <a:br>
              <a:rPr lang="en-US" dirty="0"/>
            </a:br>
            <a:r>
              <a:rPr lang="en-US" dirty="0"/>
              <a:t>Henry Dargan McMaster </a:t>
            </a:r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/>
              <a:t>2017-present, Republican</a:t>
            </a:r>
          </a:p>
          <a:p>
            <a:pPr eaLnBrk="1" hangingPunct="1"/>
            <a:r>
              <a:rPr lang="en-US" dirty="0"/>
              <a:t>Coronavirus pandemic response</a:t>
            </a:r>
          </a:p>
          <a:p>
            <a:pPr eaLnBrk="1" hangingPunct="1"/>
            <a:r>
              <a:rPr lang="en-US" dirty="0"/>
              <a:t>Increased employment rate</a:t>
            </a:r>
          </a:p>
          <a:p>
            <a:pPr eaLnBrk="1" hangingPunct="1"/>
            <a:r>
              <a:rPr lang="en-US" dirty="0"/>
              <a:t>Teacher shortage and increasing teachers’ salaries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532F7-5A5F-4EA1-B321-0E87AA519610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83404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Broader Culture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Essential Question: How have cultural changes affected South Carolinians in recent years?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41C0-F2B5-4B41-983D-8060DED1D12A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Broader Culture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popular 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Spoleto Festival USA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29F8D-EF7F-434F-AB1A-9E8A01B74DA4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Expanding Cultural Opportunities</a:t>
            </a:r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State Museum in Columbia</a:t>
            </a:r>
          </a:p>
          <a:p>
            <a:pPr eaLnBrk="1" hangingPunct="1"/>
            <a:r>
              <a:rPr lang="en-US"/>
              <a:t>Aquariums in Myrtle Beach and Charleston</a:t>
            </a:r>
          </a:p>
          <a:p>
            <a:pPr eaLnBrk="1" hangingPunct="1"/>
            <a:r>
              <a:rPr lang="en-US"/>
              <a:t>Riverbanks Zoo and Garden in Columbia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45E94-4CDF-4DCC-9FB6-684E988A012A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Opportunities Everywhere</a:t>
            </a:r>
          </a:p>
        </p:txBody>
      </p:sp>
      <p:sp>
        <p:nvSpPr>
          <p:cNvPr id="368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115 museums </a:t>
            </a:r>
          </a:p>
          <a:p>
            <a:pPr eaLnBrk="1" hangingPunct="1"/>
            <a:r>
              <a:rPr lang="en-US"/>
              <a:t>Local history museums</a:t>
            </a:r>
          </a:p>
          <a:p>
            <a:pPr eaLnBrk="1" hangingPunct="1"/>
            <a:r>
              <a:rPr lang="en-US"/>
              <a:t>Specialty museums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D9A35-27CE-488F-ACFE-2383BD0F5CF1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Fairs, Festivals, Food, and Fun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Provide popular cultural activities</a:t>
            </a:r>
          </a:p>
          <a:p>
            <a:pPr eaLnBrk="1" hangingPunct="1"/>
            <a:r>
              <a:rPr lang="en-US"/>
              <a:t>Product, sports, music, cultural, and transportation festivals</a:t>
            </a:r>
          </a:p>
          <a:p>
            <a:pPr eaLnBrk="1" hangingPunct="1"/>
            <a:r>
              <a:rPr lang="en-US"/>
              <a:t>Reenactments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3694C-69E7-490F-A00B-944D1BA89FD3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Performing and Visual Arts</a:t>
            </a:r>
          </a:p>
        </p:txBody>
      </p:sp>
      <p:sp>
        <p:nvSpPr>
          <p:cNvPr id="389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Spoleto Festival USA in Charleston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Music, dance, theater, and visual arts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Boon </a:t>
            </a:r>
            <a:r>
              <a:rPr lang="en-US" dirty="0"/>
              <a:t>to tourism</a:t>
            </a:r>
          </a:p>
          <a:p>
            <a:pPr eaLnBrk="1" hangingPunct="1"/>
            <a:r>
              <a:rPr lang="en-US" sz="2800" dirty="0"/>
              <a:t>Amateur and professional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Bands and orchestras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Ballet companies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Theaters</a:t>
            </a:r>
          </a:p>
          <a:p>
            <a:pPr eaLnBrk="1" hangingPunct="1"/>
            <a:r>
              <a:rPr lang="en-US" sz="2800" dirty="0"/>
              <a:t>Museums of visual arts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F5BEB-0C21-4593-BDC7-0C23ADFEDAB4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Changing Communications</a:t>
            </a: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Technology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Individualized musical choices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New cultural communities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Access to powerful mobile computing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408CC-0F23-4EA5-BB43-74D5BC9F4E91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Religion</a:t>
            </a:r>
          </a:p>
        </p:txBody>
      </p:sp>
      <p:sp>
        <p:nvSpPr>
          <p:cNvPr id="4096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Creates beneficial institutions</a:t>
            </a:r>
          </a:p>
          <a:p>
            <a:pPr eaLnBrk="1" hangingPunct="1"/>
            <a:r>
              <a:rPr lang="en-US" sz="2800" dirty="0"/>
              <a:t>Uses government for humanitarian purposes</a:t>
            </a:r>
          </a:p>
          <a:p>
            <a:pPr eaLnBrk="1" hangingPunct="1"/>
            <a:r>
              <a:rPr lang="en-US" sz="2800" dirty="0"/>
              <a:t>Expresses a more openly political voice</a:t>
            </a:r>
          </a:p>
          <a:p>
            <a:pPr eaLnBrk="1" hangingPunct="1"/>
            <a:r>
              <a:rPr lang="en-US" sz="2800" dirty="0"/>
              <a:t>Counter measures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Lottery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Relaxed restrictions on drinking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Removal of ban on Sunday activities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Increased number of women in church leadership positions</a:t>
            </a:r>
          </a:p>
          <a:p>
            <a:pPr eaLnBrk="1" hangingPunct="1"/>
            <a:endParaRPr lang="en-US" sz="2800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BF958-F697-4430-91D8-BF99F8EAF000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Women in South Carolina </a:t>
            </a:r>
            <a:br>
              <a:rPr lang="en-US" dirty="0"/>
            </a:br>
            <a:r>
              <a:rPr lang="en-US" dirty="0"/>
              <a:t>and the United States</a:t>
            </a:r>
          </a:p>
        </p:txBody>
      </p:sp>
      <p:sp>
        <p:nvSpPr>
          <p:cNvPr id="419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Increased participation in the political process</a:t>
            </a:r>
          </a:p>
          <a:p>
            <a:pPr eaLnBrk="1" hangingPunct="1"/>
            <a:r>
              <a:rPr lang="en-US"/>
              <a:t>Increased number of government office holders </a:t>
            </a:r>
          </a:p>
          <a:p>
            <a:pPr eaLnBrk="1" hangingPunct="1"/>
            <a:r>
              <a:rPr lang="en-US"/>
              <a:t>Higher college enrollment than men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C42B8-4E73-40B7-8B73-65928DF5AAC4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Population: More People, More Diversity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Essential Question: What population trends are affecting South Carolina today?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25E59-BB5C-4408-8D5E-7A4CC39EC53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Race Relations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Evidence of growing, united multiracial society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Public spaces, schools, and workplace increasingly diverse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Government diversity mirrors society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Integration evident to some degree in most neighborhoods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Settlement of Catawba land dispute</a:t>
            </a:r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5330-4BDF-4A89-80C9-A9A8587EA369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7CDA5-A7A0-4E81-A2A9-EA3DB103CE7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-1" y="5676964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Image Credits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Slide 1: Ted </a:t>
            </a:r>
            <a:r>
              <a:rPr lang="en-US" sz="1000" dirty="0" err="1">
                <a:solidFill>
                  <a:schemeClr val="bg1"/>
                </a:solidFill>
                <a:latin typeface="Calibri" pitchFamily="34" charset="0"/>
              </a:rPr>
              <a:t>Kerwin</a:t>
            </a: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 Wikimedia Commons; Slide 2: Public Domain Wikimedia Commons; Slide 14: Public Domain on Wikipedia; Slide 23: Public Domain on Wikimedia Commons; Slide 41: Andy Montgomery Wikipedia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Population: More People, More Diversity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quota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affluent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per capita</a:t>
            </a:r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0A070-068E-4620-9540-FF24E34B6EB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United States Population Trends</a:t>
            </a:r>
          </a:p>
        </p:txBody>
      </p:sp>
      <p:sp>
        <p:nvSpPr>
          <p:cNvPr id="9218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/>
          <a:lstStyle/>
          <a:p>
            <a:pPr eaLnBrk="1" hangingPunct="1"/>
            <a:r>
              <a:rPr lang="en-US" sz="3100" dirty="0"/>
              <a:t>U.S. population is increasing and becoming more diverse</a:t>
            </a:r>
          </a:p>
          <a:p>
            <a:pPr eaLnBrk="1" hangingPunct="1"/>
            <a:r>
              <a:rPr lang="en-US" sz="3100" dirty="0"/>
              <a:t>Immigration law of 1965 encouraged foreigners with skills and education</a:t>
            </a:r>
          </a:p>
          <a:p>
            <a:pPr eaLnBrk="1" hangingPunct="1"/>
            <a:r>
              <a:rPr lang="en-US" sz="3100" dirty="0"/>
              <a:t>Law gave preference to relatives with families here</a:t>
            </a:r>
          </a:p>
          <a:p>
            <a:pPr eaLnBrk="1" hangingPunct="1"/>
            <a:r>
              <a:rPr lang="en-US" sz="3100" dirty="0"/>
              <a:t>Hispanics and Latinos are the fastest growing ethnic group</a:t>
            </a:r>
          </a:p>
          <a:p>
            <a:pPr eaLnBrk="1" hangingPunct="1"/>
            <a:r>
              <a:rPr lang="en-US" sz="3100" dirty="0"/>
              <a:t>Immigration has created controversy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4916E-25CA-4C48-885A-91B4FC01668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Population Trends</a:t>
            </a:r>
          </a:p>
        </p:txBody>
      </p:sp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10668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is growing faster than the U.S.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Former residents of urban areas of Rustbelt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Retirees headed to coast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/>
              <a:t>Temporary relocation of corporate professionals</a:t>
            </a:r>
          </a:p>
          <a:p>
            <a:pPr eaLnBrk="1" hangingPunct="1"/>
            <a:r>
              <a:rPr lang="en-US" sz="2400" dirty="0"/>
              <a:t>African American and Hispanic populations increasing</a:t>
            </a:r>
          </a:p>
          <a:p>
            <a:pPr eaLnBrk="1" hangingPunct="1"/>
            <a:r>
              <a:rPr lang="en-US" sz="2400" dirty="0"/>
              <a:t>Increase in Congressional representation</a:t>
            </a:r>
          </a:p>
          <a:p>
            <a:pPr eaLnBrk="1" hangingPunct="1"/>
            <a:r>
              <a:rPr lang="en-US" sz="2400" dirty="0"/>
              <a:t>Rural population shrinking, cities growing</a:t>
            </a:r>
          </a:p>
          <a:p>
            <a:pPr eaLnBrk="1" hangingPunct="1"/>
            <a:r>
              <a:rPr lang="en-US" sz="2400" dirty="0"/>
              <a:t>More affluent, per capita increases</a:t>
            </a:r>
          </a:p>
          <a:p>
            <a:pPr eaLnBrk="1" hangingPunct="1"/>
            <a:r>
              <a:rPr lang="en-US" sz="2400" dirty="0"/>
              <a:t>More than one breadwinner per family</a:t>
            </a:r>
          </a:p>
          <a:p>
            <a:pPr eaLnBrk="1" hangingPunct="1"/>
            <a:r>
              <a:rPr lang="en-US" sz="2400" dirty="0"/>
              <a:t>Unemployment above national average</a:t>
            </a:r>
          </a:p>
          <a:p>
            <a:pPr eaLnBrk="1" hangingPunct="1"/>
            <a:r>
              <a:rPr lang="en-US" sz="2400" dirty="0"/>
              <a:t>1 in 5 in poverty</a:t>
            </a:r>
          </a:p>
          <a:p>
            <a:pPr eaLnBrk="1" hangingPunct="1"/>
            <a:r>
              <a:rPr lang="en-US" sz="2400" dirty="0"/>
              <a:t>More residents own homes than national average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BC51-C44D-4111-9CDC-8D03EA4C208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EDBC9-5716-554D-A10C-F06AD8EF8D13}"/>
              </a:ext>
            </a:extLst>
          </p:cNvPr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Economy and the Environment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Essential Question: How have changes in the economy affected the lives of South Carolinians?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22C5-05CA-469E-945B-7341AE92D94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Early Explorations and Attempted Settlements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globalization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multiplier effect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conflict of interest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D859A-3AE6-4410-9D31-0FC77C413E3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1439</Words>
  <Application>Microsoft Macintosh PowerPoint</Application>
  <PresentationFormat>On-screen Show (4:3)</PresentationFormat>
  <Paragraphs>356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South Carolina Up to Date</vt:lpstr>
      <vt:lpstr>Section 1: Population: More People, More Diversity</vt:lpstr>
      <vt:lpstr>Section 1: Population: More People, More Diversity</vt:lpstr>
      <vt:lpstr>United States Population Trends</vt:lpstr>
      <vt:lpstr>South Carolina Population Trends</vt:lpstr>
      <vt:lpstr>Section 2: The Economy and the Environment</vt:lpstr>
      <vt:lpstr>Section 2: Early Explorations and Attempted Settlements</vt:lpstr>
      <vt:lpstr>The New Industries</vt:lpstr>
      <vt:lpstr>The New Industries: Globalization</vt:lpstr>
      <vt:lpstr>The New Industries:  The Benefits of the Multiplier Effect</vt:lpstr>
      <vt:lpstr>The New Industries:  The Problems of Growth</vt:lpstr>
      <vt:lpstr>Major Contributors to the Economy</vt:lpstr>
      <vt:lpstr>Environmental Concerns</vt:lpstr>
      <vt:lpstr>Environmental Concerns: Agencies Protecting the Environment</vt:lpstr>
      <vt:lpstr>Environmental Concerns:  Land Conservation</vt:lpstr>
      <vt:lpstr>Section 3: The Political Scene:  1980-2020</vt:lpstr>
      <vt:lpstr>Section 3: The Political Scene:  1980-2020</vt:lpstr>
      <vt:lpstr>National Politics</vt:lpstr>
      <vt:lpstr>National Politics</vt:lpstr>
      <vt:lpstr>National Politics</vt:lpstr>
      <vt:lpstr>South Carolina Politics</vt:lpstr>
      <vt:lpstr>South Carolina Politics:  Richard W. Riley</vt:lpstr>
      <vt:lpstr>South Carolina Politics:  Carroll A. Campbell Jr. </vt:lpstr>
      <vt:lpstr>South Carolina Politics: David M. Beasley and the Confederate Flag Controversy</vt:lpstr>
      <vt:lpstr>South Carolina Politics:  James H. Hodges</vt:lpstr>
      <vt:lpstr>South Carolina Politics:  Mark Sanford</vt:lpstr>
      <vt:lpstr>South Carolina Politics:  Nimrata “Nikki” Randhawa Haley</vt:lpstr>
      <vt:lpstr>South Carolina Politics:  Henry Dargan McMaster </vt:lpstr>
      <vt:lpstr>Section 4: The Broader Culture</vt:lpstr>
      <vt:lpstr>Section 4: The Broader Culture</vt:lpstr>
      <vt:lpstr>Expanding Cultural Opportunities</vt:lpstr>
      <vt:lpstr>Opportunities Everywhere</vt:lpstr>
      <vt:lpstr>Fairs, Festivals, Food, and Fun</vt:lpstr>
      <vt:lpstr>Performing and Visual Arts</vt:lpstr>
      <vt:lpstr>Changing Communications</vt:lpstr>
      <vt:lpstr>Religion</vt:lpstr>
      <vt:lpstr>Women in South Carolina  and the United States</vt:lpstr>
      <vt:lpstr>Race Relations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446</cp:revision>
  <dcterms:created xsi:type="dcterms:W3CDTF">2010-06-02T19:20:05Z</dcterms:created>
  <dcterms:modified xsi:type="dcterms:W3CDTF">2021-12-15T00:19:46Z</dcterms:modified>
  <cp:category/>
</cp:coreProperties>
</file>