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>
  <p:sldMasterIdLst>
    <p:sldMasterId id="214748369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258" r:id="rId4"/>
    <p:sldId id="268" r:id="rId5"/>
    <p:sldId id="293" r:id="rId6"/>
    <p:sldId id="309" r:id="rId7"/>
    <p:sldId id="310" r:id="rId8"/>
    <p:sldId id="311" r:id="rId9"/>
    <p:sldId id="323" r:id="rId10"/>
    <p:sldId id="312" r:id="rId11"/>
    <p:sldId id="313" r:id="rId12"/>
    <p:sldId id="314" r:id="rId13"/>
    <p:sldId id="315" r:id="rId14"/>
    <p:sldId id="316" r:id="rId15"/>
    <p:sldId id="32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A97EE6-CE1B-AA45-BEF3-1882176D89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022C2-87A5-1344-9236-A6F335B33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D9DAF5-C119-0E46-859A-6881C0A03449}" type="datetimeFigureOut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68654D-D2D5-2244-88BF-6F90DFCE54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07BFB-06F7-9544-BB00-EFA6304D6F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3217C50-CD86-B446-89AA-AAF502966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7E49D4-6C58-FC45-BA26-2717CFEEE3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3ADF68-C791-7544-A0FD-8D8216D4D74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58842A-F7EE-0B40-AF39-B19C738038EB}" type="datetimeFigureOut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D301CD-9EA2-3F4B-84DF-53045946E5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8FCFBBD-6D7C-FD46-8282-4E449CE71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2EE98-F8BC-8F45-AF77-7133E13D93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ACF84-0D75-3D4F-B70F-F460B1A6D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DE70644-5011-0F41-A95B-3847CB48D0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41C36301-37E2-EB41-BF50-5E709CBFF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C9353EE-C7EA-F64C-82B2-ADEDE7C80D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9A8E1BDB-CDBF-3343-97EF-697A43B336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A9C4154C-5C5F-2146-A439-C3C2EC6651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5B7A3EC5-0324-0A4B-A86E-EBB4110DA7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7A0CB0AB-8830-9244-BEEA-14FA2AC8CC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986871C4-7131-4044-8628-084A025CCD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39ABD8FC-3521-994F-8F0D-C8839F27AE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02B45859-212A-0942-B4FB-889803D426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AA5D1209-C71E-5340-99E8-A53F7C2FFE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59B2D22E-94D1-8548-B9D2-E367827FAC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05CD607F-6F26-2F48-92AE-31A2E46F3A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4A896535-AADA-7049-850A-B7E2D1DF81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420DDDA7-F9BD-444B-A13D-7ED38DC568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D53C912B-FAAE-7643-AD4C-DF69FF7DCF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5C8D595F-F973-1B4E-9492-3F4411B2F1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E2F99AD5-6568-3D4C-AE3B-BC0F17954A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32D4739A-8A0E-734C-BCD1-53E513657A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30775B28-2C63-D14C-8A4A-9D2C70EE66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1142295E-F79F-EE42-AC81-A5309B4E42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1C69A078-F74D-E948-BCC8-E2090831D4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EE724270-4026-6945-8F40-53F911D9FD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51BAAB98-D1B4-DA45-86BA-DB358D512B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C7427697-8741-2E42-B46E-079113EC12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9AE874F5-E3F6-E643-8F11-B025FAD8D9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0067D889-01DD-C74B-938C-62C3EB469D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078717AD-E6A6-314B-AA4C-056B7B8BC9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A8B4F8D5-6AE6-9942-91BC-46AE8ADD66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7922A8AC-06E4-744B-BD77-0FA57AD652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2D3B28C6-0EFF-5D42-AF54-EA5B9B9AB2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3DFCC-FC50-0E4A-8378-B8FD6383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A9331-F91D-8543-A884-C0A5F51B16DA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79B8A-2E9A-1E43-B674-C4AB2752B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3376E-8063-C749-93D0-ABC72C5A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DEF7E-7C7D-C040-B41C-D7A0566D83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023333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831C1-A292-1F47-B497-E293F47FD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2D432-C9BD-8D4D-9CCB-2833927A1915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31651-B13E-6C48-A3ED-13776FCA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B0355-07FA-AA4A-9477-14FCEE55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2971A-71D0-7146-B837-064EA8972A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39715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B40D5-D733-F84E-93AF-C335FBF8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A90D6-90A8-E543-9F78-A6D2B9F595E1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E7743-B7DF-0048-A9B1-FA765263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62FB-06A8-534C-9247-C107C7D3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4827D-1BBC-2041-8314-B0005AFF0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55751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8AC82B5-E3F2-BC4E-9059-CDAD91642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5E9220-10EB-C74A-A797-61F425A0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11141-CDB3-F042-BD9F-9C3423DEDFDD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814BFA-A347-6D43-B827-9146E38B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A41D27-3CE4-B746-9657-F655B8EF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6AF77-D8A0-374C-B454-ED82CA17F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42747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B243-7BD7-B043-85B6-A15D7D7A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9D460-DF7C-7A4F-AB4D-E62F196215F9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765C9-F044-BE42-989F-DA7AD5B5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40011-5428-3E42-9381-C1716A14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6D811-BA66-034F-832D-ED1C01930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843934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C799F2-1187-0549-8503-0A21A145E5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1B8D6D6-D111-F54F-9C62-D8FC6F3B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6571E-1D48-454D-898D-3D423233F406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DB042F4-F5FF-9A43-B1DE-4E229A11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ECEEB29-EB61-364F-8222-A323772A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9F3FE-DC9D-3C4A-A317-CBCE5D8CB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19784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10911E-BFCE-BF48-975E-2C7A3C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D9F6-9293-5540-851D-D145CB2B50E6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F5325F-26DC-254A-B527-C2275B8E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093DEE-51A6-CC4B-9676-99E63481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579DE-8641-D34E-9A30-95E1E57F0D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4409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8F9420-D159-9D49-9847-C6B7963E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F3CD7-ED6C-8B46-B94E-734FE04AB224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621E01-9A60-814D-BE3B-3716DDD3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E2C409-0CA3-E64B-ABC2-B655D88C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69639-13CB-E94D-84ED-27A0C36A7B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075337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ED9180A-EC46-D147-A2DC-14FF2411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BFD86-7DAC-1640-B1E7-DB386A38897E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24FC5A-2117-7840-8822-69B3E69F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9FC6315-27A4-8E49-9B16-90D495D7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16418-7342-7A45-B236-5C4643E957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623299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22F991-7935-3B4C-9FEB-F3EDAD91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8CCD-2F8E-194D-BCD8-B55B0CAE771C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81CA10-A16B-7044-9688-04AE3623F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136A74-92B2-4644-B96C-B824C9A6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5D583-B01A-0748-95DB-7D5BC3C90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776739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AC1950-DCE5-CA40-8FED-4F2E694C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9D51-C662-A544-913A-F1FE7AD6541A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2DB1BC-5377-7942-AE1B-0697ED29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F21976-0353-3F4F-970B-9CD71ECF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4F39F-61ED-E94C-B7FA-DDCF81D9D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389745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F1D871-195C-C041-899B-2C4BA8CC9F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77F0F47-2F9D-0647-864F-3DE94FD0EB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FCB44-106A-1449-B24D-C7E8307F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7C67E2-881D-7E44-A0C9-C5DA0F4EBFE1}" type="datetime1">
              <a:rPr lang="en-US" altLang="en-US"/>
              <a:pPr>
                <a:defRPr/>
              </a:pPr>
              <a:t>4/8/21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7C4D2-2DD2-D241-B186-5DBBF884A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9A1D-D4B8-BE4A-862E-297F02390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B0A230-4AA0-264C-BC27-75122DBABD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64" r:id="rId2"/>
    <p:sldLayoutId id="2147483856" r:id="rId3"/>
    <p:sldLayoutId id="2147483865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4F9BBD19-3C2B-414E-B5C6-C3DCE5E0E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BD8A245-445C-CA4B-AFE1-E91AF925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737C1E-55A9-1541-B0F0-D9BFB9831329}"/>
              </a:ext>
            </a:extLst>
          </p:cNvPr>
          <p:cNvSpPr txBox="1"/>
          <p:nvPr/>
        </p:nvSpPr>
        <p:spPr>
          <a:xfrm>
            <a:off x="800100" y="5029200"/>
            <a:ext cx="7543800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2: The Government of South Carolina: How it Works Today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AEFF46-88AE-AF41-9A1E-21416469D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Executive Branch: The Governor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1A071-82F5-2343-8527-CA13415B9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572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Carries out the laws passed by the General Assembly and acts as spokesperson for the state; submits budget to the General Assembly, selects some department heads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South Carolina has a history of limiting the power of the governor.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Can serve two four-year terms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Must be a U.S. citizen, at least 33 years old, and lived in S.C. for at least five years</a:t>
            </a:r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8029268B-70BB-CA4F-BEE0-9BE11166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E5AB34-7821-204B-B3CE-2D546B84BCE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E2AD88-81EA-0A4A-A43F-4523A9B3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Executive Branch: The Governor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B4165-BF26-5D47-91B1-5B72EB7A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 governor has special powers in a crisis such as a riot or disaster.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Can call out the National Guard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Can veto acts of the General Assembly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Governors use their personality and political skills to get work done.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One-third of the budget comes from the federal government to support health care for children and the elderly. The governor has much control over these funds.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9ADD52E8-865A-C944-84F8-F342F1CC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1B36B5-5EBD-E346-BDC6-FC786A17E2E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5CE830-14DB-0749-B966-0B8BD0B0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Judicial Branch: The Courts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C45AFA-9870-264D-B239-D89679989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76400"/>
            <a:ext cx="35814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This branch is led by the chief justice of the South Carolina Supreme Court.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There are four tiers (levels) of courts in the state.  </a:t>
            </a:r>
          </a:p>
        </p:txBody>
      </p:sp>
      <p:sp>
        <p:nvSpPr>
          <p:cNvPr id="37891" name="Slide Number Placeholder 6">
            <a:extLst>
              <a:ext uri="{FF2B5EF4-FFF2-40B4-BE49-F238E27FC236}">
                <a16:creationId xmlns:a16="http://schemas.microsoft.com/office/drawing/2014/main" id="{27F62618-84D9-E14C-B35F-CF0193C4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241DAF-6F41-994E-8AD5-FB88C506A4F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9963BA-F236-C441-8F6C-434722B7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057400"/>
            <a:ext cx="3860800" cy="28956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9593CE-ADDC-5B4E-8C35-E1BE9C3EE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181600"/>
            <a:ext cx="3581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South Carolina Supreme Court Building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6">
            <a:extLst>
              <a:ext uri="{FF2B5EF4-FFF2-40B4-BE49-F238E27FC236}">
                <a16:creationId xmlns:a16="http://schemas.microsoft.com/office/drawing/2014/main" id="{B18D4703-A2BB-3A4F-A4E1-F3B85F4D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A64CE3-3FEF-3B4E-8B28-080F5C7570F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9E9A11F-A20D-204D-8D86-C8ADFDD9AC6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0678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0996">
                <a:tc>
                  <a:txBody>
                    <a:bodyPr/>
                    <a:lstStyle/>
                    <a:p>
                      <a:r>
                        <a:rPr lang="en-US" dirty="0"/>
                        <a:t>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Court Name(s)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Duties &amp; Jurisdiction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330">
                <a:tc>
                  <a:txBody>
                    <a:bodyPr/>
                    <a:lstStyle/>
                    <a:p>
                      <a:r>
                        <a:rPr lang="en-US" dirty="0"/>
                        <a:t>Top</a:t>
                      </a:r>
                      <a:r>
                        <a:rPr lang="en-US" baseline="0" dirty="0"/>
                        <a:t> Tier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Supreme Court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hears</a:t>
                      </a:r>
                      <a:r>
                        <a:rPr lang="en-US" baseline="0" dirty="0"/>
                        <a:t> appeals from lower courts, admits new attorneys to the practice of law, sets standards of behavior for the profession, disciplines lawyers and judges who are unethical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996">
                <a:tc>
                  <a:txBody>
                    <a:bodyPr/>
                    <a:lstStyle/>
                    <a:p>
                      <a:r>
                        <a:rPr lang="en-US" dirty="0"/>
                        <a:t>Third 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Court of Appeals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hears appeals from circuit</a:t>
                      </a:r>
                      <a:r>
                        <a:rPr lang="en-US" baseline="0" dirty="0"/>
                        <a:t> and family court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690">
                <a:tc rowSpan="3">
                  <a:txBody>
                    <a:bodyPr/>
                    <a:lstStyle/>
                    <a:p>
                      <a:r>
                        <a:rPr lang="en-US" dirty="0"/>
                        <a:t>Second 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Family Court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divorce, child custody</a:t>
                      </a:r>
                      <a:r>
                        <a:rPr lang="en-US" baseline="0" dirty="0"/>
                        <a:t> and visitation, alimony, property settlements, and termination of parental rights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3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Circuit</a:t>
                      </a:r>
                      <a:r>
                        <a:rPr lang="en-US" baseline="0" dirty="0"/>
                        <a:t> Court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all cases not heard first tier courts and appeals from those courts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Masters-in-Equity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property cases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3331">
                <a:tc rowSpan="2">
                  <a:txBody>
                    <a:bodyPr/>
                    <a:lstStyle/>
                    <a:p>
                      <a:r>
                        <a:rPr lang="en-US" dirty="0"/>
                        <a:t>Lower 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Magistrate</a:t>
                      </a:r>
                      <a:r>
                        <a:rPr lang="en-US" baseline="0" dirty="0"/>
                        <a:t>, </a:t>
                      </a:r>
                      <a:r>
                        <a:rPr lang="en-US" dirty="0"/>
                        <a:t>Municipal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traffic</a:t>
                      </a:r>
                      <a:r>
                        <a:rPr lang="en-US" baseline="0" dirty="0"/>
                        <a:t> violations, minor criminal and civil cases, hearings for more serious cases and setting bail, search and arrest warrants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2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Probate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wills and estates, guardianships, marriages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E5200B-D0B1-C140-8878-61382F36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Judicial Branch: The Courts</a:t>
            </a:r>
          </a:p>
        </p:txBody>
      </p:sp>
      <p:sp>
        <p:nvSpPr>
          <p:cNvPr id="41986" name="Content Placeholder 5">
            <a:extLst>
              <a:ext uri="{FF2B5EF4-FFF2-40B4-BE49-F238E27FC236}">
                <a16:creationId xmlns:a16="http://schemas.microsoft.com/office/drawing/2014/main" id="{1D41E540-4753-E647-82AE-4D5CAB62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Supreme Court has a chief justice and four associate justices.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Elected for 10 year terms by General Assembly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 limit on re-election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New judges face a screening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Judicial branch more independent from the legislature than in the past</a:t>
            </a:r>
          </a:p>
        </p:txBody>
      </p:sp>
      <p:sp>
        <p:nvSpPr>
          <p:cNvPr id="41987" name="Slide Number Placeholder 6">
            <a:extLst>
              <a:ext uri="{FF2B5EF4-FFF2-40B4-BE49-F238E27FC236}">
                <a16:creationId xmlns:a16="http://schemas.microsoft.com/office/drawing/2014/main" id="{9DCC0260-EFB3-9E4B-A035-3638E946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BDBBEA-42F8-2946-B685-F761295AAC0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05F99C-3F1E-AF4B-A55C-D2DC9FF1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Concept of Democracy</a:t>
            </a:r>
          </a:p>
        </p:txBody>
      </p:sp>
      <p:sp>
        <p:nvSpPr>
          <p:cNvPr id="44034" name="Content Placeholder 5">
            <a:extLst>
              <a:ext uri="{FF2B5EF4-FFF2-40B4-BE49-F238E27FC236}">
                <a16:creationId xmlns:a16="http://schemas.microsoft.com/office/drawing/2014/main" id="{A6FC8ADF-8809-E94D-B617-BAC444BD0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5181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500">
                <a:ea typeface="ＭＳ Ｐゴシック" panose="020B0600070205080204" pitchFamily="34" charset="-128"/>
              </a:rPr>
              <a:t>“</a:t>
            </a:r>
            <a:r>
              <a:rPr lang="en-US" altLang="ja-JP" sz="2500">
                <a:ea typeface="ＭＳ Ｐゴシック" panose="020B0600070205080204" pitchFamily="34" charset="-128"/>
              </a:rPr>
              <a:t>Democracy</a:t>
            </a:r>
            <a:r>
              <a:rPr lang="ja-JP" altLang="en-US" sz="2500">
                <a:ea typeface="ＭＳ Ｐゴシック" panose="020B0600070205080204" pitchFamily="34" charset="-128"/>
              </a:rPr>
              <a:t>”</a:t>
            </a:r>
            <a:r>
              <a:rPr lang="en-US" altLang="ja-JP" sz="2500">
                <a:ea typeface="ＭＳ Ｐゴシック" panose="020B0600070205080204" pitchFamily="34" charset="-128"/>
              </a:rPr>
              <a:t> means rule by the people.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>
                <a:ea typeface="ＭＳ Ｐゴシック" panose="020B0600070205080204" pitchFamily="34" charset="-128"/>
              </a:rPr>
              <a:t>Democratic ideals include: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freedom of speech, press, worship, and assembly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respect of the rights of others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equity before the law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trial by jury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majority rule with protection of minority rights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voting to decide issues or elect representatives to govern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right to vote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responsibility of citizens to participate</a:t>
            </a:r>
          </a:p>
        </p:txBody>
      </p:sp>
      <p:sp>
        <p:nvSpPr>
          <p:cNvPr id="44035" name="Slide Number Placeholder 6">
            <a:extLst>
              <a:ext uri="{FF2B5EF4-FFF2-40B4-BE49-F238E27FC236}">
                <a16:creationId xmlns:a16="http://schemas.microsoft.com/office/drawing/2014/main" id="{5FB5E527-8CF0-BC44-91A5-62FBDEF3A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B22485-122A-6C48-9593-194618693A6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51" name="Picture 3" descr="C:\Documents and Settings\Emmett\Local Settings\Temporary Internet Files\Content.IE5\E39IRJ7W\MC900149847[1].wmf">
            <a:extLst>
              <a:ext uri="{FF2B5EF4-FFF2-40B4-BE49-F238E27FC236}">
                <a16:creationId xmlns:a16="http://schemas.microsoft.com/office/drawing/2014/main" id="{C82895EE-E44D-A841-B93C-2CA3FB7DE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286000"/>
            <a:ext cx="2954338" cy="22669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62D319-E685-2542-ACA2-15E93083A7B4}"/>
              </a:ext>
            </a:extLst>
          </p:cNvPr>
          <p:cNvSpPr txBox="1"/>
          <p:nvPr/>
        </p:nvSpPr>
        <p:spPr>
          <a:xfrm>
            <a:off x="3388509" y="6330372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4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20AE0CE1-86AC-1140-A7DC-D3447E91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414718-E3DD-8047-B476-AC8DAFA599C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22DFC4-C6F8-2349-83EB-73F2D0B11922}"/>
              </a:ext>
            </a:extLst>
          </p:cNvPr>
          <p:cNvSpPr/>
          <p:nvPr/>
        </p:nvSpPr>
        <p:spPr>
          <a:xfrm>
            <a:off x="457200" y="4831566"/>
            <a:ext cx="5952067" cy="80723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09242-48A2-FF4D-B7F1-417E1B952427}"/>
              </a:ext>
            </a:extLst>
          </p:cNvPr>
          <p:cNvSpPr txBox="1"/>
          <p:nvPr/>
        </p:nvSpPr>
        <p:spPr>
          <a:xfrm>
            <a:off x="538163" y="4886325"/>
            <a:ext cx="579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South Carolina Government Today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" action="ppaction://noaction"/>
              </a:rPr>
              <a:t>Local Government and You, the Citizen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BE1E-889B-9243-84F6-79DA6ECBC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1: South Carolina Government Today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C8A65DCB-D7A1-5F4A-8378-B177E635A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How is power to govern divided into three branches of government in South Carolina?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A97440E4-E565-714D-958D-1BB4939C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F5D532-963F-7947-92E9-6412DED2390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7572-6E3D-5343-A8C3-B1E7C83A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Section 1: South Carolina Government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7206F-BDC4-A74A-9FE3-DA826DA09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95300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What terms do I need to know?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special purpose district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filibuster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president pro tempore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conference committee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patronage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Magistrate Court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probate cause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bail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Municipal Court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Probate Court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Family Court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Circuit Court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masters-in-equity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Court of Appeals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appeal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Supreme Court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51619A9E-269B-694B-8AA9-4FBCC04E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F85588-40B3-E741-A667-7D3CEE77A84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76593B-FD1B-3942-96DF-A3AAA8E3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South Carolina Government Today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F96B3-15FC-4A45-9DA3-D6D52F7DA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724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Government: the means by which a society makes and enforces decisions about how its people must behave.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Levels of government: National, State, Local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Authoritarian rule: monarchy, aristocracy, oligarchy, dictatorship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Democracy: rule by the people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South Carolina government is representative with three branches of power.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Each branch has a way to hold back (check) and balance the power of the other branches.</a:t>
            </a:r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AA2FADE2-DB37-E444-BC02-F602C273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81795F-DFF8-644B-859E-53758490FCC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2287F1-3650-8442-9364-2FC9553E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Legislative Branch: </a:t>
            </a:r>
            <a:b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General Assembly</a:t>
            </a:r>
          </a:p>
        </p:txBody>
      </p:sp>
      <p:sp>
        <p:nvSpPr>
          <p:cNvPr id="25602" name="Content Placeholder 5">
            <a:extLst>
              <a:ext uri="{FF2B5EF4-FFF2-40B4-BE49-F238E27FC236}">
                <a16:creationId xmlns:a16="http://schemas.microsoft.com/office/drawing/2014/main" id="{8E62D2AE-AE39-A54D-9424-0846DC181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Makes laws, raises money (revenue) by taxes, fees, and fines, and spends the state’</a:t>
            </a:r>
            <a:r>
              <a:rPr lang="en-US" altLang="ja-JP" sz="3000">
                <a:ea typeface="ＭＳ Ｐゴシック" panose="020B0600070205080204" pitchFamily="34" charset="-128"/>
              </a:rPr>
              <a:t>s money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>
                <a:ea typeface="ＭＳ Ｐゴシック" panose="020B0600070205080204" pitchFamily="34" charset="-128"/>
              </a:rPr>
              <a:t>Controls many parts of our lives: schools, roads, restaurant sanitation, air quality, etc. </a:t>
            </a:r>
          </a:p>
          <a:p>
            <a:pPr eaLnBrk="1" hangingPunct="1">
              <a:lnSpc>
                <a:spcPct val="80000"/>
              </a:lnSpc>
            </a:pPr>
            <a:endParaRPr lang="en-US" altLang="en-US" sz="3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3000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0368B9A4-4D34-0B4D-A358-06C2CC3A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BFBCAF-359C-9740-8E47-17CE85822BA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FB73D56-B107-E649-A9D5-A308550F404F}"/>
              </a:ext>
            </a:extLst>
          </p:cNvPr>
          <p:cNvGraphicFramePr>
            <a:graphicFrameLocks noGrp="1"/>
          </p:cNvGraphicFramePr>
          <p:nvPr/>
        </p:nvGraphicFramePr>
        <p:xfrm>
          <a:off x="3886200" y="1752600"/>
          <a:ext cx="5105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8363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T="43918" marB="43918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House of Representatives</a:t>
                      </a:r>
                    </a:p>
                  </a:txBody>
                  <a:tcPr marT="43918" marB="43918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Senate</a:t>
                      </a:r>
                    </a:p>
                  </a:txBody>
                  <a:tcPr marT="43918" marB="439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555">
                <a:tc>
                  <a:txBody>
                    <a:bodyPr/>
                    <a:lstStyle/>
                    <a:p>
                      <a:r>
                        <a:rPr lang="en-US" sz="1700" dirty="0"/>
                        <a:t>Age to be Elected</a:t>
                      </a:r>
                    </a:p>
                  </a:txBody>
                  <a:tcPr marT="43918" marB="439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21</a:t>
                      </a:r>
                    </a:p>
                  </a:txBody>
                  <a:tcPr marT="43918" marB="439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25</a:t>
                      </a:r>
                    </a:p>
                  </a:txBody>
                  <a:tcPr marT="43918" marB="439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71">
                <a:tc>
                  <a:txBody>
                    <a:bodyPr/>
                    <a:lstStyle/>
                    <a:p>
                      <a:r>
                        <a:rPr lang="en-US" sz="1700" dirty="0"/>
                        <a:t>Number of Members</a:t>
                      </a:r>
                    </a:p>
                  </a:txBody>
                  <a:tcPr marT="43918" marB="439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124</a:t>
                      </a:r>
                    </a:p>
                  </a:txBody>
                  <a:tcPr marT="43918" marB="439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46</a:t>
                      </a:r>
                    </a:p>
                  </a:txBody>
                  <a:tcPr marT="43918" marB="439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555">
                <a:tc>
                  <a:txBody>
                    <a:bodyPr/>
                    <a:lstStyle/>
                    <a:p>
                      <a:r>
                        <a:rPr lang="en-US" sz="1700" dirty="0"/>
                        <a:t>Length</a:t>
                      </a:r>
                      <a:r>
                        <a:rPr lang="en-US" sz="1700" baseline="0" dirty="0"/>
                        <a:t> of Term (years)</a:t>
                      </a:r>
                      <a:endParaRPr lang="en-US" sz="1700" dirty="0"/>
                    </a:p>
                  </a:txBody>
                  <a:tcPr marT="43918" marB="439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2</a:t>
                      </a:r>
                    </a:p>
                  </a:txBody>
                  <a:tcPr marT="43918" marB="439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T="43918" marB="439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555">
                <a:tc>
                  <a:txBody>
                    <a:bodyPr/>
                    <a:lstStyle/>
                    <a:p>
                      <a:r>
                        <a:rPr lang="en-US" sz="1700" dirty="0"/>
                        <a:t>Maximum</a:t>
                      </a:r>
                      <a:r>
                        <a:rPr lang="en-US" sz="1700" baseline="0" dirty="0"/>
                        <a:t> Terms</a:t>
                      </a:r>
                      <a:endParaRPr lang="en-US" sz="1700" dirty="0"/>
                    </a:p>
                  </a:txBody>
                  <a:tcPr marT="43918" marB="439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None</a:t>
                      </a:r>
                    </a:p>
                  </a:txBody>
                  <a:tcPr marT="43918" marB="439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None </a:t>
                      </a:r>
                    </a:p>
                  </a:txBody>
                  <a:tcPr marT="43918" marB="439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8B4FE2-633E-4E4A-B42C-E6078D01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Legislative Branch: </a:t>
            </a:r>
            <a:b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General Assembly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96C9C2-9D1A-A242-85F7-8A57C16AA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8006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filibuster: a special rule in the senate that allows a member or small group of members to have unlimited debate or speech; this can hold up or kill a bill.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All revenue bills must start in the House of Representatives.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Most work done in committees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House has 11 committees; the Senate 15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Committee leaders are very powerful.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Lieutenant Governor is leader of the Senate; can only vote in case of tie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 House is led by a Speaker, chosen from the members; a very powerful position in South Carolina</a:t>
            </a:r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02C389D5-99FE-C544-AD4D-CFA83B33C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D4FECC-3F56-AE44-829E-73BC08706A2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6">
            <a:extLst>
              <a:ext uri="{FF2B5EF4-FFF2-40B4-BE49-F238E27FC236}">
                <a16:creationId xmlns:a16="http://schemas.microsoft.com/office/drawing/2014/main" id="{562BEA03-7F37-1547-A49F-75F04CC6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9FDCEC-8D7A-D046-BB14-46C5CC3A5C0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9A7D56-8D83-0042-91A4-5283399B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096000"/>
            <a:ext cx="74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XXXXXXX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79A4A5-AACD-EF4B-BE06-8368ADA9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25" y="12700"/>
            <a:ext cx="6634163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71F6F0-E44E-D249-AC5F-F67788FA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Legislative Branch: </a:t>
            </a:r>
            <a:b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The General Assembly</a:t>
            </a:r>
          </a:p>
        </p:txBody>
      </p:sp>
      <p:sp>
        <p:nvSpPr>
          <p:cNvPr id="31746" name="Content Placeholder 5">
            <a:extLst>
              <a:ext uri="{FF2B5EF4-FFF2-40B4-BE49-F238E27FC236}">
                <a16:creationId xmlns:a16="http://schemas.microsoft.com/office/drawing/2014/main" id="{EE4D0BC5-790C-8042-A69E-879E25B82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80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Other duties: electing judges, appointing boards and commissions, approving governor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appointments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Oversight duties: makes sure acts are being carried out and money spent correctly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1CB63741-14F5-C94A-A42F-1A745393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6A1544-F23C-C140-A373-DECF057811F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3900</TotalTime>
  <Words>853</Words>
  <Application>Microsoft Macintosh PowerPoint</Application>
  <PresentationFormat>On-screen Show (4:3)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South Carolina Government Today</vt:lpstr>
      <vt:lpstr>Section 1: South Carolina Government Today</vt:lpstr>
      <vt:lpstr>South Carolina Government Today</vt:lpstr>
      <vt:lpstr>The Legislative Branch:  The General Assembly</vt:lpstr>
      <vt:lpstr>The Legislative Branch:  The General Assembly</vt:lpstr>
      <vt:lpstr>PowerPoint Presentation</vt:lpstr>
      <vt:lpstr>The Legislative Branch:  The General Assembly</vt:lpstr>
      <vt:lpstr>The Executive Branch: The Governor</vt:lpstr>
      <vt:lpstr>The Executive Branch: The Governor</vt:lpstr>
      <vt:lpstr>The Judicial Branch: The Courts</vt:lpstr>
      <vt:lpstr>PowerPoint Presentation</vt:lpstr>
      <vt:lpstr>The Judicial Branch: The Courts</vt:lpstr>
      <vt:lpstr>The Concept of Democracy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443</cp:revision>
  <dcterms:created xsi:type="dcterms:W3CDTF">2010-06-02T19:20:05Z</dcterms:created>
  <dcterms:modified xsi:type="dcterms:W3CDTF">2021-04-08T23:56:05Z</dcterms:modified>
  <cp:category/>
</cp:coreProperties>
</file>