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19"/>
  </p:notesMasterIdLst>
  <p:handoutMasterIdLst>
    <p:handoutMasterId r:id="rId20"/>
  </p:handoutMasterIdLst>
  <p:sldIdLst>
    <p:sldId id="259" r:id="rId2"/>
    <p:sldId id="260" r:id="rId3"/>
    <p:sldId id="270" r:id="rId4"/>
    <p:sldId id="276" r:id="rId5"/>
    <p:sldId id="275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9" r:id="rId14"/>
    <p:sldId id="320" r:id="rId15"/>
    <p:sldId id="321" r:id="rId16"/>
    <p:sldId id="322" r:id="rId17"/>
    <p:sldId id="323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7" autoAdjust="0"/>
    <p:restoredTop sz="85042" autoAdjust="0"/>
  </p:normalViewPr>
  <p:slideViewPr>
    <p:cSldViewPr>
      <p:cViewPr varScale="1">
        <p:scale>
          <a:sx n="104" d="100"/>
          <a:sy n="104" d="100"/>
        </p:scale>
        <p:origin x="178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F5903F-EA6C-D74A-8154-CF9A0E795C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B40B4B-CFBC-E24D-BF15-50AFBEF0CB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D9A5B60-5C82-0B40-8423-36E026306117}" type="datetimeFigureOut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CEB70D-4C56-7F48-B4AC-B26BF79144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7AA325-E680-1D4B-9CB2-C95E9CC9A0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5A212AF-608F-1D43-A765-1839BC548E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26F9CF9-E4AF-8A46-B028-BA2CCAE9A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A5B1E6-D95D-EE4D-95E5-BF72D9CC426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5146BBB-7807-1C41-B109-E0952FA7614A}" type="datetimeFigureOut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D4D1918-3D7B-F449-A3C8-E2B0D0EBA1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ED7FD06-D3A1-5847-B5C6-3F1383E74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61BEDA-6529-D04A-A0BE-47F361F9F9B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004055-A469-104F-AA97-8010D2668C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F2F0EA5-C6F5-D14A-BBB4-014C37BA66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3C67B18B-5B70-7343-AEF6-146096E108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9AFF9DF2-FDAD-8E40-847F-826878E6ED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>
            <a:extLst>
              <a:ext uri="{FF2B5EF4-FFF2-40B4-BE49-F238E27FC236}">
                <a16:creationId xmlns:a16="http://schemas.microsoft.com/office/drawing/2014/main" id="{3E5DC31F-365C-9E40-A8F0-F8027F86EC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>
            <a:extLst>
              <a:ext uri="{FF2B5EF4-FFF2-40B4-BE49-F238E27FC236}">
                <a16:creationId xmlns:a16="http://schemas.microsoft.com/office/drawing/2014/main" id="{FA067AB9-EC1C-0745-BC32-6BD1C99A7C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>
            <a:extLst>
              <a:ext uri="{FF2B5EF4-FFF2-40B4-BE49-F238E27FC236}">
                <a16:creationId xmlns:a16="http://schemas.microsoft.com/office/drawing/2014/main" id="{6820C160-FFC6-FF43-BD55-4C4E9AEDA4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Notes Placeholder 2">
            <a:extLst>
              <a:ext uri="{FF2B5EF4-FFF2-40B4-BE49-F238E27FC236}">
                <a16:creationId xmlns:a16="http://schemas.microsoft.com/office/drawing/2014/main" id="{8D495E13-B79B-C543-BFDC-84A27C3203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>
            <a:extLst>
              <a:ext uri="{FF2B5EF4-FFF2-40B4-BE49-F238E27FC236}">
                <a16:creationId xmlns:a16="http://schemas.microsoft.com/office/drawing/2014/main" id="{8E2253A9-8AB0-6047-A4FA-FE8F1315F0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Notes Placeholder 2">
            <a:extLst>
              <a:ext uri="{FF2B5EF4-FFF2-40B4-BE49-F238E27FC236}">
                <a16:creationId xmlns:a16="http://schemas.microsoft.com/office/drawing/2014/main" id="{7E3FE398-933D-0C4A-AE8E-1D82719A2C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>
            <a:extLst>
              <a:ext uri="{FF2B5EF4-FFF2-40B4-BE49-F238E27FC236}">
                <a16:creationId xmlns:a16="http://schemas.microsoft.com/office/drawing/2014/main" id="{9D4CD7C7-084E-4342-8A61-C4455BA4A9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Notes Placeholder 2">
            <a:extLst>
              <a:ext uri="{FF2B5EF4-FFF2-40B4-BE49-F238E27FC236}">
                <a16:creationId xmlns:a16="http://schemas.microsoft.com/office/drawing/2014/main" id="{79ED0108-D7A5-D04F-A343-62C71E20EC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>
            <a:extLst>
              <a:ext uri="{FF2B5EF4-FFF2-40B4-BE49-F238E27FC236}">
                <a16:creationId xmlns:a16="http://schemas.microsoft.com/office/drawing/2014/main" id="{27B39785-1704-8447-972E-9C815DD45F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4" name="Notes Placeholder 2">
            <a:extLst>
              <a:ext uri="{FF2B5EF4-FFF2-40B4-BE49-F238E27FC236}">
                <a16:creationId xmlns:a16="http://schemas.microsoft.com/office/drawing/2014/main" id="{AFD17BEE-23EB-C946-8BE6-11380FC337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>
            <a:extLst>
              <a:ext uri="{FF2B5EF4-FFF2-40B4-BE49-F238E27FC236}">
                <a16:creationId xmlns:a16="http://schemas.microsoft.com/office/drawing/2014/main" id="{FC319B55-0E5F-D34A-8F2D-99EB910E14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2" name="Notes Placeholder 2">
            <a:extLst>
              <a:ext uri="{FF2B5EF4-FFF2-40B4-BE49-F238E27FC236}">
                <a16:creationId xmlns:a16="http://schemas.microsoft.com/office/drawing/2014/main" id="{38A9C8EB-E98E-D843-8051-47586269D0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>
            <a:extLst>
              <a:ext uri="{FF2B5EF4-FFF2-40B4-BE49-F238E27FC236}">
                <a16:creationId xmlns:a16="http://schemas.microsoft.com/office/drawing/2014/main" id="{698EDF8D-051A-6F44-915F-6421361EA7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Notes Placeholder 2">
            <a:extLst>
              <a:ext uri="{FF2B5EF4-FFF2-40B4-BE49-F238E27FC236}">
                <a16:creationId xmlns:a16="http://schemas.microsoft.com/office/drawing/2014/main" id="{1C4E8228-2B51-1F4E-B184-18CD162F85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>
            <a:extLst>
              <a:ext uri="{FF2B5EF4-FFF2-40B4-BE49-F238E27FC236}">
                <a16:creationId xmlns:a16="http://schemas.microsoft.com/office/drawing/2014/main" id="{28565D5F-A320-AF4B-B695-795D25F0F5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>
            <a:extLst>
              <a:ext uri="{FF2B5EF4-FFF2-40B4-BE49-F238E27FC236}">
                <a16:creationId xmlns:a16="http://schemas.microsoft.com/office/drawing/2014/main" id="{B10F06CA-A3F5-D844-BE07-A76CCE14E0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A697A1BA-B81B-AB40-9711-0E8281C680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7BC69967-44B9-7446-8BAB-D655758055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>
            <a:extLst>
              <a:ext uri="{FF2B5EF4-FFF2-40B4-BE49-F238E27FC236}">
                <a16:creationId xmlns:a16="http://schemas.microsoft.com/office/drawing/2014/main" id="{CA399B1C-2ACD-2843-8EE6-1EB566C98E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>
            <a:extLst>
              <a:ext uri="{FF2B5EF4-FFF2-40B4-BE49-F238E27FC236}">
                <a16:creationId xmlns:a16="http://schemas.microsoft.com/office/drawing/2014/main" id="{2B2BC33B-1E85-864E-B91D-E51E850929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>
            <a:extLst>
              <a:ext uri="{FF2B5EF4-FFF2-40B4-BE49-F238E27FC236}">
                <a16:creationId xmlns:a16="http://schemas.microsoft.com/office/drawing/2014/main" id="{E8CD2D48-63AB-AE40-B1C2-B96D0E0690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>
            <a:extLst>
              <a:ext uri="{FF2B5EF4-FFF2-40B4-BE49-F238E27FC236}">
                <a16:creationId xmlns:a16="http://schemas.microsoft.com/office/drawing/2014/main" id="{6E3EBFB3-F01E-F64D-B274-0456160191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>
            <a:extLst>
              <a:ext uri="{FF2B5EF4-FFF2-40B4-BE49-F238E27FC236}">
                <a16:creationId xmlns:a16="http://schemas.microsoft.com/office/drawing/2014/main" id="{300752F7-C21F-3948-AE71-A7C5365C7B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>
            <a:extLst>
              <a:ext uri="{FF2B5EF4-FFF2-40B4-BE49-F238E27FC236}">
                <a16:creationId xmlns:a16="http://schemas.microsoft.com/office/drawing/2014/main" id="{62B6B2FA-6879-B546-92FC-601ED7A421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>
            <a:extLst>
              <a:ext uri="{FF2B5EF4-FFF2-40B4-BE49-F238E27FC236}">
                <a16:creationId xmlns:a16="http://schemas.microsoft.com/office/drawing/2014/main" id="{D46E8251-D825-2C43-A149-5444BC0D09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>
            <a:extLst>
              <a:ext uri="{FF2B5EF4-FFF2-40B4-BE49-F238E27FC236}">
                <a16:creationId xmlns:a16="http://schemas.microsoft.com/office/drawing/2014/main" id="{4EF15570-B8E8-DA49-8F90-69B3923CE6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>
            <a:extLst>
              <a:ext uri="{FF2B5EF4-FFF2-40B4-BE49-F238E27FC236}">
                <a16:creationId xmlns:a16="http://schemas.microsoft.com/office/drawing/2014/main" id="{1A01F058-28AF-BF44-B81C-190A3CF6E4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>
            <a:extLst>
              <a:ext uri="{FF2B5EF4-FFF2-40B4-BE49-F238E27FC236}">
                <a16:creationId xmlns:a16="http://schemas.microsoft.com/office/drawing/2014/main" id="{B459D01E-2E8F-8944-A423-A19FFA8510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>
            <a:extLst>
              <a:ext uri="{FF2B5EF4-FFF2-40B4-BE49-F238E27FC236}">
                <a16:creationId xmlns:a16="http://schemas.microsoft.com/office/drawing/2014/main" id="{18733890-C11F-E74F-81FC-E21EB680F3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>
            <a:extLst>
              <a:ext uri="{FF2B5EF4-FFF2-40B4-BE49-F238E27FC236}">
                <a16:creationId xmlns:a16="http://schemas.microsoft.com/office/drawing/2014/main" id="{1228E037-1265-9F4F-A0A6-F525C2174B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>
            <a:extLst>
              <a:ext uri="{FF2B5EF4-FFF2-40B4-BE49-F238E27FC236}">
                <a16:creationId xmlns:a16="http://schemas.microsoft.com/office/drawing/2014/main" id="{8ECDD34B-94EB-FD49-BDE2-6F1FF56988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Notes Placeholder 2">
            <a:extLst>
              <a:ext uri="{FF2B5EF4-FFF2-40B4-BE49-F238E27FC236}">
                <a16:creationId xmlns:a16="http://schemas.microsoft.com/office/drawing/2014/main" id="{8D8EF08A-9FF0-B045-9C4B-285E8D5DCB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EC276-21F0-FE4C-B69F-9C9C8BB03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E488B-E7F1-F644-B92F-01959A48CF0C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59F1F-0625-F640-AB5E-BAB70285E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8013F-AD90-A448-BCF1-15788C1D1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EA42A-0439-9F40-91E7-A4DF4239AB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163867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95508-8CE0-9749-AF9A-936CF844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047E4-4D16-654B-87F1-4217AFDC70C0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9E32E-1831-8346-9A67-61B61E963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E7054-A2CE-7046-ABB3-6D9A7BFC5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9206A-24F4-0B47-8ECB-98B14959C6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0747488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EB0E4-33CE-B744-B1FC-AE000ADF0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EC27C-6477-FF42-BA92-88F72740AA36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2E0E7-D745-BD47-AB9D-4669687D9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58479-5361-AA47-9AE0-034E6D3B9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F9970-E0C1-9146-97E6-A0DFFB2C44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9644954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2F19D9-AE2A-C741-A683-BDB6DAFD0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4EC0F-95F6-9043-8D4E-5B902656F7A7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81B7291-FA68-C14E-ACF5-B53475DF1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323C073-7F15-A243-B4E2-5AF4D5E0F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3BF6A-3511-CD48-BFC7-D9CFC534A3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D09853C2-A1A9-0246-B7F6-41D036EAD0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57901363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588D4-2111-2F48-8EED-5A3128340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19AFC-D093-1646-B236-C2316AA04FE3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21847-C063-0F44-94E2-173E8F180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4AADE-8332-954D-ADFA-3B5E76B9F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584A9-633F-D045-B1E0-64D07865E7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3884133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56269AF-F731-9141-885D-36EDB9FEF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5AC58-3FAA-8C4C-A1FA-5AD073D7E7CB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9BD137B-CC67-9041-AF66-73CB82794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5320EED-092D-2244-B729-D7E45EBD5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3CF8A-21FC-0F46-9E76-32D1FE4466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CC50E052-8241-2449-A1E7-7F1544FB38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41893101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87AAB3E-79EA-4645-9C3A-A5C4940D5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5CFE6-169C-B54A-B5CC-B399BA6CE1F4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441F0CB-FF69-1E4B-B0D1-FB295531D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49CF51-9C3C-964F-98E7-3F633B86D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B18A2-56B9-784A-A6D7-4B9134A52B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328945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E515BFD-6DB6-514A-AE1D-51CB5C9CF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B2E29-FF69-EE41-8FCB-E6C610E950BE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66E5E7C-2BCC-F941-BCBC-D204BF2DD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46AB2AF-8859-0B44-9870-79924C18B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F7FED-066E-FD4E-81A3-F66F8BC36E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5183047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AAE951F-3A8C-5D40-A7F4-7C201D29F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BEF5B-B47C-3247-9D58-351EF6AB3BC5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AD9E72A-1D1A-FF41-BB37-29062AF99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7CE5AD7-CF31-3143-BA39-36718A6A5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9F342-1C88-E348-810A-0897C63EAE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780385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895515A-E753-D144-B3E0-775CDB954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39DEF-D794-3344-B76C-4D76AEA23AF1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2CC8C54-86EF-3D4B-AFE5-650869186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9313E4A-753D-AE4C-A872-E8C9C7741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4D823-41D5-B845-8626-251FCFD456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2297393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D0D41FA-143B-C741-9A1D-4907DDBDC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27738-AE42-1746-B6A8-28C4C2FE0F5C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5B8EA38-D741-D343-B53F-D83D4824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4137C8-34EB-0243-A46A-E37CF84E4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4E34E-AE42-6649-9CE5-B0248FB614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7548408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0CD2FB8-1D66-6146-8676-B4ABF8F54F3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F07D0E3-BC97-D74C-9540-6192651A47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07E42-8596-6F40-92BA-833FE05A6D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2DB49B-D9D7-F540-87C9-96EC94F8857E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74FC3-514D-C646-BA01-6C1447FA6F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02FE3-CC8F-394C-A45E-2B94FC6E87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D7491D4-AEC1-4149-9BE6-3A9B554CE7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9" r:id="rId2"/>
    <p:sldLayoutId id="2147483921" r:id="rId3"/>
    <p:sldLayoutId id="2147483930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 spd="med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ohsweb.ohiohistory.org/gallery2/main.php?g2_itemId=117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mint.gov/mint_programs/nativeAmerican/?action=NADesig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ites.google.com/site/catawbaculturalpreservation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118ACD6D-3810-BD46-948D-30E0A16BB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613525"/>
            <a:ext cx="1600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2022 Clairmont Press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F14A28B-35E7-5747-806C-4B9B566B6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1752600"/>
            <a:ext cx="6934200" cy="2796794"/>
          </a:xfrm>
          <a:prstGeom prst="rect">
            <a:avLst/>
          </a:prstGeom>
          <a:effectLst>
            <a:glow rad="63500">
              <a:schemeClr val="bg1">
                <a:alpha val="5000"/>
              </a:schemeClr>
            </a:glo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0B66EE-295B-B34E-8811-0F37FA6B19A6}"/>
              </a:ext>
            </a:extLst>
          </p:cNvPr>
          <p:cNvSpPr txBox="1"/>
          <p:nvPr/>
        </p:nvSpPr>
        <p:spPr>
          <a:xfrm>
            <a:off x="800100" y="5105400"/>
            <a:ext cx="7543800" cy="156966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Chapter 3: The Early Inhabitants of      South Carolina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STUDY PRESENTATION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Content Placeholder 5">
            <a:extLst>
              <a:ext uri="{FF2B5EF4-FFF2-40B4-BE49-F238E27FC236}">
                <a16:creationId xmlns:a16="http://schemas.microsoft.com/office/drawing/2014/main" id="{351064C7-5075-6942-B2C1-537216585C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4419600" cy="4572000"/>
          </a:xfrm>
        </p:spPr>
        <p:txBody>
          <a:bodyPr/>
          <a:lstStyle/>
          <a:p>
            <a:pPr eaLnBrk="1" hangingPunct="1"/>
            <a:r>
              <a:rPr lang="en-US" altLang="en-US"/>
              <a:t>Transportation for Indians (before contact with Europeans) was by foot or water. Villages were near rivers.</a:t>
            </a:r>
          </a:p>
          <a:p>
            <a:pPr eaLnBrk="1" hangingPunct="1"/>
            <a:r>
              <a:rPr lang="en-US" altLang="en-US"/>
              <a:t>Dugout canoes were a major water transport and vital for trade amid tribes and villages.</a:t>
            </a:r>
          </a:p>
          <a:p>
            <a:pPr eaLnBrk="1" hangingPunct="1"/>
            <a:r>
              <a:rPr lang="en-US" altLang="en-US"/>
              <a:t>Many trails created by foot travel later became roads (or some – highways).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50178" name="Slide Number Placeholder 6">
            <a:extLst>
              <a:ext uri="{FF2B5EF4-FFF2-40B4-BE49-F238E27FC236}">
                <a16:creationId xmlns:a16="http://schemas.microsoft.com/office/drawing/2014/main" id="{6796B323-8E5A-A14D-A1F1-F9A52A25CB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B65860-599C-334A-94D7-FF71CD9C751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7A6D66E-BC6E-0346-95BD-1AF4EDC75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Transportation</a:t>
            </a:r>
          </a:p>
        </p:txBody>
      </p:sp>
      <p:pic>
        <p:nvPicPr>
          <p:cNvPr id="21509" name="Picture 5">
            <a:extLst>
              <a:ext uri="{FF2B5EF4-FFF2-40B4-BE49-F238E27FC236}">
                <a16:creationId xmlns:a16="http://schemas.microsoft.com/office/drawing/2014/main" id="{3906E9E7-71D8-8F43-B58A-F44C37535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1828800"/>
            <a:ext cx="3325813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1E14FB-5AD1-9148-85A7-DADB7A3DC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648200"/>
            <a:ext cx="3330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Native Americans building a dugout canoe (1590).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Content Placeholder 5">
            <a:extLst>
              <a:ext uri="{FF2B5EF4-FFF2-40B4-BE49-F238E27FC236}">
                <a16:creationId xmlns:a16="http://schemas.microsoft.com/office/drawing/2014/main" id="{8B58880B-F96D-FC44-A4BE-D190331D2E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413" y="990600"/>
            <a:ext cx="5105400" cy="4876800"/>
          </a:xfrm>
        </p:spPr>
        <p:txBody>
          <a:bodyPr/>
          <a:lstStyle/>
          <a:p>
            <a:pPr eaLnBrk="1" hangingPunct="1"/>
            <a:r>
              <a:rPr lang="en-US" altLang="en-US" sz="2400"/>
              <a:t>All animals and humans originated as brothers in Indian mythology.</a:t>
            </a:r>
          </a:p>
          <a:p>
            <a:pPr eaLnBrk="1" hangingPunct="1"/>
            <a:r>
              <a:rPr lang="en-US" altLang="en-US" sz="2400"/>
              <a:t>Animals were respected, and plants provided cures for illness.</a:t>
            </a:r>
          </a:p>
          <a:p>
            <a:pPr eaLnBrk="1" hangingPunct="1"/>
            <a:r>
              <a:rPr lang="en-US" altLang="en-US" sz="2400"/>
              <a:t>Indians believed in good and evil spirits and in one Creator (or Great Spirit or Creative Force). In hope for purity and new beginnings, Cherokees and other tribes held the            </a:t>
            </a:r>
            <a:r>
              <a:rPr lang="en-US" altLang="en-US" sz="2400" b="1" i="1"/>
              <a:t>Green Corn Ceremony</a:t>
            </a:r>
            <a:r>
              <a:rPr lang="en-US" altLang="en-US" sz="2400"/>
              <a:t>.</a:t>
            </a:r>
          </a:p>
          <a:p>
            <a:pPr eaLnBrk="1" hangingPunct="1"/>
            <a:r>
              <a:rPr lang="en-US" altLang="en-US" sz="2400"/>
              <a:t>Music and Dance created magical powers, healed the sick, ensured a bountiful harvest,  and they were used to observe rites of passage.</a:t>
            </a:r>
            <a:r>
              <a:rPr lang="en-US" altLang="en-US"/>
              <a:t>     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52226" name="Slide Number Placeholder 6">
            <a:extLst>
              <a:ext uri="{FF2B5EF4-FFF2-40B4-BE49-F238E27FC236}">
                <a16:creationId xmlns:a16="http://schemas.microsoft.com/office/drawing/2014/main" id="{301B86CB-5C28-2B4D-B027-AF573E8553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36B3EF-7040-4C4F-98EB-255677F24F4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2551B55-2CA4-DB4F-9CDD-CFA3877B0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Religion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BB4D96-027F-6F48-A05C-4F38443D4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343400"/>
            <a:ext cx="1571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Green Corn Ceremony</a:t>
            </a:r>
          </a:p>
        </p:txBody>
      </p:sp>
      <p:pic>
        <p:nvPicPr>
          <p:cNvPr id="26632" name="Picture 8" descr="http://www.manataka.org/images/Green%20Corn%20dance.jpg">
            <a:extLst>
              <a:ext uri="{FF2B5EF4-FFF2-40B4-BE49-F238E27FC236}">
                <a16:creationId xmlns:a16="http://schemas.microsoft.com/office/drawing/2014/main" id="{F14EB71A-A7DD-4147-9AC7-7C347CC70F0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38800" y="2057400"/>
            <a:ext cx="3379788" cy="2209800"/>
          </a:xfr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Content Placeholder 5">
            <a:extLst>
              <a:ext uri="{FF2B5EF4-FFF2-40B4-BE49-F238E27FC236}">
                <a16:creationId xmlns:a16="http://schemas.microsoft.com/office/drawing/2014/main" id="{5623F26A-9465-D74E-B6FC-5F52BC2374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8305800" cy="4343400"/>
          </a:xfrm>
        </p:spPr>
        <p:txBody>
          <a:bodyPr/>
          <a:lstStyle/>
          <a:p>
            <a:pPr eaLnBrk="1" hangingPunct="1"/>
            <a:r>
              <a:rPr lang="en-US" altLang="en-US"/>
              <a:t>Characteristics valued by Indians included courage, honor, and a life lived with dignity.</a:t>
            </a:r>
          </a:p>
          <a:p>
            <a:pPr eaLnBrk="1" hangingPunct="1"/>
            <a:r>
              <a:rPr lang="en-US" altLang="en-US"/>
              <a:t>Indians were great athletes and game players, which included: ball games, racing, chunkey, and javelin throwing. 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54274" name="Slide Number Placeholder 6">
            <a:extLst>
              <a:ext uri="{FF2B5EF4-FFF2-40B4-BE49-F238E27FC236}">
                <a16:creationId xmlns:a16="http://schemas.microsoft.com/office/drawing/2014/main" id="{EFFD7514-01D8-C844-8783-FD8358AEA9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D7375A-5FEA-DA4E-AD10-6F93EEB7EDC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15464DE-5105-A842-AA32-552677797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Games and Recreation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BD62F8-0D72-2245-8C49-4C9BF6641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972175"/>
            <a:ext cx="2047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hlinkClick r:id="rId3"/>
              </a:rPr>
              <a:t>Click for video about chunkey.</a:t>
            </a:r>
            <a:endParaRPr lang="en-US" altLang="en-US" sz="12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6">
            <a:extLst>
              <a:ext uri="{FF2B5EF4-FFF2-40B4-BE49-F238E27FC236}">
                <a16:creationId xmlns:a16="http://schemas.microsoft.com/office/drawing/2014/main" id="{0A6AB38C-0E51-FE46-95BA-E480DA6C5C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FD3355-D0C5-7E4C-9C3A-857D85CC6212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FF21FE3-75B7-C441-A254-9FAD2FCE8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36525"/>
            <a:ext cx="7315200" cy="595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Content Placeholder 5">
            <a:extLst>
              <a:ext uri="{FF2B5EF4-FFF2-40B4-BE49-F238E27FC236}">
                <a16:creationId xmlns:a16="http://schemas.microsoft.com/office/drawing/2014/main" id="{0DA29122-9ED3-FC4D-B35E-C7FC2961A2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/>
              <a:t>The primary unit of social organization in Native American society was the clan, whose identification depended on a native’s mother – (a </a:t>
            </a:r>
            <a:r>
              <a:rPr lang="en-US" altLang="en-US" b="1" i="1"/>
              <a:t>matrilineal</a:t>
            </a:r>
            <a:r>
              <a:rPr lang="en-US" altLang="en-US"/>
              <a:t> society).</a:t>
            </a:r>
          </a:p>
          <a:p>
            <a:pPr eaLnBrk="1" hangingPunct="1"/>
            <a:r>
              <a:rPr lang="en-US" altLang="en-US"/>
              <a:t>A tribe (later sometimes called a</a:t>
            </a:r>
            <a:r>
              <a:rPr lang="en-US" altLang="en-US" b="1" i="1"/>
              <a:t> nation</a:t>
            </a:r>
            <a:r>
              <a:rPr lang="en-US" altLang="en-US"/>
              <a:t>) included many clans.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58370" name="Slide Number Placeholder 6">
            <a:extLst>
              <a:ext uri="{FF2B5EF4-FFF2-40B4-BE49-F238E27FC236}">
                <a16:creationId xmlns:a16="http://schemas.microsoft.com/office/drawing/2014/main" id="{69E8E35E-6401-0140-9C06-EAD6BCCA85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B28B84-94F6-B040-8259-D05ACB582162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9B9FE3-ADC6-4F4F-900E-7C642B6C6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Social Organization</a:t>
            </a:r>
          </a:p>
        </p:txBody>
      </p:sp>
      <p:sp>
        <p:nvSpPr>
          <p:cNvPr id="58372" name="Content Placeholder 7">
            <a:extLst>
              <a:ext uri="{FF2B5EF4-FFF2-40B4-BE49-F238E27FC236}">
                <a16:creationId xmlns:a16="http://schemas.microsoft.com/office/drawing/2014/main" id="{0387EA89-BC90-9443-A2F9-453835A75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9600" y="1371600"/>
            <a:ext cx="4419600" cy="4953000"/>
          </a:xfrm>
        </p:spPr>
        <p:txBody>
          <a:bodyPr/>
          <a:lstStyle/>
          <a:p>
            <a:pPr eaLnBrk="1" hangingPunct="1"/>
            <a:r>
              <a:rPr lang="en-US" altLang="en-US"/>
              <a:t>In the 17</a:t>
            </a:r>
            <a:r>
              <a:rPr lang="en-US" altLang="en-US" baseline="30000"/>
              <a:t>th</a:t>
            </a:r>
            <a:r>
              <a:rPr lang="en-US" altLang="en-US"/>
              <a:t> century, some of the 30 – 50 tribes in South Carolina were large and powerful, while others were small and weak.</a:t>
            </a:r>
          </a:p>
          <a:p>
            <a:pPr eaLnBrk="1" hangingPunct="1"/>
            <a:r>
              <a:rPr lang="en-US" altLang="en-US"/>
              <a:t>Government was geared toward harmony in the society, decisions were made through consensus, and women were included.</a:t>
            </a:r>
          </a:p>
        </p:txBody>
      </p: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Content Placeholder 5">
            <a:extLst>
              <a:ext uri="{FF2B5EF4-FFF2-40B4-BE49-F238E27FC236}">
                <a16:creationId xmlns:a16="http://schemas.microsoft.com/office/drawing/2014/main" id="{198AF3B1-87B7-204D-889F-BCFF70BFBD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8001000" cy="4876800"/>
          </a:xfrm>
        </p:spPr>
        <p:txBody>
          <a:bodyPr/>
          <a:lstStyle/>
          <a:p>
            <a:pPr eaLnBrk="1" hangingPunct="1"/>
            <a:r>
              <a:rPr lang="en-US" altLang="en-US"/>
              <a:t>Wars, fairly common, sometimes resulted in retaliation.</a:t>
            </a:r>
          </a:p>
          <a:p>
            <a:pPr eaLnBrk="1" hangingPunct="1"/>
            <a:r>
              <a:rPr lang="en-US" altLang="en-US"/>
              <a:t>A surprise attack, meant to take revenge, usually included war parties of 20 – 30 men.</a:t>
            </a:r>
          </a:p>
          <a:p>
            <a:pPr eaLnBrk="1" hangingPunct="1"/>
            <a:r>
              <a:rPr lang="en-US" altLang="en-US"/>
              <a:t>The intent of a war never included total destruction of another tribe.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60418" name="Slide Number Placeholder 6">
            <a:extLst>
              <a:ext uri="{FF2B5EF4-FFF2-40B4-BE49-F238E27FC236}">
                <a16:creationId xmlns:a16="http://schemas.microsoft.com/office/drawing/2014/main" id="{651F6C20-858B-9342-B025-A5CCEF5C43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572660-7ED1-7741-A4BC-9377A177E8D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F01E323-8EDB-724E-8315-0F93014A7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War</a:t>
            </a:r>
          </a:p>
        </p:txBody>
      </p:sp>
    </p:spTree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Content Placeholder 5">
            <a:extLst>
              <a:ext uri="{FF2B5EF4-FFF2-40B4-BE49-F238E27FC236}">
                <a16:creationId xmlns:a16="http://schemas.microsoft.com/office/drawing/2014/main" id="{0C639AED-A050-7742-8A3F-E8FC743EC9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7924800" cy="4572000"/>
          </a:xfrm>
        </p:spPr>
        <p:txBody>
          <a:bodyPr/>
          <a:lstStyle/>
          <a:p>
            <a:pPr eaLnBrk="1" hangingPunct="1"/>
            <a:r>
              <a:rPr lang="en-US" altLang="en-US"/>
              <a:t>Duties of Indian women included: tending the children, cooking, farming the village land, making pottery, etc. </a:t>
            </a:r>
          </a:p>
          <a:p>
            <a:pPr eaLnBrk="1" hangingPunct="1"/>
            <a:r>
              <a:rPr lang="en-US" altLang="en-US"/>
              <a:t>Women took part in decision making. Some became chiefs.</a:t>
            </a:r>
          </a:p>
          <a:p>
            <a:pPr eaLnBrk="1" hangingPunct="1"/>
            <a:r>
              <a:rPr lang="en-US" altLang="en-US"/>
              <a:t>In regard to marriage, a great deal more freedom was afforded to Indian women than in many cultures.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62466" name="Slide Number Placeholder 6">
            <a:extLst>
              <a:ext uri="{FF2B5EF4-FFF2-40B4-BE49-F238E27FC236}">
                <a16:creationId xmlns:a16="http://schemas.microsoft.com/office/drawing/2014/main" id="{27D24BFA-C9A1-754E-BAB1-8F5C75F362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295465-4B8A-0B40-A4D7-4E4DFFA611A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ABE45F8-A84B-7E4A-ABCC-3729C7CEF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Role of Women</a:t>
            </a:r>
          </a:p>
        </p:txBody>
      </p:sp>
    </p:spTree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Content Placeholder 5">
            <a:extLst>
              <a:ext uri="{FF2B5EF4-FFF2-40B4-BE49-F238E27FC236}">
                <a16:creationId xmlns:a16="http://schemas.microsoft.com/office/drawing/2014/main" id="{8C908D81-CE47-C541-BC1C-26DE71C6A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/>
              <a:t>Most of a child’s infancy was spent strapped onto a cradle board.</a:t>
            </a:r>
          </a:p>
          <a:p>
            <a:pPr eaLnBrk="1" hangingPunct="1"/>
            <a:r>
              <a:rPr lang="en-US" altLang="en-US"/>
              <a:t>After infancy, very little  physical punishment and a great amount of freedom were given.</a:t>
            </a:r>
          </a:p>
          <a:p>
            <a:pPr eaLnBrk="1" hangingPunct="1"/>
            <a:r>
              <a:rPr lang="en-US" altLang="en-US"/>
              <a:t>Ridicule was the main disciplinary device used.  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64514" name="Slide Number Placeholder 6">
            <a:extLst>
              <a:ext uri="{FF2B5EF4-FFF2-40B4-BE49-F238E27FC236}">
                <a16:creationId xmlns:a16="http://schemas.microsoft.com/office/drawing/2014/main" id="{37D1EA98-9397-4041-AAD3-2D14859082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1C7FEA-7D2E-134E-8495-11F647439FF2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588D74-7D6B-8444-A91C-5E86AE99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Childhood</a:t>
            </a:r>
          </a:p>
        </p:txBody>
      </p:sp>
      <p:sp>
        <p:nvSpPr>
          <p:cNvPr id="64516" name="Content Placeholder 7">
            <a:extLst>
              <a:ext uri="{FF2B5EF4-FFF2-40B4-BE49-F238E27FC236}">
                <a16:creationId xmlns:a16="http://schemas.microsoft.com/office/drawing/2014/main" id="{82827429-C3FB-6042-A778-EEBCAF4D4E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267200" cy="4525963"/>
          </a:xfrm>
        </p:spPr>
        <p:txBody>
          <a:bodyPr/>
          <a:lstStyle/>
          <a:p>
            <a:pPr eaLnBrk="1" hangingPunct="1"/>
            <a:r>
              <a:rPr lang="en-US" altLang="en-US"/>
              <a:t>Boys learned to become men by hunting, running, wrestling, competing, and finally being initiated into adulthood.</a:t>
            </a:r>
          </a:p>
          <a:p>
            <a:pPr eaLnBrk="1" hangingPunct="1"/>
            <a:r>
              <a:rPr lang="en-US" altLang="en-US"/>
              <a:t>Girls became women by helping with household tasks, learning to make pottery, working in the garden, etc.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E16AF8-38E5-764D-AF6B-7D9709439DCC}"/>
              </a:ext>
            </a:extLst>
          </p:cNvPr>
          <p:cNvSpPr txBox="1"/>
          <p:nvPr/>
        </p:nvSpPr>
        <p:spPr>
          <a:xfrm>
            <a:off x="3388509" y="6352143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hlinkClick r:id="rId3" action="ppaction://hlinksldjump"/>
              </a:rPr>
              <a:t>Return to Main Menu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Slide Number Placeholder 4">
            <a:extLst>
              <a:ext uri="{FF2B5EF4-FFF2-40B4-BE49-F238E27FC236}">
                <a16:creationId xmlns:a16="http://schemas.microsoft.com/office/drawing/2014/main" id="{C3CFFA90-71FE-E049-93FC-F8924EE2F9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D295C4-BFF3-CA4D-9936-02DB60CC5912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D10FC4-F8B7-9B43-B18F-64D133FCEDF6}"/>
              </a:ext>
            </a:extLst>
          </p:cNvPr>
          <p:cNvSpPr/>
          <p:nvPr/>
        </p:nvSpPr>
        <p:spPr>
          <a:xfrm>
            <a:off x="457200" y="4831566"/>
            <a:ext cx="5952067" cy="1188234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B9D54E-F11E-D841-BD12-4869FF654656}"/>
              </a:ext>
            </a:extLst>
          </p:cNvPr>
          <p:cNvSpPr txBox="1"/>
          <p:nvPr/>
        </p:nvSpPr>
        <p:spPr>
          <a:xfrm>
            <a:off x="457200" y="4917683"/>
            <a:ext cx="57912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1: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 action="ppaction://hlinksldjump"/>
              </a:rPr>
              <a:t>The Earliest Discoverers of America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2: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 action="ppaction://hlinksldjump"/>
              </a:rPr>
              <a:t>Indian Life and Cultures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3: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" action="ppaction://noaction"/>
              </a:rPr>
              <a:t>The Beginning of a New Era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0F714-AD9F-5642-A185-73797A754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2: Indian Life and Cultures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5F99AC0D-E1CB-C54C-8E9A-945CD9BFF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Essential Question: What was life like for the Native Americans? </a:t>
            </a:r>
          </a:p>
          <a:p>
            <a:pPr eaLnBrk="1" hangingPunct="1"/>
            <a:endParaRPr lang="en-US" altLang="en-US"/>
          </a:p>
          <a:p>
            <a:pPr lvl="1" eaLnBrk="1" hangingPunct="1">
              <a:buFont typeface="Wingdings" pitchFamily="2" charset="2"/>
              <a:buChar char="Ø"/>
            </a:pPr>
            <a:endParaRPr lang="en-US" altLang="en-US"/>
          </a:p>
        </p:txBody>
      </p:sp>
      <p:sp>
        <p:nvSpPr>
          <p:cNvPr id="35844" name="Slide Number Placeholder 4">
            <a:extLst>
              <a:ext uri="{FF2B5EF4-FFF2-40B4-BE49-F238E27FC236}">
                <a16:creationId xmlns:a16="http://schemas.microsoft.com/office/drawing/2014/main" id="{D5375135-60FC-ED42-A2B5-2A6F240D7C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ACBDCE-FBEF-5746-9A78-039D881970D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5B6E9-579C-104A-9C25-EB6BA4AD6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2: Indian Life and Cultures</a:t>
            </a:r>
          </a:p>
        </p:txBody>
      </p:sp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3CBDA2CF-EE42-8B41-A662-8514BC4E5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/>
              <a:t>What terms do I need to know? </a:t>
            </a:r>
          </a:p>
          <a:p>
            <a:pPr lvl="1" eaLnBrk="1" hangingPunct="1"/>
            <a:r>
              <a:rPr lang="en-US" altLang="en-US"/>
              <a:t>maize</a:t>
            </a:r>
          </a:p>
          <a:p>
            <a:pPr lvl="1" eaLnBrk="1" hangingPunct="1"/>
            <a:r>
              <a:rPr lang="en-US" altLang="en-US"/>
              <a:t>wigwam</a:t>
            </a:r>
          </a:p>
          <a:p>
            <a:pPr lvl="1" eaLnBrk="1" hangingPunct="1"/>
            <a:r>
              <a:rPr lang="en-US" altLang="en-US"/>
              <a:t>wattle</a:t>
            </a:r>
          </a:p>
          <a:p>
            <a:pPr lvl="1" eaLnBrk="1" hangingPunct="1"/>
            <a:r>
              <a:rPr lang="en-US" altLang="en-US"/>
              <a:t>daub</a:t>
            </a:r>
          </a:p>
          <a:p>
            <a:pPr lvl="1" eaLnBrk="1" hangingPunct="1"/>
            <a:r>
              <a:rPr lang="en-US" altLang="en-US"/>
              <a:t>Green Corn Ceremony</a:t>
            </a:r>
          </a:p>
          <a:p>
            <a:pPr lvl="1" eaLnBrk="1" hangingPunct="1"/>
            <a:r>
              <a:rPr lang="en-US" altLang="en-US"/>
              <a:t>matrilineal</a:t>
            </a:r>
          </a:p>
          <a:p>
            <a:pPr lvl="1" eaLnBrk="1" hangingPunct="1"/>
            <a:r>
              <a:rPr lang="en-US" altLang="en-US"/>
              <a:t>nation</a:t>
            </a:r>
          </a:p>
          <a:p>
            <a:pPr lvl="1" eaLnBrk="1" hangingPunct="1">
              <a:buFont typeface="Arial" pitchFamily="34" charset="0"/>
              <a:buNone/>
            </a:pPr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</p:txBody>
      </p:sp>
      <p:sp>
        <p:nvSpPr>
          <p:cNvPr id="37891" name="Slide Number Placeholder 4">
            <a:extLst>
              <a:ext uri="{FF2B5EF4-FFF2-40B4-BE49-F238E27FC236}">
                <a16:creationId xmlns:a16="http://schemas.microsoft.com/office/drawing/2014/main" id="{47C21E3A-0B91-714C-9C30-D35AC1471E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52FAE7-B81C-BA49-A722-AA611B7A3F4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ontent Placeholder 5">
            <a:extLst>
              <a:ext uri="{FF2B5EF4-FFF2-40B4-BE49-F238E27FC236}">
                <a16:creationId xmlns:a16="http://schemas.microsoft.com/office/drawing/2014/main" id="{D1CABB72-130B-324A-881B-5BC0394FB9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038600" cy="4525963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39938" name="Slide Number Placeholder 6">
            <a:extLst>
              <a:ext uri="{FF2B5EF4-FFF2-40B4-BE49-F238E27FC236}">
                <a16:creationId xmlns:a16="http://schemas.microsoft.com/office/drawing/2014/main" id="{A9FA55DB-A438-4440-A817-07AA072814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3795A9-167F-DF48-A220-8D2BB70AE6E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4FB9ACA-2606-8C4B-B63A-2AA3679BE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Introduction – Section 2</a:t>
            </a:r>
          </a:p>
        </p:txBody>
      </p:sp>
      <p:sp>
        <p:nvSpPr>
          <p:cNvPr id="39940" name="Content Placeholder 7">
            <a:extLst>
              <a:ext uri="{FF2B5EF4-FFF2-40B4-BE49-F238E27FC236}">
                <a16:creationId xmlns:a16="http://schemas.microsoft.com/office/drawing/2014/main" id="{5E528FA8-349F-E443-956C-50CE6446FC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" y="1143000"/>
            <a:ext cx="8153400" cy="5029200"/>
          </a:xfrm>
        </p:spPr>
        <p:txBody>
          <a:bodyPr/>
          <a:lstStyle/>
          <a:p>
            <a:pPr eaLnBrk="1" hangingPunct="1"/>
            <a:r>
              <a:rPr lang="en-US" altLang="en-US"/>
              <a:t>When Columbus arrived in 1492, between 2 and 18 million Indians of different groups were scattered across what is now the United States.</a:t>
            </a:r>
          </a:p>
          <a:p>
            <a:pPr eaLnBrk="1" hangingPunct="1"/>
            <a:r>
              <a:rPr lang="en-US" altLang="en-US"/>
              <a:t>The Indians, divided into many tribes and language groups, developed lifestyles around the tribes’ needs.</a:t>
            </a:r>
          </a:p>
          <a:p>
            <a:pPr eaLnBrk="1" hangingPunct="1"/>
            <a:r>
              <a:rPr lang="en-US" altLang="en-US"/>
              <a:t>When Europeans arrived in the early 1500s, between 30 – 50 tribes in four  major language groups existed in the area that later became South Carolina. 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ontent Placeholder 5">
            <a:extLst>
              <a:ext uri="{FF2B5EF4-FFF2-40B4-BE49-F238E27FC236}">
                <a16:creationId xmlns:a16="http://schemas.microsoft.com/office/drawing/2014/main" id="{67F73721-25A4-BA41-9A29-50BBC6A692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8534400" cy="4495800"/>
          </a:xfrm>
        </p:spPr>
        <p:txBody>
          <a:bodyPr/>
          <a:lstStyle/>
          <a:p>
            <a:pPr eaLnBrk="1" hangingPunct="1"/>
            <a:r>
              <a:rPr lang="en-US" altLang="en-US"/>
              <a:t>Economy relates to the manner in which people use available natural resources to supplement their survival and well-being.</a:t>
            </a:r>
          </a:p>
          <a:p>
            <a:pPr eaLnBrk="1" hangingPunct="1"/>
            <a:r>
              <a:rPr lang="en-US" altLang="en-US"/>
              <a:t>Applying labor to the resources and using </a:t>
            </a:r>
            <a:r>
              <a:rPr lang="en-US" altLang="en-US" b="1" i="1"/>
              <a:t>technology</a:t>
            </a:r>
            <a:r>
              <a:rPr lang="en-US" altLang="en-US"/>
              <a:t> makes the labor more effective.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0E174D8-CB94-164D-B3E0-26E36A3E4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Economy</a:t>
            </a:r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Content Placeholder 5">
            <a:extLst>
              <a:ext uri="{FF2B5EF4-FFF2-40B4-BE49-F238E27FC236}">
                <a16:creationId xmlns:a16="http://schemas.microsoft.com/office/drawing/2014/main" id="{F9B6D754-88DD-1C4F-8DB3-9C006083BB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525963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44034" name="Slide Number Placeholder 6">
            <a:extLst>
              <a:ext uri="{FF2B5EF4-FFF2-40B4-BE49-F238E27FC236}">
                <a16:creationId xmlns:a16="http://schemas.microsoft.com/office/drawing/2014/main" id="{0D571D3E-0CE5-5F48-B580-F300D37FA8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713B95-96B5-E242-AB99-CF10758237A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A2ECA9-0549-F541-BEDA-1B5E2B7C2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Food</a:t>
            </a:r>
            <a:endParaRPr lang="en-US" sz="3200" dirty="0"/>
          </a:p>
        </p:txBody>
      </p:sp>
      <p:sp>
        <p:nvSpPr>
          <p:cNvPr id="21510" name="Content Placeholder 7">
            <a:extLst>
              <a:ext uri="{FF2B5EF4-FFF2-40B4-BE49-F238E27FC236}">
                <a16:creationId xmlns:a16="http://schemas.microsoft.com/office/drawing/2014/main" id="{D7C2EC00-E5A2-E34F-BED2-8F774F771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990600"/>
            <a:ext cx="4953000" cy="5181600"/>
          </a:xfrm>
        </p:spPr>
        <p:txBody>
          <a:bodyPr/>
          <a:lstStyle/>
          <a:p>
            <a:pPr eaLnBrk="1" hangingPunct="1"/>
            <a:r>
              <a:rPr lang="en-US" altLang="en-US" sz="2000"/>
              <a:t>South Carolina Indians were farmers and hunters, and they depended upon agriculture as a major food source.</a:t>
            </a:r>
          </a:p>
          <a:p>
            <a:pPr eaLnBrk="1" hangingPunct="1"/>
            <a:r>
              <a:rPr lang="en-US" altLang="en-US" sz="2000"/>
              <a:t>Their diet was supplemented from several sources, among which was </a:t>
            </a:r>
            <a:r>
              <a:rPr lang="en-US" altLang="en-US" sz="2000" b="1" i="1"/>
              <a:t>maize</a:t>
            </a:r>
            <a:r>
              <a:rPr lang="en-US" altLang="en-US" sz="2000"/>
              <a:t>, squash, wild crops, pumpkins, sunflowers, and hickory nuts.</a:t>
            </a:r>
          </a:p>
          <a:p>
            <a:pPr eaLnBrk="1" hangingPunct="1"/>
            <a:r>
              <a:rPr lang="en-US" altLang="en-US" sz="2000"/>
              <a:t>Common fields were tilled by both male and female, and the way crops were planted was well-planned.</a:t>
            </a:r>
          </a:p>
          <a:p>
            <a:r>
              <a:rPr lang="en-US" altLang="en-US" sz="2000"/>
              <a:t>To meet basic needs, most Indian groups had a balance among farming, hunting, fishing, and gathering. </a:t>
            </a:r>
          </a:p>
          <a:p>
            <a:r>
              <a:rPr lang="en-US" altLang="en-US" sz="2000"/>
              <a:t>Indians had excellent management of resources and used a variety of ecosystems.</a:t>
            </a:r>
          </a:p>
          <a:p>
            <a:pPr eaLnBrk="1" hangingPunct="1"/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BB3EC6-82F8-DE41-A3E5-7CDE8D218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943600"/>
            <a:ext cx="3124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  <a:hlinkClick r:id="rId3"/>
              </a:rPr>
              <a:t>Link: Three Sisters $ Coin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pic>
        <p:nvPicPr>
          <p:cNvPr id="21511" name="Picture 7">
            <a:extLst>
              <a:ext uri="{FF2B5EF4-FFF2-40B4-BE49-F238E27FC236}">
                <a16:creationId xmlns:a16="http://schemas.microsoft.com/office/drawing/2014/main" id="{5494433F-7DD5-6E49-B901-3D5C87631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676400"/>
            <a:ext cx="2881313" cy="2262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A0CF60-4EB2-D349-99A2-A0888B324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114800"/>
            <a:ext cx="2590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Maize, along with beans and squash were known as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“three sisters.”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build="p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6">
            <a:extLst>
              <a:ext uri="{FF2B5EF4-FFF2-40B4-BE49-F238E27FC236}">
                <a16:creationId xmlns:a16="http://schemas.microsoft.com/office/drawing/2014/main" id="{E133DE0F-9988-644F-B8A7-8E6B03B178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5D5114-FE08-5746-9CD7-EE1E3EDC21D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422C8A1-A4D4-1F4B-B23A-CEBB79BA1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Shelter</a:t>
            </a:r>
          </a:p>
        </p:txBody>
      </p:sp>
      <p:sp>
        <p:nvSpPr>
          <p:cNvPr id="46083" name="Content Placeholder 7">
            <a:extLst>
              <a:ext uri="{FF2B5EF4-FFF2-40B4-BE49-F238E27FC236}">
                <a16:creationId xmlns:a16="http://schemas.microsoft.com/office/drawing/2014/main" id="{90B50E9A-9971-7A47-9A39-73A5B276AE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4724400" cy="5181600"/>
          </a:xfrm>
        </p:spPr>
        <p:txBody>
          <a:bodyPr/>
          <a:lstStyle/>
          <a:p>
            <a:r>
              <a:rPr lang="en-US" altLang="en-US" sz="2400"/>
              <a:t>In the Coastal Plain the most typical dwelling was the </a:t>
            </a:r>
            <a:r>
              <a:rPr lang="en-US" altLang="en-US" sz="2400" b="1" i="1"/>
              <a:t>wigwam</a:t>
            </a:r>
            <a:r>
              <a:rPr lang="en-US" altLang="en-US" sz="2400"/>
              <a:t>.</a:t>
            </a:r>
          </a:p>
          <a:p>
            <a:r>
              <a:rPr lang="en-US" altLang="en-US" sz="2400"/>
              <a:t>Tribes in the Upcountry built substantial homes using </a:t>
            </a:r>
            <a:r>
              <a:rPr lang="en-US" altLang="en-US" sz="2400" b="1" i="1"/>
              <a:t>wattle</a:t>
            </a:r>
            <a:r>
              <a:rPr lang="en-US" altLang="en-US" sz="2400"/>
              <a:t> and </a:t>
            </a:r>
            <a:r>
              <a:rPr lang="en-US" altLang="en-US" sz="2400" b="1" i="1"/>
              <a:t>daub</a:t>
            </a:r>
            <a:r>
              <a:rPr lang="en-US" altLang="en-US" sz="2400"/>
              <a:t> construction.</a:t>
            </a:r>
          </a:p>
          <a:p>
            <a:pPr eaLnBrk="1" hangingPunct="1"/>
            <a:r>
              <a:rPr lang="en-US" altLang="en-US" sz="2400"/>
              <a:t>Cherokees used wattle and daub construction, but also built log cabins. Every village had a large public building that served as the council house or town hall (also, used for social &amp; recreational activities).</a:t>
            </a:r>
          </a:p>
          <a:p>
            <a:pPr eaLnBrk="1" hangingPunct="1"/>
            <a:r>
              <a:rPr lang="en-US" altLang="en-US" sz="2400"/>
              <a:t>An important feature was a protective wall erected around the perimeter of the village.</a:t>
            </a:r>
            <a:endParaRPr lang="en-US" altLang="en-US"/>
          </a:p>
          <a:p>
            <a:pPr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32C2D0-053C-F14A-BE0E-016FE1892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867400"/>
            <a:ext cx="3313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hlinkClick r:id="rId3"/>
              </a:rPr>
              <a:t>Catawba Cultural Preservation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23560" name="Picture 8" descr="http://www.oldhalifax.com/county/images/CatawbaVillage.gif">
            <a:extLst>
              <a:ext uri="{FF2B5EF4-FFF2-40B4-BE49-F238E27FC236}">
                <a16:creationId xmlns:a16="http://schemas.microsoft.com/office/drawing/2014/main" id="{922187B6-A643-604A-80FC-1A6C2FE5A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36"/>
          <a:stretch>
            <a:fillRect/>
          </a:stretch>
        </p:blipFill>
        <p:spPr bwMode="auto">
          <a:xfrm>
            <a:off x="5638800" y="2286000"/>
            <a:ext cx="3208338" cy="2057400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A1A0EB-DE18-0745-9A69-2AFABB4BF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495800"/>
            <a:ext cx="2514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Catawba Village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Content Placeholder 5">
            <a:extLst>
              <a:ext uri="{FF2B5EF4-FFF2-40B4-BE49-F238E27FC236}">
                <a16:creationId xmlns:a16="http://schemas.microsoft.com/office/drawing/2014/main" id="{A9374476-5781-8D44-98AB-95D713E9C2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8382000" cy="4724400"/>
          </a:xfrm>
        </p:spPr>
        <p:txBody>
          <a:bodyPr/>
          <a:lstStyle/>
          <a:p>
            <a:pPr eaLnBrk="1" hangingPunct="1"/>
            <a:r>
              <a:rPr lang="en-US" altLang="en-US"/>
              <a:t>Many Indians wore no clothes, or an apron for women and breechcloth for men (in warmer weather) and deerskin or bearskin (in cooler weather).</a:t>
            </a:r>
          </a:p>
          <a:p>
            <a:pPr eaLnBrk="1" hangingPunct="1"/>
            <a:r>
              <a:rPr lang="en-US" altLang="en-US"/>
              <a:t>Body adornment was often through paintings, tattoos, and jewelry. Animal hair (</a:t>
            </a:r>
            <a:r>
              <a:rPr lang="en-US" altLang="en-US" i="1"/>
              <a:t>e.g. </a:t>
            </a:r>
            <a:r>
              <a:rPr lang="en-US" altLang="en-US"/>
              <a:t>bear or opossum) and plant fibers were used in making cloth.</a:t>
            </a:r>
          </a:p>
          <a:p>
            <a:pPr eaLnBrk="1" hangingPunct="1"/>
            <a:r>
              <a:rPr lang="en-US" altLang="en-US"/>
              <a:t>Shirts, skirts, pants, robes, blankets, aprons, breechcloths, etc., were made with the cloth.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48130" name="Slide Number Placeholder 6">
            <a:extLst>
              <a:ext uri="{FF2B5EF4-FFF2-40B4-BE49-F238E27FC236}">
                <a16:creationId xmlns:a16="http://schemas.microsoft.com/office/drawing/2014/main" id="{9BFDD969-586C-3D40-A73A-6DC947C264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61E9C8-8C0C-3C44-B490-1584F79A613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22EC7FF-371C-F849-9DF9-D6378CDCB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Clothing</a:t>
            </a:r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4394</TotalTime>
  <Words>967</Words>
  <Application>Microsoft Macintosh PowerPoint</Application>
  <PresentationFormat>On-screen Show (4:3)</PresentationFormat>
  <Paragraphs>124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Section 2: Indian Life and Cultures</vt:lpstr>
      <vt:lpstr>Section 2: Indian Life and Cultures</vt:lpstr>
      <vt:lpstr>Introduction – Section 2</vt:lpstr>
      <vt:lpstr>The Economy</vt:lpstr>
      <vt:lpstr>Food</vt:lpstr>
      <vt:lpstr>Shelter</vt:lpstr>
      <vt:lpstr>Clothing</vt:lpstr>
      <vt:lpstr>Transportation</vt:lpstr>
      <vt:lpstr>Religion</vt:lpstr>
      <vt:lpstr>Games and Recreation</vt:lpstr>
      <vt:lpstr>PowerPoint Presentation</vt:lpstr>
      <vt:lpstr>Social Organization</vt:lpstr>
      <vt:lpstr>War</vt:lpstr>
      <vt:lpstr>The Role of Women</vt:lpstr>
      <vt:lpstr>Childhood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Carolina: Our History, Our Home</dc:title>
  <dc:subject>©2022 Clairmont Press</dc:subject>
  <dc:creator>Emmett R. Mullins, Ed.D.</dc:creator>
  <cp:keywords/>
  <dc:description>Study presentation to accompany student textbook.</dc:description>
  <cp:lastModifiedBy>Emmett Mullins</cp:lastModifiedBy>
  <cp:revision>479</cp:revision>
  <dcterms:created xsi:type="dcterms:W3CDTF">2010-06-02T19:20:05Z</dcterms:created>
  <dcterms:modified xsi:type="dcterms:W3CDTF">2021-04-08T23:59:17Z</dcterms:modified>
  <cp:category/>
</cp:coreProperties>
</file>