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13"/>
  </p:notesMasterIdLst>
  <p:handoutMasterIdLst>
    <p:handoutMasterId r:id="rId14"/>
  </p:handoutMasterIdLst>
  <p:sldIdLst>
    <p:sldId id="259" r:id="rId2"/>
    <p:sldId id="260" r:id="rId3"/>
    <p:sldId id="306" r:id="rId4"/>
    <p:sldId id="336" r:id="rId5"/>
    <p:sldId id="310" r:id="rId6"/>
    <p:sldId id="318" r:id="rId7"/>
    <p:sldId id="319" r:id="rId8"/>
    <p:sldId id="347" r:id="rId9"/>
    <p:sldId id="320" r:id="rId10"/>
    <p:sldId id="348" r:id="rId11"/>
    <p:sldId id="349"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1025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20" autoAdjust="0"/>
    <p:restoredTop sz="88975" autoAdjust="0"/>
  </p:normalViewPr>
  <p:slideViewPr>
    <p:cSldViewPr>
      <p:cViewPr varScale="1">
        <p:scale>
          <a:sx n="109" d="100"/>
          <a:sy n="109" d="100"/>
        </p:scale>
        <p:origin x="1400" y="192"/>
      </p:cViewPr>
      <p:guideLst>
        <p:guide orient="horz" pos="2160"/>
        <p:guide pos="2880"/>
      </p:guideLst>
    </p:cSldViewPr>
  </p:slideViewPr>
  <p:outlineViewPr>
    <p:cViewPr>
      <p:scale>
        <a:sx n="33" d="100"/>
        <a:sy n="33" d="100"/>
      </p:scale>
      <p:origin x="138" y="2994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2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5F54257-A516-409E-8430-EBE433B0F9E9}" type="datetimeFigureOut">
              <a:rPr lang="en-US"/>
              <a:pPr>
                <a:defRPr/>
              </a:pPr>
              <a:t>4/9/21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8293CF2-EE47-4087-991D-9BB85CCD4645}"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636E7E5-A128-458A-95DA-0004DC95C1DC}" type="datetimeFigureOut">
              <a:rPr lang="en-US"/>
              <a:pPr>
                <a:defRPr/>
              </a:pPr>
              <a:t>4/9/21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7805048-0152-4854-A6E5-3F570F750B7C}" type="slidenum">
              <a:rPr lang="en-US"/>
              <a:pPr>
                <a:defRPr/>
              </a:pPr>
              <a:t>‹#›</a:t>
            </a:fld>
            <a:endParaRPr 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E89A1C5-2978-45CC-9B12-C734D8B58DC9}" type="datetime1">
              <a:rPr lang="en-US"/>
              <a:pPr>
                <a:defRPr/>
              </a:pPr>
              <a:t>4/9/21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ED877F-6803-41E6-AE62-7C6EFAFDC243}" type="slidenum">
              <a:rPr lang="en-US"/>
              <a:pPr>
                <a:defRPr/>
              </a:pPr>
              <a:t>‹#›</a:t>
            </a:fld>
            <a:endParaRPr lang="en-US" dirty="0"/>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C34DF9D-BAD8-4988-9D86-AC86DD895C4D}" type="datetime1">
              <a:rPr lang="en-US"/>
              <a:pPr>
                <a:defRPr/>
              </a:pPr>
              <a:t>4/9/21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4AA99E-C644-4767-A6C1-80E03F156110}" type="slidenum">
              <a:rPr lang="en-US"/>
              <a:pPr>
                <a:defRPr/>
              </a:pPr>
              <a:t>‹#›</a:t>
            </a:fld>
            <a:endParaRPr lang="en-US" dirty="0"/>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796F45F-D29B-4448-AE47-3606C445288C}" type="datetime1">
              <a:rPr lang="en-US"/>
              <a:pPr>
                <a:defRPr/>
              </a:pPr>
              <a:t>4/9/21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78E2CD-690B-49E9-A4C6-BC951D306C17}" type="slidenum">
              <a:rPr lang="en-US"/>
              <a:pPr>
                <a:defRPr/>
              </a:pPr>
              <a:t>‹#›</a:t>
            </a:fld>
            <a:endParaRPr lang="en-US" dirty="0"/>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Ø"/>
              <a:defRPr/>
            </a:lvl1pPr>
            <a:lvl2pPr>
              <a:buFont typeface="Arial" pitchFamily="34" charset="0"/>
              <a:buChar char="•"/>
              <a:defRPr/>
            </a:lvl2pPr>
            <a:lvl3pPr>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D628B273-193E-4566-8D91-CC6B483B86FA}" type="datetime1">
              <a:rPr lang="en-US"/>
              <a:pPr>
                <a:defRPr/>
              </a:pPr>
              <a:t>4/9/21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FCD999-2FDD-40CE-9D6D-32C764E42BE7}" type="slidenum">
              <a:rPr lang="en-US"/>
              <a:pPr>
                <a:defRPr/>
              </a:pPr>
              <a:t>‹#›</a:t>
            </a:fld>
            <a:endParaRPr lang="en-US"/>
          </a:p>
        </p:txBody>
      </p:sp>
      <p:pic>
        <p:nvPicPr>
          <p:cNvPr id="8" name="Picture 7" descr="A picture containing text&#10;&#10;Description automatically generated">
            <a:extLst>
              <a:ext uri="{FF2B5EF4-FFF2-40B4-BE49-F238E27FC236}">
                <a16:creationId xmlns:a16="http://schemas.microsoft.com/office/drawing/2014/main" id="{E4B6F14D-B8CB-5347-936B-95865393B6D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2400" y="6173153"/>
            <a:ext cx="824234" cy="549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7ED536A-D463-4DBA-85A5-DDC6BB325D31}" type="datetime1">
              <a:rPr lang="en-US"/>
              <a:pPr>
                <a:defRPr/>
              </a:pPr>
              <a:t>4/9/21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841561-8A10-4589-86EF-F38FB3D035FE}" type="slidenum">
              <a:rPr lang="en-US"/>
              <a:pPr>
                <a:defRPr/>
              </a:pPr>
              <a:t>‹#›</a:t>
            </a:fld>
            <a:endParaRPr lang="en-US" dirty="0"/>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a:t>Click to edit Master title style</a:t>
            </a:r>
          </a:p>
        </p:txBody>
      </p:sp>
      <p:sp>
        <p:nvSpPr>
          <p:cNvPr id="6" name="Date Placeholder 4"/>
          <p:cNvSpPr>
            <a:spLocks noGrp="1"/>
          </p:cNvSpPr>
          <p:nvPr>
            <p:ph type="dt" sz="half" idx="10"/>
          </p:nvPr>
        </p:nvSpPr>
        <p:spPr/>
        <p:txBody>
          <a:bodyPr/>
          <a:lstStyle>
            <a:lvl1pPr>
              <a:defRPr/>
            </a:lvl1pPr>
          </a:lstStyle>
          <a:p>
            <a:pPr>
              <a:defRPr/>
            </a:pPr>
            <a:fld id="{E67E477D-46CD-4DE1-B325-AAC0E2688129}" type="datetime1">
              <a:rPr lang="en-US"/>
              <a:pPr>
                <a:defRPr/>
              </a:pPr>
              <a:t>4/9/21</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282AC49F-94AD-4A24-82E3-0D70F9AD1A49}" type="slidenum">
              <a:rPr lang="en-US"/>
              <a:pPr>
                <a:defRPr/>
              </a:pPr>
              <a:t>‹#›</a:t>
            </a:fld>
            <a:endParaRPr lang="en-US" dirty="0"/>
          </a:p>
        </p:txBody>
      </p:sp>
      <p:pic>
        <p:nvPicPr>
          <p:cNvPr id="9" name="Picture 8" descr="A picture containing text&#10;&#10;Description automatically generated">
            <a:extLst>
              <a:ext uri="{FF2B5EF4-FFF2-40B4-BE49-F238E27FC236}">
                <a16:creationId xmlns:a16="http://schemas.microsoft.com/office/drawing/2014/main" id="{7D818113-4168-A149-9350-2278F19FF3B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2400" y="6173153"/>
            <a:ext cx="824234" cy="549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buFont typeface="Wingdings" pitchFamily="2" charset="2"/>
              <a:buChar char="Ø"/>
              <a:defRPr sz="2000"/>
            </a:lvl2pPr>
            <a:lvl3pPr>
              <a:buFont typeface="Wingdings" pitchFamily="2" charset="2"/>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F5CE1E5-D814-4760-A722-AAE404DA1825}" type="datetime1">
              <a:rPr lang="en-US"/>
              <a:pPr>
                <a:defRPr/>
              </a:pPr>
              <a:t>4/9/21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5059975-7615-427B-BA25-5DFC444247DD}" type="slidenum">
              <a:rPr lang="en-US"/>
              <a:pPr>
                <a:defRPr/>
              </a:pPr>
              <a:t>‹#›</a:t>
            </a:fld>
            <a:endParaRPr lang="en-US" dirty="0"/>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0949C46-9EFE-4263-AC9F-721BE55A54BB}" type="datetime1">
              <a:rPr lang="en-US"/>
              <a:pPr>
                <a:defRPr/>
              </a:pPr>
              <a:t>4/9/21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4CEAA13-22A7-4161-B4B3-D5DA6AFB34ED}" type="slidenum">
              <a:rPr lang="en-US"/>
              <a:pPr>
                <a:defRPr/>
              </a:pPr>
              <a:t>‹#›</a:t>
            </a:fld>
            <a:endParaRPr lang="en-US" dirty="0"/>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2C7EF4-8B45-4230-AE0D-B6EDEC8E9679}" type="datetime1">
              <a:rPr lang="en-US"/>
              <a:pPr>
                <a:defRPr/>
              </a:pPr>
              <a:t>4/9/21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9DCFF1B-3D5A-4587-8EE0-08EE0968471A}" type="slidenum">
              <a:rPr lang="en-US"/>
              <a:pPr>
                <a:defRPr/>
              </a:pPr>
              <a:t>‹#›</a:t>
            </a:fld>
            <a:endParaRPr lang="en-US" dirty="0"/>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B38383F-55C2-4DC4-B1E8-068599D3254E}" type="datetime1">
              <a:rPr lang="en-US"/>
              <a:pPr>
                <a:defRPr/>
              </a:pPr>
              <a:t>4/9/21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FF8345-FC75-4EAC-B6A3-C82A591FF6BD}" type="slidenum">
              <a:rPr lang="en-US"/>
              <a:pPr>
                <a:defRPr/>
              </a:pPr>
              <a:t>‹#›</a:t>
            </a:fld>
            <a:endParaRPr lang="en-US" dirty="0"/>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922153F-D02A-4032-A772-08C857A878F4}" type="datetime1">
              <a:rPr lang="en-US"/>
              <a:pPr>
                <a:defRPr/>
              </a:pPr>
              <a:t>4/9/21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553CAD-7521-48A3-854B-659E44EC8EED}" type="slidenum">
              <a:rPr lang="en-US"/>
              <a:pPr>
                <a:defRPr/>
              </a:pPr>
              <a:t>‹#›</a:t>
            </a:fld>
            <a:endParaRPr lang="en-US" dirty="0"/>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967AE1A-2DD4-44CE-9699-0EA43DC09EFC}" type="datetime1">
              <a:rPr lang="en-US"/>
              <a:pPr>
                <a:defRPr/>
              </a:pPr>
              <a:t>4/9/21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aseline="0">
                <a:solidFill>
                  <a:schemeClr val="tx1">
                    <a:tint val="75000"/>
                  </a:schemeClr>
                </a:solidFill>
                <a:latin typeface="Calibri" pitchFamily="34" charset="0"/>
              </a:defRPr>
            </a:lvl1pPr>
          </a:lstStyle>
          <a:p>
            <a:pPr>
              <a:defRPr/>
            </a:pPr>
            <a:fld id="{2B78AD3A-F59C-44AE-A146-7C6586CB2ED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5" r:id="rId1"/>
    <p:sldLayoutId id="2147483734" r:id="rId2"/>
    <p:sldLayoutId id="2147483726" r:id="rId3"/>
    <p:sldLayoutId id="2147483735" r:id="rId4"/>
    <p:sldLayoutId id="2147483727" r:id="rId5"/>
    <p:sldLayoutId id="2147483728" r:id="rId6"/>
    <p:sldLayoutId id="2147483729" r:id="rId7"/>
    <p:sldLayoutId id="2147483730" r:id="rId8"/>
    <p:sldLayoutId id="2147483731" r:id="rId9"/>
    <p:sldLayoutId id="2147483732" r:id="rId10"/>
    <p:sldLayoutId id="2147483733" r:id="rId11"/>
  </p:sldLayoutIdLst>
  <p:transition spd="med">
    <p:wipe dir="r"/>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upload.wikimedia.org/wikipedia/commons/7/7b/1683_map_of_South_Carolina.jpeg"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slide" Target="slide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slide" Target="slide10.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7543800" y="6613525"/>
            <a:ext cx="1600200" cy="246063"/>
          </a:xfrm>
          <a:prstGeom prst="rect">
            <a:avLst/>
          </a:prstGeom>
          <a:noFill/>
          <a:ln w="9525">
            <a:noFill/>
            <a:miter lim="800000"/>
            <a:headEnd/>
            <a:tailEnd/>
          </a:ln>
          <a:effectLst/>
        </p:spPr>
        <p:txBody>
          <a:bodyPr>
            <a:spAutoFit/>
          </a:bodyPr>
          <a:lstStyle/>
          <a:p>
            <a:pPr algn="r" fontAlgn="auto">
              <a:spcBef>
                <a:spcPct val="50000"/>
              </a:spcBef>
              <a:spcAft>
                <a:spcPts val="0"/>
              </a:spcAft>
              <a:defRPr/>
            </a:pPr>
            <a:r>
              <a:rPr lang="en-US" sz="1000" dirty="0">
                <a:solidFill>
                  <a:srgbClr val="D9D9D9"/>
                </a:solidFill>
                <a:effectLst>
                  <a:outerShdw blurRad="38100" dist="38100" dir="2700000" algn="tl">
                    <a:srgbClr val="C0C0C0"/>
                  </a:outerShdw>
                </a:effectLst>
              </a:rPr>
              <a:t>© 2022 Clairmont Press</a:t>
            </a:r>
          </a:p>
        </p:txBody>
      </p:sp>
      <p:pic>
        <p:nvPicPr>
          <p:cNvPr id="8" name="Picture 7" descr="Logo&#10;&#10;Description automatically generated">
            <a:extLst>
              <a:ext uri="{FF2B5EF4-FFF2-40B4-BE49-F238E27FC236}">
                <a16:creationId xmlns:a16="http://schemas.microsoft.com/office/drawing/2014/main" id="{B5C466C6-26F0-3F4E-B52B-A62685EAE1D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04900" y="1752600"/>
            <a:ext cx="6934200" cy="2796794"/>
          </a:xfrm>
          <a:prstGeom prst="rect">
            <a:avLst/>
          </a:prstGeom>
          <a:effectLst>
            <a:glow rad="63500">
              <a:schemeClr val="bg1">
                <a:alpha val="5000"/>
              </a:schemeClr>
            </a:glow>
          </a:effectLst>
        </p:spPr>
      </p:pic>
      <p:sp>
        <p:nvSpPr>
          <p:cNvPr id="9" name="TextBox 8">
            <a:extLst>
              <a:ext uri="{FF2B5EF4-FFF2-40B4-BE49-F238E27FC236}">
                <a16:creationId xmlns:a16="http://schemas.microsoft.com/office/drawing/2014/main" id="{2053C8A3-940B-A445-B694-663485F371A1}"/>
              </a:ext>
            </a:extLst>
          </p:cNvPr>
          <p:cNvSpPr txBox="1"/>
          <p:nvPr/>
        </p:nvSpPr>
        <p:spPr>
          <a:xfrm>
            <a:off x="800100" y="5414962"/>
            <a:ext cx="7543800" cy="1077913"/>
          </a:xfrm>
          <a:prstGeom prst="rect">
            <a:avLst/>
          </a:prstGeom>
          <a:noFill/>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defRPr/>
            </a:pPr>
            <a:r>
              <a:rPr lang="en-US" altLang="en-US" sz="3200" b="1" dirty="0">
                <a:solidFill>
                  <a:schemeClr val="accent1">
                    <a:lumMod val="50000"/>
                  </a:schemeClr>
                </a:solidFill>
                <a:effectLst>
                  <a:outerShdw blurRad="38100" dist="38100" dir="2700000" algn="tl">
                    <a:srgbClr val="C0C0C0"/>
                  </a:outerShdw>
                </a:effectLst>
              </a:rPr>
              <a:t>Chapter 5: South Carolina’s First Sixty Years</a:t>
            </a:r>
          </a:p>
          <a:p>
            <a:pPr eaLnBrk="1" hangingPunct="1">
              <a:defRPr/>
            </a:pPr>
            <a:r>
              <a:rPr lang="en-US" altLang="en-US" sz="3200" b="1" dirty="0">
                <a:solidFill>
                  <a:schemeClr val="accent1">
                    <a:lumMod val="50000"/>
                  </a:schemeClr>
                </a:solidFill>
                <a:effectLst>
                  <a:outerShdw blurRad="38100" dist="38100" dir="2700000" algn="tl">
                    <a:srgbClr val="C0C0C0"/>
                  </a:outerShdw>
                </a:effectLst>
              </a:rPr>
              <a:t>STUDY PRESENTATION</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eaLnBrk="1" fontAlgn="auto" hangingPunct="1">
              <a:spcAft>
                <a:spcPts val="0"/>
              </a:spcAft>
              <a:defRPr/>
            </a:pPr>
            <a:r>
              <a:rPr lang="en-US" dirty="0"/>
              <a:t>England’s Glorious Revolution</a:t>
            </a:r>
          </a:p>
        </p:txBody>
      </p:sp>
      <p:sp>
        <p:nvSpPr>
          <p:cNvPr id="26626" name="Content Placeholder 5"/>
          <p:cNvSpPr>
            <a:spLocks noGrp="1"/>
          </p:cNvSpPr>
          <p:nvPr>
            <p:ph idx="1"/>
          </p:nvPr>
        </p:nvSpPr>
        <p:spPr>
          <a:xfrm>
            <a:off x="457200" y="1295400"/>
            <a:ext cx="8229600" cy="4525963"/>
          </a:xfrm>
        </p:spPr>
        <p:txBody>
          <a:bodyPr/>
          <a:lstStyle/>
          <a:p>
            <a:pPr eaLnBrk="1" hangingPunct="1"/>
            <a:r>
              <a:rPr lang="en-US" sz="2800" dirty="0"/>
              <a:t>1688 – King James II was forced by the English Parliament to leave England.</a:t>
            </a:r>
          </a:p>
          <a:p>
            <a:pPr eaLnBrk="1" hangingPunct="1"/>
            <a:r>
              <a:rPr lang="en-US" sz="2800" dirty="0"/>
              <a:t>1689 – Mary (daughter of James II) and her husband, William, were placed by Parliament on the throne as co-monarchs.</a:t>
            </a:r>
          </a:p>
          <a:p>
            <a:pPr eaLnBrk="1" hangingPunct="1"/>
            <a:r>
              <a:rPr lang="en-US" sz="2800" dirty="0"/>
              <a:t>This bloodless upheaval of power is known in English history as the Glorious Revolution.</a:t>
            </a:r>
          </a:p>
          <a:p>
            <a:pPr eaLnBrk="1" hangingPunct="1"/>
            <a:r>
              <a:rPr lang="en-US" sz="2800" dirty="0"/>
              <a:t>Eventually, the lower house of government gained control in both England (House of Commons) and South Carolina (the Commons House).</a:t>
            </a:r>
          </a:p>
          <a:p>
            <a:pPr eaLnBrk="1" hangingPunct="1"/>
            <a:endParaRPr lang="en-US" sz="2800" dirty="0"/>
          </a:p>
          <a:p>
            <a:pPr eaLnBrk="1" hangingPunct="1"/>
            <a:endParaRPr lang="en-US" sz="2800" dirty="0"/>
          </a:p>
        </p:txBody>
      </p:sp>
      <p:sp>
        <p:nvSpPr>
          <p:cNvPr id="7" name="Slide Number Placeholder 6"/>
          <p:cNvSpPr>
            <a:spLocks noGrp="1"/>
          </p:cNvSpPr>
          <p:nvPr>
            <p:ph type="sldNum" sz="quarter" idx="12"/>
          </p:nvPr>
        </p:nvSpPr>
        <p:spPr/>
        <p:txBody>
          <a:bodyPr/>
          <a:lstStyle/>
          <a:p>
            <a:pPr>
              <a:defRPr/>
            </a:pPr>
            <a:fld id="{87DB0D3D-43C6-4873-8787-D43A696450D1}" type="slidenum">
              <a:rPr lang="en-US"/>
              <a:pPr>
                <a:defRPr/>
              </a:pPr>
              <a:t>10</a:t>
            </a:fld>
            <a:endParaRPr lang="en-US"/>
          </a:p>
        </p:txBody>
      </p:sp>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5"/>
          <p:cNvSpPr>
            <a:spLocks noGrp="1"/>
          </p:cNvSpPr>
          <p:nvPr>
            <p:ph sz="half" idx="1"/>
          </p:nvPr>
        </p:nvSpPr>
        <p:spPr>
          <a:xfrm>
            <a:off x="609600" y="1295400"/>
            <a:ext cx="4267200" cy="5059363"/>
          </a:xfrm>
        </p:spPr>
        <p:txBody>
          <a:bodyPr/>
          <a:lstStyle/>
          <a:p>
            <a:pPr eaLnBrk="1" hangingPunct="1"/>
            <a:r>
              <a:rPr lang="en-US" sz="2200" dirty="0"/>
              <a:t>1670 – 1690: The only settlements established by the Proprietors were around Charles Town in South Carolina and Albemarle Sound in the area which became North Carolina.</a:t>
            </a:r>
          </a:p>
          <a:p>
            <a:pPr eaLnBrk="1" hangingPunct="1"/>
            <a:r>
              <a:rPr lang="en-US" sz="2200" dirty="0"/>
              <a:t>The two areas and their inhabitants were quite different. There was little communication between the settlements.</a:t>
            </a:r>
          </a:p>
          <a:p>
            <a:pPr eaLnBrk="1" hangingPunct="1"/>
            <a:r>
              <a:rPr lang="en-US" sz="2200" dirty="0"/>
              <a:t>The Proprietors sent a deputy governor to Albemarle and appointed an independent governor of North Carolina.</a:t>
            </a:r>
          </a:p>
          <a:p>
            <a:pPr eaLnBrk="1" hangingPunct="1"/>
            <a:endParaRPr lang="en-US" sz="2800" dirty="0"/>
          </a:p>
        </p:txBody>
      </p:sp>
      <p:sp>
        <p:nvSpPr>
          <p:cNvPr id="5" name="Title 4"/>
          <p:cNvSpPr>
            <a:spLocks noGrp="1"/>
          </p:cNvSpPr>
          <p:nvPr>
            <p:ph type="title"/>
          </p:nvPr>
        </p:nvSpPr>
        <p:spPr/>
        <p:txBody>
          <a:bodyPr rtlCol="0">
            <a:normAutofit/>
          </a:bodyPr>
          <a:lstStyle/>
          <a:p>
            <a:pPr eaLnBrk="1" fontAlgn="auto" hangingPunct="1">
              <a:spcAft>
                <a:spcPts val="0"/>
              </a:spcAft>
              <a:defRPr/>
            </a:pPr>
            <a:r>
              <a:rPr lang="en-US" dirty="0"/>
              <a:t>South Carolina/North Carolina</a:t>
            </a:r>
          </a:p>
        </p:txBody>
      </p:sp>
      <p:sp>
        <p:nvSpPr>
          <p:cNvPr id="7" name="Slide Number Placeholder 6"/>
          <p:cNvSpPr>
            <a:spLocks noGrp="1"/>
          </p:cNvSpPr>
          <p:nvPr>
            <p:ph type="sldNum" sz="quarter" idx="12"/>
          </p:nvPr>
        </p:nvSpPr>
        <p:spPr/>
        <p:txBody>
          <a:bodyPr/>
          <a:lstStyle/>
          <a:p>
            <a:pPr>
              <a:defRPr/>
            </a:pPr>
            <a:fld id="{87DB0D3D-43C6-4873-8787-D43A696450D1}" type="slidenum">
              <a:rPr lang="en-US"/>
              <a:pPr>
                <a:defRPr/>
              </a:pPr>
              <a:t>11</a:t>
            </a:fld>
            <a:endParaRPr lang="en-US"/>
          </a:p>
        </p:txBody>
      </p:sp>
      <p:pic>
        <p:nvPicPr>
          <p:cNvPr id="11" name="Content Placeholder 10" descr="1683_map_of_South_Carolina.jpeg">
            <a:hlinkClick r:id="rId3"/>
          </p:cNvPr>
          <p:cNvPicPr>
            <a:picLocks noGrp="1" noChangeAspect="1"/>
          </p:cNvPicPr>
          <p:nvPr>
            <p:ph sz="half" idx="2"/>
          </p:nvPr>
        </p:nvPicPr>
        <p:blipFill>
          <a:blip r:embed="rId4" cstate="print"/>
          <a:stretch>
            <a:fillRect/>
          </a:stretch>
        </p:blipFill>
        <p:spPr>
          <a:xfrm>
            <a:off x="4876800" y="1524000"/>
            <a:ext cx="3746832" cy="4525963"/>
          </a:xfrm>
        </p:spPr>
      </p:pic>
      <p:sp>
        <p:nvSpPr>
          <p:cNvPr id="12" name="TextBox 11"/>
          <p:cNvSpPr txBox="1"/>
          <p:nvPr/>
        </p:nvSpPr>
        <p:spPr>
          <a:xfrm>
            <a:off x="5029200" y="6096000"/>
            <a:ext cx="3034805" cy="246221"/>
          </a:xfrm>
          <a:prstGeom prst="rect">
            <a:avLst/>
          </a:prstGeom>
          <a:noFill/>
        </p:spPr>
        <p:txBody>
          <a:bodyPr wrap="none" rtlCol="0">
            <a:spAutoFit/>
          </a:bodyPr>
          <a:lstStyle/>
          <a:p>
            <a:r>
              <a:rPr lang="en-US" sz="1000" dirty="0"/>
              <a:t>1683 map of South Carolina – click for larger view.</a:t>
            </a:r>
          </a:p>
        </p:txBody>
      </p:sp>
      <p:sp>
        <p:nvSpPr>
          <p:cNvPr id="8" name="TextBox 7">
            <a:extLst>
              <a:ext uri="{FF2B5EF4-FFF2-40B4-BE49-F238E27FC236}">
                <a16:creationId xmlns:a16="http://schemas.microsoft.com/office/drawing/2014/main" id="{1776B81C-A33D-044C-B45C-5A181039EE86}"/>
              </a:ext>
            </a:extLst>
          </p:cNvPr>
          <p:cNvSpPr txBox="1"/>
          <p:nvPr/>
        </p:nvSpPr>
        <p:spPr>
          <a:xfrm>
            <a:off x="3388509" y="6352143"/>
            <a:ext cx="2214581" cy="369332"/>
          </a:xfrm>
          <a:prstGeom prst="rect">
            <a:avLst/>
          </a:prstGeom>
          <a:noFill/>
          <a:effectLst>
            <a:softEdge rad="31750"/>
          </a:effectLst>
        </p:spPr>
        <p:txBody>
          <a:bodyPr wrap="none">
            <a:spAutoFit/>
          </a:bodyPr>
          <a:lstStyle/>
          <a:p>
            <a:pPr fontAlgn="auto">
              <a:spcBef>
                <a:spcPts val="0"/>
              </a:spcBef>
              <a:spcAft>
                <a:spcPts val="0"/>
              </a:spcAft>
              <a:defRPr/>
            </a:pPr>
            <a:r>
              <a:rPr lang="en-US" dirty="0">
                <a:latin typeface="+mn-lt"/>
                <a:hlinkClick r:id="rId5" action="ppaction://hlinksldjump"/>
              </a:rPr>
              <a:t>Return to Main Menu</a:t>
            </a:r>
            <a:endParaRPr lang="en-US" dirty="0">
              <a:latin typeface="+mn-lt"/>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0-#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192602E-AF99-431E-8299-82D07AAE9834}" type="slidenum">
              <a:rPr lang="en-US"/>
              <a:pPr>
                <a:defRPr/>
              </a:pPr>
              <a:t>2</a:t>
            </a:fld>
            <a:endParaRPr lang="en-US" dirty="0"/>
          </a:p>
        </p:txBody>
      </p:sp>
      <p:sp>
        <p:nvSpPr>
          <p:cNvPr id="6" name="Rectangle 5">
            <a:extLst>
              <a:ext uri="{FF2B5EF4-FFF2-40B4-BE49-F238E27FC236}">
                <a16:creationId xmlns:a16="http://schemas.microsoft.com/office/drawing/2014/main" id="{68BB7FCC-B16D-0642-A9EC-2CCA866B3C2F}"/>
              </a:ext>
            </a:extLst>
          </p:cNvPr>
          <p:cNvSpPr/>
          <p:nvPr/>
        </p:nvSpPr>
        <p:spPr>
          <a:xfrm>
            <a:off x="457200" y="4800600"/>
            <a:ext cx="6248400" cy="1524784"/>
          </a:xfrm>
          <a:prstGeom prst="rect">
            <a:avLst/>
          </a:prstGeom>
          <a:solidFill>
            <a:srgbClr val="10253F">
              <a:alpha val="81961"/>
            </a:srgb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Box 3"/>
          <p:cNvSpPr txBox="1"/>
          <p:nvPr/>
        </p:nvSpPr>
        <p:spPr>
          <a:xfrm>
            <a:off x="492369" y="4831566"/>
            <a:ext cx="6248400" cy="1323439"/>
          </a:xfrm>
          <a:prstGeom prst="rect">
            <a:avLst/>
          </a:prstGeom>
          <a:noFill/>
        </p:spPr>
        <p:txBody>
          <a:bodyPr>
            <a:spAutoFit/>
          </a:bodyPr>
          <a:lstStyle/>
          <a:p>
            <a:pPr fontAlgn="auto">
              <a:spcBef>
                <a:spcPts val="0"/>
              </a:spcBef>
              <a:spcAft>
                <a:spcPts val="0"/>
              </a:spcAft>
              <a:defRPr/>
            </a:pPr>
            <a:r>
              <a:rPr lang="en-US" sz="2000" b="1" dirty="0">
                <a:solidFill>
                  <a:schemeClr val="accent1">
                    <a:lumMod val="20000"/>
                    <a:lumOff val="80000"/>
                  </a:schemeClr>
                </a:solidFill>
                <a:effectLst>
                  <a:outerShdw blurRad="38100" dist="38100" dir="2700000" algn="tl">
                    <a:srgbClr val="000000">
                      <a:alpha val="43137"/>
                    </a:srgbClr>
                  </a:outerShdw>
                </a:effectLst>
                <a:latin typeface="+mn-lt"/>
              </a:rPr>
              <a:t>Section 1: </a:t>
            </a:r>
            <a:r>
              <a:rPr lang="en-US" sz="2000" b="1" dirty="0">
                <a:solidFill>
                  <a:schemeClr val="accent1">
                    <a:lumMod val="20000"/>
                    <a:lumOff val="80000"/>
                  </a:schemeClr>
                </a:solidFill>
                <a:effectLst>
                  <a:outerShdw blurRad="38100" dist="38100" dir="2700000" algn="tl">
                    <a:srgbClr val="000000">
                      <a:alpha val="43137"/>
                    </a:srgbClr>
                  </a:outerShdw>
                </a:effectLst>
                <a:latin typeface="+mn-lt"/>
                <a:hlinkClick r:id="rId4" action="ppaction://hlinksldjump"/>
              </a:rPr>
              <a:t>Preparations for the Settlement of Carolina</a:t>
            </a:r>
            <a:endParaRPr lang="en-US" sz="2000" b="1" dirty="0">
              <a:solidFill>
                <a:schemeClr val="accent1">
                  <a:lumMod val="20000"/>
                  <a:lumOff val="80000"/>
                </a:schemeClr>
              </a:solidFill>
              <a:effectLst>
                <a:outerShdw blurRad="38100" dist="38100" dir="2700000" algn="tl">
                  <a:srgbClr val="000000">
                    <a:alpha val="43137"/>
                  </a:srgbClr>
                </a:outerShdw>
              </a:effectLst>
              <a:latin typeface="+mn-lt"/>
            </a:endParaRPr>
          </a:p>
          <a:p>
            <a:pPr fontAlgn="auto">
              <a:spcBef>
                <a:spcPts val="0"/>
              </a:spcBef>
              <a:spcAft>
                <a:spcPts val="0"/>
              </a:spcAft>
              <a:defRPr/>
            </a:pPr>
            <a:r>
              <a:rPr lang="en-US" sz="2000" b="1" dirty="0">
                <a:solidFill>
                  <a:schemeClr val="accent1">
                    <a:lumMod val="20000"/>
                    <a:lumOff val="80000"/>
                  </a:schemeClr>
                </a:solidFill>
                <a:effectLst>
                  <a:outerShdw blurRad="38100" dist="38100" dir="2700000" algn="tl">
                    <a:srgbClr val="000000">
                      <a:alpha val="43137"/>
                    </a:srgbClr>
                  </a:outerShdw>
                </a:effectLst>
                <a:latin typeface="+mn-lt"/>
              </a:rPr>
              <a:t>Section 2: </a:t>
            </a:r>
            <a:r>
              <a:rPr lang="en-US" sz="2000" b="1" dirty="0">
                <a:solidFill>
                  <a:schemeClr val="accent1">
                    <a:lumMod val="20000"/>
                    <a:lumOff val="80000"/>
                  </a:schemeClr>
                </a:solidFill>
                <a:effectLst>
                  <a:outerShdw blurRad="38100" dist="38100" dir="2700000" algn="tl">
                    <a:srgbClr val="000000">
                      <a:alpha val="43137"/>
                    </a:srgbClr>
                  </a:outerShdw>
                </a:effectLst>
                <a:latin typeface="+mn-lt"/>
                <a:hlinkClick r:id="rId5" action="ppaction://hlinksldjump"/>
              </a:rPr>
              <a:t>The Settlement of Charles Town</a:t>
            </a:r>
            <a:endParaRPr lang="en-US" sz="2000" b="1" dirty="0">
              <a:solidFill>
                <a:schemeClr val="accent1">
                  <a:lumMod val="20000"/>
                  <a:lumOff val="80000"/>
                </a:schemeClr>
              </a:solidFill>
              <a:effectLst>
                <a:outerShdw blurRad="38100" dist="38100" dir="2700000" algn="tl">
                  <a:srgbClr val="000000">
                    <a:alpha val="43137"/>
                  </a:srgbClr>
                </a:outerShdw>
              </a:effectLst>
              <a:latin typeface="+mn-lt"/>
            </a:endParaRPr>
          </a:p>
          <a:p>
            <a:pPr fontAlgn="auto">
              <a:spcBef>
                <a:spcPts val="0"/>
              </a:spcBef>
              <a:spcAft>
                <a:spcPts val="0"/>
              </a:spcAft>
              <a:defRPr/>
            </a:pPr>
            <a:r>
              <a:rPr lang="en-US" sz="2000" b="1" dirty="0">
                <a:solidFill>
                  <a:schemeClr val="accent1">
                    <a:lumMod val="20000"/>
                    <a:lumOff val="80000"/>
                  </a:schemeClr>
                </a:solidFill>
                <a:effectLst>
                  <a:outerShdw blurRad="38100" dist="38100" dir="2700000" algn="tl">
                    <a:srgbClr val="000000">
                      <a:alpha val="43137"/>
                    </a:srgbClr>
                  </a:outerShdw>
                </a:effectLst>
                <a:latin typeface="+mn-lt"/>
              </a:rPr>
              <a:t>Section 3: </a:t>
            </a:r>
            <a:r>
              <a:rPr lang="en-US" sz="2000" b="1" dirty="0">
                <a:solidFill>
                  <a:schemeClr val="accent1">
                    <a:lumMod val="20000"/>
                    <a:lumOff val="80000"/>
                  </a:schemeClr>
                </a:solidFill>
                <a:effectLst>
                  <a:outerShdw blurRad="38100" dist="38100" dir="2700000" algn="tl">
                    <a:srgbClr val="000000">
                      <a:alpha val="43137"/>
                    </a:srgbClr>
                  </a:outerShdw>
                </a:effectLst>
                <a:latin typeface="+mn-lt"/>
                <a:hlinkClick r:id="rId4" action="ppaction://hlinksldjump"/>
              </a:rPr>
              <a:t>Governing Carolina</a:t>
            </a:r>
            <a:endParaRPr lang="en-US" sz="2000" b="1" dirty="0">
              <a:solidFill>
                <a:schemeClr val="accent1">
                  <a:lumMod val="20000"/>
                  <a:lumOff val="80000"/>
                </a:schemeClr>
              </a:solidFill>
              <a:effectLst>
                <a:outerShdw blurRad="38100" dist="38100" dir="2700000" algn="tl">
                  <a:srgbClr val="000000">
                    <a:alpha val="43137"/>
                  </a:srgbClr>
                </a:outerShdw>
              </a:effectLst>
              <a:latin typeface="+mn-lt"/>
            </a:endParaRPr>
          </a:p>
          <a:p>
            <a:pPr fontAlgn="auto">
              <a:spcBef>
                <a:spcPts val="0"/>
              </a:spcBef>
              <a:spcAft>
                <a:spcPts val="0"/>
              </a:spcAft>
              <a:defRPr/>
            </a:pPr>
            <a:r>
              <a:rPr lang="en-US" sz="2000" b="1" dirty="0">
                <a:solidFill>
                  <a:schemeClr val="accent1">
                    <a:lumMod val="20000"/>
                    <a:lumOff val="80000"/>
                  </a:schemeClr>
                </a:solidFill>
                <a:effectLst>
                  <a:outerShdw blurRad="38100" dist="38100" dir="2700000" algn="tl">
                    <a:srgbClr val="000000">
                      <a:alpha val="43137"/>
                    </a:srgbClr>
                  </a:outerShdw>
                </a:effectLst>
                <a:latin typeface="+mn-lt"/>
              </a:rPr>
              <a:t>Section 4: </a:t>
            </a:r>
            <a:r>
              <a:rPr lang="en-US" sz="2000" b="1" dirty="0">
                <a:solidFill>
                  <a:schemeClr val="accent1">
                    <a:lumMod val="20000"/>
                    <a:lumOff val="80000"/>
                  </a:schemeClr>
                </a:solidFill>
                <a:effectLst>
                  <a:outerShdw blurRad="38100" dist="38100" dir="2700000" algn="tl">
                    <a:srgbClr val="000000">
                      <a:alpha val="43137"/>
                    </a:srgbClr>
                  </a:outerShdw>
                </a:effectLst>
                <a:latin typeface="+mn-lt"/>
                <a:hlinkClick r:id="" action="ppaction://noaction"/>
              </a:rPr>
              <a:t>The Maturing Colony</a:t>
            </a:r>
            <a:endParaRPr lang="en-US" sz="2000" b="1" dirty="0">
              <a:solidFill>
                <a:schemeClr val="accent1">
                  <a:lumMod val="20000"/>
                  <a:lumOff val="80000"/>
                </a:schemeClr>
              </a:solidFill>
              <a:effectLst>
                <a:outerShdw blurRad="38100" dist="38100" dir="2700000" algn="tl">
                  <a:srgbClr val="000000">
                    <a:alpha val="43137"/>
                  </a:srgbClr>
                </a:outerShdw>
              </a:effectLst>
              <a:latin typeface="+mn-lt"/>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a:t>Section 3: Growing Carolina</a:t>
            </a:r>
          </a:p>
        </p:txBody>
      </p:sp>
      <p:sp>
        <p:nvSpPr>
          <p:cNvPr id="21507" name="Content Placeholder 2"/>
          <p:cNvSpPr>
            <a:spLocks noGrp="1"/>
          </p:cNvSpPr>
          <p:nvPr>
            <p:ph idx="1"/>
          </p:nvPr>
        </p:nvSpPr>
        <p:spPr/>
        <p:txBody>
          <a:bodyPr/>
          <a:lstStyle/>
          <a:p>
            <a:pPr eaLnBrk="1" hangingPunct="1"/>
            <a:r>
              <a:rPr lang="en-US" dirty="0"/>
              <a:t>Essential Question: How did conflicts affect the colony’s government? </a:t>
            </a:r>
          </a:p>
          <a:p>
            <a:pPr eaLnBrk="1" hangingPunct="1"/>
            <a:endParaRPr lang="en-US" dirty="0"/>
          </a:p>
          <a:p>
            <a:pPr lvl="1" eaLnBrk="1" hangingPunct="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pPr>
              <a:defRPr/>
            </a:pPr>
            <a:fld id="{56FB6915-2483-4ECE-AC80-C0EA5432AE58}" type="slidenum">
              <a:rPr lang="en-US"/>
              <a:pPr>
                <a:defRPr/>
              </a:pPr>
              <a:t>3</a:t>
            </a:fld>
            <a:endParaRPr lang="en-US"/>
          </a:p>
        </p:txBody>
      </p:sp>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rtlCol="0">
            <a:normAutofit/>
          </a:bodyPr>
          <a:lstStyle/>
          <a:p>
            <a:pPr eaLnBrk="1" fontAlgn="auto" hangingPunct="1">
              <a:spcAft>
                <a:spcPts val="0"/>
              </a:spcAft>
              <a:defRPr/>
            </a:pPr>
            <a:r>
              <a:rPr lang="en-US" dirty="0"/>
              <a:t>Section 3: Governing Carolina</a:t>
            </a:r>
          </a:p>
        </p:txBody>
      </p:sp>
      <p:sp>
        <p:nvSpPr>
          <p:cNvPr id="22531" name="Content Placeholder 2"/>
          <p:cNvSpPr>
            <a:spLocks noGrp="1"/>
          </p:cNvSpPr>
          <p:nvPr>
            <p:ph idx="1"/>
          </p:nvPr>
        </p:nvSpPr>
        <p:spPr>
          <a:xfrm>
            <a:off x="685800" y="1524000"/>
            <a:ext cx="8229600" cy="4800600"/>
          </a:xfrm>
        </p:spPr>
        <p:txBody>
          <a:bodyPr/>
          <a:lstStyle/>
          <a:p>
            <a:pPr eaLnBrk="1" hangingPunct="1"/>
            <a:r>
              <a:rPr lang="en-US" dirty="0"/>
              <a:t>What terms do I need to know? </a:t>
            </a:r>
          </a:p>
          <a:p>
            <a:pPr lvl="1" eaLnBrk="1" hangingPunct="1">
              <a:buFont typeface="Arial" charset="0"/>
              <a:buChar char="•"/>
            </a:pPr>
            <a:r>
              <a:rPr lang="en-US" dirty="0"/>
              <a:t>Council</a:t>
            </a:r>
          </a:p>
          <a:p>
            <a:pPr lvl="1" eaLnBrk="1" hangingPunct="1">
              <a:buFont typeface="Arial" charset="0"/>
              <a:buChar char="•"/>
            </a:pPr>
            <a:r>
              <a:rPr lang="en-US" dirty="0"/>
              <a:t>Commons House of Assembly</a:t>
            </a:r>
          </a:p>
          <a:p>
            <a:pPr lvl="1" eaLnBrk="1" hangingPunct="1">
              <a:buFont typeface="Arial" charset="0"/>
              <a:buChar char="•"/>
            </a:pPr>
            <a:r>
              <a:rPr lang="en-US" dirty="0"/>
              <a:t>General Assembly</a:t>
            </a:r>
          </a:p>
          <a:p>
            <a:pPr lvl="1" eaLnBrk="1" hangingPunct="1">
              <a:buFont typeface="Arial" charset="0"/>
              <a:buChar char="•"/>
            </a:pPr>
            <a:r>
              <a:rPr lang="en-US" dirty="0"/>
              <a:t>Glorious Revolution</a:t>
            </a:r>
          </a:p>
          <a:p>
            <a:pPr lvl="1" eaLnBrk="1" hangingPunct="1">
              <a:buFont typeface="Arial" charset="0"/>
              <a:buNone/>
            </a:pPr>
            <a:endParaRPr lang="en-US" dirty="0"/>
          </a:p>
          <a:p>
            <a:pPr lvl="1" eaLnBrk="1" hangingPunct="1">
              <a:buFont typeface="Arial" charset="0"/>
              <a:buChar char="•"/>
            </a:pPr>
            <a:endParaRPr lang="en-US" dirty="0"/>
          </a:p>
          <a:p>
            <a:pPr lvl="1" eaLnBrk="1" hangingPunct="1">
              <a:buFont typeface="Arial" charset="0"/>
              <a:buChar char="•"/>
            </a:pPr>
            <a:endParaRPr lang="en-US" dirty="0"/>
          </a:p>
        </p:txBody>
      </p:sp>
      <p:sp>
        <p:nvSpPr>
          <p:cNvPr id="5" name="Slide Number Placeholder 4"/>
          <p:cNvSpPr>
            <a:spLocks noGrp="1"/>
          </p:cNvSpPr>
          <p:nvPr>
            <p:ph type="sldNum" sz="quarter" idx="12"/>
          </p:nvPr>
        </p:nvSpPr>
        <p:spPr/>
        <p:txBody>
          <a:bodyPr/>
          <a:lstStyle/>
          <a:p>
            <a:pPr>
              <a:defRPr/>
            </a:pPr>
            <a:fld id="{E1ACCE13-40DF-43D9-A3E0-B077557603E1}" type="slidenum">
              <a:rPr lang="en-US"/>
              <a:pPr>
                <a:defRPr/>
              </a:pPr>
              <a:t>4</a:t>
            </a:fld>
            <a:endParaRPr lang="en-US"/>
          </a:p>
        </p:txBody>
      </p:sp>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eaLnBrk="1" fontAlgn="auto" hangingPunct="1">
              <a:spcAft>
                <a:spcPts val="0"/>
              </a:spcAft>
              <a:defRPr/>
            </a:pPr>
            <a:r>
              <a:rPr lang="en-US" dirty="0"/>
              <a:t>Introduction</a:t>
            </a:r>
          </a:p>
        </p:txBody>
      </p:sp>
      <p:sp>
        <p:nvSpPr>
          <p:cNvPr id="23554" name="Content Placeholder 5"/>
          <p:cNvSpPr>
            <a:spLocks noGrp="1"/>
          </p:cNvSpPr>
          <p:nvPr>
            <p:ph idx="1"/>
          </p:nvPr>
        </p:nvSpPr>
        <p:spPr/>
        <p:txBody>
          <a:bodyPr/>
          <a:lstStyle/>
          <a:p>
            <a:pPr eaLnBrk="1" hangingPunct="1"/>
            <a:r>
              <a:rPr lang="en-US" sz="2800" dirty="0"/>
              <a:t>The Fundamental Constitutions of Carolina never became official, because the colonists refused to adopt it even though the Charter from the king stated that they must consent to laws placed upon them.</a:t>
            </a:r>
          </a:p>
          <a:p>
            <a:pPr eaLnBrk="1" hangingPunct="1"/>
            <a:r>
              <a:rPr lang="en-US" sz="2800" dirty="0"/>
              <a:t>The government that evolved was shaped from three sources: the Fundamental Constitutions, orders from Proprietors to the governors, and the settlers themselves</a:t>
            </a:r>
            <a:r>
              <a:rPr lang="en-US" sz="3200" dirty="0"/>
              <a:t>.</a:t>
            </a:r>
          </a:p>
          <a:p>
            <a:pPr eaLnBrk="1" hangingPunct="1"/>
            <a:endParaRPr lang="en-US" dirty="0"/>
          </a:p>
          <a:p>
            <a:pPr eaLnBrk="1" hangingPunct="1"/>
            <a:endParaRPr lang="en-US" dirty="0"/>
          </a:p>
        </p:txBody>
      </p:sp>
      <p:sp>
        <p:nvSpPr>
          <p:cNvPr id="7" name="Slide Number Placeholder 6"/>
          <p:cNvSpPr>
            <a:spLocks noGrp="1"/>
          </p:cNvSpPr>
          <p:nvPr>
            <p:ph type="sldNum" sz="quarter" idx="12"/>
          </p:nvPr>
        </p:nvSpPr>
        <p:spPr/>
        <p:txBody>
          <a:bodyPr/>
          <a:lstStyle/>
          <a:p>
            <a:pPr>
              <a:defRPr/>
            </a:pPr>
            <a:fld id="{B032CC2D-2CA8-4FD0-84AC-EAF388EDF229}" type="slidenum">
              <a:rPr lang="en-US"/>
              <a:pPr>
                <a:defRPr/>
              </a:pPr>
              <a:t>5</a:t>
            </a:fld>
            <a:endParaRPr lang="en-US"/>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eaLnBrk="1" fontAlgn="auto" hangingPunct="1">
              <a:spcAft>
                <a:spcPts val="0"/>
              </a:spcAft>
              <a:defRPr/>
            </a:pPr>
            <a:r>
              <a:rPr lang="en-US" dirty="0"/>
              <a:t>Government in the Early Years</a:t>
            </a:r>
          </a:p>
        </p:txBody>
      </p:sp>
      <p:sp>
        <p:nvSpPr>
          <p:cNvPr id="24578" name="Content Placeholder 5"/>
          <p:cNvSpPr>
            <a:spLocks noGrp="1"/>
          </p:cNvSpPr>
          <p:nvPr>
            <p:ph idx="1"/>
          </p:nvPr>
        </p:nvSpPr>
        <p:spPr>
          <a:xfrm>
            <a:off x="457200" y="1295400"/>
            <a:ext cx="8229600" cy="4525963"/>
          </a:xfrm>
        </p:spPr>
        <p:txBody>
          <a:bodyPr/>
          <a:lstStyle/>
          <a:p>
            <a:pPr eaLnBrk="1" hangingPunct="1"/>
            <a:r>
              <a:rPr lang="en-US" sz="2800" dirty="0"/>
              <a:t>The Governor, appointed by the Proprietors, had a Council which advised, made laws, and acted as a court.</a:t>
            </a:r>
          </a:p>
          <a:p>
            <a:pPr eaLnBrk="1" hangingPunct="1"/>
            <a:r>
              <a:rPr lang="en-US" sz="2800" dirty="0"/>
              <a:t>Three groups comprised the Council: the Proprietors (or their appointed deputies), men selected from the largest landowners, and members from among the smaller landowners.</a:t>
            </a:r>
          </a:p>
          <a:p>
            <a:pPr eaLnBrk="1" hangingPunct="1"/>
            <a:r>
              <a:rPr lang="en-US" sz="2800" dirty="0"/>
              <a:t>The Council and the Governor were in charge, but in 1682, the Council required all laws to be approved by all three groups.</a:t>
            </a:r>
          </a:p>
          <a:p>
            <a:pPr eaLnBrk="1" hangingPunct="1"/>
            <a:endParaRPr lang="en-US" sz="2800" dirty="0"/>
          </a:p>
        </p:txBody>
      </p:sp>
      <p:sp>
        <p:nvSpPr>
          <p:cNvPr id="7" name="Slide Number Placeholder 6"/>
          <p:cNvSpPr>
            <a:spLocks noGrp="1"/>
          </p:cNvSpPr>
          <p:nvPr>
            <p:ph type="sldNum" sz="quarter" idx="12"/>
          </p:nvPr>
        </p:nvSpPr>
        <p:spPr/>
        <p:txBody>
          <a:bodyPr/>
          <a:lstStyle/>
          <a:p>
            <a:pPr>
              <a:defRPr/>
            </a:pPr>
            <a:fld id="{8F92C08C-8E19-4E15-812F-E414B24E6E2C}" type="slidenum">
              <a:rPr lang="en-US"/>
              <a:pPr>
                <a:defRPr/>
              </a:pPr>
              <a:t>6</a:t>
            </a:fld>
            <a:endParaRPr lang="en-US" dirty="0"/>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a:t>Early Governors</a:t>
            </a:r>
          </a:p>
        </p:txBody>
      </p:sp>
      <p:sp>
        <p:nvSpPr>
          <p:cNvPr id="25602" name="Content Placeholder 5"/>
          <p:cNvSpPr>
            <a:spLocks noGrp="1"/>
          </p:cNvSpPr>
          <p:nvPr>
            <p:ph idx="1"/>
          </p:nvPr>
        </p:nvSpPr>
        <p:spPr/>
        <p:txBody>
          <a:bodyPr/>
          <a:lstStyle/>
          <a:p>
            <a:pPr eaLnBrk="1" hangingPunct="1"/>
            <a:r>
              <a:rPr lang="en-US" sz="2800" dirty="0"/>
              <a:t>Before his death, William Sayle (the original governor) appointed Captain Joseph West as his successor.</a:t>
            </a:r>
          </a:p>
          <a:p>
            <a:pPr eaLnBrk="1" hangingPunct="1"/>
            <a:r>
              <a:rPr lang="en-US" sz="2800" dirty="0"/>
              <a:t>Because Sir John Yeamans (from Barbados) was the only landgrave in Carolina, he was appointed governor by the Proprietors.</a:t>
            </a:r>
          </a:p>
          <a:p>
            <a:pPr eaLnBrk="1" hangingPunct="1"/>
            <a:r>
              <a:rPr lang="en-US" sz="2800" dirty="0"/>
              <a:t>1674 – </a:t>
            </a:r>
            <a:r>
              <a:rPr lang="en-US" sz="2800" dirty="0" err="1"/>
              <a:t>Yeamans</a:t>
            </a:r>
            <a:r>
              <a:rPr lang="en-US" sz="2800" dirty="0"/>
              <a:t> died and West became governor again for eight years (stability).</a:t>
            </a:r>
          </a:p>
          <a:p>
            <a:pPr eaLnBrk="1" hangingPunct="1"/>
            <a:endParaRPr lang="en-US" dirty="0"/>
          </a:p>
          <a:p>
            <a:pPr eaLnBrk="1" hangingPunct="1"/>
            <a:endParaRPr lang="en-US" dirty="0"/>
          </a:p>
        </p:txBody>
      </p:sp>
      <p:sp>
        <p:nvSpPr>
          <p:cNvPr id="7" name="Slide Number Placeholder 6"/>
          <p:cNvSpPr>
            <a:spLocks noGrp="1"/>
          </p:cNvSpPr>
          <p:nvPr>
            <p:ph type="sldNum" sz="quarter" idx="12"/>
          </p:nvPr>
        </p:nvSpPr>
        <p:spPr/>
        <p:txBody>
          <a:bodyPr/>
          <a:lstStyle/>
          <a:p>
            <a:pPr>
              <a:defRPr/>
            </a:pPr>
            <a:fld id="{F149E478-1C85-47BB-A516-DA08A9AFF22D}" type="slidenum">
              <a:rPr lang="en-US"/>
              <a:pPr>
                <a:defRPr/>
              </a:pPr>
              <a:t>7</a:t>
            </a:fld>
            <a:endParaRPr lang="en-US"/>
          </a:p>
        </p:txBody>
      </p:sp>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eaLnBrk="1" fontAlgn="auto" hangingPunct="1">
              <a:spcAft>
                <a:spcPts val="0"/>
              </a:spcAft>
              <a:defRPr/>
            </a:pPr>
            <a:r>
              <a:rPr lang="en-US" dirty="0"/>
              <a:t>Growing Conflicts</a:t>
            </a:r>
          </a:p>
        </p:txBody>
      </p:sp>
      <p:sp>
        <p:nvSpPr>
          <p:cNvPr id="25602" name="Content Placeholder 5"/>
          <p:cNvSpPr>
            <a:spLocks noGrp="1"/>
          </p:cNvSpPr>
          <p:nvPr>
            <p:ph idx="1"/>
          </p:nvPr>
        </p:nvSpPr>
        <p:spPr>
          <a:xfrm>
            <a:off x="457200" y="1295400"/>
            <a:ext cx="8229600" cy="4525963"/>
          </a:xfrm>
        </p:spPr>
        <p:txBody>
          <a:bodyPr/>
          <a:lstStyle/>
          <a:p>
            <a:pPr eaLnBrk="1" hangingPunct="1"/>
            <a:r>
              <a:rPr lang="en-US" sz="2800" dirty="0"/>
              <a:t>The Council and Parliament were dominated by settlers from Barbados.</a:t>
            </a:r>
          </a:p>
          <a:p>
            <a:pPr eaLnBrk="1" hangingPunct="1"/>
            <a:r>
              <a:rPr lang="en-US" sz="2800" dirty="0"/>
              <a:t>Colonists disobeyed the Proprietors, and the colony was not profitable to owners in England.</a:t>
            </a:r>
          </a:p>
          <a:p>
            <a:pPr eaLnBrk="1" hangingPunct="1"/>
            <a:r>
              <a:rPr lang="en-US" sz="2800" dirty="0"/>
              <a:t>A division arose between an anti-Proprietary group  (led by the Barbadians) and a smaller group who favored them (largely composed of dissenters).</a:t>
            </a:r>
          </a:p>
          <a:p>
            <a:pPr eaLnBrk="1" hangingPunct="1"/>
            <a:r>
              <a:rPr lang="en-US" sz="2800" dirty="0"/>
              <a:t>During the 1680s, Proprietors increased efforts to attract dissenters to Carolina in order to make their party stronger.</a:t>
            </a:r>
          </a:p>
          <a:p>
            <a:pPr eaLnBrk="1" hangingPunct="1"/>
            <a:endParaRPr lang="en-US" sz="2800" dirty="0"/>
          </a:p>
          <a:p>
            <a:pPr eaLnBrk="1" hangingPunct="1"/>
            <a:endParaRPr lang="en-US" sz="2800" dirty="0"/>
          </a:p>
          <a:p>
            <a:pPr eaLnBrk="1" hangingPunct="1"/>
            <a:endParaRPr lang="en-US" dirty="0"/>
          </a:p>
        </p:txBody>
      </p:sp>
      <p:sp>
        <p:nvSpPr>
          <p:cNvPr id="7" name="Slide Number Placeholder 6"/>
          <p:cNvSpPr>
            <a:spLocks noGrp="1"/>
          </p:cNvSpPr>
          <p:nvPr>
            <p:ph type="sldNum" sz="quarter" idx="12"/>
          </p:nvPr>
        </p:nvSpPr>
        <p:spPr/>
        <p:txBody>
          <a:bodyPr/>
          <a:lstStyle/>
          <a:p>
            <a:pPr>
              <a:defRPr/>
            </a:pPr>
            <a:fld id="{F149E478-1C85-47BB-A516-DA08A9AFF22D}" type="slidenum">
              <a:rPr lang="en-US"/>
              <a:pPr>
                <a:defRPr/>
              </a:pPr>
              <a:t>8</a:t>
            </a:fld>
            <a:endParaRPr lang="en-US"/>
          </a:p>
        </p:txBody>
      </p:sp>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eaLnBrk="1" fontAlgn="auto" hangingPunct="1">
              <a:spcAft>
                <a:spcPts val="0"/>
              </a:spcAft>
              <a:defRPr/>
            </a:pPr>
            <a:r>
              <a:rPr lang="en-US" dirty="0"/>
              <a:t>Creation of the General Assembly</a:t>
            </a:r>
          </a:p>
        </p:txBody>
      </p:sp>
      <p:sp>
        <p:nvSpPr>
          <p:cNvPr id="26626" name="Content Placeholder 5"/>
          <p:cNvSpPr>
            <a:spLocks noGrp="1"/>
          </p:cNvSpPr>
          <p:nvPr>
            <p:ph idx="1"/>
          </p:nvPr>
        </p:nvSpPr>
        <p:spPr/>
        <p:txBody>
          <a:bodyPr/>
          <a:lstStyle/>
          <a:p>
            <a:pPr eaLnBrk="1" hangingPunct="1"/>
            <a:r>
              <a:rPr lang="en-US" sz="2800" dirty="0"/>
              <a:t>1692 – Colonists were given more representation in government through the establishment of a Council (appointed by the Proprietors) and a Commons House of Assembly (elected by property holders).</a:t>
            </a:r>
          </a:p>
          <a:p>
            <a:pPr eaLnBrk="1" hangingPunct="1"/>
            <a:r>
              <a:rPr lang="en-US" sz="2800" dirty="0"/>
              <a:t>The two houses were called the General Assembly and would make laws for the colony.</a:t>
            </a:r>
          </a:p>
          <a:p>
            <a:pPr eaLnBrk="1" hangingPunct="1"/>
            <a:r>
              <a:rPr lang="en-US" sz="2800" dirty="0"/>
              <a:t>Creation of the Commons House was very important to the development of representative government in South Carolina.</a:t>
            </a:r>
          </a:p>
          <a:p>
            <a:pPr eaLnBrk="1" hangingPunct="1"/>
            <a:endParaRPr lang="en-US" dirty="0"/>
          </a:p>
          <a:p>
            <a:pPr eaLnBrk="1" hangingPunct="1"/>
            <a:endParaRPr lang="en-US" dirty="0"/>
          </a:p>
          <a:p>
            <a:pPr eaLnBrk="1" hangingPunct="1"/>
            <a:endParaRPr lang="en-US" dirty="0"/>
          </a:p>
        </p:txBody>
      </p:sp>
      <p:sp>
        <p:nvSpPr>
          <p:cNvPr id="7" name="Slide Number Placeholder 6"/>
          <p:cNvSpPr>
            <a:spLocks noGrp="1"/>
          </p:cNvSpPr>
          <p:nvPr>
            <p:ph type="sldNum" sz="quarter" idx="12"/>
          </p:nvPr>
        </p:nvSpPr>
        <p:spPr/>
        <p:txBody>
          <a:bodyPr/>
          <a:lstStyle/>
          <a:p>
            <a:pPr>
              <a:defRPr/>
            </a:pPr>
            <a:fld id="{87DB0D3D-43C6-4873-8787-D43A696450D1}" type="slidenum">
              <a:rPr lang="en-US"/>
              <a:pPr>
                <a:defRPr/>
              </a:pPr>
              <a:t>9</a:t>
            </a:fld>
            <a:endParaRPr lang="en-US" dirty="0"/>
          </a:p>
        </p:txBody>
      </p:sp>
    </p:spTree>
  </p:cSld>
  <p:clrMapOvr>
    <a:masterClrMapping/>
  </p:clrMapOvr>
  <p:transition spd="med">
    <p:wipe dir="r"/>
  </p:transition>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6459</TotalTime>
  <Words>607</Words>
  <Application>Microsoft Macintosh PowerPoint</Application>
  <PresentationFormat>On-screen Show (4:3)</PresentationFormat>
  <Paragraphs>59</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Wingdings</vt:lpstr>
      <vt:lpstr>Office Theme</vt:lpstr>
      <vt:lpstr>PowerPoint Presentation</vt:lpstr>
      <vt:lpstr>PowerPoint Presentation</vt:lpstr>
      <vt:lpstr>Section 3: Growing Carolina</vt:lpstr>
      <vt:lpstr>Section 3: Governing Carolina</vt:lpstr>
      <vt:lpstr>Introduction</vt:lpstr>
      <vt:lpstr>Government in the Early Years</vt:lpstr>
      <vt:lpstr>Early Governors</vt:lpstr>
      <vt:lpstr>Growing Conflicts</vt:lpstr>
      <vt:lpstr>Creation of the General Assembly</vt:lpstr>
      <vt:lpstr>England’s Glorious Revolution</vt:lpstr>
      <vt:lpstr>South Carolina/North Carolina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Carolina: Our History, Our Home</dc:title>
  <dc:subject>©2022 Clairmont Press</dc:subject>
  <dc:creator>Emmett R. Mullins, Ed.D.</dc:creator>
  <cp:keywords/>
  <dc:description>Study presentation to accompany student textbook. </dc:description>
  <cp:lastModifiedBy>Emmett Mullins</cp:lastModifiedBy>
  <cp:revision>527</cp:revision>
  <dcterms:created xsi:type="dcterms:W3CDTF">2010-06-02T19:20:05Z</dcterms:created>
  <dcterms:modified xsi:type="dcterms:W3CDTF">2021-04-09T19:07:54Z</dcterms:modified>
  <cp:category/>
</cp:coreProperties>
</file>