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46" r:id="rId9"/>
    <p:sldId id="347" r:id="rId10"/>
    <p:sldId id="348" r:id="rId11"/>
    <p:sldId id="349" r:id="rId12"/>
    <p:sldId id="350" r:id="rId13"/>
    <p:sldId id="35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700"/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8904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8E6431-BF1E-4887-BBF8-9D1471BBD3E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D95674-D13B-4A31-8213-C16B0F8C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CCE255-4A7A-47F0-97F3-BA67FE9CEB3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38DEC-15A1-4D4A-81E8-42FB38E31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AD65-6895-487B-887E-1C31E427405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F949-32C3-42B4-BBB8-D04F4BFB2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8F83B-5E1E-4DE4-B913-AECC2580FB2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BD76-377B-4D1C-A591-497F09CD9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FB6B-06DB-4B11-96F3-0501400D5DA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29B2E-95DB-4F0B-9BC1-7007E5DBA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C391-5F37-40E5-AA9E-0246EF83D70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AC93-4731-4F38-9F66-C96BFD18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AEE2-5CEC-46CD-95C7-E4DD609229E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D3BA-0BEF-460C-A1EA-5C99530AA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Emmett\Local Settings\Temporary Internet Files\Content.IE5\E39IRJ7W\MP900362831[1]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56773">
            <a:off x="291176" y="5992359"/>
            <a:ext cx="742120" cy="49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834B-193A-4F06-B30E-3B06CB2ED74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BD075-7916-46C6-A7CD-551C41E04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E4D5-02AF-4A53-9619-684B47DD40E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03CD-F3C7-40EB-9427-ACEB62258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A9D3-115D-4222-B486-C29498E6160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BC94-AB7D-4662-980A-656023554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2D6B-2248-4E79-9940-2D687B00F90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14A3-5594-42E8-9641-4B454B238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4322-8167-4EE9-80F4-4C22A2DF365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BAF6-AAB4-45D0-BE07-84D54C7A3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ADF3-C5C2-4D98-B50C-7641415FEEE3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7D6C-382F-43A8-A3C9-642826858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764728-F700-4A29-BC23-2ADB25EBBF0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DC52F05-F8AB-4D3F-AAF9-6928ED21A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9" r:id="rId2"/>
    <p:sldLayoutId id="2147483791" r:id="rId3"/>
    <p:sldLayoutId id="2147483800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BCD40D0-5728-F84B-AD03-0E7E5025D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DD3DF6-771F-2142-8D2C-E1B655978C54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6: A Rich and Royal Colony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7696200" cy="4876800"/>
          </a:xfrm>
        </p:spPr>
        <p:txBody>
          <a:bodyPr/>
          <a:lstStyle/>
          <a:p>
            <a:pPr eaLnBrk="1" hangingPunct="1"/>
            <a:r>
              <a:rPr lang="en-US" dirty="0"/>
              <a:t>Most whites feared organized slave rebellion, were required to carry guns even to church</a:t>
            </a:r>
          </a:p>
          <a:p>
            <a:pPr eaLnBrk="1" hangingPunct="1"/>
            <a:r>
              <a:rPr lang="en-US" dirty="0"/>
              <a:t>1739 – slaves on </a:t>
            </a:r>
            <a:r>
              <a:rPr lang="en-US" dirty="0" err="1"/>
              <a:t>Stono</a:t>
            </a:r>
            <a:r>
              <a:rPr lang="en-US" dirty="0"/>
              <a:t> River took guns, ammunition – organized a rebellion called the </a:t>
            </a:r>
            <a:r>
              <a:rPr lang="en-US" dirty="0" err="1"/>
              <a:t>Stono</a:t>
            </a:r>
            <a:r>
              <a:rPr lang="en-US" dirty="0"/>
              <a:t> Rebellion – a pivotal moment for slaves (the largest, most significant slave uprising in South Carolina history)</a:t>
            </a:r>
          </a:p>
          <a:p>
            <a:pPr eaLnBrk="1" hangingPunct="1"/>
            <a:r>
              <a:rPr lang="en-US" dirty="0"/>
              <a:t>The revolt unified whites; new steps taken to enforce system of slavery – new laws and tighter control, manumission done only by General  Assembly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6D0F2-2293-411F-97D3-C775C70D42A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Stono Rebellion &amp; Tougher Slave Laws</a:t>
            </a: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267200" cy="4525963"/>
          </a:xfrm>
        </p:spPr>
        <p:txBody>
          <a:bodyPr/>
          <a:lstStyle/>
          <a:p>
            <a:pPr eaLnBrk="1" hangingPunct="1"/>
            <a:r>
              <a:rPr lang="en-US" sz="2200" dirty="0"/>
              <a:t>Slave knowledge and labor made South Carolina prosperous</a:t>
            </a:r>
          </a:p>
          <a:p>
            <a:pPr eaLnBrk="1" hangingPunct="1"/>
            <a:r>
              <a:rPr lang="en-US" sz="2200" dirty="0"/>
              <a:t>Labor on rice plantations divided into tasks: slaves of different ages assigned daily workload, had free time remainder of the day, system encouraged hard work that was assigned by white overseers or a black</a:t>
            </a:r>
            <a:r>
              <a:rPr lang="en-US" sz="2200" b="1" i="1" dirty="0"/>
              <a:t> </a:t>
            </a:r>
            <a:r>
              <a:rPr lang="en-US" sz="2200" dirty="0"/>
              <a:t>driver</a:t>
            </a:r>
          </a:p>
          <a:p>
            <a:pPr eaLnBrk="1" hangingPunct="1"/>
            <a:r>
              <a:rPr lang="en-US" sz="2200" dirty="0"/>
              <a:t>By 1740, rice production boomed. 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8" name="Content Placeholder 7" descr="rice_fiel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76400"/>
            <a:ext cx="4000500" cy="300037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Rice Fields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9270-C4E7-4468-9E15-2BF77856907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0600" y="4724400"/>
            <a:ext cx="2672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rice field partially under water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7924800" cy="4525962"/>
          </a:xfrm>
        </p:spPr>
        <p:txBody>
          <a:bodyPr/>
          <a:lstStyle/>
          <a:p>
            <a:pPr eaLnBrk="1" hangingPunct="1"/>
            <a:r>
              <a:rPr lang="en-US" sz="3200" dirty="0"/>
              <a:t>Indigo – widely grown in 1740s and a significant factor in South Carolina economy </a:t>
            </a:r>
          </a:p>
          <a:p>
            <a:pPr eaLnBrk="1" hangingPunct="1"/>
            <a:r>
              <a:rPr lang="en-US" sz="3200" dirty="0"/>
              <a:t>1775 – over one million pounds exported, with Beaufort and Georgetown as centers   of indigo-growing regions</a:t>
            </a:r>
          </a:p>
          <a:p>
            <a:pPr eaLnBrk="1" hangingPunct="1"/>
            <a:r>
              <a:rPr lang="en-US" sz="3200" dirty="0"/>
              <a:t>An excellent complement to rice cultivation, as each needed different types of soil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0F2A6-2888-4D72-82F5-6A3480DB0ED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Indigo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Wealth of South Carolina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Wealth largely based on labor and skills of slaves</a:t>
            </a:r>
          </a:p>
          <a:p>
            <a:pPr eaLnBrk="1" hangingPunct="1"/>
            <a:r>
              <a:rPr lang="en-US" sz="3200"/>
              <a:t>Many wealthy families lived in South Carolina – 9 of the richest 10 men in the 13 British colonies lived in South Carolina (at the end of the colonial era)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8D51F-83A1-4589-B40D-780159B3D20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2077D-42A7-F649-9BCC-F247283F9CC8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3E963-D0C5-47F3-B662-2789C2DA874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ECCD66-94A5-2A4B-B143-0C903A9B92EC}"/>
              </a:ext>
            </a:extLst>
          </p:cNvPr>
          <p:cNvSpPr/>
          <p:nvPr/>
        </p:nvSpPr>
        <p:spPr>
          <a:xfrm>
            <a:off x="457200" y="4831566"/>
            <a:ext cx="7162800" cy="163195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766" y="4822826"/>
            <a:ext cx="6858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Growing as a Royal Colony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Slavery and Wealth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How  the People Lived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Two Great Struggles: Upcountry versus Lowcountry;  </a:t>
            </a:r>
            <a:r>
              <a:rPr lang="en-US" sz="2000" b="1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  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England versus France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Slavery and Wealth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/>
              <a:t>Essential Question: What was the nature of slavery in South Carolina?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4A598-47A6-45FF-BDED-DCC3189615A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Slavery and Wealth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267200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Middle Passage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chattel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artisan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Gullah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Stono Rebellion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manumission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driver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AF2C4-B94B-4D57-8C59-29D27C08C59B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Slaves from Africa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4525963"/>
          </a:xfrm>
        </p:spPr>
        <p:txBody>
          <a:bodyPr/>
          <a:lstStyle/>
          <a:p>
            <a:pPr eaLnBrk="1" hangingPunct="1"/>
            <a:r>
              <a:rPr lang="en-US" dirty="0"/>
              <a:t>Slaves to South Carolina – captured, sold to traders</a:t>
            </a:r>
          </a:p>
          <a:p>
            <a:pPr eaLnBrk="1" hangingPunct="1"/>
            <a:r>
              <a:rPr lang="en-US" dirty="0"/>
              <a:t>The Middle Passage - slaves’ introduction to their new life</a:t>
            </a:r>
          </a:p>
          <a:p>
            <a:pPr eaLnBrk="1" hangingPunct="1"/>
            <a:r>
              <a:rPr lang="en-US" dirty="0"/>
              <a:t>4-8 weeks on ship – landed on Sullivan Island – quarantined for 10 days – sold at slave auction</a:t>
            </a:r>
          </a:p>
          <a:p>
            <a:pPr eaLnBrk="1" hangingPunct="1"/>
            <a:r>
              <a:rPr lang="en-US" dirty="0"/>
              <a:t>Some remained in Charles Town – most taken to rice plantations between Beaufort and Georgetown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D7B4E-1206-4DFB-ADCA-6B8910F31D6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6858000" cy="4525963"/>
          </a:xfrm>
        </p:spPr>
        <p:txBody>
          <a:bodyPr/>
          <a:lstStyle/>
          <a:p>
            <a:pPr eaLnBrk="1" hangingPunct="1"/>
            <a:r>
              <a:rPr lang="en-US" dirty="0"/>
              <a:t>Slavery (in human history): slaves captured in wars, not slaves for life, children not automatically slaves </a:t>
            </a:r>
          </a:p>
          <a:p>
            <a:pPr eaLnBrk="1" hangingPunct="1"/>
            <a:r>
              <a:rPr lang="en-US" dirty="0"/>
              <a:t>Slavery (in American history): slaves for life, considered chattel, no rights to travel, legally marry, etc., almost all were black people from Africa, children automatically slaves</a:t>
            </a:r>
          </a:p>
          <a:p>
            <a:pPr eaLnBrk="1" hangingPunct="1"/>
            <a:r>
              <a:rPr lang="en-US" dirty="0"/>
              <a:t>Black slavery – existed in all 13 colonies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58CD7-F862-4537-9C48-6DB660A2F2E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Nature of American Slavery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534400" cy="4953000"/>
          </a:xfrm>
        </p:spPr>
        <p:txBody>
          <a:bodyPr/>
          <a:lstStyle/>
          <a:p>
            <a:pPr eaLnBrk="1" hangingPunct="1"/>
            <a:r>
              <a:rPr lang="en-US" dirty="0"/>
              <a:t>1730s – black slaves outnumbered whites 2:1 in colony</a:t>
            </a:r>
          </a:p>
          <a:p>
            <a:pPr eaLnBrk="1" hangingPunct="1"/>
            <a:r>
              <a:rPr lang="en-US" dirty="0"/>
              <a:t>Urban Slaves – mainly artisans &amp; household servants – established standards of excellence in trades or handicrafts  (hired out by owners to other people to perform tasks)</a:t>
            </a:r>
          </a:p>
          <a:p>
            <a:pPr eaLnBrk="1" hangingPunct="1"/>
            <a:r>
              <a:rPr lang="en-US" dirty="0"/>
              <a:t>Plantation Slaves – taken mainly to rice plantations – housed in little self-built cabins – clustered in small “settlements” (took charge of personal lives, as much as possible, including religion and ways of coping with the system of slavery)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427F3-9D9B-4F7C-9FC2-F36FFD93846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Slavery in South Carolina: </a:t>
            </a:r>
            <a:br>
              <a:rPr lang="en-US" dirty="0"/>
            </a:br>
            <a:r>
              <a:rPr lang="en-US" dirty="0"/>
              <a:t>Urban Slaves  &amp;  Plantation Slaves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05800" cy="4525963"/>
          </a:xfrm>
        </p:spPr>
        <p:txBody>
          <a:bodyPr/>
          <a:lstStyle/>
          <a:p>
            <a:pPr eaLnBrk="1" hangingPunct="1"/>
            <a:r>
              <a:rPr lang="en-US" sz="3200" dirty="0"/>
              <a:t>The Gullah language – rooted in pidgin language – allowed slaves to talk to each other and whites – recognized as new </a:t>
            </a:r>
            <a:r>
              <a:rPr lang="en-US" sz="3200" dirty="0" err="1"/>
              <a:t>creole</a:t>
            </a:r>
            <a:r>
              <a:rPr lang="en-US" sz="3200" dirty="0"/>
              <a:t> language</a:t>
            </a:r>
          </a:p>
          <a:p>
            <a:pPr eaLnBrk="1" hangingPunct="1"/>
            <a:r>
              <a:rPr lang="en-US" sz="3200" dirty="0"/>
              <a:t>New cultural patterns – influenced by Africans, Europeans, and Native Americans – contributed to a unique South Carolina culture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36EF-4FC3-453A-BFE6-677A71958E2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 Communication &amp; </a:t>
            </a:r>
            <a:br>
              <a:rPr lang="en-US" dirty="0"/>
            </a:br>
            <a:r>
              <a:rPr lang="en-US" dirty="0"/>
              <a:t>A Mixing Bowl of Cultures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467600" cy="4572000"/>
          </a:xfrm>
        </p:spPr>
        <p:txBody>
          <a:bodyPr/>
          <a:lstStyle/>
          <a:p>
            <a:pPr eaLnBrk="1" hangingPunct="1"/>
            <a:r>
              <a:rPr lang="en-US" sz="3200" dirty="0"/>
              <a:t>Punishment – usually in public – included whipping, confinement, branding, being sold away from one’s family, etc.</a:t>
            </a:r>
          </a:p>
          <a:p>
            <a:pPr eaLnBrk="1" hangingPunct="1"/>
            <a:r>
              <a:rPr lang="en-US" sz="3200" dirty="0"/>
              <a:t>Resistance – hardly noticeable gestures, comments, murder, slowing work pace, breaking tools, arson, physical attacks on white persons, running away, etc.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508C6-7043-48A4-B44F-8DFDA0981C6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Slave Punishment and Resistance</a:t>
            </a: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7091</TotalTime>
  <Words>677</Words>
  <Application>Microsoft Macintosh PowerPoint</Application>
  <PresentationFormat>On-screen Show (4:3)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Slavery and Wealth</vt:lpstr>
      <vt:lpstr>Section 2: Slavery and Wealth</vt:lpstr>
      <vt:lpstr>Slaves from Africa</vt:lpstr>
      <vt:lpstr>The Nature of American Slavery</vt:lpstr>
      <vt:lpstr>Slavery in South Carolina:  Urban Slaves  &amp;  Plantation Slaves</vt:lpstr>
      <vt:lpstr>Slave Communication &amp;  A Mixing Bowl of Cultures</vt:lpstr>
      <vt:lpstr>Slave Punishment and Resistance</vt:lpstr>
      <vt:lpstr>The Stono Rebellion &amp; Tougher Slave Laws</vt:lpstr>
      <vt:lpstr>The Rice Fields</vt:lpstr>
      <vt:lpstr>Indigo</vt:lpstr>
      <vt:lpstr>The Wealth of South Carolina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>Completed</cp:keywords>
  <dc:description>Study presentation to accompany student textbook. </dc:description>
  <cp:lastModifiedBy>Emmett Mullins</cp:lastModifiedBy>
  <cp:revision>483</cp:revision>
  <dcterms:created xsi:type="dcterms:W3CDTF">2010-06-02T19:20:05Z</dcterms:created>
  <dcterms:modified xsi:type="dcterms:W3CDTF">2021-04-09T20:36:52Z</dcterms:modified>
  <cp:category/>
</cp:coreProperties>
</file>