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60" r:id="rId3"/>
    <p:sldId id="335" r:id="rId4"/>
    <p:sldId id="336" r:id="rId5"/>
    <p:sldId id="318" r:id="rId6"/>
    <p:sldId id="319" r:id="rId7"/>
    <p:sldId id="320" r:id="rId8"/>
    <p:sldId id="321" r:id="rId9"/>
    <p:sldId id="322" r:id="rId10"/>
    <p:sldId id="354" r:id="rId11"/>
    <p:sldId id="263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7700"/>
    <a:srgbClr val="D9D9D9"/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1" autoAdjust="0"/>
    <p:restoredTop sz="89045" autoAdjust="0"/>
  </p:normalViewPr>
  <p:slideViewPr>
    <p:cSldViewPr>
      <p:cViewPr varScale="1">
        <p:scale>
          <a:sx n="110" d="100"/>
          <a:sy n="110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8E6431-BF1E-4887-BBF8-9D1471BBD3E2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9D95674-D13B-4A31-8213-C16B0F8C5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CCE255-4A7A-47F0-97F3-BA67FE9CEB3A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B38DEC-15A1-4D4A-81E8-42FB38E31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9AD65-6895-487B-887E-1C31E427405D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BF949-32C3-42B4-BBB8-D04F4BFB2F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8F83B-5E1E-4DE4-B913-AECC2580FB2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3BD76-377B-4D1C-A591-497F09CD9E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EFB6B-06DB-4B11-96F3-0501400D5DA4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29B2E-95DB-4F0B-9BC1-7007E5DBA9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Emmett\Local Settings\Temporary Internet Files\Content.IE5\E39IRJ7W\MP900362831[1]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rot="20456773">
            <a:off x="291176" y="5992359"/>
            <a:ext cx="742120" cy="493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C391-5F37-40E5-AA9E-0246EF83D70E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EAC93-4731-4F38-9F66-C96BFD183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4AEE2-5CEC-46CD-95C7-E4DD609229EF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CD3BA-0BEF-460C-A1EA-5C99530AA4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Emmett\Local Settings\Temporary Internet Files\Content.IE5\E39IRJ7W\MP900362831[1]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rot="20456773">
            <a:off x="291176" y="5992359"/>
            <a:ext cx="742120" cy="493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D834B-193A-4F06-B30E-3B06CB2ED744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BD075-7916-46C6-A7CD-551C41E045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EE4D5-02AF-4A53-9619-684B47DD40E7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B03CD-F3C7-40EB-9427-ACEB622583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CA9D3-115D-4222-B486-C29498E6160E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9BC94-AB7D-4662-980A-6560235548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32D6B-2248-4E79-9940-2D687B00F90A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314A3-5594-42E8-9641-4B454B2389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A4322-8167-4EE9-80F4-4C22A2DF3659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2BAF6-AAB4-45D0-BE07-84D54C7A33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0ADF3-C5C2-4D98-B50C-7641415FEEE3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97D6C-382F-43A8-A3C9-6428268583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764728-F700-4A29-BC23-2ADB25EBBF0D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DC52F05-F8AB-4D3F-AAF9-6928ED21A5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9" r:id="rId2"/>
    <p:sldLayoutId id="2147483791" r:id="rId3"/>
    <p:sldLayoutId id="2147483800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© 2022 Clairmont Press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BCD40D0-5728-F84B-AD03-0E7E5025D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DD3DF6-771F-2142-8D2C-E1B655978C54}"/>
              </a:ext>
            </a:extLst>
          </p:cNvPr>
          <p:cNvSpPr txBox="1"/>
          <p:nvPr/>
        </p:nvSpPr>
        <p:spPr>
          <a:xfrm>
            <a:off x="800100" y="5414962"/>
            <a:ext cx="7543800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6: A Rich and Royal Colony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5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8229600" cy="5105400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1F093-EAF8-4BE9-8615-A5D06D477260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Picture 5" descr="1763 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9950" y="381000"/>
            <a:ext cx="7404100" cy="518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8509" y="635635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4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42282-3207-4B4F-BB4E-4BB364838A02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9942" name="TextBox 4"/>
          <p:cNvSpPr txBox="1">
            <a:spLocks noChangeArrowheads="1"/>
          </p:cNvSpPr>
          <p:nvPr/>
        </p:nvSpPr>
        <p:spPr bwMode="auto">
          <a:xfrm>
            <a:off x="0" y="5679242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Image Credits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Calibri" pitchFamily="34" charset="0"/>
              </a:rPr>
              <a:t>Slide 1: Ted </a:t>
            </a:r>
            <a:r>
              <a:rPr lang="en-US" sz="1000" dirty="0" err="1">
                <a:solidFill>
                  <a:schemeClr val="bg1"/>
                </a:solidFill>
                <a:latin typeface="Calibri" pitchFamily="34" charset="0"/>
              </a:rPr>
              <a:t>Kerwin</a:t>
            </a:r>
            <a:r>
              <a:rPr lang="en-US" sz="1000" dirty="0">
                <a:solidFill>
                  <a:schemeClr val="bg1"/>
                </a:solidFill>
                <a:latin typeface="Calibri" pitchFamily="34" charset="0"/>
              </a:rPr>
              <a:t> Wikimedia Commons; Slide 2: Public Domain Wikimedia Commons; Slide 19: University of North Carolina; Slide 37: Andy Montgomery Wikimedia Commons</a:t>
            </a: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3E963-D0C5-47F3-B662-2789C2DA874C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ECCD66-94A5-2A4B-B143-0C903A9B92EC}"/>
              </a:ext>
            </a:extLst>
          </p:cNvPr>
          <p:cNvSpPr/>
          <p:nvPr/>
        </p:nvSpPr>
        <p:spPr>
          <a:xfrm>
            <a:off x="457200" y="4831566"/>
            <a:ext cx="7162800" cy="1631950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1766" y="4822826"/>
            <a:ext cx="68580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Growing as a Royal Colony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5" action="ppaction://hlinksldjump"/>
              </a:rPr>
              <a:t>Slavery and Wealth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How  the People Lived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4: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Two Great Struggles: Upcountry versus Lowcountry;  </a:t>
            </a:r>
            <a:r>
              <a:rPr lang="en-US" sz="2000" b="1" u="sng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   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  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England versus France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1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4: Two Great Struggles: </a:t>
            </a:r>
            <a:br>
              <a:rPr lang="en-US" dirty="0"/>
            </a:br>
            <a:r>
              <a:rPr lang="en-US" dirty="0"/>
              <a:t>Upcountry versus Lowcountry </a:t>
            </a:r>
            <a:br>
              <a:rPr lang="en-US" dirty="0"/>
            </a:br>
            <a:r>
              <a:rPr lang="en-US" dirty="0"/>
              <a:t>England versus France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2057400"/>
          </a:xfrm>
        </p:spPr>
        <p:txBody>
          <a:bodyPr/>
          <a:lstStyle/>
          <a:p>
            <a:pPr eaLnBrk="1" hangingPunct="1"/>
            <a:r>
              <a:rPr lang="en-US"/>
              <a:t>Essential Question: How did conflicts shape the lives of people in the royal colony? </a:t>
            </a:r>
          </a:p>
          <a:p>
            <a:pPr eaLnBrk="1" hangingPunct="1">
              <a:buFont typeface="Wingdings" pitchFamily="2" charset="2"/>
              <a:buNone/>
            </a:pPr>
            <a:endParaRPr lang="en-US"/>
          </a:p>
          <a:p>
            <a:pPr lvl="1" eaLnBrk="1" hangingPunct="1">
              <a:buFont typeface="Wingdings" pitchFamily="2" charset="2"/>
              <a:buChar char="Ø"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AC0FF-97A3-4E09-85D6-0C0759BDF6E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1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4: Two Great Struggles: </a:t>
            </a:r>
            <a:br>
              <a:rPr lang="en-US" dirty="0"/>
            </a:br>
            <a:r>
              <a:rPr lang="en-US" dirty="0"/>
              <a:t>Upcountry versus Lowcountry </a:t>
            </a:r>
            <a:br>
              <a:rPr lang="en-US" dirty="0"/>
            </a:br>
            <a:r>
              <a:rPr lang="en-US" dirty="0"/>
              <a:t>England versus France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143000" y="2438400"/>
            <a:ext cx="6477000" cy="3124200"/>
          </a:xfrm>
        </p:spPr>
        <p:txBody>
          <a:bodyPr/>
          <a:lstStyle/>
          <a:p>
            <a:pPr eaLnBrk="1" hangingPunct="1"/>
            <a:r>
              <a:rPr lang="en-US"/>
              <a:t>What terms do I need to know?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/>
              <a:t>Regulators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/>
              <a:t>Circuit Court Act of 1769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/>
              <a:t>French and Indian War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/>
              <a:t>Treaty of Paris of 1763</a:t>
            </a:r>
          </a:p>
          <a:p>
            <a:pPr lvl="1" eaLnBrk="1" hangingPunct="1">
              <a:buFont typeface="Arial" charset="0"/>
              <a:buNone/>
            </a:pPr>
            <a:endParaRPr lang="en-US"/>
          </a:p>
          <a:p>
            <a:pPr lvl="1" eaLnBrk="1" hangingPunct="1">
              <a:buFont typeface="Arial" charset="0"/>
              <a:buChar char="•"/>
            </a:pPr>
            <a:endParaRPr lang="en-US"/>
          </a:p>
          <a:p>
            <a:pPr lvl="1" eaLnBrk="1" hangingPunct="1">
              <a:buFont typeface="Arial" charset="0"/>
              <a:buChar char="•"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42261-9197-4C7D-BBEC-2CAF80F9332F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eaLnBrk="1" hangingPunct="1"/>
            <a:r>
              <a:rPr lang="en-US" dirty="0"/>
              <a:t>Cherokee: allied with the British</a:t>
            </a:r>
          </a:p>
          <a:p>
            <a:pPr eaLnBrk="1" hangingPunct="1"/>
            <a:r>
              <a:rPr lang="en-US" dirty="0"/>
              <a:t>France: competed with Carolina traders among the Indians; a military threat – especially after the beginning of the French and Indian War</a:t>
            </a:r>
          </a:p>
          <a:p>
            <a:pPr eaLnBrk="1" hangingPunct="1"/>
            <a:r>
              <a:rPr lang="en-US" dirty="0"/>
              <a:t>Governor James Glen: made great diplomatic efforts to keep the Cherokee as friendly allies</a:t>
            </a:r>
          </a:p>
          <a:p>
            <a:pPr eaLnBrk="1" hangingPunct="1"/>
            <a:r>
              <a:rPr lang="en-US" dirty="0"/>
              <a:t>Cherokee War: resulted as white settlers became more crowded and mistreatment more frequent </a:t>
            </a:r>
          </a:p>
          <a:p>
            <a:pPr eaLnBrk="1" hangingPunct="1"/>
            <a:r>
              <a:rPr lang="en-US" dirty="0"/>
              <a:t>1759 – 1761: many settlers killed; homesteads looted &amp; burned (also, Indian villages destroyed) – resulting 	in northwestern corner as Cherokee territory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BDFC7-9DEB-4E7A-8832-821E8177E74A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Introduction &amp; The Cherokee War</a:t>
            </a: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8534400" cy="5029200"/>
          </a:xfrm>
        </p:spPr>
        <p:txBody>
          <a:bodyPr/>
          <a:lstStyle/>
          <a:p>
            <a:pPr eaLnBrk="1" hangingPunct="1"/>
            <a:r>
              <a:rPr lang="en-US" dirty="0"/>
              <a:t>Since 1670 – controversies / conflicts over government control, class distinction, and sectional struggles between rich, developed East and poor, frontier West</a:t>
            </a:r>
          </a:p>
          <a:p>
            <a:pPr eaLnBrk="1" hangingPunct="1"/>
            <a:r>
              <a:rPr lang="en-US" dirty="0"/>
              <a:t>1760s – complaints of frontier Carolinians: (1) little representation of Upcountry in Commons House        (2) their farmland taxed at same rate as more cash-producing lands  (3) part of taxes supported Anglican Church, though they were mostly dissenters  (4) most money used for coastal fortifications, not protection from Indians &amp; French  (5) lack of law enforcement     	and courts in Upcountry 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032F7-C1AA-480C-A6B4-5A57F3CC5078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Upcountry versus Lowcountry</a:t>
            </a: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8610600" cy="4953000"/>
          </a:xfrm>
        </p:spPr>
        <p:txBody>
          <a:bodyPr/>
          <a:lstStyle/>
          <a:p>
            <a:pPr eaLnBrk="1" hangingPunct="1"/>
            <a:r>
              <a:rPr lang="en-US" dirty="0"/>
              <a:t>Inadequate protection and no help from Charles Town – vigilante groups (called Regulators) formed by frontier settlers helped drive out criminal gangs</a:t>
            </a:r>
          </a:p>
          <a:p>
            <a:pPr eaLnBrk="1" hangingPunct="1"/>
            <a:r>
              <a:rPr lang="en-US" dirty="0"/>
              <a:t>The Circuit Court Act of 1769:                                              • Set up 6 new courts (3 in </a:t>
            </a:r>
            <a:r>
              <a:rPr lang="en-US" dirty="0" err="1"/>
              <a:t>Lowcountry</a:t>
            </a:r>
            <a:r>
              <a:rPr lang="en-US" dirty="0"/>
              <a:t> – Charles Town, with one already, Beaufort, Georgetown) &amp; (4 in Upcountry – Orangeburg, Ninety Six, Camden, Cheraw)                                                                                • Regulators were pardoned – reasonable order restored – peaceful relations – still long-term sectional and class tensions  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ED317E-A564-45BD-9C5C-7906720401D7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Regulators</a:t>
            </a: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Mighty Struggle for Empire</a:t>
            </a:r>
          </a:p>
        </p:txBody>
      </p:sp>
      <p:sp>
        <p:nvSpPr>
          <p:cNvPr id="3789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18</a:t>
            </a:r>
            <a:r>
              <a:rPr lang="en-US" sz="3200" baseline="30000" dirty="0"/>
              <a:t>th</a:t>
            </a:r>
            <a:r>
              <a:rPr lang="en-US" sz="3200" dirty="0"/>
              <a:t> Century – empires of Britain, France, Spain worldwide in scope; most powerful nations in Europe, each seeking dominance</a:t>
            </a:r>
          </a:p>
          <a:p>
            <a:pPr eaLnBrk="1" hangingPunct="1"/>
            <a:r>
              <a:rPr lang="en-US" sz="3200" dirty="0"/>
              <a:t>Immediate threat to South Carolina: Spanish from St. Augustine and French</a:t>
            </a:r>
          </a:p>
          <a:p>
            <a:pPr eaLnBrk="1" hangingPunct="1"/>
            <a:r>
              <a:rPr lang="en-US" sz="3200" dirty="0"/>
              <a:t>A battle royal for control of North America soon to happen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FD6F39-B920-45FD-ABCE-E48780D3459B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5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82296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2700" dirty="0"/>
              <a:t>1689 to 1763 – 4 major wars among powers in Europe</a:t>
            </a:r>
          </a:p>
          <a:p>
            <a:pPr eaLnBrk="1" hangingPunct="1">
              <a:defRPr/>
            </a:pPr>
            <a:r>
              <a:rPr lang="en-US" sz="2700" dirty="0"/>
              <a:t>Mid 18</a:t>
            </a:r>
            <a:r>
              <a:rPr lang="en-US" sz="2700" baseline="30000" dirty="0"/>
              <a:t>th</a:t>
            </a:r>
            <a:r>
              <a:rPr lang="en-US" sz="2700" dirty="0"/>
              <a:t> Century – aggressive competition between Britain &amp; France for control of North America</a:t>
            </a:r>
          </a:p>
          <a:p>
            <a:pPr eaLnBrk="1" hangingPunct="1">
              <a:defRPr/>
            </a:pPr>
            <a:r>
              <a:rPr lang="en-US" sz="2700" dirty="0"/>
              <a:t>1754 – French and Indian War: British vs. French &amp; Indians </a:t>
            </a:r>
          </a:p>
          <a:p>
            <a:pPr eaLnBrk="1" hangingPunct="1">
              <a:defRPr/>
            </a:pPr>
            <a:r>
              <a:rPr lang="en-US" sz="2700" dirty="0"/>
              <a:t>1756 – Seven Years War in Europe started – 1</a:t>
            </a:r>
            <a:r>
              <a:rPr lang="en-US" sz="2700" baseline="30000" dirty="0"/>
              <a:t>st</a:t>
            </a:r>
            <a:r>
              <a:rPr lang="en-US" sz="2700" dirty="0"/>
              <a:t> truly global war in history involving all great powers in Europe – leaving Britain deeply in debt</a:t>
            </a:r>
          </a:p>
          <a:p>
            <a:pPr eaLnBrk="1" hangingPunct="1">
              <a:defRPr/>
            </a:pPr>
            <a:r>
              <a:rPr lang="en-US" sz="2700" dirty="0"/>
              <a:t>Treaty of Paris of 1763 – the British Empire became the mightiest empire on earth; received the entire North American continent east of Mississippi River, except New Orleans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1F093-EAF8-4BE9-8615-A5D06D477260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Wars for Empire</a:t>
            </a: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7092</TotalTime>
  <Words>601</Words>
  <Application>Microsoft Macintosh PowerPoint</Application>
  <PresentationFormat>On-screen Show (4:3)</PresentationFormat>
  <Paragraphs>51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4: Two Great Struggles:  Upcountry versus Lowcountry  England versus France</vt:lpstr>
      <vt:lpstr>Section 4: Two Great Struggles:  Upcountry versus Lowcountry  England versus France</vt:lpstr>
      <vt:lpstr>Introduction &amp; The Cherokee War</vt:lpstr>
      <vt:lpstr>Upcountry versus Lowcountry</vt:lpstr>
      <vt:lpstr>The Regulators</vt:lpstr>
      <vt:lpstr>The Mighty Struggle for Empire</vt:lpstr>
      <vt:lpstr>The Wars for Empire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>Completed</cp:keywords>
  <dc:description>Study presentation to accompany student textbook. </dc:description>
  <cp:lastModifiedBy>Emmett Mullins</cp:lastModifiedBy>
  <cp:revision>485</cp:revision>
  <dcterms:created xsi:type="dcterms:W3CDTF">2010-06-02T19:20:05Z</dcterms:created>
  <dcterms:modified xsi:type="dcterms:W3CDTF">2021-04-09T20:38:01Z</dcterms:modified>
  <cp:category/>
</cp:coreProperties>
</file>