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5"/>
  </p:notesMasterIdLst>
  <p:handoutMasterIdLst>
    <p:handoutMasterId r:id="rId16"/>
  </p:handoutMasterIdLst>
  <p:sldIdLst>
    <p:sldId id="259" r:id="rId2"/>
    <p:sldId id="260" r:id="rId3"/>
    <p:sldId id="270" r:id="rId4"/>
    <p:sldId id="276" r:id="rId5"/>
    <p:sldId id="275" r:id="rId6"/>
    <p:sldId id="309" r:id="rId7"/>
    <p:sldId id="317" r:id="rId8"/>
    <p:sldId id="346" r:id="rId9"/>
    <p:sldId id="347" r:id="rId10"/>
    <p:sldId id="348" r:id="rId11"/>
    <p:sldId id="359" r:id="rId12"/>
    <p:sldId id="360" r:id="rId13"/>
    <p:sldId id="361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44C0F3-6917-8049-A3F7-D32DD05CD5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9770AB-EA03-204B-978D-CC39FF49F4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A30F61F-5197-5B4E-A0AE-CC3E7CFDC5BF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2ACE1D-710A-0249-9865-EA1649EBA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4A9B24-5ABB-ED4B-89B3-7486E6A33E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41E505-0552-4545-BF76-D12A46161A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AEB136-1BF8-8642-8AAE-28C0F675F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411A76-3056-C941-A5D1-9C36EED84EE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2581F07-244B-754F-81AF-8DA5A630D4D8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543E7A9-EA2A-AB44-AD88-05D88EB766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49BBA3D-0844-BA45-A539-9A206D6091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95AE7-481D-E24C-A123-C169DA2C8C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FFA3F-9E66-C847-9722-193ECECAEF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40792C1-6BD0-5743-8FC9-5D9F9F5D2A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FD05A472-09CC-C94B-AE89-1DB0A9F3A6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738A07D8-E55E-0046-9895-5323D1253C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>
            <a:extLst>
              <a:ext uri="{FF2B5EF4-FFF2-40B4-BE49-F238E27FC236}">
                <a16:creationId xmlns:a16="http://schemas.microsoft.com/office/drawing/2014/main" id="{26AF9EFA-682B-BD4E-B974-A9EFE71AAE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>
            <a:extLst>
              <a:ext uri="{FF2B5EF4-FFF2-40B4-BE49-F238E27FC236}">
                <a16:creationId xmlns:a16="http://schemas.microsoft.com/office/drawing/2014/main" id="{0B7018A9-A7B2-7B48-A051-E82CB75D1D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CB3FBCCF-365D-E144-B839-3C8C94A876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63DAC179-EC26-C049-B390-788C65D79A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>
            <a:extLst>
              <a:ext uri="{FF2B5EF4-FFF2-40B4-BE49-F238E27FC236}">
                <a16:creationId xmlns:a16="http://schemas.microsoft.com/office/drawing/2014/main" id="{59F2A6A2-F9AC-A842-A1AE-A6B4A59264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Notes Placeholder 2">
            <a:extLst>
              <a:ext uri="{FF2B5EF4-FFF2-40B4-BE49-F238E27FC236}">
                <a16:creationId xmlns:a16="http://schemas.microsoft.com/office/drawing/2014/main" id="{383230CA-48C1-8445-AA44-EB16891524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>
            <a:extLst>
              <a:ext uri="{FF2B5EF4-FFF2-40B4-BE49-F238E27FC236}">
                <a16:creationId xmlns:a16="http://schemas.microsoft.com/office/drawing/2014/main" id="{FC486956-23A8-F647-BC84-887CE3BAB6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Notes Placeholder 2">
            <a:extLst>
              <a:ext uri="{FF2B5EF4-FFF2-40B4-BE49-F238E27FC236}">
                <a16:creationId xmlns:a16="http://schemas.microsoft.com/office/drawing/2014/main" id="{180DA3D4-FEA4-5544-A9E2-BB590717C5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CA89A334-C13E-9A4B-89DB-868F9D288B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0444E359-7019-2146-A963-B69B7438CA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D3588036-F53C-0C4E-A0F1-268473050A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E8BCB8C0-5F8A-F14E-94E9-37E23A5E12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55970C96-F6E3-FC4A-888F-E71BA59BB2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A2E82DF3-1C9E-6241-8388-518B47911F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AE666800-F11B-C34F-AAAE-61E47B92EA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9513EFDF-3C6A-1445-900B-AAEFECC5FF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91482091-9202-C540-9DB9-A0100DA765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A335F494-8163-024A-B9AD-72CE3295F9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1081B436-1FDA-B44B-B8D1-4462B6F206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89F90EFC-BBF2-3748-83D4-5250735BE6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69034400-18D9-DE45-B2A3-B4270C2794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BF5A6CD7-54F8-4E4F-A514-AA84F4AAEF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>
            <a:extLst>
              <a:ext uri="{FF2B5EF4-FFF2-40B4-BE49-F238E27FC236}">
                <a16:creationId xmlns:a16="http://schemas.microsoft.com/office/drawing/2014/main" id="{56584FDF-51E0-3444-A4D0-A9C3909019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>
            <a:extLst>
              <a:ext uri="{FF2B5EF4-FFF2-40B4-BE49-F238E27FC236}">
                <a16:creationId xmlns:a16="http://schemas.microsoft.com/office/drawing/2014/main" id="{D96BF48D-23CE-D747-AAE9-FC0C7445CF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7C771-3392-9E45-874C-0BB4852BF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F61EB-D3B5-D643-BF58-E7DB9C298FDE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073A3-A61F-6A40-8924-BD7232A16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5A26D-499B-2A44-8C62-C921FA0FE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AF7CC-1925-6643-A37E-8862F59549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321969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F4B98-0655-D44C-9FF0-87BDE3666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86D58-D43D-D048-BF63-C054B881A864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9BF30-453A-0944-A3E1-55793E6ED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BD275-D556-EE45-80FE-750F5C3AE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58F33-5298-C143-9797-5C465B4F4D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173564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AA9A1-5A6F-0643-A5E3-B286B77B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6D0A6-1752-5548-A280-788E25BEA8A3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40C48-CF2D-C94A-9DE2-A04F8C69F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91186-DE99-2649-A658-2E52512A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41DC0-02C9-2D4B-BA92-E1433704D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724961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246507-5FB2-8045-90EB-09BBD0C18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36F65-2239-834C-BA58-A680DFF3A02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E19FF7-9C45-7E47-A8E4-FC73C01E6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1DE940-6A1B-2248-A0FF-197226E8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E4765-268A-3B4A-A434-CD32AFEF7D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23E6A52-7CAF-B34E-999F-FF13B1EFAE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96908269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87B41-EFD9-E64F-BB86-5416A9A72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A5B62-53EB-7B49-830B-74BBA252C1F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68F44-18DA-C741-A4B3-07942678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30DFB-2F0C-394D-B9AB-E3B66ECAD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D48FF-A0AE-764A-93FB-F6342A656A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978400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DF6AE22-83BF-0D45-9DAE-B5B3F0A3E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3E971-4D68-324F-85C4-6841DFCCC6E4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B00203D-CD86-3F45-9F6F-274E923F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74ABABC-8260-4144-A856-0175AF405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283D8-EEC3-9F47-A692-3407D701EA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9DA9E599-E855-BF47-85DA-EB0E2B7374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63608280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F81D093-3EE7-6840-884C-9D75AA0AF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0AFA9-21F9-7B45-B169-F05E5A97AFA8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ACB50DC-7225-CA42-9183-132974E6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8E23DF9-F90C-1B48-A1BA-38B42DA01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39FE3-6257-2E4B-A255-713BDC98CD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456332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F2A3FA7-E0D6-E541-B860-15A4D665F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B9D03-B073-5A47-A965-94C58698EEC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E486F6-9130-944C-ACD8-64DD45DF2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1110B45-BCAC-A34A-B514-45782194C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33834-710F-FF4F-8675-0C92DAFED5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998233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3EE7A88-E136-5743-B5A0-38DFCBAFF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36E67-4F69-0948-A4CE-0E1C4A5024E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B8BF3A1-22EC-4E4C-9FF9-28CBB4DA1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A809BD5-D784-B04D-88C0-7DBA7C248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1174D-24B5-5242-8781-BCF340D33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904811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454374-F24A-2B44-9BC8-DEAE4E1C4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38EFF-1C23-2C49-A90D-29167049AC8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410ADF-E034-BA4A-8A7B-E2F106232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68EED6-DF34-CD49-B138-67F16C75C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181A2-8477-AA46-BCF8-001F807B99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848566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5FA4AF-B940-B346-98D4-DE5CBC18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6F64F-754D-434B-B8E4-0EC211354CB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3328F9-19A9-2F44-8D81-3948297E5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C11E80-B637-7C45-8138-75D6FFB3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24151-E82D-7D46-ADF3-3F62F425BF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681309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C6E25CD-6FAF-0349-9E4B-B86FCFCBE3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40669DC-2B65-C744-9517-BC2A3408D3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6B81C-04BC-0F47-AEC5-93F6F61A54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EEBF7C9-2A83-F84C-9FAA-8313663F7405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B9A35-02AA-9E4D-AFA7-7AFB4CD9F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57D5D-1F91-2145-934A-7FC86B00C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5DA81DF-7790-B94B-826B-EFC3BB389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9" r:id="rId2"/>
    <p:sldLayoutId id="2147483921" r:id="rId3"/>
    <p:sldLayoutId id="2147483930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EC1A70DD-CF4A-D343-9370-7E57B47C1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© 2022 Clairmont Press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6150E0E-EE06-E74D-84D2-81A0AF506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B7876D-8E93-4A42-B926-3E744FC40122}"/>
              </a:ext>
            </a:extLst>
          </p:cNvPr>
          <p:cNvSpPr txBox="1"/>
          <p:nvPr/>
        </p:nvSpPr>
        <p:spPr>
          <a:xfrm>
            <a:off x="800100" y="5414962"/>
            <a:ext cx="7543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8: The Antebellum Era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C0F2E5-05CD-1149-9544-A3211239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Rising Tide of Antislavery Sentiment in the Country</a:t>
            </a:r>
          </a:p>
        </p:txBody>
      </p:sp>
      <p:sp>
        <p:nvSpPr>
          <p:cNvPr id="64514" name="Content Placeholder 5">
            <a:extLst>
              <a:ext uri="{FF2B5EF4-FFF2-40B4-BE49-F238E27FC236}">
                <a16:creationId xmlns:a16="http://schemas.microsoft.com/office/drawing/2014/main" id="{87532B63-3CFF-B648-AED0-8FBB1FF41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At the end of 1820s, almost all opponents were driven out of South or silenced.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American Colonization Society asked the Federal Government for money to purchase slaves and free them in a colony in Africa.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After 1830, America shifted toward the abolition of slavery.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 1833, the British Empire, that extended worldwide, abolished slavery. 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4515" name="Slide Number Placeholder 6">
            <a:extLst>
              <a:ext uri="{FF2B5EF4-FFF2-40B4-BE49-F238E27FC236}">
                <a16:creationId xmlns:a16="http://schemas.microsoft.com/office/drawing/2014/main" id="{B8F70674-3DC2-DF45-B1AB-54DE7F85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435B77-332B-5742-89BC-A1A28BBAF41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59DD69-9A36-0A4D-9EFC-7DE555170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States</a:t>
            </a:r>
            <a:r>
              <a:rPr lang="ja-JP" alt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’</a:t>
            </a:r>
            <a:r>
              <a:rPr lang="en-US" altLang="ja-JP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Rights as a Defensive Strategy</a:t>
            </a:r>
            <a:endParaRPr lang="en-US" sz="400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66562" name="Content Placeholder 5">
            <a:extLst>
              <a:ext uri="{FF2B5EF4-FFF2-40B4-BE49-F238E27FC236}">
                <a16:creationId xmlns:a16="http://schemas.microsoft.com/office/drawing/2014/main" id="{BE31ACCA-F00B-AB43-8CD1-FA18380AD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The state</a:t>
            </a:r>
            <a:r>
              <a:rPr lang="ja-JP" altLang="en-US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>
                <a:ea typeface="ＭＳ Ｐゴシック" panose="020B0600070205080204" pitchFamily="34" charset="-128"/>
              </a:rPr>
              <a:t>s economy was declining while the North and Northwest were booming economically.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In the north, the population was growing rapidly.  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Most immigrants preferred to settle in the North.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John C. Calhoun argued that a state could declare an act unconstitutional and nullify the law.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Robert Barnwell Rhett advocated secession with or without the company of other southern states.</a:t>
            </a: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66563" name="Slide Number Placeholder 6">
            <a:extLst>
              <a:ext uri="{FF2B5EF4-FFF2-40B4-BE49-F238E27FC236}">
                <a16:creationId xmlns:a16="http://schemas.microsoft.com/office/drawing/2014/main" id="{ECBED450-C8E4-BE41-A125-5752CD07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E5EFAF-E302-9F40-9256-6E85086AA3C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6C9E07-6DC0-BD47-A0B4-8F9A39511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Nullification Crisis</a:t>
            </a:r>
          </a:p>
        </p:txBody>
      </p:sp>
      <p:sp>
        <p:nvSpPr>
          <p:cNvPr id="68610" name="Content Placeholder 5">
            <a:extLst>
              <a:ext uri="{FF2B5EF4-FFF2-40B4-BE49-F238E27FC236}">
                <a16:creationId xmlns:a16="http://schemas.microsoft.com/office/drawing/2014/main" id="{00A7389E-5227-0142-A320-86CC07166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600">
                <a:ea typeface="ＭＳ Ｐゴシック" panose="020B0600070205080204" pitchFamily="34" charset="-128"/>
              </a:rPr>
              <a:t>The Hayne-Webster Debate (one of most famous in Senate history) took place in 1830. Hayne supported nullification, while Webster felt liberty could only occur within the Union.</a:t>
            </a:r>
          </a:p>
          <a:p>
            <a:pPr eaLnBrk="1" hangingPunct="1"/>
            <a:r>
              <a:rPr lang="en-US" altLang="en-US" sz="2600">
                <a:ea typeface="ＭＳ Ｐゴシック" panose="020B0600070205080204" pitchFamily="34" charset="-128"/>
              </a:rPr>
              <a:t>Between 1830 and1832, the political struggle between Nullifiers and Unionists took place across map of South Carolina. In 1832, there was a big win for the Nullifiers</a:t>
            </a:r>
          </a:p>
          <a:p>
            <a:pPr eaLnBrk="1" hangingPunct="1"/>
            <a:r>
              <a:rPr lang="en-US" altLang="en-US" sz="2600">
                <a:ea typeface="ＭＳ Ｐゴシック" panose="020B0600070205080204" pitchFamily="34" charset="-128"/>
              </a:rPr>
              <a:t>The possibility of a bloody showdown between Federal Government and South Carolina was defused by a Congressional compromise.</a:t>
            </a:r>
          </a:p>
          <a:p>
            <a:pPr eaLnBrk="1" hangingPunct="1"/>
            <a:endParaRPr lang="en-US" altLang="en-US" sz="26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6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600">
              <a:ea typeface="ＭＳ Ｐゴシック" panose="020B0600070205080204" pitchFamily="34" charset="-128"/>
            </a:endParaRPr>
          </a:p>
        </p:txBody>
      </p:sp>
      <p:sp>
        <p:nvSpPr>
          <p:cNvPr id="68611" name="Slide Number Placeholder 6">
            <a:extLst>
              <a:ext uri="{FF2B5EF4-FFF2-40B4-BE49-F238E27FC236}">
                <a16:creationId xmlns:a16="http://schemas.microsoft.com/office/drawing/2014/main" id="{DDD42614-AD02-9C44-9ADE-6DBD6F374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3D7B3D-B5B4-454A-88DB-6335B375EAC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B69C9B-9AAB-5E43-AF52-F60BC9896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Great Reaction</a:t>
            </a:r>
          </a:p>
        </p:txBody>
      </p:sp>
      <p:sp>
        <p:nvSpPr>
          <p:cNvPr id="70658" name="Content Placeholder 5">
            <a:extLst>
              <a:ext uri="{FF2B5EF4-FFF2-40B4-BE49-F238E27FC236}">
                <a16:creationId xmlns:a16="http://schemas.microsoft.com/office/drawing/2014/main" id="{A4ED2933-6BEB-744F-B9E5-A3746256E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South Carolina leaders, after the Nullification Crisis, imposed what historians labeled the Great Reaction.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Severe restrictions on people</a:t>
            </a:r>
            <a:r>
              <a:rPr lang="ja-JP" altLang="en-US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>
                <a:ea typeface="ＭＳ Ｐゴシック" panose="020B0600070205080204" pitchFamily="34" charset="-128"/>
              </a:rPr>
              <a:t>s freedom were enacted by the General Assembly. 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The state censored U.S. mail to prevent distribution of abolitionist literature. 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State leaders continued military preparation, strengthened night slave patrol, and tightened slave codes. 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South Carolinians defended slavery as a positive for both whites and blacks. </a:t>
            </a: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70659" name="Slide Number Placeholder 6">
            <a:extLst>
              <a:ext uri="{FF2B5EF4-FFF2-40B4-BE49-F238E27FC236}">
                <a16:creationId xmlns:a16="http://schemas.microsoft.com/office/drawing/2014/main" id="{F84003E1-5BDA-9548-8846-B849EAE6F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74ECB8-368B-374A-8EF4-D058D43D224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238904-5C26-2C41-8076-9D1EC1A53324}"/>
              </a:ext>
            </a:extLst>
          </p:cNvPr>
          <p:cNvSpPr txBox="1"/>
          <p:nvPr/>
        </p:nvSpPr>
        <p:spPr>
          <a:xfrm>
            <a:off x="3388509" y="6352143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3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642B1001-D758-0548-9573-815CBC121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F98156-B510-CD44-9545-F97F206470B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AC35B0-48A0-914A-BB06-A962D2606CDC}"/>
              </a:ext>
            </a:extLst>
          </p:cNvPr>
          <p:cNvSpPr/>
          <p:nvPr/>
        </p:nvSpPr>
        <p:spPr>
          <a:xfrm>
            <a:off x="468086" y="4800600"/>
            <a:ext cx="6172200" cy="1143000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8A4F93-1270-A941-BB4D-382686C19747}"/>
              </a:ext>
            </a:extLst>
          </p:cNvPr>
          <p:cNvSpPr txBox="1"/>
          <p:nvPr/>
        </p:nvSpPr>
        <p:spPr>
          <a:xfrm>
            <a:off x="457199" y="4831566"/>
            <a:ext cx="6172201" cy="10160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srgbClr val="DCE6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Section 1: </a:t>
            </a:r>
            <a:r>
              <a:rPr lang="en-US" sz="2000" b="1" dirty="0">
                <a:solidFill>
                  <a:srgbClr val="DCE6F2"/>
                </a:solidFill>
                <a:latin typeface="Calibri" pitchFamily="34" charset="0"/>
                <a:hlinkClick r:id="rId4" action="ppaction://hlinksldjump"/>
              </a:rPr>
              <a:t>The Economy and Everyday Life </a:t>
            </a:r>
            <a:endParaRPr lang="en-US" sz="2000" b="1" dirty="0">
              <a:solidFill>
                <a:srgbClr val="DCE6F2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000" b="1" dirty="0">
                <a:solidFill>
                  <a:srgbClr val="DCE6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Section 2: </a:t>
            </a:r>
            <a:r>
              <a:rPr lang="en-US" sz="2000" b="1" dirty="0">
                <a:solidFill>
                  <a:srgbClr val="DCE6F2"/>
                </a:solidFill>
                <a:latin typeface="Calibri" pitchFamily="34" charset="0"/>
                <a:hlinkClick r:id="rId4" action="ppaction://hlinksldjump"/>
              </a:rPr>
              <a:t>Nationalism, Sectionalism, and States</a:t>
            </a:r>
            <a:r>
              <a:rPr lang="ja-JP" altLang="en-US" sz="2000" b="1" dirty="0">
                <a:solidFill>
                  <a:srgbClr val="DCE6F2"/>
                </a:solidFill>
                <a:latin typeface="Calibri" pitchFamily="34" charset="0"/>
                <a:hlinkClick r:id="rId4" action="ppaction://hlinksldjump"/>
              </a:rPr>
              <a:t>’</a:t>
            </a:r>
            <a:r>
              <a:rPr lang="en-US" altLang="ja-JP" sz="2000" b="1" dirty="0">
                <a:solidFill>
                  <a:srgbClr val="DCE6F2"/>
                </a:solidFill>
                <a:latin typeface="Calibri" pitchFamily="34" charset="0"/>
                <a:hlinkClick r:id="rId4" action="ppaction://hlinksldjump"/>
              </a:rPr>
              <a:t> Rights</a:t>
            </a:r>
            <a:endParaRPr lang="en-US" altLang="ja-JP" sz="2000" b="1" dirty="0">
              <a:solidFill>
                <a:srgbClr val="DCE6F2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000" b="1" dirty="0">
                <a:solidFill>
                  <a:srgbClr val="DCE6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Section 3: </a:t>
            </a:r>
            <a:r>
              <a:rPr lang="en-US" sz="2000" b="1" dirty="0">
                <a:solidFill>
                  <a:srgbClr val="DCE6F2"/>
                </a:solidFill>
                <a:latin typeface="Calibri" pitchFamily="34" charset="0"/>
                <a:hlinkClick r:id="" action="ppaction://noaction"/>
              </a:rPr>
              <a:t>The March Toward Catastrophe</a:t>
            </a:r>
            <a:endParaRPr lang="en-US" sz="2000" b="1" dirty="0">
              <a:solidFill>
                <a:srgbClr val="DCE6F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C9436-C5E9-CB4F-B2A0-55C6C74B5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Section 2: Nationalism, Sectionalism, and States</a:t>
            </a:r>
            <a:r>
              <a:rPr lang="ja-JP" alt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’</a:t>
            </a:r>
            <a:r>
              <a:rPr lang="en-US" altLang="ja-JP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Rights</a:t>
            </a:r>
            <a:endParaRPr lang="en-US" sz="360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D6B336A0-E35D-D448-86B8-06456C339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Essential Question: What beliefs and ideals guided antebellum South Carolina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politics?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Char char="Ø"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0180" name="Slide Number Placeholder 4">
            <a:extLst>
              <a:ext uri="{FF2B5EF4-FFF2-40B4-BE49-F238E27FC236}">
                <a16:creationId xmlns:a16="http://schemas.microsoft.com/office/drawing/2014/main" id="{700100DE-46AF-C44F-83DC-70EA08D3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2CE069-BE2A-E14D-963C-C51385DACC9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5F1DE-B5BA-C543-8A71-9319462D1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Section 2: Nationalism, Sectionalism, and States</a:t>
            </a:r>
            <a:r>
              <a:rPr lang="ja-JP" alt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’</a:t>
            </a:r>
            <a:r>
              <a:rPr lang="en-US" altLang="ja-JP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Rights</a:t>
            </a:r>
            <a:endParaRPr lang="en-US" sz="360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96BC1A4F-A6A7-DC4A-BAC2-0F580C96F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terms do I need to know?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nationalism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internal improvements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sectionalism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protective tariff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Missouri Compromise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abolitionist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nullify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secession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2227" name="Slide Number Placeholder 4">
            <a:extLst>
              <a:ext uri="{FF2B5EF4-FFF2-40B4-BE49-F238E27FC236}">
                <a16:creationId xmlns:a16="http://schemas.microsoft.com/office/drawing/2014/main" id="{222416A7-C5ED-1345-A82F-BD6BC996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E27C2E-A76F-7048-92C0-D98E3F5383C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9EA39A-9F9E-5A46-B785-588081C8D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Era of National Enthusiasm in South Carolina – 1790-1825</a:t>
            </a:r>
          </a:p>
        </p:txBody>
      </p:sp>
      <p:sp>
        <p:nvSpPr>
          <p:cNvPr id="54274" name="Content Placeholder 5">
            <a:extLst>
              <a:ext uri="{FF2B5EF4-FFF2-40B4-BE49-F238E27FC236}">
                <a16:creationId xmlns:a16="http://schemas.microsoft.com/office/drawing/2014/main" id="{1CF7248D-BD49-5940-8781-80339C79C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The War of 1812 occurred because American ships were being stopped by the British, who were taking cargo and sailors for themselves. In 1812, Congress declared war on them.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In 1814, British troops captured Washington D.C., burned the White House and other public buildings. A treaty was signed in the same year.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In 1816, there was only one organized political party: the Democratic-Republicans.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Projects to help strengthen national unity, stabilize currency system, and improve economy were implemented.</a:t>
            </a: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54275" name="Slide Number Placeholder 6">
            <a:extLst>
              <a:ext uri="{FF2B5EF4-FFF2-40B4-BE49-F238E27FC236}">
                <a16:creationId xmlns:a16="http://schemas.microsoft.com/office/drawing/2014/main" id="{5D308170-F207-894E-81CD-DCA131B70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241052-B91B-F547-AB9F-D3341B7C6A3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4C74BF-DE1C-DA4B-AE55-29E0C5D48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Rising Sectional Sentiment</a:t>
            </a:r>
          </a:p>
        </p:txBody>
      </p:sp>
      <p:sp>
        <p:nvSpPr>
          <p:cNvPr id="56322" name="Content Placeholder 5">
            <a:extLst>
              <a:ext uri="{FF2B5EF4-FFF2-40B4-BE49-F238E27FC236}">
                <a16:creationId xmlns:a16="http://schemas.microsoft.com/office/drawing/2014/main" id="{73DB46DC-99A0-7349-9967-8077E4564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Sectionalism developed in the 1820</a:t>
            </a:r>
            <a:r>
              <a:rPr lang="ja-JP" altLang="en-US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>
                <a:ea typeface="ＭＳ Ｐゴシック" panose="020B0600070205080204" pitchFamily="34" charset="-128"/>
              </a:rPr>
              <a:t>s and 3 distinct groups formed based on economic interests.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In the Northeast, farming was important. Towns wanted industry to increase. They also requested a protective tariff from the federal government.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The Old Northwest Territory produced an abundance of corn, wheat, and livestock. Most of the people who settled here were immigrants and opposed to slavery. 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The South became increasingly dedicated to producing cotton and slavery. They felt the government favored the North and  discriminated against South.</a:t>
            </a: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56323" name="Slide Number Placeholder 6">
            <a:extLst>
              <a:ext uri="{FF2B5EF4-FFF2-40B4-BE49-F238E27FC236}">
                <a16:creationId xmlns:a16="http://schemas.microsoft.com/office/drawing/2014/main" id="{6DC58000-B2DD-9B42-8AF4-F1D4060E6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2CD576-6AF9-4540-9EB1-DB7EE54AF24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AC2A39-6A6F-8143-A6DF-1D54CEDD4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Missouri Compromise of 1820</a:t>
            </a:r>
          </a:p>
        </p:txBody>
      </p:sp>
      <p:sp>
        <p:nvSpPr>
          <p:cNvPr id="58370" name="Content Placeholder 5">
            <a:extLst>
              <a:ext uri="{FF2B5EF4-FFF2-40B4-BE49-F238E27FC236}">
                <a16:creationId xmlns:a16="http://schemas.microsoft.com/office/drawing/2014/main" id="{DD5F69BC-6B73-A84A-88EC-ABAB07C7A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In 1819, Missouri applied for admission to the Union (Northern states who opposed slavery).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In 1820, the Missouri  Compromise was adopted by Congress.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This allowed Maine into the Union as free state, but kept Missouri a slave state. Its goal was to equalize the number of states and senators with slaves.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 It also said that the northern territories gained from the Louisiana Purchase were to be free of slaves.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58371" name="Slide Number Placeholder 6">
            <a:extLst>
              <a:ext uri="{FF2B5EF4-FFF2-40B4-BE49-F238E27FC236}">
                <a16:creationId xmlns:a16="http://schemas.microsoft.com/office/drawing/2014/main" id="{10D10085-9FD7-8742-A4D6-64B79F57C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00E48B-797B-734B-97A3-57E20832070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ontent Placeholder 5">
            <a:extLst>
              <a:ext uri="{FF2B5EF4-FFF2-40B4-BE49-F238E27FC236}">
                <a16:creationId xmlns:a16="http://schemas.microsoft.com/office/drawing/2014/main" id="{659ED107-842A-C94F-BFBD-6DF391BFC3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Whites in South Carolina feared slave uprisings because of previous slave revolts. 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Southern slaveholders were frightened and angry. Free blacks made them especially nervous. 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Free blacks were controlled by a municipal guard. The General Assembly passed an act of revenge against all free black seamen on ships entering Charleston.</a:t>
            </a: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</p:txBody>
      </p:sp>
      <p:pic>
        <p:nvPicPr>
          <p:cNvPr id="60418" name="Content Placeholder 2">
            <a:extLst>
              <a:ext uri="{FF2B5EF4-FFF2-40B4-BE49-F238E27FC236}">
                <a16:creationId xmlns:a16="http://schemas.microsoft.com/office/drawing/2014/main" id="{47C437C8-A316-FE40-B199-D89BAA3D942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72113" y="1833563"/>
            <a:ext cx="2314575" cy="4048125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284ED2D-27D9-A549-8416-B7355DC9F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Denmark Vesey Plot</a:t>
            </a:r>
          </a:p>
        </p:txBody>
      </p:sp>
      <p:sp>
        <p:nvSpPr>
          <p:cNvPr id="60420" name="Slide Number Placeholder 6">
            <a:extLst>
              <a:ext uri="{FF2B5EF4-FFF2-40B4-BE49-F238E27FC236}">
                <a16:creationId xmlns:a16="http://schemas.microsoft.com/office/drawing/2014/main" id="{2BFF28AA-59FF-1A44-A0FA-972A66854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E201F9-B2B0-1544-B0E6-A8EB1BF8320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189055-9901-9143-88E9-5DB898D0C40C}"/>
              </a:ext>
            </a:extLst>
          </p:cNvPr>
          <p:cNvSpPr txBox="1"/>
          <p:nvPr/>
        </p:nvSpPr>
        <p:spPr>
          <a:xfrm>
            <a:off x="5105400" y="5867400"/>
            <a:ext cx="3048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dirty="0">
                <a:latin typeface="+mn-lt"/>
                <a:ea typeface="+mn-ea"/>
              </a:rPr>
              <a:t>Benjamin Ogle </a:t>
            </a:r>
            <a:r>
              <a:rPr lang="en-US" sz="1400" dirty="0" err="1">
                <a:latin typeface="+mn-lt"/>
                <a:ea typeface="+mn-ea"/>
              </a:rPr>
              <a:t>Tayloe</a:t>
            </a:r>
            <a:r>
              <a:rPr lang="en-US" sz="1400" dirty="0">
                <a:latin typeface="+mn-lt"/>
                <a:ea typeface="+mn-ea"/>
              </a:rPr>
              <a:t> (age 94 in 1915) was freed after the Civil War.  </a:t>
            </a: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ontent Placeholder 5">
            <a:extLst>
              <a:ext uri="{FF2B5EF4-FFF2-40B4-BE49-F238E27FC236}">
                <a16:creationId xmlns:a16="http://schemas.microsoft.com/office/drawing/2014/main" id="{5C12F080-31B3-5A44-9838-C9A05950F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Carolinians were very closed minded on the topic of racial equality.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They valued military service.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Leaders created the Citadel in 1822 to be a guardhouse and arsenal.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Nat Turner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s rebellion caused southern whites to dislike northern abolitionist propaganda.</a:t>
            </a: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</p:txBody>
      </p:sp>
      <p:pic>
        <p:nvPicPr>
          <p:cNvPr id="62466" name="Content Placeholder 2">
            <a:extLst>
              <a:ext uri="{FF2B5EF4-FFF2-40B4-BE49-F238E27FC236}">
                <a16:creationId xmlns:a16="http://schemas.microsoft.com/office/drawing/2014/main" id="{4FA33010-1D85-B54A-BA4D-A038AF0C26C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011363"/>
            <a:ext cx="4038600" cy="3703637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62604E1-8BB7-6649-93C1-BB5597F1F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White Carolinians Closing Their Minds</a:t>
            </a:r>
          </a:p>
        </p:txBody>
      </p:sp>
      <p:sp>
        <p:nvSpPr>
          <p:cNvPr id="62468" name="Slide Number Placeholder 6">
            <a:extLst>
              <a:ext uri="{FF2B5EF4-FFF2-40B4-BE49-F238E27FC236}">
                <a16:creationId xmlns:a16="http://schemas.microsoft.com/office/drawing/2014/main" id="{25D0A44C-6F47-9347-80B6-ED3CE05BC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05909E-9F61-514C-A951-0D7C4B04EFA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2469" name="TextBox 7">
            <a:extLst>
              <a:ext uri="{FF2B5EF4-FFF2-40B4-BE49-F238E27FC236}">
                <a16:creationId xmlns:a16="http://schemas.microsoft.com/office/drawing/2014/main" id="{32858544-2964-EC44-86B7-E91B488A8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713413"/>
            <a:ext cx="403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Nat Turner</a:t>
            </a:r>
            <a:r>
              <a:rPr lang="ja-JP" altLang="en-US" sz="1400"/>
              <a:t>’</a:t>
            </a:r>
            <a:r>
              <a:rPr lang="en-US" altLang="ja-JP" sz="1400"/>
              <a:t>s capture.</a:t>
            </a:r>
            <a:endParaRPr lang="en-US" altLang="en-US" sz="1400"/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6223</TotalTime>
  <Words>833</Words>
  <Application>Microsoft Macintosh PowerPoint</Application>
  <PresentationFormat>On-screen Show (4:3)</PresentationFormat>
  <Paragraphs>107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2: Nationalism, Sectionalism, and States’ Rights</vt:lpstr>
      <vt:lpstr>Section 2: Nationalism, Sectionalism, and States’ Rights</vt:lpstr>
      <vt:lpstr>The Era of National Enthusiasm in South Carolina – 1790-1825</vt:lpstr>
      <vt:lpstr>Rising Sectional Sentiment</vt:lpstr>
      <vt:lpstr>The Missouri Compromise of 1820</vt:lpstr>
      <vt:lpstr>The Denmark Vesey Plot</vt:lpstr>
      <vt:lpstr>White Carolinians Closing Their Minds</vt:lpstr>
      <vt:lpstr>The Rising Tide of Antislavery Sentiment in the Country</vt:lpstr>
      <vt:lpstr>States’ Rights as a Defensive Strategy</vt:lpstr>
      <vt:lpstr>The Nullification Crisis</vt:lpstr>
      <vt:lpstr>The Great Reaction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 </dc:description>
  <cp:lastModifiedBy>Emmett Mullins</cp:lastModifiedBy>
  <cp:revision>484</cp:revision>
  <dcterms:created xsi:type="dcterms:W3CDTF">2010-06-02T19:20:05Z</dcterms:created>
  <dcterms:modified xsi:type="dcterms:W3CDTF">2021-04-09T20:43:09Z</dcterms:modified>
  <cp:category/>
</cp:coreProperties>
</file>