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8" r:id="rId1"/>
  </p:sldMasterIdLst>
  <p:notesMasterIdLst>
    <p:notesMasterId r:id="rId13"/>
  </p:notesMasterIdLst>
  <p:handoutMasterIdLst>
    <p:handoutMasterId r:id="rId14"/>
  </p:handoutMasterIdLst>
  <p:sldIdLst>
    <p:sldId id="259" r:id="rId2"/>
    <p:sldId id="260" r:id="rId3"/>
    <p:sldId id="270" r:id="rId4"/>
    <p:sldId id="276" r:id="rId5"/>
    <p:sldId id="275" r:id="rId6"/>
    <p:sldId id="309" r:id="rId7"/>
    <p:sldId id="317" r:id="rId8"/>
    <p:sldId id="346" r:id="rId9"/>
    <p:sldId id="347" r:id="rId10"/>
    <p:sldId id="358" r:id="rId11"/>
    <p:sldId id="359" r:id="rId1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11" autoAdjust="0"/>
    <p:restoredTop sz="89115" autoAdjust="0"/>
  </p:normalViewPr>
  <p:slideViewPr>
    <p:cSldViewPr>
      <p:cViewPr varScale="1">
        <p:scale>
          <a:sx n="110" d="100"/>
          <a:sy n="110" d="100"/>
        </p:scale>
        <p:origin x="1768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08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126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395812A-23FE-3E46-A321-3AE556FF6C5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8073A3-8108-AE48-A677-43BA40A98FE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6716770-30C2-C44D-AEF5-B71002E27F6F}" type="datetimeFigureOut">
              <a:rPr lang="en-US"/>
              <a:pPr>
                <a:defRPr/>
              </a:pPr>
              <a:t>4/9/21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65FBC-3DB5-5D40-B6FC-A719163F147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3C1F8D-16E5-DB42-A137-225262EA3ED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09C354E-B8D6-CF49-AFC0-0C35E01066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477BF20-452E-EF4F-889E-C3C45FF0117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E63B1E-C214-474B-8B04-9CADB183012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456E511-D5FC-C74F-81D2-072E22E66B9E}" type="datetimeFigureOut">
              <a:rPr lang="en-US"/>
              <a:pPr>
                <a:defRPr/>
              </a:pPr>
              <a:t>4/9/21</a:t>
            </a:fld>
            <a:endParaRPr lang="en-US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1D1E8D0B-5227-514C-8FC9-9E21CFA7F37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8D2CA4E4-4D91-9B40-A4C5-68B1A2FC94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2A4CD4-5096-624F-AA68-B3F06810081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DC3ED5-EFA4-934F-87B3-28E059B648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518E6A5-802B-E446-9FB9-4103938FC4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>
            <a:extLst>
              <a:ext uri="{FF2B5EF4-FFF2-40B4-BE49-F238E27FC236}">
                <a16:creationId xmlns:a16="http://schemas.microsoft.com/office/drawing/2014/main" id="{38B82A7E-19FE-E54A-BB98-EE72FB8E6A2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6" name="Notes Placeholder 2">
            <a:extLst>
              <a:ext uri="{FF2B5EF4-FFF2-40B4-BE49-F238E27FC236}">
                <a16:creationId xmlns:a16="http://schemas.microsoft.com/office/drawing/2014/main" id="{AAF19068-FDC4-2B4F-AB7B-5B9AE2994AA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>
            <a:extLst>
              <a:ext uri="{FF2B5EF4-FFF2-40B4-BE49-F238E27FC236}">
                <a16:creationId xmlns:a16="http://schemas.microsoft.com/office/drawing/2014/main" id="{38DCB158-24D7-2641-8E65-F754D51CE5F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4" name="Notes Placeholder 2">
            <a:extLst>
              <a:ext uri="{FF2B5EF4-FFF2-40B4-BE49-F238E27FC236}">
                <a16:creationId xmlns:a16="http://schemas.microsoft.com/office/drawing/2014/main" id="{60607F7B-5DCF-5E4A-988A-DCF7BE34A62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>
            <a:extLst>
              <a:ext uri="{FF2B5EF4-FFF2-40B4-BE49-F238E27FC236}">
                <a16:creationId xmlns:a16="http://schemas.microsoft.com/office/drawing/2014/main" id="{58EF63C6-B431-044C-8CBF-EFDE1DD5979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2" name="Notes Placeholder 2">
            <a:extLst>
              <a:ext uri="{FF2B5EF4-FFF2-40B4-BE49-F238E27FC236}">
                <a16:creationId xmlns:a16="http://schemas.microsoft.com/office/drawing/2014/main" id="{7AA3B5C6-2B54-964B-A7F3-CEDBA28BEF4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>
            <a:extLst>
              <a:ext uri="{FF2B5EF4-FFF2-40B4-BE49-F238E27FC236}">
                <a16:creationId xmlns:a16="http://schemas.microsoft.com/office/drawing/2014/main" id="{085D980B-1AE5-8548-A6BA-E14366E852A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4" name="Notes Placeholder 2">
            <a:extLst>
              <a:ext uri="{FF2B5EF4-FFF2-40B4-BE49-F238E27FC236}">
                <a16:creationId xmlns:a16="http://schemas.microsoft.com/office/drawing/2014/main" id="{D8D9DCC7-7BA4-9143-97E6-CA24B5EE947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>
            <a:extLst>
              <a:ext uri="{FF2B5EF4-FFF2-40B4-BE49-F238E27FC236}">
                <a16:creationId xmlns:a16="http://schemas.microsoft.com/office/drawing/2014/main" id="{8C4D9E86-FA57-994B-A592-A43A1A0D8F5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8" name="Notes Placeholder 2">
            <a:extLst>
              <a:ext uri="{FF2B5EF4-FFF2-40B4-BE49-F238E27FC236}">
                <a16:creationId xmlns:a16="http://schemas.microsoft.com/office/drawing/2014/main" id="{6CF4B7CA-D7B2-2E49-92E2-18C873647EA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>
            <a:extLst>
              <a:ext uri="{FF2B5EF4-FFF2-40B4-BE49-F238E27FC236}">
                <a16:creationId xmlns:a16="http://schemas.microsoft.com/office/drawing/2014/main" id="{CB854F92-8422-ED43-B14E-24C9FC1CF90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6" name="Notes Placeholder 2">
            <a:extLst>
              <a:ext uri="{FF2B5EF4-FFF2-40B4-BE49-F238E27FC236}">
                <a16:creationId xmlns:a16="http://schemas.microsoft.com/office/drawing/2014/main" id="{01178AE2-AF6E-684C-8E02-5B81710C17E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>
            <a:extLst>
              <a:ext uri="{FF2B5EF4-FFF2-40B4-BE49-F238E27FC236}">
                <a16:creationId xmlns:a16="http://schemas.microsoft.com/office/drawing/2014/main" id="{BD32040A-8400-AE41-A9B1-2FD160F80A4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4" name="Notes Placeholder 2">
            <a:extLst>
              <a:ext uri="{FF2B5EF4-FFF2-40B4-BE49-F238E27FC236}">
                <a16:creationId xmlns:a16="http://schemas.microsoft.com/office/drawing/2014/main" id="{CFE129EC-396A-9C47-85D0-EBEBA9A8C86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>
            <a:extLst>
              <a:ext uri="{FF2B5EF4-FFF2-40B4-BE49-F238E27FC236}">
                <a16:creationId xmlns:a16="http://schemas.microsoft.com/office/drawing/2014/main" id="{1245809E-1D88-D94F-9AB3-E89E4B8D1EF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2" name="Notes Placeholder 2">
            <a:extLst>
              <a:ext uri="{FF2B5EF4-FFF2-40B4-BE49-F238E27FC236}">
                <a16:creationId xmlns:a16="http://schemas.microsoft.com/office/drawing/2014/main" id="{7E93C024-3E78-9042-A36E-7CAF76BA98D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>
            <a:extLst>
              <a:ext uri="{FF2B5EF4-FFF2-40B4-BE49-F238E27FC236}">
                <a16:creationId xmlns:a16="http://schemas.microsoft.com/office/drawing/2014/main" id="{F74C12C7-030F-9642-885A-E382646C0D4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0" name="Notes Placeholder 2">
            <a:extLst>
              <a:ext uri="{FF2B5EF4-FFF2-40B4-BE49-F238E27FC236}">
                <a16:creationId xmlns:a16="http://schemas.microsoft.com/office/drawing/2014/main" id="{1E07F394-FDD0-554D-8776-FB5F2092704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>
            <a:extLst>
              <a:ext uri="{FF2B5EF4-FFF2-40B4-BE49-F238E27FC236}">
                <a16:creationId xmlns:a16="http://schemas.microsoft.com/office/drawing/2014/main" id="{A6ECFC85-F1DA-7142-AA95-BA933F5B914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8" name="Notes Placeholder 2">
            <a:extLst>
              <a:ext uri="{FF2B5EF4-FFF2-40B4-BE49-F238E27FC236}">
                <a16:creationId xmlns:a16="http://schemas.microsoft.com/office/drawing/2014/main" id="{91179004-3790-164D-9CD9-1479FF98E7B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>
            <a:extLst>
              <a:ext uri="{FF2B5EF4-FFF2-40B4-BE49-F238E27FC236}">
                <a16:creationId xmlns:a16="http://schemas.microsoft.com/office/drawing/2014/main" id="{0EAF5DB2-3679-E341-8EF8-AE425AB5029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6" name="Notes Placeholder 2">
            <a:extLst>
              <a:ext uri="{FF2B5EF4-FFF2-40B4-BE49-F238E27FC236}">
                <a16:creationId xmlns:a16="http://schemas.microsoft.com/office/drawing/2014/main" id="{A353D32E-A234-7245-9BE8-520158E869A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CE4D96-D64B-9846-8DCC-C4BA37DA0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BC19D-7331-414E-AE5F-5E06B0DE340B}" type="datetime1">
              <a:rPr lang="en-US"/>
              <a:pPr>
                <a:defRPr/>
              </a:pPr>
              <a:t>4/9/21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7232E3-6606-AB47-A4E6-AA051A0F6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B1D167-62F2-6C47-8B30-F6D6166B2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1BE2A2-4398-4647-9BDC-4622E809F4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2265248"/>
      </p:ext>
    </p:extLst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6F1750-9F1F-CE47-83EA-674B3D03C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6AF8D-2E24-EF45-87E9-0100400924E8}" type="datetime1">
              <a:rPr lang="en-US"/>
              <a:pPr>
                <a:defRPr/>
              </a:pPr>
              <a:t>4/9/21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3CCB38-D196-4E43-970E-4B20B9927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DD3AAA-6316-CC4F-9725-6BE70C4D4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405C1D-FDE2-3B40-B597-5D71CF849F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1743120"/>
      </p:ext>
    </p:extLst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C4C804-98B5-634E-A081-11A29DF3A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E65DF-1A2D-AC45-B50F-220EBE231D75}" type="datetime1">
              <a:rPr lang="en-US"/>
              <a:pPr>
                <a:defRPr/>
              </a:pPr>
              <a:t>4/9/21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E23031-8166-C942-8EE9-540128125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109478-A133-014D-8BF7-C44D44D09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F65265-281C-304C-9440-06B3B4739B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7082783"/>
      </p:ext>
    </p:extLst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Ø"/>
              <a:defRPr/>
            </a:lvl1pPr>
            <a:lvl2pPr>
              <a:buFont typeface="Arial" pitchFamily="34" charset="0"/>
              <a:buChar char="•"/>
              <a:defRPr/>
            </a:lvl2pPr>
            <a:lvl3pPr>
              <a:buFont typeface="Wingdings" pitchFamily="2" charset="2"/>
              <a:buChar char="§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7A37CBF-28BA-774C-8E00-1D8B982F5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F0E3CF-6F02-BE4D-AF16-B337364719B8}" type="datetime1">
              <a:rPr lang="en-US"/>
              <a:pPr>
                <a:defRPr/>
              </a:pPr>
              <a:t>4/9/21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B6343FB-FCD6-CE4E-8EBA-8A3E0380A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AF79767-D40F-294D-B35E-B386820D6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E6C26-4B0D-6549-A951-745C36B744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A92A18D8-EE8E-BA4D-BFA1-80C64B0186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6173153"/>
            <a:ext cx="824234" cy="5492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193251496"/>
      </p:ext>
    </p:extLst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2A8E29-5154-BC4D-83D7-68C8DC741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0D770C-3EFC-E747-A696-DD90070A10CD}" type="datetime1">
              <a:rPr lang="en-US"/>
              <a:pPr>
                <a:defRPr/>
              </a:pPr>
              <a:t>4/9/21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BA6B03-5E45-5F4E-AB58-4B54DA65F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C157B1-1B48-F449-B2E6-66AE7E1F8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870A9-619D-274D-9B69-4980E3037E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0073020"/>
      </p:ext>
    </p:extLst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Font typeface="Wingdings" pitchFamily="2" charset="2"/>
              <a:buChar char="Ø"/>
              <a:defRPr sz="28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buFont typeface="Wingdings" pitchFamily="2" charset="2"/>
              <a:buChar char="Ø"/>
              <a:defRPr sz="28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11C8C1BA-E2D1-854F-8B7A-D4CB05853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E2F13-DAC0-5344-9C82-7180FEB55181}" type="datetime1">
              <a:rPr lang="en-US"/>
              <a:pPr>
                <a:defRPr/>
              </a:pPr>
              <a:t>4/9/21</a:t>
            </a:fld>
            <a:endParaRPr lang="en-US" dirty="0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A8D87E4A-C17E-F045-9DD0-D0994ADAC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599E6799-3E80-B94A-B912-8EE9C4F33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F1568D-B4A0-C149-94D4-9AD2AAFA62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B37B3FBB-8B6C-3942-B025-081374A470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6173153"/>
            <a:ext cx="824234" cy="5492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804059699"/>
      </p:ext>
    </p:extLst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buFont typeface="Wingdings" pitchFamily="2" charset="2"/>
              <a:buChar char="Ø"/>
              <a:defRPr sz="2000"/>
            </a:lvl2pPr>
            <a:lvl3pPr>
              <a:buFont typeface="Wingdings" pitchFamily="2" charset="2"/>
              <a:buChar char="§"/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B238223-BF22-744F-8CE5-7BF6E65EF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FB6F74-C4BF-2741-AC7E-EB52C5295E77}" type="datetime1">
              <a:rPr lang="en-US"/>
              <a:pPr>
                <a:defRPr/>
              </a:pPr>
              <a:t>4/9/21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3829F9C-C1CB-AB49-889B-4F8941BDF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34EAECB-A64D-F54A-8E52-5EF62B72B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4D83C-3D3D-B94F-903F-D08054628B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3473632"/>
      </p:ext>
    </p:extLst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38C112E1-B05E-3944-8606-6161FED1D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00C4C-DDD9-6A45-BB91-C4091794AF9B}" type="datetime1">
              <a:rPr lang="en-US"/>
              <a:pPr>
                <a:defRPr/>
              </a:pPr>
              <a:t>4/9/21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8B9F9AB-3402-CA42-BF4A-E3F8372EA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89FE9C6-3504-884F-B1D5-994B00A2E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399DF-9635-FB41-B1F3-F01FDEF60D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3148837"/>
      </p:ext>
    </p:extLst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7D4C090-F37B-594F-8511-DF89B0811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B9CF87-C463-4941-9E7C-6925559188EE}" type="datetime1">
              <a:rPr lang="en-US"/>
              <a:pPr>
                <a:defRPr/>
              </a:pPr>
              <a:t>4/9/21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CFFA659-8CBC-BE4D-AAE4-4DB583CD3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6FB859E-FB6A-CB41-A1C0-A0BA9ED68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1A3B3A-6047-4143-9F7C-9CF611FD13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3809285"/>
      </p:ext>
    </p:extLst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F57773A-C956-8A4A-A4E4-44E451302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5FE89E-272C-D74C-A647-AC312CA88101}" type="datetime1">
              <a:rPr lang="en-US"/>
              <a:pPr>
                <a:defRPr/>
              </a:pPr>
              <a:t>4/9/21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4D74A6-2F3B-E249-B6EF-537385C1E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AD0C4EE-1779-E64F-8C69-7620C6573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22010-8078-4E41-BAF4-10350CFEBA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4829991"/>
      </p:ext>
    </p:extLst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F2CB797-95DF-2944-8799-29145508A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72EA8-9432-144A-BDFC-94A702F8B179}" type="datetime1">
              <a:rPr lang="en-US"/>
              <a:pPr>
                <a:defRPr/>
              </a:pPr>
              <a:t>4/9/21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2343497-E977-EF4A-98FD-06B057B04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D9024F-D33F-0445-961E-752529EB7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55DF9-E440-A34C-B471-A03E535911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5115704"/>
      </p:ext>
    </p:extLst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97F5276-373E-7445-82F8-EC918997EA2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8D46AA7B-FFCE-D14C-872E-DF79C309749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CF1BE0-27FF-3C43-95D2-7372DA639F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3E340B4-CA82-994A-A01C-7C939E153369}" type="datetime1">
              <a:rPr lang="en-US"/>
              <a:pPr>
                <a:defRPr/>
              </a:pPr>
              <a:t>4/9/21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032801-ADB7-CB47-8D77-4294571360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641274-42B3-C344-88D8-EE9DBA2A28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36FCB5F-11E2-7242-A922-D6A9AAFB39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42" r:id="rId2"/>
    <p:sldLayoutId id="2147483934" r:id="rId3"/>
    <p:sldLayoutId id="2147483943" r:id="rId4"/>
    <p:sldLayoutId id="2147483935" r:id="rId5"/>
    <p:sldLayoutId id="2147483936" r:id="rId6"/>
    <p:sldLayoutId id="2147483937" r:id="rId7"/>
    <p:sldLayoutId id="2147483938" r:id="rId8"/>
    <p:sldLayoutId id="2147483939" r:id="rId9"/>
    <p:sldLayoutId id="2147483940" r:id="rId10"/>
    <p:sldLayoutId id="2147483941" r:id="rId11"/>
  </p:sldLayoutIdLst>
  <p:transition spd="med">
    <p:wipe dir="r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>
            <a:extLst>
              <a:ext uri="{FF2B5EF4-FFF2-40B4-BE49-F238E27FC236}">
                <a16:creationId xmlns:a16="http://schemas.microsoft.com/office/drawing/2014/main" id="{C1D8E5E2-B1AA-7243-9038-C12324E3BE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6613525"/>
            <a:ext cx="16002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rgbClr val="D9D9D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© 2022 Clairmont Press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9BA458-0540-8146-8B0F-BC204F2B30D4}"/>
              </a:ext>
            </a:extLst>
          </p:cNvPr>
          <p:cNvSpPr txBox="1"/>
          <p:nvPr/>
        </p:nvSpPr>
        <p:spPr>
          <a:xfrm>
            <a:off x="800100" y="5414962"/>
            <a:ext cx="7543800" cy="107791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Chapter 9: The Civil War</a:t>
            </a:r>
          </a:p>
          <a:p>
            <a:pPr eaLnBrk="1" hangingPunct="1">
              <a:defRPr/>
            </a:pP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STUDY PRESENTATION</a:t>
            </a: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E2FC3954-245C-D24E-8D53-E85BF318A2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900" y="1752600"/>
            <a:ext cx="6934200" cy="2796794"/>
          </a:xfrm>
          <a:prstGeom prst="rect">
            <a:avLst/>
          </a:prstGeom>
          <a:effectLst>
            <a:glow rad="63500">
              <a:schemeClr val="bg1">
                <a:alpha val="5000"/>
              </a:schemeClr>
            </a:glow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Content Placeholder 5">
            <a:extLst>
              <a:ext uri="{FF2B5EF4-FFF2-40B4-BE49-F238E27FC236}">
                <a16:creationId xmlns:a16="http://schemas.microsoft.com/office/drawing/2014/main" id="{361ECEDC-540A-094F-8418-50FAE9A7D2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1000" y="14478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/>
              <a:t>Confederate leaders counted on assistance from Europe, but two developments defeated that hope:</a:t>
            </a:r>
          </a:p>
          <a:p>
            <a:pPr lvl="1" eaLnBrk="1" hangingPunct="1"/>
            <a:r>
              <a:rPr lang="en-US" altLang="en-US"/>
              <a:t>(1) European manufacturers found new sources of cotton in Egypt and India.</a:t>
            </a:r>
          </a:p>
          <a:p>
            <a:pPr lvl="1" eaLnBrk="1" hangingPunct="1"/>
            <a:r>
              <a:rPr lang="en-US" altLang="en-US"/>
              <a:t>(2) Lincoln used the issue of emancipation to keep Britain, France, and others from helping the South; Europeans were strongly opposed to slavery.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sp>
        <p:nvSpPr>
          <p:cNvPr id="48130" name="Slide Number Placeholder 6">
            <a:extLst>
              <a:ext uri="{FF2B5EF4-FFF2-40B4-BE49-F238E27FC236}">
                <a16:creationId xmlns:a16="http://schemas.microsoft.com/office/drawing/2014/main" id="{E5BC44D3-7B18-4C4D-AE82-3054272A9D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D80096F-019B-B34A-8286-9E6455D630FF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C9436FC-8254-4045-91AE-FFEC9E08A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No Foreign Assistance</a:t>
            </a:r>
          </a:p>
        </p:txBody>
      </p:sp>
    </p:spTree>
  </p:cSld>
  <p:clrMapOvr>
    <a:masterClrMapping/>
  </p:clrMapOvr>
  <p:transition spd="med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EF1B7E9-B5DE-AC41-BC3E-4254D2D7C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The Emancipation Proclamation</a:t>
            </a:r>
          </a:p>
        </p:txBody>
      </p:sp>
      <p:sp>
        <p:nvSpPr>
          <p:cNvPr id="50178" name="Content Placeholder 5">
            <a:extLst>
              <a:ext uri="{FF2B5EF4-FFF2-40B4-BE49-F238E27FC236}">
                <a16:creationId xmlns:a16="http://schemas.microsoft.com/office/drawing/2014/main" id="{F7ECF1CA-8415-3E43-8D9D-92008D2B72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sz="2800"/>
              <a:t>September, 1862 – Emancipation Proclamation announced by Abraham Lincoln:                                     </a:t>
            </a:r>
          </a:p>
          <a:p>
            <a:pPr lvl="1" eaLnBrk="1" hangingPunct="1"/>
            <a:r>
              <a:rPr lang="en-US" altLang="en-US"/>
              <a:t>To take effect in 1863 (unless Southern states gave up rebellion against United States)</a:t>
            </a:r>
          </a:p>
          <a:p>
            <a:pPr lvl="1" eaLnBrk="1" hangingPunct="1"/>
            <a:r>
              <a:rPr lang="en-US" altLang="en-US"/>
              <a:t>Seen, by Lincoln, as a necessary step to win the war</a:t>
            </a:r>
          </a:p>
          <a:p>
            <a:pPr lvl="1" eaLnBrk="1" hangingPunct="1"/>
            <a:r>
              <a:rPr lang="en-US" altLang="en-US"/>
              <a:t>Slavery not entirely destroyed (only to states still in rebellion against United States on January 1, 1863)</a:t>
            </a:r>
          </a:p>
          <a:p>
            <a:pPr lvl="1" eaLnBrk="1" hangingPunct="1"/>
            <a:r>
              <a:rPr lang="en-US" altLang="en-US"/>
              <a:t>Huge numbers of slaves flocked to Union armies as Union troops advanced into Confederate territory.</a:t>
            </a:r>
          </a:p>
          <a:p>
            <a:pPr eaLnBrk="1" hangingPunct="1"/>
            <a:endParaRPr lang="en-US" altLang="en-US" sz="2800"/>
          </a:p>
          <a:p>
            <a:pPr eaLnBrk="1" hangingPunct="1"/>
            <a:endParaRPr lang="en-US" altLang="en-US" sz="2800"/>
          </a:p>
          <a:p>
            <a:pPr eaLnBrk="1" hangingPunct="1"/>
            <a:endParaRPr lang="en-US" altLang="en-US" sz="2800"/>
          </a:p>
          <a:p>
            <a:pPr eaLnBrk="1" hangingPunct="1"/>
            <a:endParaRPr lang="en-US" altLang="en-US" sz="2800"/>
          </a:p>
          <a:p>
            <a:pPr eaLnBrk="1" hangingPunct="1"/>
            <a:endParaRPr lang="en-US" altLang="en-US" sz="2800"/>
          </a:p>
        </p:txBody>
      </p:sp>
      <p:sp>
        <p:nvSpPr>
          <p:cNvPr id="50179" name="Slide Number Placeholder 6">
            <a:extLst>
              <a:ext uri="{FF2B5EF4-FFF2-40B4-BE49-F238E27FC236}">
                <a16:creationId xmlns:a16="http://schemas.microsoft.com/office/drawing/2014/main" id="{58B50E77-4F6D-F44C-8744-BC09E19967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30D98B0-CE77-1841-B3AA-144190C3E943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B9AD75-11BA-1B44-95E4-82CF53BAAEA6}"/>
              </a:ext>
            </a:extLst>
          </p:cNvPr>
          <p:cNvSpPr txBox="1"/>
          <p:nvPr/>
        </p:nvSpPr>
        <p:spPr>
          <a:xfrm>
            <a:off x="3464709" y="6356350"/>
            <a:ext cx="2214581" cy="369332"/>
          </a:xfrm>
          <a:prstGeom prst="rect">
            <a:avLst/>
          </a:prstGeom>
          <a:noFill/>
          <a:effectLst>
            <a:softEdge rad="31750"/>
          </a:effec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hlinkClick r:id="rId3" action="ppaction://hlinksldjump"/>
              </a:rPr>
              <a:t>Return to Main Menu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Slide Number Placeholder 4">
            <a:extLst>
              <a:ext uri="{FF2B5EF4-FFF2-40B4-BE49-F238E27FC236}">
                <a16:creationId xmlns:a16="http://schemas.microsoft.com/office/drawing/2014/main" id="{57F0EACC-D625-E140-A67B-78515ECE51F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1E27F10-B34F-4C45-965A-C77AE3059B24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15B251-6347-844C-953D-27146322DF6B}"/>
              </a:ext>
            </a:extLst>
          </p:cNvPr>
          <p:cNvSpPr/>
          <p:nvPr/>
        </p:nvSpPr>
        <p:spPr>
          <a:xfrm>
            <a:off x="457200" y="4831566"/>
            <a:ext cx="5952067" cy="1524784"/>
          </a:xfrm>
          <a:prstGeom prst="rect">
            <a:avLst/>
          </a:prstGeom>
          <a:solidFill>
            <a:srgbClr val="10253F">
              <a:alpha val="81961"/>
            </a:srgb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8337EB-BA37-824A-9BDF-012B96D76169}"/>
              </a:ext>
            </a:extLst>
          </p:cNvPr>
          <p:cNvSpPr txBox="1"/>
          <p:nvPr/>
        </p:nvSpPr>
        <p:spPr>
          <a:xfrm>
            <a:off x="478419" y="4836489"/>
            <a:ext cx="5541381" cy="1323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Section 1: 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rId4" action="ppaction://hlinksldjump"/>
              </a:rPr>
              <a:t>The Coming of War</a:t>
            </a:r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Section 2: 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rId4" action="ppaction://hlinksldjump"/>
              </a:rPr>
              <a:t>The Early Fighting  </a:t>
            </a:r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Section 3: 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" action="ppaction://noaction"/>
              </a:rPr>
              <a:t>South Carolina during the War</a:t>
            </a:r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Section 4: 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" action="ppaction://noaction"/>
              </a:rPr>
              <a:t>The War Roars to a Conclusion</a:t>
            </a:r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01DF5-9FBA-7844-9E27-CBE12BEA8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Section 2: The Early Fighting</a:t>
            </a:r>
          </a:p>
        </p:txBody>
      </p:sp>
      <p:sp>
        <p:nvSpPr>
          <p:cNvPr id="33795" name="Content Placeholder 2">
            <a:extLst>
              <a:ext uri="{FF2B5EF4-FFF2-40B4-BE49-F238E27FC236}">
                <a16:creationId xmlns:a16="http://schemas.microsoft.com/office/drawing/2014/main" id="{60ED43BE-49BE-A142-9447-39B5B72C3B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2667000"/>
          </a:xfrm>
        </p:spPr>
        <p:txBody>
          <a:bodyPr/>
          <a:lstStyle/>
          <a:p>
            <a:pPr eaLnBrk="1" hangingPunct="1"/>
            <a:r>
              <a:rPr lang="en-US" altLang="en-US"/>
              <a:t>Essential Question: How did events of the early 1860s affect the war?</a:t>
            </a:r>
          </a:p>
          <a:p>
            <a:pPr eaLnBrk="1" hangingPunct="1"/>
            <a:endParaRPr lang="en-US" altLang="en-US"/>
          </a:p>
          <a:p>
            <a:pPr lvl="1" eaLnBrk="1" hangingPunct="1">
              <a:buFont typeface="Wingdings" pitchFamily="2" charset="2"/>
              <a:buChar char="Ø"/>
            </a:pPr>
            <a:endParaRPr lang="en-US" altLang="en-US"/>
          </a:p>
        </p:txBody>
      </p:sp>
      <p:sp>
        <p:nvSpPr>
          <p:cNvPr id="33796" name="Slide Number Placeholder 4">
            <a:extLst>
              <a:ext uri="{FF2B5EF4-FFF2-40B4-BE49-F238E27FC236}">
                <a16:creationId xmlns:a16="http://schemas.microsoft.com/office/drawing/2014/main" id="{ABEE38A1-0849-6C43-A697-82FDBE44D6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2C0F0D2-DB2C-6B4D-BCA7-B69CF4C7AE96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5DAFF-EB61-4F46-98DA-118538EF6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Section 2: The Early Fighting</a:t>
            </a:r>
          </a:p>
        </p:txBody>
      </p:sp>
      <p:sp>
        <p:nvSpPr>
          <p:cNvPr id="35842" name="Content Placeholder 2">
            <a:extLst>
              <a:ext uri="{FF2B5EF4-FFF2-40B4-BE49-F238E27FC236}">
                <a16:creationId xmlns:a16="http://schemas.microsoft.com/office/drawing/2014/main" id="{0316B6E8-CA2E-E949-BEF3-12491EB06A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295400"/>
            <a:ext cx="8229600" cy="4800600"/>
          </a:xfrm>
        </p:spPr>
        <p:txBody>
          <a:bodyPr/>
          <a:lstStyle/>
          <a:p>
            <a:pPr eaLnBrk="1" hangingPunct="1"/>
            <a:r>
              <a:rPr lang="en-US" altLang="en-US"/>
              <a:t>What terms do I need to know? </a:t>
            </a:r>
          </a:p>
          <a:p>
            <a:pPr lvl="1" eaLnBrk="1" hangingPunct="1"/>
            <a:r>
              <a:rPr lang="en-US" altLang="en-US"/>
              <a:t>total war</a:t>
            </a:r>
          </a:p>
          <a:p>
            <a:pPr lvl="1" eaLnBrk="1" hangingPunct="1"/>
            <a:r>
              <a:rPr lang="en-US" altLang="en-US"/>
              <a:t>blockade</a:t>
            </a:r>
          </a:p>
          <a:p>
            <a:pPr lvl="1" eaLnBrk="1" hangingPunct="1"/>
            <a:r>
              <a:rPr lang="en-US" altLang="en-US"/>
              <a:t>freedmen</a:t>
            </a:r>
          </a:p>
          <a:p>
            <a:pPr lvl="1" eaLnBrk="1" hangingPunct="1"/>
            <a:r>
              <a:rPr lang="en-US" altLang="en-US"/>
              <a:t>casualties</a:t>
            </a:r>
          </a:p>
          <a:p>
            <a:pPr lvl="1" eaLnBrk="1" hangingPunct="1"/>
            <a:r>
              <a:rPr lang="en-US" altLang="en-US"/>
              <a:t>conscripted</a:t>
            </a:r>
          </a:p>
          <a:p>
            <a:pPr lvl="1" eaLnBrk="1" hangingPunct="1"/>
            <a:r>
              <a:rPr lang="en-US" altLang="en-US"/>
              <a:t>ironclad</a:t>
            </a:r>
          </a:p>
          <a:p>
            <a:pPr lvl="1" eaLnBrk="1" hangingPunct="1"/>
            <a:r>
              <a:rPr lang="en-US" altLang="en-US"/>
              <a:t>emancipation</a:t>
            </a:r>
          </a:p>
          <a:p>
            <a:pPr lvl="1" eaLnBrk="1" hangingPunct="1"/>
            <a:r>
              <a:rPr lang="en-US" altLang="en-US"/>
              <a:t>Emancipation Proclamation </a:t>
            </a:r>
          </a:p>
          <a:p>
            <a:pPr lvl="1" eaLnBrk="1" hangingPunct="1">
              <a:buFont typeface="Arial" pitchFamily="34" charset="0"/>
              <a:buNone/>
            </a:pPr>
            <a:endParaRPr lang="en-US" altLang="en-US"/>
          </a:p>
          <a:p>
            <a:pPr lvl="1" eaLnBrk="1" hangingPunct="1"/>
            <a:endParaRPr lang="en-US" altLang="en-US"/>
          </a:p>
          <a:p>
            <a:pPr lvl="1" eaLnBrk="1" hangingPunct="1"/>
            <a:endParaRPr lang="en-US" altLang="en-US"/>
          </a:p>
        </p:txBody>
      </p:sp>
      <p:sp>
        <p:nvSpPr>
          <p:cNvPr id="35843" name="Slide Number Placeholder 4">
            <a:extLst>
              <a:ext uri="{FF2B5EF4-FFF2-40B4-BE49-F238E27FC236}">
                <a16:creationId xmlns:a16="http://schemas.microsoft.com/office/drawing/2014/main" id="{DE0A92A3-4083-AE4B-817D-B03B3FE829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815B4B9-C433-4041-AFA4-BA399D274737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Content Placeholder 5">
            <a:extLst>
              <a:ext uri="{FF2B5EF4-FFF2-40B4-BE49-F238E27FC236}">
                <a16:creationId xmlns:a16="http://schemas.microsoft.com/office/drawing/2014/main" id="{53F7A4BD-266A-FB46-AFB2-7558EC5129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8600" y="1219200"/>
            <a:ext cx="8686800" cy="5029200"/>
          </a:xfrm>
        </p:spPr>
        <p:txBody>
          <a:bodyPr/>
          <a:lstStyle/>
          <a:p>
            <a:pPr eaLnBrk="1" hangingPunct="1"/>
            <a:r>
              <a:rPr lang="en-US" altLang="en-US" sz="2400"/>
              <a:t>The Confederacy won several early battles, but they underestimated the political will and overall determination of Northern leaders.</a:t>
            </a:r>
          </a:p>
          <a:p>
            <a:pPr eaLnBrk="1" hangingPunct="1"/>
            <a:r>
              <a:rPr lang="en-US" altLang="en-US" sz="2400"/>
              <a:t>first modern total war</a:t>
            </a:r>
          </a:p>
          <a:p>
            <a:pPr eaLnBrk="1" hangingPunct="1"/>
            <a:r>
              <a:rPr lang="en-US" altLang="en-US" sz="2400"/>
              <a:t>November, 1861 – Federal troops captured Beaufort and several Sea Islands.</a:t>
            </a:r>
          </a:p>
          <a:p>
            <a:pPr lvl="1" eaLnBrk="1" hangingPunct="1"/>
            <a:r>
              <a:rPr lang="en-US" altLang="en-US" sz="2000"/>
              <a:t>planters moved out; slaves left behind declared “contraband of war” – therefore, free</a:t>
            </a:r>
          </a:p>
          <a:p>
            <a:pPr lvl="1" eaLnBrk="1" hangingPunct="1"/>
            <a:r>
              <a:rPr lang="en-US" altLang="en-US" sz="2000"/>
              <a:t>“Port Royal Experiment” – former slaves worked abandoned plantations</a:t>
            </a:r>
          </a:p>
          <a:p>
            <a:pPr lvl="1" eaLnBrk="1" hangingPunct="1"/>
            <a:r>
              <a:rPr lang="en-US" altLang="en-US" sz="2000"/>
              <a:t>schools for freedmen built and run by Northerners</a:t>
            </a:r>
          </a:p>
          <a:p>
            <a:pPr lvl="1" eaLnBrk="1" hangingPunct="1"/>
            <a:r>
              <a:rPr lang="en-US" altLang="en-US" sz="2000"/>
              <a:t>Over 5,000 black soldiers from South Carolina served in the Union Army.</a:t>
            </a:r>
          </a:p>
          <a:p>
            <a:pPr lvl="1" eaLnBrk="1" hangingPunct="1"/>
            <a:r>
              <a:rPr lang="en-US" altLang="en-US" sz="2000"/>
              <a:t>Robert Smalls was noted for his courage in the Civil War and was the first Black Captain of a United States Vessel.</a:t>
            </a:r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</p:txBody>
      </p:sp>
      <p:sp>
        <p:nvSpPr>
          <p:cNvPr id="37890" name="Slide Number Placeholder 6">
            <a:extLst>
              <a:ext uri="{FF2B5EF4-FFF2-40B4-BE49-F238E27FC236}">
                <a16:creationId xmlns:a16="http://schemas.microsoft.com/office/drawing/2014/main" id="{48BEA36C-30DB-D245-B2A0-CD961F0FE2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2DDACDC-609A-A546-AF6D-13DEEAE914F5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67467D9-F883-7947-82D8-BF85F0010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Introduction &amp; </a:t>
            </a:r>
            <a:br>
              <a:rPr lang="en-US" dirty="0"/>
            </a:br>
            <a:r>
              <a:rPr lang="en-US" dirty="0"/>
              <a:t>The Early War in South Carolina</a:t>
            </a:r>
          </a:p>
        </p:txBody>
      </p:sp>
    </p:spTree>
  </p:cSld>
  <p:clrMapOvr>
    <a:masterClrMapping/>
  </p:clrMapOvr>
  <p:transition spd="med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Content Placeholder 5">
            <a:extLst>
              <a:ext uri="{FF2B5EF4-FFF2-40B4-BE49-F238E27FC236}">
                <a16:creationId xmlns:a16="http://schemas.microsoft.com/office/drawing/2014/main" id="{39D7BB8E-1ACF-5745-B20C-E7BAB6238F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3400" y="762000"/>
            <a:ext cx="8305800" cy="5486400"/>
          </a:xfrm>
        </p:spPr>
        <p:txBody>
          <a:bodyPr/>
          <a:lstStyle/>
          <a:p>
            <a:pPr eaLnBrk="1" hangingPunct="1"/>
            <a:r>
              <a:rPr lang="en-US" altLang="en-US"/>
              <a:t>Military strategy of Confederacy:</a:t>
            </a:r>
          </a:p>
          <a:p>
            <a:pPr lvl="1" eaLnBrk="1" hangingPunct="1"/>
            <a:r>
              <a:rPr lang="en-US" altLang="en-US" sz="2200"/>
              <a:t>(1) Use army to defend South against Union efforts to prevent secession</a:t>
            </a:r>
          </a:p>
          <a:p>
            <a:pPr lvl="1" eaLnBrk="1" hangingPunct="1"/>
            <a:r>
              <a:rPr lang="en-US" altLang="en-US" sz="2200"/>
              <a:t>(2) Had advantage of home turf</a:t>
            </a:r>
          </a:p>
          <a:p>
            <a:pPr lvl="1" eaLnBrk="1" hangingPunct="1"/>
            <a:r>
              <a:rPr lang="en-US" altLang="en-US" sz="2200"/>
              <a:t>(3) Shorter supply lines, psychological benefit – defending home</a:t>
            </a:r>
          </a:p>
          <a:p>
            <a:pPr eaLnBrk="1" hangingPunct="1"/>
            <a:r>
              <a:rPr lang="en-US" altLang="en-US" sz="2400"/>
              <a:t>Military strategy of Union:</a:t>
            </a:r>
          </a:p>
          <a:p>
            <a:pPr lvl="1" eaLnBrk="1" hangingPunct="1"/>
            <a:r>
              <a:rPr lang="en-US" altLang="en-US" sz="2200"/>
              <a:t>(1) Capture Confederate capital (Richmond, VA)</a:t>
            </a:r>
          </a:p>
          <a:p>
            <a:pPr lvl="1" eaLnBrk="1" hangingPunct="1"/>
            <a:r>
              <a:rPr lang="en-US" altLang="en-US" sz="2200"/>
              <a:t>(2) Cut Confederacy in two by taking Mississippi River Valley, thus isolating Texas, Arkansas, Louisiana</a:t>
            </a:r>
          </a:p>
          <a:p>
            <a:pPr lvl="1" eaLnBrk="1" hangingPunct="1"/>
            <a:r>
              <a:rPr lang="en-US" altLang="en-US" sz="2200"/>
              <a:t>(3) Blockade coastline preventing supplies from pouring into South</a:t>
            </a:r>
          </a:p>
          <a:p>
            <a:pPr eaLnBrk="1" hangingPunct="1"/>
            <a:r>
              <a:rPr lang="en-US" altLang="en-US" sz="2400"/>
              <a:t> Some battles involved more soldiers and causalities than many American battles in history.</a:t>
            </a:r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</p:txBody>
      </p:sp>
      <p:sp>
        <p:nvSpPr>
          <p:cNvPr id="39938" name="Slide Number Placeholder 6">
            <a:extLst>
              <a:ext uri="{FF2B5EF4-FFF2-40B4-BE49-F238E27FC236}">
                <a16:creationId xmlns:a16="http://schemas.microsoft.com/office/drawing/2014/main" id="{3227D7C4-E6C8-3143-8DC2-E5A2D84700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CCDAF16-5956-334A-9E31-B81798FE4F3C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E103A31-2445-444C-AECE-6E4CE2DAB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The Broader War</a:t>
            </a:r>
          </a:p>
        </p:txBody>
      </p:sp>
    </p:spTree>
  </p:cSld>
  <p:clrMapOvr>
    <a:masterClrMapping/>
  </p:clrMapOvr>
  <p:transition spd="med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2F9F7FE-7B93-F644-9480-1B7C8C3D4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South Carolina’s Fighting Men</a:t>
            </a:r>
          </a:p>
        </p:txBody>
      </p:sp>
      <p:sp>
        <p:nvSpPr>
          <p:cNvPr id="41986" name="Content Placeholder 5">
            <a:extLst>
              <a:ext uri="{FF2B5EF4-FFF2-40B4-BE49-F238E27FC236}">
                <a16:creationId xmlns:a16="http://schemas.microsoft.com/office/drawing/2014/main" id="{649893EA-2E9A-1D4C-890C-8965EED403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/>
              <a:t>Men in South Carolina volunteered eagerly at first for military duty.</a:t>
            </a:r>
          </a:p>
          <a:p>
            <a:pPr eaLnBrk="1" hangingPunct="1"/>
            <a:r>
              <a:rPr lang="en-US" altLang="en-US"/>
              <a:t>Many valiant Carolinians fought in the war.</a:t>
            </a:r>
          </a:p>
          <a:p>
            <a:pPr eaLnBrk="1" hangingPunct="1"/>
            <a:r>
              <a:rPr lang="en-US" altLang="en-US"/>
              <a:t>Wade Hampton III as most illustrious hero</a:t>
            </a:r>
          </a:p>
          <a:p>
            <a:pPr eaLnBrk="1" hangingPunct="1"/>
            <a:r>
              <a:rPr lang="en-US" altLang="en-US"/>
              <a:t>Other prominent Carolinians in the fight included:</a:t>
            </a:r>
          </a:p>
          <a:p>
            <a:pPr lvl="1" eaLnBrk="1" hangingPunct="1"/>
            <a:r>
              <a:rPr lang="en-US" altLang="en-US"/>
              <a:t>Matthew C. Butler</a:t>
            </a:r>
          </a:p>
          <a:p>
            <a:pPr lvl="1" eaLnBrk="1" hangingPunct="1"/>
            <a:r>
              <a:rPr lang="en-US" altLang="en-US"/>
              <a:t>Ellison Capers</a:t>
            </a:r>
          </a:p>
          <a:p>
            <a:pPr lvl="1" eaLnBrk="1" hangingPunct="1"/>
            <a:r>
              <a:rPr lang="en-US" altLang="en-US"/>
              <a:t>Confederate Army Brigadier General, States Rights Gist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sp>
        <p:nvSpPr>
          <p:cNvPr id="41987" name="Slide Number Placeholder 6">
            <a:extLst>
              <a:ext uri="{FF2B5EF4-FFF2-40B4-BE49-F238E27FC236}">
                <a16:creationId xmlns:a16="http://schemas.microsoft.com/office/drawing/2014/main" id="{4B6D95CE-6AEC-5845-9A5C-5344742A65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9CF4EA2-6E95-074E-8B3C-3FA2145E83E2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5DBBEF2-421A-6E46-BAEB-CBEE0FAF8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The Union Advantage</a:t>
            </a:r>
          </a:p>
        </p:txBody>
      </p:sp>
      <p:sp>
        <p:nvSpPr>
          <p:cNvPr id="44034" name="Content Placeholder 5">
            <a:extLst>
              <a:ext uri="{FF2B5EF4-FFF2-40B4-BE49-F238E27FC236}">
                <a16:creationId xmlns:a16="http://schemas.microsoft.com/office/drawing/2014/main" id="{217830D5-8FBC-924F-84B8-AFA5A7F06A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sz="2400"/>
              <a:t>Advantages of the North:  </a:t>
            </a:r>
          </a:p>
          <a:p>
            <a:pPr lvl="1" eaLnBrk="1" hangingPunct="1"/>
            <a:r>
              <a:rPr lang="en-US" altLang="en-US" sz="2400"/>
              <a:t>much larger population to support war effort and from which to draw troops</a:t>
            </a:r>
          </a:p>
          <a:p>
            <a:pPr lvl="1" eaLnBrk="1" hangingPunct="1"/>
            <a:r>
              <a:rPr lang="en-US" altLang="en-US" sz="2400"/>
              <a:t>industrial development of the North</a:t>
            </a:r>
          </a:p>
          <a:p>
            <a:pPr lvl="1" eaLnBrk="1" hangingPunct="1"/>
            <a:r>
              <a:rPr lang="en-US" altLang="en-US" sz="2400"/>
              <a:t>North had 70% of nation’s railroads (better supplied with guns, equipment, boots, clothing)</a:t>
            </a:r>
          </a:p>
          <a:p>
            <a:pPr lvl="1" eaLnBrk="1" hangingPunct="1"/>
            <a:r>
              <a:rPr lang="en-US" altLang="en-US" sz="2400"/>
              <a:t>Union Navy’s blockade of Southern States stopped most trade</a:t>
            </a:r>
          </a:p>
          <a:p>
            <a:pPr eaLnBrk="1" hangingPunct="1"/>
            <a:r>
              <a:rPr lang="en-US" altLang="en-US" sz="2400"/>
              <a:t>The Confederate Army was short of critical supplies and tried to transfer some vessels to ironclads in an effort to challenge blockade ships.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en-US" sz="2400"/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</p:txBody>
      </p:sp>
      <p:sp>
        <p:nvSpPr>
          <p:cNvPr id="44035" name="Slide Number Placeholder 6">
            <a:extLst>
              <a:ext uri="{FF2B5EF4-FFF2-40B4-BE49-F238E27FC236}">
                <a16:creationId xmlns:a16="http://schemas.microsoft.com/office/drawing/2014/main" id="{AB066D54-DC5A-F340-B706-CBB0BA81D4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E9765F1-7B04-944F-B772-A028563F3BA9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Content Placeholder 5">
            <a:extLst>
              <a:ext uri="{FF2B5EF4-FFF2-40B4-BE49-F238E27FC236}">
                <a16:creationId xmlns:a16="http://schemas.microsoft.com/office/drawing/2014/main" id="{576508FC-3694-F84C-981C-EC04DA8F16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8600" y="1295400"/>
            <a:ext cx="5029200" cy="4525963"/>
          </a:xfrm>
        </p:spPr>
        <p:txBody>
          <a:bodyPr/>
          <a:lstStyle/>
          <a:p>
            <a:pPr eaLnBrk="1" hangingPunct="1"/>
            <a:r>
              <a:rPr lang="en-US" altLang="en-US" sz="2200"/>
              <a:t>The Confederate navy experimented with submarines to combat Union blockade ships.</a:t>
            </a:r>
          </a:p>
          <a:p>
            <a:pPr eaLnBrk="1" hangingPunct="1"/>
            <a:r>
              <a:rPr lang="en-US" altLang="en-US" sz="2200"/>
              <a:t>1864 – A submarine, the </a:t>
            </a:r>
            <a:r>
              <a:rPr lang="en-US" altLang="en-US" sz="2200" i="1"/>
              <a:t>Hunley</a:t>
            </a:r>
            <a:r>
              <a:rPr lang="en-US" altLang="en-US" sz="2200"/>
              <a:t>, was developed by the Confederates:                                                                  </a:t>
            </a:r>
          </a:p>
          <a:p>
            <a:pPr lvl="1" eaLnBrk="1" hangingPunct="1"/>
            <a:r>
              <a:rPr lang="en-US" altLang="en-US" sz="2200"/>
              <a:t>eventually sank a Union ship outside of Charleston harbor (the Housatonic) – first time in history a submarine sank a ship </a:t>
            </a:r>
          </a:p>
          <a:p>
            <a:pPr lvl="1" eaLnBrk="1" hangingPunct="1"/>
            <a:r>
              <a:rPr lang="en-US" altLang="en-US" sz="2200"/>
              <a:t>The </a:t>
            </a:r>
            <a:r>
              <a:rPr lang="en-US" altLang="en-US" sz="2200" i="1"/>
              <a:t>Hunley</a:t>
            </a:r>
            <a:r>
              <a:rPr lang="en-US" altLang="en-US" sz="2200"/>
              <a:t> also sank, losing the crew.</a:t>
            </a:r>
          </a:p>
          <a:p>
            <a:pPr lvl="1" eaLnBrk="1" hangingPunct="1"/>
            <a:r>
              <a:rPr lang="en-US" altLang="en-US" sz="2200"/>
              <a:t>Experimentation with submarines ended for time being.</a:t>
            </a:r>
          </a:p>
          <a:p>
            <a:pPr eaLnBrk="1" hangingPunct="1"/>
            <a:endParaRPr lang="en-US" altLang="en-US" sz="2200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pic>
        <p:nvPicPr>
          <p:cNvPr id="46082" name="Content Placeholder 2">
            <a:extLst>
              <a:ext uri="{FF2B5EF4-FFF2-40B4-BE49-F238E27FC236}">
                <a16:creationId xmlns:a16="http://schemas.microsoft.com/office/drawing/2014/main" id="{745599A3-0967-814B-9D4B-ACD7EAB9B3C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05400" y="2590800"/>
            <a:ext cx="3733800" cy="2111375"/>
          </a:xfr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F8AAB30A-0FA1-7846-A462-7519DC22D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The </a:t>
            </a:r>
            <a:r>
              <a:rPr lang="en-US" i="1" dirty="0"/>
              <a:t>Hunley</a:t>
            </a:r>
            <a:endParaRPr lang="en-US" dirty="0"/>
          </a:p>
        </p:txBody>
      </p:sp>
      <p:sp>
        <p:nvSpPr>
          <p:cNvPr id="46084" name="Slide Number Placeholder 6">
            <a:extLst>
              <a:ext uri="{FF2B5EF4-FFF2-40B4-BE49-F238E27FC236}">
                <a16:creationId xmlns:a16="http://schemas.microsoft.com/office/drawing/2014/main" id="{A9E8183E-3FE6-294D-BED2-EBDFE2C31E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0BD61E9-BC6E-754F-B6AB-573FAE87639A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858ED1-6D60-9A43-80DE-2C39E9F17E0F}"/>
              </a:ext>
            </a:extLst>
          </p:cNvPr>
          <p:cNvSpPr txBox="1"/>
          <p:nvPr/>
        </p:nvSpPr>
        <p:spPr>
          <a:xfrm>
            <a:off x="5334000" y="4872038"/>
            <a:ext cx="320040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600" dirty="0">
                <a:latin typeface="+mn-lt"/>
              </a:rPr>
              <a:t>Confederate Submarine </a:t>
            </a:r>
            <a:r>
              <a:rPr lang="en-US" sz="1600" i="1" dirty="0">
                <a:latin typeface="+mn-lt"/>
              </a:rPr>
              <a:t>H.L. </a:t>
            </a:r>
            <a:r>
              <a:rPr lang="en-US" sz="1600" i="1" dirty="0" err="1">
                <a:latin typeface="+mn-lt"/>
              </a:rPr>
              <a:t>Hunley</a:t>
            </a:r>
            <a:endParaRPr lang="en-US" sz="1600" i="1" dirty="0">
              <a:latin typeface="+mn-lt"/>
            </a:endParaRPr>
          </a:p>
        </p:txBody>
      </p:sp>
    </p:spTree>
  </p:cSld>
  <p:clrMapOvr>
    <a:masterClrMapping/>
  </p:clrMapOvr>
  <p:transition spd="med">
    <p:wipe dir="r"/>
  </p:transition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0000"/>
      </a:hlink>
      <a:folHlink>
        <a:srgbClr val="FF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5189</TotalTime>
  <Words>669</Words>
  <Application>Microsoft Macintosh PowerPoint</Application>
  <PresentationFormat>On-screen Show (4:3)</PresentationFormat>
  <Paragraphs>100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Wingdings</vt:lpstr>
      <vt:lpstr>Office Theme</vt:lpstr>
      <vt:lpstr>PowerPoint Presentation</vt:lpstr>
      <vt:lpstr>PowerPoint Presentation</vt:lpstr>
      <vt:lpstr>Section 2: The Early Fighting</vt:lpstr>
      <vt:lpstr>Section 2: The Early Fighting</vt:lpstr>
      <vt:lpstr>Introduction &amp;  The Early War in South Carolina</vt:lpstr>
      <vt:lpstr>The Broader War</vt:lpstr>
      <vt:lpstr>South Carolina’s Fighting Men</vt:lpstr>
      <vt:lpstr>The Union Advantage</vt:lpstr>
      <vt:lpstr>The Hunley</vt:lpstr>
      <vt:lpstr>No Foreign Assistance</vt:lpstr>
      <vt:lpstr>The Emancipation Proclamation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South Carolina: Our History, Our Home</dc:title>
  <dc:subject>©2022 Clairmont Press</dc:subject>
  <dc:creator>Emmett R. Mullins, Ed.D.</dc:creator>
  <cp:keywords/>
  <dc:description>Study presentation to accompany student textbook.</dc:description>
  <cp:lastModifiedBy>Emmett Mullins</cp:lastModifiedBy>
  <cp:revision>490</cp:revision>
  <dcterms:created xsi:type="dcterms:W3CDTF">2010-06-02T19:20:05Z</dcterms:created>
  <dcterms:modified xsi:type="dcterms:W3CDTF">2021-04-09T20:44:57Z</dcterms:modified>
  <cp:category/>
</cp:coreProperties>
</file>