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362" r:id="rId4"/>
    <p:sldId id="363" r:id="rId5"/>
    <p:sldId id="338" r:id="rId6"/>
    <p:sldId id="339" r:id="rId7"/>
    <p:sldId id="340" r:id="rId8"/>
    <p:sldId id="341" r:id="rId9"/>
    <p:sldId id="370" r:id="rId10"/>
    <p:sldId id="371" r:id="rId11"/>
    <p:sldId id="372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5812A-23FE-3E46-A321-3AE556FF6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73A3-8108-AE48-A677-43BA40A98F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716770-30C2-C44D-AEF5-B71002E27F6F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65FBC-3DB5-5D40-B6FC-A719163F1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C1F8D-16E5-DB42-A137-225262EA3E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9C354E-B8D6-CF49-AFC0-0C35E010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7BF20-452E-EF4F-889E-C3C45FF01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63B1E-C214-474B-8B04-9CADB18301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6E511-D5FC-C74F-81D2-072E22E66B9E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1E8D0B-5227-514C-8FC9-9E21CFA7F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2CA4E4-4D91-9B40-A4C5-68B1A2FC9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A4CD4-5096-624F-AA68-B3F0681008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3ED5-EFA4-934F-87B3-28E059B64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18E6A5-802B-E446-9FB9-4103938FC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8B82A7E-19FE-E54A-BB98-EE72FB8E6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AF19068-FDC4-2B4F-AB7B-5B9AE2994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2DFC6EEA-2437-3A4A-8966-40D0096865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FD341E76-3E00-E14A-A51A-FE9B5E3D9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0716768E-0E93-F644-900C-3EEDBCDDA9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D3FB3D45-83C1-514E-BA4F-D2F72956C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7B765C73-2449-A141-9BDA-FFE861A16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A26D9B25-D868-7C43-B1A2-AE56D1D9D4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85D980B-1AE5-8548-A6BA-E14366E85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8D9DCC7-7BA4-9143-97E6-CA24B5EE94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EA25A61C-EC79-DF4C-A9D5-69C6C78E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4E886963-7421-374E-A9FD-33A33BB25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414980D3-E2C5-2243-9933-2E59E3E867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C9834F43-5492-1640-9B8E-880A6B8D94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2F826C20-D399-1348-89EB-F42B91D12B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02487449-272F-8443-901C-6632BD88C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FA08730A-6D4E-C643-A495-C65DDCACA9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A8A3289F-4017-EE40-8CBD-87A04D5DF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E3A7BED8-A8F4-8141-8F9A-63DF04403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819FA7A6-3CBD-FA40-8D96-A037C7B26D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4065F93D-7869-5F4B-8DAD-FD103737CD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B0ECD977-B0C6-2F46-9B90-12CDACC454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023B9AB3-646C-3243-B9DB-4355D30D9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476F3B22-5152-CE46-98F3-82B708C5C9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4D96-D64B-9846-8DCC-C4BA37DA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19D-7331-414E-AE5F-5E06B0DE340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32E3-6606-AB47-A4E6-AA051A0F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D167-62F2-6C47-8B30-F6D6166B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E2A2-4398-4647-9BDC-4622E809F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6524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1750-9F1F-CE47-83EA-674B3D0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AF8D-2E24-EF45-87E9-0100400924E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CB38-D196-4E43-970E-4B20B992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3AAA-6316-CC4F-9725-6BE70C4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5C1D-FDE2-3B40-B597-5D71CF84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4312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C804-98B5-634E-A081-11A29DF3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65DF-1A2D-AC45-B50F-220EBE231D75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3031-8166-C942-8EE9-54012812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9478-A133-014D-8BF7-C44D44D0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5265-281C-304C-9440-06B3B4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8278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37CBF-28BA-774C-8E00-1D8B982F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E3CF-6F02-BE4D-AF16-B337364719B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6343FB-FCD6-CE4E-8EBA-8A3E0380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79767-D40F-294D-B35E-B386820D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6C26-4B0D-6549-A951-745C36B74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92A18D8-EE8E-BA4D-BFA1-80C64B018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325149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8E29-5154-BC4D-83D7-68C8DC7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770C-3EFC-E747-A696-DD90070A10CD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6B03-5E45-5F4E-AB58-4B54DA6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57B1-1B48-F449-B2E6-66AE7E1F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70A9-619D-274D-9B69-4980E3037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302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C8C1BA-E2D1-854F-8B7A-D4CB0585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2F13-DAC0-5344-9C82-7180FEB5518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8D87E4A-C17E-F045-9DD0-D0994ADA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9E6799-3E80-B94A-B912-8EE9C4F3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68D-B4A0-C149-94D4-9AD2AAFA6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37B3FBB-8B6C-3942-B025-081374A47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405969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238223-BF22-744F-8CE5-7BF6E65E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6F74-C4BF-2741-AC7E-EB52C5295E77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829F9C-C1CB-AB49-889B-4F8941BD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4EAECB-A64D-F54A-8E52-5EF62B7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D83C-3D3D-B94F-903F-D08054628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736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112E1-B05E-3944-8606-6161FED1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0C4C-DDD9-6A45-BB91-C4091794AF9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B9F9AB-3402-CA42-BF4A-E3F8372E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9FE9C6-3504-884F-B1D5-994B00A2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99DF-9635-FB41-B1F3-F01FDEF60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488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D4C090-F37B-594F-8511-DF89B081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CF87-C463-4941-9E7C-6925559188EE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FFA659-8CBC-BE4D-AAE4-4DB583CD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B859E-FB6A-CB41-A1C0-A0BA9ED6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B3A-6047-4143-9F7C-9CF611FD1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092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57773A-C956-8A4A-A4E4-44E45130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89E-272C-D74C-A647-AC312CA8810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D74A6-2F3B-E249-B6EF-537385C1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0C4EE-1779-E64F-8C69-7620C65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010-8078-4E41-BAF4-10350CFEB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2999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2CB797-95DF-2944-8799-29145508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EA8-9432-144A-BDFC-94A702F8B17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43497-E977-EF4A-98FD-06B057B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D9024F-D33F-0445-961E-752529EB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5DF9-E440-A34C-B471-A03E53591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157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7F5276-373E-7445-82F8-EC918997E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46AA7B-FFCE-D14C-872E-DF79C3097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1BE0-27FF-3C43-95D2-7372DA63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340B4-CA82-994A-A01C-7C939E15336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2801-ADB7-CB47-8D77-429457136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1274-42B3-C344-88D8-EE9DBA2A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6FCB5F-11E2-7242-A922-D6A9AAFB3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42" r:id="rId2"/>
    <p:sldLayoutId id="2147483934" r:id="rId3"/>
    <p:sldLayoutId id="2147483943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C1D8E5E2-B1AA-7243-9038-C12324E3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BA458-0540-8146-8B0F-BC204F2B30D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9: The Civil War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2FC3954-245C-D24E-8D53-E85BF318A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28FD1-16AD-414B-81C6-3C01AA72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The Impact of the War on the Nation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9CA8550C-537B-C44E-AE19-05A2D4A8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Impact of war on whole nation was horrible: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About 3,000,000 American men fought (both sides included)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Over 1/5 of these died either from battle wounds or diseases; those who died had been among the healthiest and most active men in the nation.</a:t>
            </a:r>
          </a:p>
          <a:p>
            <a:pPr eaLnBrk="1" hangingPunct="1"/>
            <a:r>
              <a:rPr lang="en-US" altLang="en-US" sz="2400"/>
              <a:t>The Civil War Era (most dramatic and destructive episode in story of America and South Carolina) was pivotal: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Contributed to emergence of industry as dominant over agriculture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Signaled federal government would be dominant partner in national affairs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Freed over 1/10 of American population from slavery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A66BCA32-ABCE-9143-8945-FBE0584C8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B83AB4-D37F-7E41-B809-9531EAD097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DC3706-162B-9D44-9EEE-137D25B6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Impact of the War on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7DCF59F3-7214-7443-9FD5-195EF95B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Within four years, the state dropped from being one of richest to one of poorest - from a position of national leadership to position of relative insignificance in national affairs.</a:t>
            </a:r>
          </a:p>
          <a:p>
            <a:pPr eaLnBrk="1" hangingPunct="1"/>
            <a:r>
              <a:rPr lang="en-US" altLang="en-US" sz="2400"/>
              <a:t>South Carolina suffered more destruction than any state:    </a:t>
            </a:r>
          </a:p>
          <a:p>
            <a:pPr lvl="1" eaLnBrk="1" hangingPunct="1"/>
            <a:r>
              <a:rPr lang="en-US" altLang="en-US" sz="2000"/>
              <a:t>About 1/3 of 60,000 men in Confederate Army died; many returned home crippled for life </a:t>
            </a:r>
          </a:p>
          <a:p>
            <a:pPr lvl="1" eaLnBrk="1" hangingPunct="1"/>
            <a:r>
              <a:rPr lang="en-US" altLang="en-US" sz="2000"/>
              <a:t>Property loss astounding</a:t>
            </a:r>
          </a:p>
          <a:p>
            <a:pPr lvl="1" eaLnBrk="1" hangingPunct="1"/>
            <a:r>
              <a:rPr lang="en-US" altLang="en-US" sz="2000"/>
              <a:t>Emancipation shattered dominant labor system in State</a:t>
            </a:r>
          </a:p>
          <a:p>
            <a:pPr lvl="1" eaLnBrk="1" hangingPunct="1"/>
            <a:r>
              <a:rPr lang="en-US" altLang="en-US" sz="2000"/>
              <a:t>New worker/employee relationships between whites and blacks had to be developed</a:t>
            </a:r>
          </a:p>
          <a:p>
            <a:pPr eaLnBrk="1" hangingPunct="1"/>
            <a:r>
              <a:rPr lang="en-US" altLang="en-US" sz="2400"/>
              <a:t>South Carolina was in a period of adjustment, a pivotal moment in her history.</a:t>
            </a:r>
          </a:p>
          <a:p>
            <a:pPr eaLnBrk="1" hangingPunct="1"/>
            <a:endParaRPr lang="en-US" altLang="en-US"/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305F017F-1668-634C-8A37-E65D0E574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437F2-51D9-4640-AAC1-2A875FAC169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1C3D5-72FA-7C42-85C1-AE6F9B593EA3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89093" name="Slide Number Placeholder 3">
            <a:extLst>
              <a:ext uri="{FF2B5EF4-FFF2-40B4-BE49-F238E27FC236}">
                <a16:creationId xmlns:a16="http://schemas.microsoft.com/office/drawing/2014/main" id="{D850BB10-EA60-6741-9DA5-7C9C9BFA8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C1A5B-AB42-9748-9546-1939BF6A48C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9094" name="TextBox 4">
            <a:extLst>
              <a:ext uri="{FF2B5EF4-FFF2-40B4-BE49-F238E27FC236}">
                <a16:creationId xmlns:a16="http://schemas.microsoft.com/office/drawing/2014/main" id="{3A4B6272-0B50-7240-B444-78218D52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16" y="5679242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16: Public Domain Wikimedia Commons; Slide 32: Public Domain Wikimedia Commons; Slide 34: Public Domain Wikimedia Commons; Slide 37: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7F0EACC-D625-E140-A67B-78515ECE5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27F10-B34F-4C45-965A-C77AE3059B2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5B251-6347-844C-953D-27146322DF6B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337EB-BA37-824A-9BDF-012B96D76169}"/>
              </a:ext>
            </a:extLst>
          </p:cNvPr>
          <p:cNvSpPr txBox="1"/>
          <p:nvPr/>
        </p:nvSpPr>
        <p:spPr>
          <a:xfrm>
            <a:off x="478419" y="4836489"/>
            <a:ext cx="5541381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Coming of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Early Fighting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during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War Roars to a Conclusion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524B-B95C-6C40-B943-61FAB078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War Roars to a Conclusion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EB09F83E-9335-244B-B748-30BABB4E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What were the effects of the war’s conclusion on South Carolina?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F5265029-121A-164C-B251-3BBEC676F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1C844B-02F6-5648-B0B6-95FF163479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1F9F-E213-E946-B631-968589A6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War Roars to a Conclusion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08EC8BEF-3A21-AA46-8469-EDD2B5A0C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siege</a:t>
            </a:r>
          </a:p>
          <a:p>
            <a:pPr lvl="1" eaLnBrk="1" hangingPunct="1"/>
            <a:r>
              <a:rPr lang="en-US" altLang="en-US"/>
              <a:t>forage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30012E21-D43B-2647-9806-7ED1CDC70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5F316B-F6CA-114C-B4A0-8CEDEA1ADF2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5">
            <a:extLst>
              <a:ext uri="{FF2B5EF4-FFF2-40B4-BE49-F238E27FC236}">
                <a16:creationId xmlns:a16="http://schemas.microsoft.com/office/drawing/2014/main" id="{4DF6CB9E-F1F0-7C47-BD26-F7E0BD1B3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10600" cy="5029200"/>
          </a:xfrm>
        </p:spPr>
        <p:txBody>
          <a:bodyPr/>
          <a:lstStyle/>
          <a:p>
            <a:pPr eaLnBrk="1" hangingPunct="1"/>
            <a:r>
              <a:rPr lang="en-US" altLang="en-US"/>
              <a:t>July 1-3, 1863 – General Lee engaged major Union forces at Gettysburg, Pennsylvania.</a:t>
            </a:r>
          </a:p>
          <a:p>
            <a:pPr lvl="1" eaLnBrk="1" hangingPunct="1"/>
            <a:r>
              <a:rPr lang="en-US" altLang="en-US"/>
              <a:t>one of greatest battles of Civil War</a:t>
            </a:r>
          </a:p>
          <a:p>
            <a:pPr lvl="1" eaLnBrk="1" hangingPunct="1"/>
            <a:r>
              <a:rPr lang="en-US" altLang="en-US"/>
              <a:t>involved about 160,000 men</a:t>
            </a:r>
          </a:p>
          <a:p>
            <a:pPr eaLnBrk="1" hangingPunct="1"/>
            <a:r>
              <a:rPr lang="en-US" altLang="en-US"/>
              <a:t>Union General Ulysses S. Grant captured Vicksburg, Mississippi, after conducting a siege that lasted 47 days.</a:t>
            </a:r>
          </a:p>
          <a:p>
            <a:pPr eaLnBrk="1" hangingPunct="1"/>
            <a:r>
              <a:rPr lang="en-US" altLang="en-US"/>
              <a:t>By July 4, 1863, the Confederacy was cut in two.</a:t>
            </a:r>
          </a:p>
          <a:p>
            <a:pPr eaLnBrk="1" hangingPunct="1"/>
            <a:r>
              <a:rPr lang="en-US" altLang="en-US"/>
              <a:t>General William Tecumseh Sherman’s army cut a long, broad strip across Georgia 60 miles wide - burning Atlanta, capturing Savannah, destroying property and economic production. This shortened the Civil War.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CCE39460-86EC-1D49-9085-A32E59EEA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ECECF5-A667-4141-B387-14B14EEB3E1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75D689-13C1-104B-9F5A-A9291AA2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Battlefronts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233DDF-F3CE-F74D-AFA3-8E220F04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Sherman Storms through South Carolina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5E152368-C26D-0E4D-A5F1-3780E8B0E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February 1, 1865 – Sherman’s march from Savannah to the middle of South Carolina:                                         </a:t>
            </a:r>
          </a:p>
          <a:p>
            <a:pPr lvl="1" eaLnBrk="1" hangingPunct="1"/>
            <a:r>
              <a:rPr lang="en-US" altLang="en-US" sz="2400"/>
              <a:t>Strategy was to disable South Carolina </a:t>
            </a:r>
          </a:p>
          <a:p>
            <a:pPr lvl="1" eaLnBrk="1" hangingPunct="1"/>
            <a:r>
              <a:rPr lang="en-US" altLang="en-US" sz="2400"/>
              <a:t>Army lived off land through</a:t>
            </a:r>
            <a:r>
              <a:rPr lang="en-US" altLang="en-US" sz="2400" i="1"/>
              <a:t> </a:t>
            </a:r>
            <a:r>
              <a:rPr lang="en-US" altLang="en-US" sz="2400"/>
              <a:t>forage</a:t>
            </a:r>
            <a:r>
              <a:rPr lang="en-US" altLang="en-US" sz="2400" i="1"/>
              <a:t> </a:t>
            </a:r>
            <a:r>
              <a:rPr lang="en-US" altLang="en-US" sz="2400"/>
              <a:t>of countryside .                                                                 </a:t>
            </a:r>
          </a:p>
          <a:p>
            <a:pPr lvl="1" eaLnBrk="1" hangingPunct="1"/>
            <a:r>
              <a:rPr lang="en-US" altLang="en-US" sz="2400"/>
              <a:t>Roads, bridges, railroads badly damaged </a:t>
            </a:r>
          </a:p>
          <a:p>
            <a:pPr eaLnBrk="1" hangingPunct="1"/>
            <a:r>
              <a:rPr lang="en-US" altLang="en-US" sz="2400"/>
              <a:t>Concept of total war now fully realized:                      </a:t>
            </a:r>
          </a:p>
          <a:p>
            <a:pPr lvl="1" eaLnBrk="1" hangingPunct="1"/>
            <a:r>
              <a:rPr lang="en-US" altLang="en-US" sz="2400"/>
              <a:t>Great suffering placed on people of South Carolina                                                                          </a:t>
            </a:r>
          </a:p>
          <a:p>
            <a:pPr lvl="1" eaLnBrk="1" hangingPunct="1"/>
            <a:r>
              <a:rPr lang="en-US" altLang="en-US" sz="2400"/>
              <a:t>Feelings of resentment left, lasting for generations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2AB8B84B-655F-AC48-822D-E8DCF3CB1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D3B7B-19FE-4B4E-91EB-118500A3AF6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5">
            <a:extLst>
              <a:ext uri="{FF2B5EF4-FFF2-40B4-BE49-F238E27FC236}">
                <a16:creationId xmlns:a16="http://schemas.microsoft.com/office/drawing/2014/main" id="{568BB1C8-8538-194D-BE56-BC28BCFF4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 sz="2200"/>
              <a:t>Sherman’s army left a thirty-mile wide path of destruction across the heart of South Carolina.</a:t>
            </a:r>
          </a:p>
          <a:p>
            <a:pPr eaLnBrk="1" hangingPunct="1"/>
            <a:r>
              <a:rPr lang="en-US" altLang="en-US" sz="2200"/>
              <a:t>Twenty other small towns and numerous plantations along the army’s route experienced fires and looting.</a:t>
            </a:r>
          </a:p>
          <a:p>
            <a:pPr eaLnBrk="1" hangingPunct="1"/>
            <a:r>
              <a:rPr lang="en-US" altLang="en-US" sz="2200"/>
              <a:t>Heartbreaking episode: burning much of Columbia</a:t>
            </a:r>
          </a:p>
          <a:p>
            <a:pPr eaLnBrk="1" hangingPunct="1"/>
            <a:r>
              <a:rPr lang="en-US" altLang="en-US" sz="2200"/>
              <a:t>Purpose of march: to kill will and ability of people supporting the war against the Union; very few actually died in the march.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78850" name="Content Placeholder 2">
            <a:extLst>
              <a:ext uri="{FF2B5EF4-FFF2-40B4-BE49-F238E27FC236}">
                <a16:creationId xmlns:a16="http://schemas.microsoft.com/office/drawing/2014/main" id="{CFE0CA13-A374-7248-B3AC-5ABDE7D354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4038600" cy="26971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B06C84-CEE5-8A4F-8068-0DBD62EC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Damage to Towns and Plantations</a:t>
            </a:r>
          </a:p>
        </p:txBody>
      </p:sp>
      <p:sp>
        <p:nvSpPr>
          <p:cNvPr id="78852" name="Slide Number Placeholder 6">
            <a:extLst>
              <a:ext uri="{FF2B5EF4-FFF2-40B4-BE49-F238E27FC236}">
                <a16:creationId xmlns:a16="http://schemas.microsoft.com/office/drawing/2014/main" id="{AE8D5C85-22CD-2E41-AFC8-46FA11EDF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27CD6C-430B-D94E-9AF2-FD67135CD1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BDEA3-0B71-E34F-B574-26E7BF277B3B}"/>
              </a:ext>
            </a:extLst>
          </p:cNvPr>
          <p:cNvSpPr txBox="1"/>
          <p:nvPr/>
        </p:nvSpPr>
        <p:spPr>
          <a:xfrm>
            <a:off x="4800600" y="5049838"/>
            <a:ext cx="3886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The burning of Columbia, South Carolina, February 17, 1865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854F0C-066F-4D4E-9ECF-82B4D153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Fall of Charleston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005A8CD4-B258-3445-994C-103C278F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February 17, 1865 – Columbia surrendered to Sherman, and Charleston fell:                                               </a:t>
            </a:r>
          </a:p>
          <a:p>
            <a:pPr lvl="1" eaLnBrk="1" hangingPunct="1"/>
            <a:r>
              <a:rPr lang="en-US" altLang="en-US"/>
              <a:t>Charleston left in shambles, many main buildings destroyed, desolation, vacant homes, widowed women                                                                              </a:t>
            </a:r>
          </a:p>
          <a:p>
            <a:pPr eaLnBrk="1" hangingPunct="1"/>
            <a:r>
              <a:rPr lang="en-US" altLang="en-US"/>
              <a:t>Surrender date:</a:t>
            </a:r>
          </a:p>
          <a:p>
            <a:pPr lvl="1" eaLnBrk="1" hangingPunct="1"/>
            <a:r>
              <a:rPr lang="en-US" altLang="en-US"/>
              <a:t>Joyful day of Emancipation for slave population</a:t>
            </a:r>
          </a:p>
          <a:p>
            <a:pPr lvl="1" eaLnBrk="1" hangingPunct="1"/>
            <a:r>
              <a:rPr lang="en-US" altLang="en-US"/>
              <a:t>Charleston surrendered to commanding officer of 21</a:t>
            </a:r>
            <a:r>
              <a:rPr lang="en-US" altLang="en-US" baseline="30000"/>
              <a:t>st</a:t>
            </a:r>
            <a:r>
              <a:rPr lang="en-US" altLang="en-US"/>
              <a:t> United States Colored Regiment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8B11C97A-8055-7449-A4DF-5FF2D4D14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BD361-8106-BC47-9D0B-EFED233ADB5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5">
            <a:extLst>
              <a:ext uri="{FF2B5EF4-FFF2-40B4-BE49-F238E27FC236}">
                <a16:creationId xmlns:a16="http://schemas.microsoft.com/office/drawing/2014/main" id="{AB85969A-F097-724E-85D1-91741144F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66800"/>
            <a:ext cx="5181600" cy="4525963"/>
          </a:xfrm>
        </p:spPr>
        <p:txBody>
          <a:bodyPr/>
          <a:lstStyle/>
          <a:p>
            <a:pPr eaLnBrk="1" hangingPunct="1"/>
            <a:r>
              <a:rPr lang="en-US" altLang="en-US" sz="2200"/>
              <a:t>Final stages of Civil War played out in Virginia:         </a:t>
            </a:r>
          </a:p>
          <a:p>
            <a:pPr lvl="1" eaLnBrk="1" hangingPunct="1"/>
            <a:r>
              <a:rPr lang="en-US" altLang="en-US" sz="2200"/>
              <a:t>Lee surrendered to Grant at the location of  Appomattox Court House on April 9, 1865.</a:t>
            </a:r>
          </a:p>
          <a:p>
            <a:pPr lvl="1" eaLnBrk="1" hangingPunct="1"/>
            <a:r>
              <a:rPr lang="en-US" altLang="en-US" sz="2200"/>
              <a:t>Lee and his army were treated generously by Grant.</a:t>
            </a:r>
          </a:p>
          <a:p>
            <a:pPr lvl="1" eaLnBrk="1" hangingPunct="1"/>
            <a:r>
              <a:rPr lang="en-US" altLang="en-US" sz="2200"/>
              <a:t>Confederate soldiers would not be prosecuted for treason; could keep their horses “to put in a crop”                                                                                    </a:t>
            </a:r>
          </a:p>
          <a:p>
            <a:pPr lvl="1" eaLnBrk="1" hangingPunct="1"/>
            <a:r>
              <a:rPr lang="en-US" altLang="en-US" sz="2200"/>
              <a:t>Jefferson Davis captured; neither he nor major civilians or military leaders were executed or long imprisoned.</a:t>
            </a: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</p:txBody>
      </p:sp>
      <p:pic>
        <p:nvPicPr>
          <p:cNvPr id="82946" name="Content Placeholder 2">
            <a:extLst>
              <a:ext uri="{FF2B5EF4-FFF2-40B4-BE49-F238E27FC236}">
                <a16:creationId xmlns:a16="http://schemas.microsoft.com/office/drawing/2014/main" id="{7D9CB83A-4713-1D4A-94B1-1391E1B0E9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2133600"/>
            <a:ext cx="3790950" cy="26050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DCBAE4-AAEA-9142-B267-3180D87A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War Ends</a:t>
            </a:r>
          </a:p>
        </p:txBody>
      </p:sp>
      <p:sp>
        <p:nvSpPr>
          <p:cNvPr id="82948" name="Slide Number Placeholder 6">
            <a:extLst>
              <a:ext uri="{FF2B5EF4-FFF2-40B4-BE49-F238E27FC236}">
                <a16:creationId xmlns:a16="http://schemas.microsoft.com/office/drawing/2014/main" id="{87A04C86-F2C2-CC46-BF99-5B66ED894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7D3F9-3CA6-194B-9A2F-30EBEBDA174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62CC6-8770-F34B-AEB4-9AC83AF08AC0}"/>
              </a:ext>
            </a:extLst>
          </p:cNvPr>
          <p:cNvSpPr txBox="1"/>
          <p:nvPr/>
        </p:nvSpPr>
        <p:spPr>
          <a:xfrm>
            <a:off x="5080000" y="4757738"/>
            <a:ext cx="4038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Appomattox Court House, with Union soldiers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5189</TotalTime>
  <Words>745</Words>
  <Application>Microsoft Macintosh PowerPoint</Application>
  <PresentationFormat>On-screen Show (4:3)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The War Roars to a Conclusion</vt:lpstr>
      <vt:lpstr>Section 4: The War Roars to a Conclusion</vt:lpstr>
      <vt:lpstr>The Battlefronts</vt:lpstr>
      <vt:lpstr>Sherman Storms through South Carolina</vt:lpstr>
      <vt:lpstr>Damage to Towns and Plantations</vt:lpstr>
      <vt:lpstr>The Fall of Charleston</vt:lpstr>
      <vt:lpstr>The War Ends</vt:lpstr>
      <vt:lpstr>The Impact of the War on the Nation</vt:lpstr>
      <vt:lpstr>The Impact of the War on  South Carolina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492</cp:revision>
  <dcterms:created xsi:type="dcterms:W3CDTF">2010-06-02T19:20:05Z</dcterms:created>
  <dcterms:modified xsi:type="dcterms:W3CDTF">2021-04-09T20:45:41Z</dcterms:modified>
  <cp:category/>
</cp:coreProperties>
</file>