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58" r:id="rId4"/>
    <p:sldId id="268" r:id="rId5"/>
    <p:sldId id="308" r:id="rId6"/>
    <p:sldId id="311" r:id="rId7"/>
    <p:sldId id="312" r:id="rId8"/>
    <p:sldId id="313" r:id="rId9"/>
    <p:sldId id="314" r:id="rId10"/>
    <p:sldId id="373" r:id="rId11"/>
    <p:sldId id="374" r:id="rId12"/>
    <p:sldId id="37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2346" autoAdjust="0"/>
  </p:normalViewPr>
  <p:slideViewPr>
    <p:cSldViewPr>
      <p:cViewPr varScale="1">
        <p:scale>
          <a:sx n="114" d="100"/>
          <a:sy n="114" d="100"/>
        </p:scale>
        <p:origin x="16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F6AE2D-3D20-5A45-936B-B98F2C6CCB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FEDDB-8CB6-C642-A8BF-468E614BD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31E4FA-63B0-3647-A24D-F57BF4B8472B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9F148-333F-EF42-AFC6-5162D4F3FE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18CDC-CFEC-DA4A-A9A1-E2C9632388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FFD730-CB63-514C-A7AC-FB5DF7552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B85ED-F721-8D46-9BDD-04DE5E126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83AE6-DEB8-B248-85B3-CBB1D73ECB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B04FF-6F29-7A44-84B3-FD956E31981C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531A67A-28CF-FF4E-A83E-7131EEEE79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34B0459-D491-F844-BDAB-04A8448AC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17EDD-9141-414A-A8CA-08F7D3B727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0671A-C2F2-A946-8FDE-5929A09A3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E51CC4-D902-D742-8C16-7D7148E4B8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40E122B1-830F-EA44-8EA2-BF69563D86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B24E7DAA-0CB7-8A4B-BC38-FC51D7B018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ACF6C6B2-B401-EF41-AF0C-62729CA576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915F01C5-55F4-494F-AF3C-B982EDCFD6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833AEB1C-D03F-8B4B-8DFD-D9023C9B0E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872F6964-5651-9141-86DF-9A94CC6EF7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2235D2C8-A91C-A04F-AF11-D91019A85D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6707D8E5-943B-564C-8BBA-0E85EBB798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8057454F-C58A-DC47-B8AF-6D2E2BA18C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2A798A18-0B67-604B-A819-58E9B56DDA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E5C05F8E-5BE1-EA4D-AFF9-B8CE7DBFE3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B87FA7CB-0B80-CA46-8FC5-A19D160CD5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60FC0DB8-EF89-854F-9196-0A261E3C37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E7554632-1A95-DD43-89B3-C867BBDC56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D1E7D9B-1A6B-AE4C-9ACF-9D7A843D5E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BC4A7C91-671C-444E-BE9F-DE511B4484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FA8BA029-CA97-474E-A874-F4EAFC146F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AA1CBEAA-5DF4-0248-BD72-10D3FA983D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1FBCEB54-22A9-F748-83C7-C713EDD59B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1E41093E-B5B4-5B4A-9709-D18B65C7A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E085038F-6610-7E47-A6E3-7464ED2851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FD92D6CE-94F7-3B48-BD17-2296564799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CEE309D3-4084-6B45-948E-0FC55FEAB2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54A2FF02-CDCC-5448-9015-63DFAB002B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58AF9-071B-784A-8603-724E9CE3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044C-165F-914B-8FE7-EA9174E6BB0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3D5A8-6F1A-5B41-B04C-1DDBB0A7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D5E52-D7D6-8343-BE13-A59AFE0E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ED08-B5C5-B446-BBC7-EB5AD40EE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205391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11594-FC25-8242-89D0-D44265CA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AB086-766B-214A-A8A9-9C2421D0B8E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FD8A6-2BAA-6B4C-B381-DC595064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4CA64-C1E4-2E43-A557-AE0DFD2B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588D-4F9E-5048-9CC9-B3DFFEEBE3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235695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7B153-1D98-2D4E-B41E-A607E503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1BBD-A0DB-A24D-B269-9F6FB12ACC9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B17F3-0D7D-BA47-84F4-3D69216C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2B38F-392F-A14C-9D82-83671666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58D8-9706-814E-9AF9-97820E905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08733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40C347-3659-8C4A-B03D-0F5D9DCC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22B69-3F7E-0646-B783-08DDCD9C3E62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FB5ECD-C4CD-7047-B3D3-260E0DDF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4A241B-893A-D344-919D-C9F2A11B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7F865-75F1-3E4D-8554-1E9CB3403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4642232-24E7-854E-8FE8-AD6CFFCC9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851504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89CB9-1481-5349-B0BC-FFB1C930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6E6D-E29E-1545-A466-A87542AE11A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4595-7048-EE4F-B1E3-3D11DA4E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7B5B2-786C-E04B-B125-E5B9A257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1E7A-DB77-BB4B-A02F-760D329A4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383832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0F21F87-FB5A-FC42-B43B-16AE1B32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E4470-8CB5-FE4D-8BB4-3B5499246EC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5357AC8-C1D4-564B-BF56-903C0BA4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B5B44CD-3866-D847-BD96-9CF9AFDA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8677-4E47-F646-8BC6-CDDC40584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903626A-6DCA-BB4C-8F16-BA67F4179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7793460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EBDA38-1AF2-D240-87F0-6AB6B4A5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7719-AB80-6D45-B016-6356CBE8A1A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990D16-409D-6C40-8081-35F06743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8CB3F4-607A-4E4D-8CE3-35B662B0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B6E7-60D2-6C4C-B571-91D5284E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37325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4635EC-D796-5F4C-BB4E-A359D87B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E5FE-5686-4A4B-A4BF-64B4D0BBAB9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F8DC6D-CA06-9B4E-A410-E5BFBDEE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24B471-7557-8146-A6F8-EAB6B3C0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3E42-CAF7-2744-AFF6-DDF5DFFE4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34235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BD9688-98B4-5B41-B930-19EDAC86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7FE2-3B0E-9741-A3CB-D0874149C28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8AACF6C-E1F8-7745-BFEC-EFE061A9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E0EC5F-3268-D747-800E-97FF3583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47A40-D7E7-4444-BDFA-A193E7B8A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06301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A865C7-F91E-8F4F-8BBE-642746E7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4629-0355-774A-AB45-C55C9F8638CF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5298A2-F1B5-424E-9EDE-4ED0AA38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824D76-A1AA-B144-9806-0061361F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C035A-0D4A-A240-8335-0B1A0F8C1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196787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4CA218-FC27-C545-BF48-44382B61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EE31-94BC-E84A-BE69-82A5473FD6E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D0C231-89B6-D54E-8ABE-EDB8F7D4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E1FF64-59DA-544A-A842-8F467932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4B01-C3B6-0D40-8A23-52ED14FA8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61386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4D3CB08-59E6-BC45-92EB-CC11452100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4496118-D18C-CD43-9E04-B9B8A96602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DDDC5-BD05-CB47-9D2D-5C56837C1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A6CD9B-87DC-6042-9F1D-090A64BE626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3E189-4BE5-CE40-99F6-A736C00AA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F9EC1-56E7-3B42-AEEF-CF3769606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93E27DD-3C93-0943-9F79-C540390206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03" r:id="rId2"/>
    <p:sldLayoutId id="2147483895" r:id="rId3"/>
    <p:sldLayoutId id="2147483904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338AB8F3-1579-DF46-8E7C-ABF985807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9CB087-E4A3-774C-8137-75B66DF3A18B}"/>
              </a:ext>
            </a:extLst>
          </p:cNvPr>
          <p:cNvSpPr txBox="1"/>
          <p:nvPr/>
        </p:nvSpPr>
        <p:spPr>
          <a:xfrm>
            <a:off x="800100" y="513594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10: Reconstructing the Nation and the State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AF66427-AC57-8044-BBA7-932B688BD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A15F4E-D7ED-E24C-9A04-198EDCA6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President versus the Congress</a:t>
            </a:r>
          </a:p>
        </p:txBody>
      </p:sp>
      <p:sp>
        <p:nvSpPr>
          <p:cNvPr id="33794" name="Content Placeholder 5">
            <a:extLst>
              <a:ext uri="{FF2B5EF4-FFF2-40B4-BE49-F238E27FC236}">
                <a16:creationId xmlns:a16="http://schemas.microsoft.com/office/drawing/2014/main" id="{EC799C9E-FD8D-9B43-8CFC-D493DE56A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President Johnson’s (1865-1869) administration operated under confusion, strain, and disorder.</a:t>
            </a:r>
          </a:p>
          <a:p>
            <a:pPr eaLnBrk="1" hangingPunct="1"/>
            <a:r>
              <a:rPr lang="en-US" altLang="en-US" sz="2400"/>
              <a:t>Republican Congress and Johnson disagreed.</a:t>
            </a:r>
          </a:p>
          <a:p>
            <a:pPr eaLnBrk="1" hangingPunct="1"/>
            <a:r>
              <a:rPr lang="en-US" altLang="en-US" sz="2400"/>
              <a:t>President Johnson was impeached, but he kept his presidency.</a:t>
            </a:r>
          </a:p>
          <a:p>
            <a:pPr lvl="1" eaLnBrk="1" hangingPunct="1"/>
            <a:r>
              <a:rPr lang="en-US" altLang="en-US" sz="2400"/>
              <a:t>impeach – to bring charges against a public official who is still in office</a:t>
            </a:r>
          </a:p>
          <a:p>
            <a:pPr eaLnBrk="1" hangingPunct="1"/>
            <a:r>
              <a:rPr lang="en-US" altLang="en-US" sz="2400"/>
              <a:t>The Fourteenth Amendment, 1866</a:t>
            </a:r>
          </a:p>
          <a:p>
            <a:pPr lvl="1" eaLnBrk="1" hangingPunct="1"/>
            <a:r>
              <a:rPr lang="en-US" altLang="en-US" sz="2400"/>
              <a:t>gave citizenship to black Americans (the Dred Scott decision [1857] said that blacks were not citizens)</a:t>
            </a:r>
          </a:p>
          <a:p>
            <a:pPr lvl="1" eaLnBrk="1" hangingPunct="1"/>
            <a:r>
              <a:rPr lang="en-US" altLang="en-US" sz="2400"/>
              <a:t>gave equal protection to all citizens under the law</a:t>
            </a:r>
          </a:p>
          <a:p>
            <a:pPr eaLnBrk="1" hangingPunct="1"/>
            <a:r>
              <a:rPr lang="en-US" altLang="en-US" sz="2400"/>
              <a:t>Radical Republicans in Congress placed new requirements on seceded states.</a:t>
            </a:r>
          </a:p>
        </p:txBody>
      </p:sp>
      <p:sp>
        <p:nvSpPr>
          <p:cNvPr id="33795" name="Slide Number Placeholder 6">
            <a:extLst>
              <a:ext uri="{FF2B5EF4-FFF2-40B4-BE49-F238E27FC236}">
                <a16:creationId xmlns:a16="http://schemas.microsoft.com/office/drawing/2014/main" id="{48E499E6-ABAF-F34E-9CB4-8A2374609E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6E2926-24F6-F64C-A4B2-552C88F58D2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2533D9-1D17-2E46-AC42-43B54A5F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Congressional Reconstruction </a:t>
            </a:r>
            <a:br>
              <a:rPr lang="en-US" dirty="0"/>
            </a:br>
            <a:r>
              <a:rPr lang="en-US" dirty="0"/>
              <a:t>(or Radical Reconstruction) </a:t>
            </a:r>
          </a:p>
        </p:txBody>
      </p:sp>
      <p:sp>
        <p:nvSpPr>
          <p:cNvPr id="35842" name="Content Placeholder 5">
            <a:extLst>
              <a:ext uri="{FF2B5EF4-FFF2-40B4-BE49-F238E27FC236}">
                <a16:creationId xmlns:a16="http://schemas.microsoft.com/office/drawing/2014/main" id="{7783BBBB-8491-C045-A608-AEA6017B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New state governments were created by the former Confederate states.</a:t>
            </a:r>
          </a:p>
          <a:p>
            <a:pPr eaLnBrk="1" hangingPunct="1"/>
            <a:r>
              <a:rPr lang="en-US" altLang="en-US" sz="2400"/>
              <a:t>New state governments consisted mainly of:</a:t>
            </a:r>
          </a:p>
          <a:p>
            <a:pPr lvl="1" eaLnBrk="1" hangingPunct="1"/>
            <a:r>
              <a:rPr lang="en-US" altLang="en-US" sz="2400"/>
              <a:t>Carpetbaggers - name given by white southerners to northerners, black or white, who came to the south after the war</a:t>
            </a:r>
          </a:p>
          <a:p>
            <a:pPr lvl="1" eaLnBrk="1" hangingPunct="1"/>
            <a:r>
              <a:rPr lang="en-US" altLang="en-US" sz="2400"/>
              <a:t>Scalawags – name given to southern whites who cooperated with blacks and Republicans</a:t>
            </a:r>
          </a:p>
          <a:p>
            <a:pPr lvl="1" eaLnBrk="1" hangingPunct="1"/>
            <a:r>
              <a:rPr lang="en-US" altLang="en-US" sz="2400"/>
              <a:t>Blacks</a:t>
            </a:r>
          </a:p>
          <a:p>
            <a:pPr eaLnBrk="1" hangingPunct="1"/>
            <a:r>
              <a:rPr lang="en-US" altLang="en-US" sz="2400"/>
              <a:t>All former Confederates states under Republican control, but for different spans of time</a:t>
            </a:r>
          </a:p>
          <a:p>
            <a:r>
              <a:rPr lang="en-US" altLang="en-US" sz="2400"/>
              <a:t>Democratic Party was associated with southerners and the traumatic Civil War.</a:t>
            </a:r>
          </a:p>
        </p:txBody>
      </p:sp>
      <p:sp>
        <p:nvSpPr>
          <p:cNvPr id="35843" name="Slide Number Placeholder 6">
            <a:extLst>
              <a:ext uri="{FF2B5EF4-FFF2-40B4-BE49-F238E27FC236}">
                <a16:creationId xmlns:a16="http://schemas.microsoft.com/office/drawing/2014/main" id="{4941DF01-1F01-E745-B7CC-53AB4288F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8E142F-A379-6448-9CA3-0A5882FA119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20DBC4-0625-B443-A41E-4695FA0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Congressional Reconstruction </a:t>
            </a:r>
            <a:br>
              <a:rPr lang="en-US" dirty="0"/>
            </a:br>
            <a:r>
              <a:rPr lang="en-US" dirty="0"/>
              <a:t>(or Radical Reconstruction) - continued</a:t>
            </a:r>
          </a:p>
        </p:txBody>
      </p:sp>
      <p:sp>
        <p:nvSpPr>
          <p:cNvPr id="37890" name="Content Placeholder 5">
            <a:extLst>
              <a:ext uri="{FF2B5EF4-FFF2-40B4-BE49-F238E27FC236}">
                <a16:creationId xmlns:a16="http://schemas.microsoft.com/office/drawing/2014/main" id="{0F26BB51-488B-BC42-81F1-BC1359093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600"/>
              <a:t>President Ulysses S. Grant (1869-1877)</a:t>
            </a:r>
          </a:p>
          <a:p>
            <a:pPr lvl="1" eaLnBrk="1" hangingPunct="1"/>
            <a:r>
              <a:rPr lang="en-US" altLang="en-US" sz="2600"/>
              <a:t>Grant was honest, but his administration has been called one of the most corrupt in American history.</a:t>
            </a:r>
          </a:p>
          <a:p>
            <a:pPr lvl="1" eaLnBrk="1" hangingPunct="1"/>
            <a:r>
              <a:rPr lang="en-US" altLang="en-US" sz="2600"/>
              <a:t>corruption among his cabinet members, including personal secretary</a:t>
            </a:r>
          </a:p>
          <a:p>
            <a:pPr eaLnBrk="1" hangingPunct="1"/>
            <a:r>
              <a:rPr lang="en-US" altLang="en-US" sz="2600"/>
              <a:t>Grant had difficulty dealing with Reconstruction in the South because of corruption problems.</a:t>
            </a:r>
          </a:p>
          <a:p>
            <a:pPr eaLnBrk="1" hangingPunct="1"/>
            <a:r>
              <a:rPr lang="en-US" altLang="en-US" sz="2600"/>
              <a:t>The nation was conflicted as to how Reconstruction of southern states should occur.</a:t>
            </a:r>
          </a:p>
        </p:txBody>
      </p:sp>
      <p:sp>
        <p:nvSpPr>
          <p:cNvPr id="37891" name="Slide Number Placeholder 6">
            <a:extLst>
              <a:ext uri="{FF2B5EF4-FFF2-40B4-BE49-F238E27FC236}">
                <a16:creationId xmlns:a16="http://schemas.microsoft.com/office/drawing/2014/main" id="{22C41340-4AC6-7D4B-B6E8-49548CEE6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B6F181-8486-5547-BA29-B5A78DF4581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7A8A5-8441-D24E-A769-E6DD01B84228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6858EA59-08D4-0F48-91CB-65FDCEE087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70E2B2-9CC2-394C-ADF3-9E2365F20DA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C00C0-8F87-A54F-808E-DBA7948CDDDC}"/>
              </a:ext>
            </a:extLst>
          </p:cNvPr>
          <p:cNvSpPr/>
          <p:nvPr/>
        </p:nvSpPr>
        <p:spPr>
          <a:xfrm>
            <a:off x="457200" y="4831566"/>
            <a:ext cx="6172200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CB939-61D2-D14F-B2EE-51F9CE3185B3}"/>
              </a:ext>
            </a:extLst>
          </p:cNvPr>
          <p:cNvSpPr txBox="1"/>
          <p:nvPr/>
        </p:nvSpPr>
        <p:spPr>
          <a:xfrm>
            <a:off x="457199" y="4831566"/>
            <a:ext cx="6096000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Political Reconstruction on the National Level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Reconstruction in South Carolina 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Economy During Reconstruction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Violent End of Reconstruction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7716-A1AA-E84B-94F6-28AAED3CD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Political Reconstruction on the National Level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87E1C942-DD29-CD45-8A9C-18E8959FE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What competing beliefs affected the reconstruction of the South after the Civil War?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3A1B9729-3F94-4646-AE1F-6B85393070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87800F-7BFE-6E46-A8FF-F079E6DFECB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12B7-9604-7547-8B33-B166022C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Political Reconstruction on the National Level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F233778A-A63D-4649-A375-6F139BA02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Reconstruction</a:t>
            </a:r>
          </a:p>
          <a:p>
            <a:pPr lvl="1" eaLnBrk="1" hangingPunct="1"/>
            <a:r>
              <a:rPr lang="en-US" altLang="en-US"/>
              <a:t>Freedmen’s Bureau</a:t>
            </a:r>
          </a:p>
          <a:p>
            <a:pPr lvl="1" eaLnBrk="1" hangingPunct="1"/>
            <a:r>
              <a:rPr lang="en-US" altLang="en-US"/>
              <a:t>Black Codes</a:t>
            </a:r>
          </a:p>
          <a:p>
            <a:pPr lvl="1" eaLnBrk="1" hangingPunct="1"/>
            <a:r>
              <a:rPr lang="en-US" altLang="en-US"/>
              <a:t>Radical Republicans</a:t>
            </a:r>
          </a:p>
          <a:p>
            <a:pPr lvl="1" eaLnBrk="1" hangingPunct="1"/>
            <a:r>
              <a:rPr lang="en-US" altLang="en-US"/>
              <a:t>impeach</a:t>
            </a:r>
          </a:p>
          <a:p>
            <a:pPr lvl="1" eaLnBrk="1" hangingPunct="1"/>
            <a:r>
              <a:rPr lang="en-US" altLang="en-US"/>
              <a:t>carpetbaggers</a:t>
            </a:r>
          </a:p>
          <a:p>
            <a:pPr lvl="1" eaLnBrk="1" hangingPunct="1"/>
            <a:r>
              <a:rPr lang="en-US" altLang="en-US"/>
              <a:t>scalawags 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2AE677CC-8EE5-1843-A48A-036C4FB46A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8A4141-75F2-2542-8F5B-280A3F37D8B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1C0DDD-676D-014F-8E32-979ED81B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</a:t>
            </a:r>
          </a:p>
        </p:txBody>
      </p:sp>
      <p:sp>
        <p:nvSpPr>
          <p:cNvPr id="8194" name="Content Placeholder 5">
            <a:extLst>
              <a:ext uri="{FF2B5EF4-FFF2-40B4-BE49-F238E27FC236}">
                <a16:creationId xmlns:a16="http://schemas.microsoft.com/office/drawing/2014/main" id="{33BEEFC3-8555-B147-B21F-A0EF7980D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dirty="0"/>
              <a:t>Robert Smalls and Martin W. Gary were important in South Carolina politics after the Civil War.</a:t>
            </a:r>
          </a:p>
          <a:p>
            <a:pPr eaLnBrk="1" hangingPunct="1">
              <a:defRPr/>
            </a:pPr>
            <a:r>
              <a:rPr lang="en-US" sz="2600" dirty="0"/>
              <a:t>Robert Smalls:</a:t>
            </a:r>
          </a:p>
          <a:p>
            <a:pPr lvl="1">
              <a:defRPr/>
            </a:pPr>
            <a:r>
              <a:rPr lang="en-US" sz="2600" dirty="0"/>
              <a:t>	runaway slave, Republican</a:t>
            </a:r>
          </a:p>
          <a:p>
            <a:pPr lvl="1">
              <a:defRPr/>
            </a:pPr>
            <a:r>
              <a:rPr lang="en-US" sz="2600" dirty="0"/>
              <a:t>	His political power weakened when white Democrats regained control of the state government in 1877.</a:t>
            </a:r>
          </a:p>
          <a:p>
            <a:pPr eaLnBrk="1" hangingPunct="1">
              <a:defRPr/>
            </a:pPr>
            <a:r>
              <a:rPr lang="en-US" sz="2600" dirty="0"/>
              <a:t>Martin W. Gary:</a:t>
            </a:r>
          </a:p>
          <a:p>
            <a:pPr marL="914400" lvl="1" indent="-457200">
              <a:defRPr/>
            </a:pPr>
            <a:r>
              <a:rPr lang="en-US" sz="2600" dirty="0"/>
              <a:t>white lawyer, Democrat</a:t>
            </a:r>
          </a:p>
          <a:p>
            <a:pPr marL="914400" lvl="1" indent="-457200">
              <a:defRPr/>
            </a:pPr>
            <a:r>
              <a:rPr lang="en-US" sz="2600" dirty="0"/>
              <a:t>His actions helped Democrats regain control of the state government, removing politicians like Robert Smalls.</a:t>
            </a:r>
          </a:p>
          <a:p>
            <a:pPr lvl="1">
              <a:buFont typeface="Arial" pitchFamily="34" charset="0"/>
              <a:buNone/>
              <a:defRPr/>
            </a:pPr>
            <a:endParaRPr lang="en-US" sz="2600" dirty="0"/>
          </a:p>
          <a:p>
            <a:pPr eaLnBrk="1" hangingPunct="1">
              <a:defRPr/>
            </a:pPr>
            <a:endParaRPr lang="en-US" sz="2600" dirty="0"/>
          </a:p>
          <a:p>
            <a:pPr eaLnBrk="1" hangingPunct="1">
              <a:defRPr/>
            </a:pPr>
            <a:endParaRPr lang="en-US" sz="2600" dirty="0"/>
          </a:p>
          <a:p>
            <a:pPr eaLnBrk="1" hangingPunct="1">
              <a:defRPr/>
            </a:pPr>
            <a:endParaRPr lang="en-US" sz="2600" dirty="0"/>
          </a:p>
          <a:p>
            <a:pPr eaLnBrk="1" hangingPunct="1">
              <a:defRPr/>
            </a:pPr>
            <a:endParaRPr lang="en-US" sz="2600" dirty="0"/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EAD4F73A-65B0-6C48-A250-83D5DC9729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B6AECA-F1FC-E145-87C1-8CAC8F6F2B6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BB1BD6-29B4-0549-9251-A285F588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Presidential Reconstruction &amp; </a:t>
            </a:r>
            <a:br>
              <a:rPr lang="en-US" dirty="0"/>
            </a:br>
            <a:r>
              <a:rPr lang="en-US" dirty="0"/>
              <a:t>The Freedman’s Bureau</a:t>
            </a:r>
          </a:p>
        </p:txBody>
      </p:sp>
      <p:sp>
        <p:nvSpPr>
          <p:cNvPr id="25602" name="Content Placeholder 5">
            <a:extLst>
              <a:ext uri="{FF2B5EF4-FFF2-40B4-BE49-F238E27FC236}">
                <a16:creationId xmlns:a16="http://schemas.microsoft.com/office/drawing/2014/main" id="{649B83D6-11A8-E64C-B4CC-08CC3B1AB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Reconstruction means “a period of rebuilding.”</a:t>
            </a:r>
          </a:p>
          <a:p>
            <a:pPr eaLnBrk="1" hangingPunct="1"/>
            <a:r>
              <a:rPr lang="en-US" altLang="en-US" sz="2400"/>
              <a:t>President Abraham Lincoln wanted two things:</a:t>
            </a:r>
          </a:p>
          <a:p>
            <a:pPr lvl="1" eaLnBrk="1" hangingPunct="1"/>
            <a:r>
              <a:rPr lang="en-US" altLang="en-US" sz="2400"/>
              <a:t>	to rebuild the Union by winning over the seceded   	Southern states</a:t>
            </a:r>
          </a:p>
          <a:p>
            <a:pPr lvl="1" eaLnBrk="1" hangingPunct="1"/>
            <a:r>
              <a:rPr lang="en-US" altLang="en-US" sz="2400"/>
              <a:t> the South to accept the freedom of slaves</a:t>
            </a:r>
          </a:p>
          <a:p>
            <a:pPr eaLnBrk="1" hangingPunct="1"/>
            <a:r>
              <a:rPr lang="en-US" altLang="en-US" sz="2400"/>
              <a:t>Lincoln helped to establish The Freedmen’s Bureau.</a:t>
            </a:r>
          </a:p>
          <a:p>
            <a:pPr lvl="1" eaLnBrk="1" hangingPunct="1"/>
            <a:r>
              <a:rPr lang="en-US" altLang="en-US" sz="2400"/>
              <a:t>main purpose was to help poor blacks (and many poor whites) </a:t>
            </a:r>
          </a:p>
          <a:p>
            <a:pPr lvl="1" eaLnBrk="1" hangingPunct="1"/>
            <a:r>
              <a:rPr lang="en-US" altLang="en-US" sz="2400"/>
              <a:t>provided  food and medical services, gave means of transportation to broken slave families, set up schools, helped freedmen find fair work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25603" name="Slide Number Placeholder 6">
            <a:extLst>
              <a:ext uri="{FF2B5EF4-FFF2-40B4-BE49-F238E27FC236}">
                <a16:creationId xmlns:a16="http://schemas.microsoft.com/office/drawing/2014/main" id="{C5C24AD8-B18E-E24A-8382-69710717D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C93F4D-5FD8-734C-A5AB-9817F64840B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5">
            <a:extLst>
              <a:ext uri="{FF2B5EF4-FFF2-40B4-BE49-F238E27FC236}">
                <a16:creationId xmlns:a16="http://schemas.microsoft.com/office/drawing/2014/main" id="{FF929DA2-EABB-1B42-A058-E1B9FCDA5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Black Codes were a series of harsh laws meant to restrict freedmen.</a:t>
            </a:r>
          </a:p>
          <a:p>
            <a:pPr lvl="1" eaLnBrk="1" hangingPunct="1"/>
            <a:r>
              <a:rPr lang="en-US" altLang="en-US"/>
              <a:t>took away many rights already given to freedmen</a:t>
            </a:r>
          </a:p>
          <a:p>
            <a:pPr lvl="1" eaLnBrk="1" hangingPunct="1"/>
            <a:r>
              <a:rPr lang="en-US" altLang="en-US"/>
              <a:t>differed from state to state</a:t>
            </a:r>
          </a:p>
          <a:p>
            <a:pPr lvl="1" eaLnBrk="1" hangingPunct="1"/>
            <a:r>
              <a:rPr lang="en-US" altLang="en-US"/>
              <a:t>meant to restrict relations between black and white people</a:t>
            </a:r>
          </a:p>
          <a:p>
            <a:pPr eaLnBrk="1" hangingPunct="1"/>
            <a:r>
              <a:rPr lang="en-US" altLang="en-US" sz="2400"/>
              <a:t>Whites did not want blacks to have the same rights and status.</a:t>
            </a:r>
          </a:p>
        </p:txBody>
      </p:sp>
      <p:pic>
        <p:nvPicPr>
          <p:cNvPr id="27650" name="Content Placeholder 8">
            <a:extLst>
              <a:ext uri="{FF2B5EF4-FFF2-40B4-BE49-F238E27FC236}">
                <a16:creationId xmlns:a16="http://schemas.microsoft.com/office/drawing/2014/main" id="{1F0CF0F7-98A0-3A44-B0D8-AB84C0C833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574925"/>
            <a:ext cx="4038600" cy="257651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0092E01-62DC-B943-A419-874CE081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Black Codes</a:t>
            </a:r>
            <a:endParaRPr lang="en-US" dirty="0"/>
          </a:p>
        </p:txBody>
      </p:sp>
      <p:sp>
        <p:nvSpPr>
          <p:cNvPr id="27652" name="Slide Number Placeholder 6">
            <a:extLst>
              <a:ext uri="{FF2B5EF4-FFF2-40B4-BE49-F238E27FC236}">
                <a16:creationId xmlns:a16="http://schemas.microsoft.com/office/drawing/2014/main" id="{35627392-F681-7341-B907-A5E381819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C67575-437F-404A-B5FA-8954995F3B1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E63C0-4E30-EC45-86FC-64C6A9F019D3}"/>
              </a:ext>
            </a:extLst>
          </p:cNvPr>
          <p:cNvSpPr txBox="1"/>
          <p:nvPr/>
        </p:nvSpPr>
        <p:spPr>
          <a:xfrm>
            <a:off x="4648200" y="5105400"/>
            <a:ext cx="4038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latin typeface="+mn-lt"/>
              </a:rPr>
              <a:t>This Civil War map marks the line between the North (blue) and the South (red).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496A27-6BAF-964E-92B4-5013942C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An Age of Anxiety</a:t>
            </a:r>
          </a:p>
        </p:txBody>
      </p:sp>
      <p:sp>
        <p:nvSpPr>
          <p:cNvPr id="29698" name="Content Placeholder 5">
            <a:extLst>
              <a:ext uri="{FF2B5EF4-FFF2-40B4-BE49-F238E27FC236}">
                <a16:creationId xmlns:a16="http://schemas.microsoft.com/office/drawing/2014/main" id="{150C7F71-A9F8-DD41-996B-7B390FC6D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Whites were nervous about a society made up mostly of former slaves.</a:t>
            </a:r>
          </a:p>
          <a:p>
            <a:pPr eaLnBrk="1" hangingPunct="1"/>
            <a:r>
              <a:rPr lang="en-US" altLang="en-US" sz="2800"/>
              <a:t>Whites feared retaliation from former, mistreated slaves, and they wanted blacks to be carefully watched.</a:t>
            </a:r>
          </a:p>
          <a:p>
            <a:pPr eaLnBrk="1" hangingPunct="1"/>
            <a:r>
              <a:rPr lang="en-US" altLang="en-US" sz="2800"/>
              <a:t>Blacks feared that whites would re-establish something similar to slavery.</a:t>
            </a:r>
          </a:p>
          <a:p>
            <a:pPr eaLnBrk="1" hangingPunct="1"/>
            <a:r>
              <a:rPr lang="en-US" altLang="en-US" sz="2800"/>
              <a:t>Some freedmen, who worked under white landowners, were still treated with violence like slaves.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4DA3B569-2E50-FC4B-9E8A-737A10B51B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2E5480-D928-F547-B94D-C2E59F3E88B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127C2B-6A20-854A-87A9-215FE2B0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Northern Reaction to the Black Codes</a:t>
            </a:r>
          </a:p>
        </p:txBody>
      </p:sp>
      <p:sp>
        <p:nvSpPr>
          <p:cNvPr id="31746" name="Content Placeholder 5">
            <a:extLst>
              <a:ext uri="{FF2B5EF4-FFF2-40B4-BE49-F238E27FC236}">
                <a16:creationId xmlns:a16="http://schemas.microsoft.com/office/drawing/2014/main" id="{11EC875A-3B6F-814A-80AD-CD2C1C3F1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The North had a negative reaction to the Black Codes.</a:t>
            </a:r>
          </a:p>
          <a:p>
            <a:pPr eaLnBrk="1" hangingPunct="1"/>
            <a:r>
              <a:rPr lang="en-US" altLang="en-US" sz="2800"/>
              <a:t>The North had fought for the end of slavery, and they did not want something similar to be established.</a:t>
            </a:r>
          </a:p>
          <a:p>
            <a:pPr eaLnBrk="1" hangingPunct="1"/>
            <a:r>
              <a:rPr lang="en-US" altLang="en-US" sz="2800"/>
              <a:t>Northerners in favor of the freedmen and changes in the behavior of the South were called Radical Republicans.</a:t>
            </a:r>
          </a:p>
          <a:p>
            <a:pPr eaLnBrk="1" hangingPunct="1"/>
            <a:r>
              <a:rPr lang="en-US" altLang="en-US" sz="2800"/>
              <a:t>In 1866, the Civil Rights Act was passed by Congress; it removed state laws, like the Black Codes, which were discriminatory on the basis of race.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  <p:sp>
        <p:nvSpPr>
          <p:cNvPr id="31747" name="Slide Number Placeholder 6">
            <a:extLst>
              <a:ext uri="{FF2B5EF4-FFF2-40B4-BE49-F238E27FC236}">
                <a16:creationId xmlns:a16="http://schemas.microsoft.com/office/drawing/2014/main" id="{0983023C-0A13-C944-9908-4AD6D5E7B6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6326BB-D519-2E45-B87D-ADC68A95856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4954</TotalTime>
  <Words>752</Words>
  <Application>Microsoft Macintosh PowerPoint</Application>
  <PresentationFormat>On-screen Show (4:3)</PresentationFormat>
  <Paragraphs>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1: Political Reconstruction on the National Level</vt:lpstr>
      <vt:lpstr>Section 1: Political Reconstruction on the National Level</vt:lpstr>
      <vt:lpstr>Introduction</vt:lpstr>
      <vt:lpstr>Presidential Reconstruction &amp;  The Freedman’s Bureau</vt:lpstr>
      <vt:lpstr>The Black Codes</vt:lpstr>
      <vt:lpstr>An Age of Anxiety</vt:lpstr>
      <vt:lpstr>Northern Reaction to the Black Codes</vt:lpstr>
      <vt:lpstr>The President versus the Congress</vt:lpstr>
      <vt:lpstr>Congressional Reconstruction  (or Radical Reconstruction) </vt:lpstr>
      <vt:lpstr>Congressional Reconstruction  (or Radical Reconstruction) - continued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547</cp:revision>
  <dcterms:created xsi:type="dcterms:W3CDTF">2010-06-02T19:20:05Z</dcterms:created>
  <dcterms:modified xsi:type="dcterms:W3CDTF">2021-04-09T20:47:37Z</dcterms:modified>
  <cp:category/>
</cp:coreProperties>
</file>