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60" r:id="rId3"/>
    <p:sldId id="362" r:id="rId4"/>
    <p:sldId id="363" r:id="rId5"/>
    <p:sldId id="338" r:id="rId6"/>
    <p:sldId id="339" r:id="rId7"/>
    <p:sldId id="340" r:id="rId8"/>
    <p:sldId id="341" r:id="rId9"/>
    <p:sldId id="370" r:id="rId10"/>
    <p:sldId id="263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92346" autoAdjust="0"/>
  </p:normalViewPr>
  <p:slideViewPr>
    <p:cSldViewPr>
      <p:cViewPr varScale="1">
        <p:scale>
          <a:sx n="114" d="100"/>
          <a:sy n="114" d="100"/>
        </p:scale>
        <p:origin x="164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F6AE2D-3D20-5A45-936B-B98F2C6CCB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7FEDDB-8CB6-C642-A8BF-468E614BD2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31E4FA-63B0-3647-A24D-F57BF4B8472B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9F148-333F-EF42-AFC6-5162D4F3FE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18CDC-CFEC-DA4A-A9A1-E2C9632388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FFD730-CB63-514C-A7AC-FB5DF75521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EB85ED-F721-8D46-9BDD-04DE5E126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283AE6-DEB8-B248-85B3-CBB1D73ECB9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5B04FF-6F29-7A44-84B3-FD956E31981C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531A67A-28CF-FF4E-A83E-7131EEEE79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34B0459-D491-F844-BDAB-04A8448AC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17EDD-9141-414A-A8CA-08F7D3B727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D0671A-C2F2-A946-8FDE-5929A09A3C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1E51CC4-D902-D742-8C16-7D7148E4B8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40E122B1-830F-EA44-8EA2-BF69563D86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B24E7DAA-0CB7-8A4B-BC38-FC51D7B018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>
            <a:extLst>
              <a:ext uri="{FF2B5EF4-FFF2-40B4-BE49-F238E27FC236}">
                <a16:creationId xmlns:a16="http://schemas.microsoft.com/office/drawing/2014/main" id="{BE3E1102-7A95-BC42-9711-7D1462AF58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0" name="Notes Placeholder 2">
            <a:extLst>
              <a:ext uri="{FF2B5EF4-FFF2-40B4-BE49-F238E27FC236}">
                <a16:creationId xmlns:a16="http://schemas.microsoft.com/office/drawing/2014/main" id="{9B7C181F-9C87-4748-A356-3B9F7A8004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8057454F-C58A-DC47-B8AF-6D2E2BA18C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2A798A18-0B67-604B-A819-58E9B56DDA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>
            <a:extLst>
              <a:ext uri="{FF2B5EF4-FFF2-40B4-BE49-F238E27FC236}">
                <a16:creationId xmlns:a16="http://schemas.microsoft.com/office/drawing/2014/main" id="{08EC4BAD-F8F3-2040-9D42-1F49FC1606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4" name="Notes Placeholder 2">
            <a:extLst>
              <a:ext uri="{FF2B5EF4-FFF2-40B4-BE49-F238E27FC236}">
                <a16:creationId xmlns:a16="http://schemas.microsoft.com/office/drawing/2014/main" id="{EFE01458-7841-4949-B117-B68C4DDEEE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>
            <a:extLst>
              <a:ext uri="{FF2B5EF4-FFF2-40B4-BE49-F238E27FC236}">
                <a16:creationId xmlns:a16="http://schemas.microsoft.com/office/drawing/2014/main" id="{717190F9-762F-304C-927E-F90700ECD3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2" name="Notes Placeholder 2">
            <a:extLst>
              <a:ext uri="{FF2B5EF4-FFF2-40B4-BE49-F238E27FC236}">
                <a16:creationId xmlns:a16="http://schemas.microsoft.com/office/drawing/2014/main" id="{B8D0184B-EB8C-A246-A7C6-C20949905F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>
            <a:extLst>
              <a:ext uri="{FF2B5EF4-FFF2-40B4-BE49-F238E27FC236}">
                <a16:creationId xmlns:a16="http://schemas.microsoft.com/office/drawing/2014/main" id="{3CABDFF2-7864-384C-B88E-A64CA24246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0" name="Notes Placeholder 2">
            <a:extLst>
              <a:ext uri="{FF2B5EF4-FFF2-40B4-BE49-F238E27FC236}">
                <a16:creationId xmlns:a16="http://schemas.microsoft.com/office/drawing/2014/main" id="{FA9D637C-2DAD-FC40-BBD9-1D3F81F480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>
            <a:extLst>
              <a:ext uri="{FF2B5EF4-FFF2-40B4-BE49-F238E27FC236}">
                <a16:creationId xmlns:a16="http://schemas.microsoft.com/office/drawing/2014/main" id="{232AB206-087E-054E-B60F-25B7EEA9F0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8" name="Notes Placeholder 2">
            <a:extLst>
              <a:ext uri="{FF2B5EF4-FFF2-40B4-BE49-F238E27FC236}">
                <a16:creationId xmlns:a16="http://schemas.microsoft.com/office/drawing/2014/main" id="{8DC7A5A7-1226-194A-B780-7F55388B05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>
            <a:extLst>
              <a:ext uri="{FF2B5EF4-FFF2-40B4-BE49-F238E27FC236}">
                <a16:creationId xmlns:a16="http://schemas.microsoft.com/office/drawing/2014/main" id="{3BCD75E7-9D17-164D-B811-01F87BF1DB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6" name="Notes Placeholder 2">
            <a:extLst>
              <a:ext uri="{FF2B5EF4-FFF2-40B4-BE49-F238E27FC236}">
                <a16:creationId xmlns:a16="http://schemas.microsoft.com/office/drawing/2014/main" id="{4D54F3CE-85B1-9B43-B455-02BFB79E04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>
            <a:extLst>
              <a:ext uri="{FF2B5EF4-FFF2-40B4-BE49-F238E27FC236}">
                <a16:creationId xmlns:a16="http://schemas.microsoft.com/office/drawing/2014/main" id="{10BA1005-9513-E64C-8723-56EC6D23B0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4" name="Notes Placeholder 2">
            <a:extLst>
              <a:ext uri="{FF2B5EF4-FFF2-40B4-BE49-F238E27FC236}">
                <a16:creationId xmlns:a16="http://schemas.microsoft.com/office/drawing/2014/main" id="{967DA157-130F-6441-8048-CE51D2324C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>
            <a:extLst>
              <a:ext uri="{FF2B5EF4-FFF2-40B4-BE49-F238E27FC236}">
                <a16:creationId xmlns:a16="http://schemas.microsoft.com/office/drawing/2014/main" id="{0CA002DA-DAB1-104C-8837-9644901678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2" name="Notes Placeholder 2">
            <a:extLst>
              <a:ext uri="{FF2B5EF4-FFF2-40B4-BE49-F238E27FC236}">
                <a16:creationId xmlns:a16="http://schemas.microsoft.com/office/drawing/2014/main" id="{CE52DFDA-7801-5B46-BB6D-1B40F0777F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58AF9-071B-784A-8603-724E9CE3C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A044C-165F-914B-8FE7-EA9174E6BB0B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3D5A8-6F1A-5B41-B04C-1DDBB0A77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D5E52-D7D6-8343-BE13-A59AFE0E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EED08-B5C5-B446-BBC7-EB5AD40EE2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205391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11594-FC25-8242-89D0-D44265CA8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AB086-766B-214A-A8A9-9C2421D0B8EB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FD8A6-2BAA-6B4C-B381-DC5950641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4CA64-C1E4-2E43-A557-AE0DFD2B6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2588D-4F9E-5048-9CC9-B3DFFEEBE3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235695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7B153-1D98-2D4E-B41E-A607E503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01BBD-A0DB-A24D-B269-9F6FB12ACC9E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B17F3-0D7D-BA47-84F4-3D69216C5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2B38F-392F-A14C-9D82-83671666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058D8-9706-814E-9AF9-97820E905B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1087334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40C347-3659-8C4A-B03D-0F5D9DCC3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22B69-3F7E-0646-B783-08DDCD9C3E62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BFB5ECD-C4CD-7047-B3D3-260E0DDF0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4A241B-893A-D344-919D-C9F2A11B7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7F865-75F1-3E4D-8554-1E9CB3403C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4642232-24E7-854E-8FE8-AD6CFFCC9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38515041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89CB9-1481-5349-B0BC-FFB1C930B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86E6D-E29E-1545-A466-A87542AE11A5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04595-7048-EE4F-B1E3-3D11DA4E9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7B5B2-786C-E04B-B125-E5B9A257B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11E7A-DB77-BB4B-A02F-760D329A4C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383832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0F21F87-FB5A-FC42-B43B-16AE1B32F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E4470-8CB5-FE4D-8BB4-3B5499246EC7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5357AC8-C1D4-564B-BF56-903C0BA4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B5B44CD-3866-D847-BD96-9CF9AFDAE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88677-4E47-F646-8BC6-CDDC405847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903626A-6DCA-BB4C-8F16-BA67F4179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67793460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4EBDA38-1AF2-D240-87F0-6AB6B4A5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F7719-AB80-6D45-B016-6356CBE8A1A9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5990D16-409D-6C40-8081-35F06743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88CB3F4-607A-4E4D-8CE3-35B662B0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9B6E7-60D2-6C4C-B571-91D5284ED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373255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F4635EC-D796-5F4C-BB4E-A359D87B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AE5FE-5686-4A4B-A4BF-64B4D0BBAB94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F8DC6D-CA06-9B4E-A410-E5BFBDEEB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E24B471-7557-8146-A6F8-EAB6B3C0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83E42-CAF7-2744-AFF6-DDF5DFFE48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342354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3BD9688-98B4-5B41-B930-19EDAC86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E7FE2-3B0E-9741-A3CB-D0874149C28B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8AACF6C-E1F8-7745-BFEC-EFE061A9F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BE0EC5F-3268-D747-800E-97FF3583B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47A40-D7E7-4444-BDFA-A193E7B8A6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06301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A865C7-F91E-8F4F-8BBE-642746E7F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C4629-0355-774A-AB45-C55C9F8638CF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5298A2-F1B5-424E-9EDE-4ED0AA380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824D76-A1AA-B144-9806-0061361F7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C035A-0D4A-A240-8335-0B1A0F8C13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196787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4CA218-FC27-C545-BF48-44382B619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AEE31-94BC-E84A-BE69-82A5473FD6E5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D0C231-89B6-D54E-8ABE-EDB8F7D49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E1FF64-59DA-544A-A842-8F467932C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F4B01-C3B6-0D40-8A23-52ED14FA80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613866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4D3CB08-59E6-BC45-92EB-CC114521005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4496118-D18C-CD43-9E04-B9B8A96602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DDDC5-BD05-CB47-9D2D-5C56837C17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A6CD9B-87DC-6042-9F1D-090A64BE6269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3E189-4BE5-CE40-99F6-A736C00AA1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F9EC1-56E7-3B42-AEEF-CF3769606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93E27DD-3C93-0943-9F79-C540390206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903" r:id="rId2"/>
    <p:sldLayoutId id="2147483895" r:id="rId3"/>
    <p:sldLayoutId id="2147483904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338AB8F3-1579-DF46-8E7C-ABF985807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2022 Clairmont Press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9CB087-E4A3-774C-8137-75B66DF3A18B}"/>
              </a:ext>
            </a:extLst>
          </p:cNvPr>
          <p:cNvSpPr txBox="1"/>
          <p:nvPr/>
        </p:nvSpPr>
        <p:spPr>
          <a:xfrm>
            <a:off x="800100" y="5135940"/>
            <a:ext cx="7543800" cy="156966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10: Reconstructing the Nation and the State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AF66427-AC57-8044-BBA7-932B688BD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352AFE-D02C-AD40-B65A-6EEA4FDA8A1B}"/>
              </a:ext>
            </a:extLst>
          </p:cNvPr>
          <p:cNvSpPr txBox="1"/>
          <p:nvPr/>
        </p:nvSpPr>
        <p:spPr>
          <a:xfrm>
            <a:off x="3388509" y="6352143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4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  <p:sp>
        <p:nvSpPr>
          <p:cNvPr id="103429" name="Slide Number Placeholder 3">
            <a:extLst>
              <a:ext uri="{FF2B5EF4-FFF2-40B4-BE49-F238E27FC236}">
                <a16:creationId xmlns:a16="http://schemas.microsoft.com/office/drawing/2014/main" id="{21D4EA89-68B4-9445-8CD2-606BFB6072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353D4-EB34-DE43-A116-9E003976BA8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3430" name="TextBox 4">
            <a:extLst>
              <a:ext uri="{FF2B5EF4-FFF2-40B4-BE49-F238E27FC236}">
                <a16:creationId xmlns:a16="http://schemas.microsoft.com/office/drawing/2014/main" id="{568DD6A5-8158-1F43-B37A-292C6A448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59646"/>
            <a:ext cx="91440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Image Credits</a:t>
            </a:r>
            <a:endParaRPr lang="en-US" altLang="en-US" sz="12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</a:rPr>
              <a:t>Slide 1: Ted </a:t>
            </a:r>
            <a:r>
              <a:rPr lang="en-US" altLang="en-US" sz="1000" dirty="0" err="1">
                <a:solidFill>
                  <a:schemeClr val="bg1"/>
                </a:solidFill>
              </a:rPr>
              <a:t>Kerwin</a:t>
            </a:r>
            <a:r>
              <a:rPr lang="en-US" altLang="en-US" sz="1000" dirty="0">
                <a:solidFill>
                  <a:schemeClr val="bg1"/>
                </a:solidFill>
              </a:rPr>
              <a:t> Wikimedia Commons; Slide 2: Public Domain Wikimedia Commons; Slide 7: Chris 73 on Wikimedia Commons; Slide 15: Tom on Wikimedia Commons; Slide 33: </a:t>
            </a:r>
            <a:r>
              <a:rPr lang="en-US" altLang="en-US" sz="1000" dirty="0" err="1">
                <a:solidFill>
                  <a:schemeClr val="bg1"/>
                </a:solidFill>
              </a:rPr>
              <a:t>Davepape</a:t>
            </a:r>
            <a:r>
              <a:rPr lang="en-US" altLang="en-US" sz="1000" dirty="0">
                <a:solidFill>
                  <a:schemeClr val="bg1"/>
                </a:solidFill>
              </a:rPr>
              <a:t> on Wikimedia Commons; Slide 35: </a:t>
            </a:r>
            <a:r>
              <a:rPr lang="en-US" altLang="en-US" sz="1000" dirty="0" err="1">
                <a:solidFill>
                  <a:schemeClr val="bg1"/>
                </a:solidFill>
              </a:rPr>
              <a:t>Magnues</a:t>
            </a:r>
            <a:r>
              <a:rPr lang="en-US" altLang="en-US" sz="1000" dirty="0">
                <a:solidFill>
                  <a:schemeClr val="bg1"/>
                </a:solidFill>
              </a:rPr>
              <a:t> </a:t>
            </a:r>
            <a:r>
              <a:rPr lang="en-US" altLang="en-US" sz="1000" dirty="0" err="1">
                <a:solidFill>
                  <a:schemeClr val="bg1"/>
                </a:solidFill>
              </a:rPr>
              <a:t>Manske</a:t>
            </a:r>
            <a:r>
              <a:rPr lang="en-US" altLang="en-US" sz="1000" dirty="0">
                <a:solidFill>
                  <a:schemeClr val="bg1"/>
                </a:solidFill>
              </a:rPr>
              <a:t> on Wikimedia Commons; Slide 44: Andy Montgomery Wikimedia Commons</a:t>
            </a: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4">
            <a:extLst>
              <a:ext uri="{FF2B5EF4-FFF2-40B4-BE49-F238E27FC236}">
                <a16:creationId xmlns:a16="http://schemas.microsoft.com/office/drawing/2014/main" id="{6858EA59-08D4-0F48-91CB-65FDCEE087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70E2B2-9CC2-394C-ADF3-9E2365F20DA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2C00C0-8F87-A54F-808E-DBA7948CDDDC}"/>
              </a:ext>
            </a:extLst>
          </p:cNvPr>
          <p:cNvSpPr/>
          <p:nvPr/>
        </p:nvSpPr>
        <p:spPr>
          <a:xfrm>
            <a:off x="457200" y="4831566"/>
            <a:ext cx="6172200" cy="152478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CB939-61D2-D14F-B2EE-51F9CE3185B3}"/>
              </a:ext>
            </a:extLst>
          </p:cNvPr>
          <p:cNvSpPr txBox="1"/>
          <p:nvPr/>
        </p:nvSpPr>
        <p:spPr>
          <a:xfrm>
            <a:off x="457199" y="4831566"/>
            <a:ext cx="6096000" cy="1323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Political Reconstruction on the National Level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Reconstruction in South Carolina 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The Economy During Reconstruction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4: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The Violent End of Reconstruction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15DE0-F48D-404E-8537-1FC2C1E3D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4: The Violent End of Reconstruction</a:t>
            </a:r>
          </a:p>
        </p:txBody>
      </p:sp>
      <p:sp>
        <p:nvSpPr>
          <p:cNvPr id="89090" name="Content Placeholder 2">
            <a:extLst>
              <a:ext uri="{FF2B5EF4-FFF2-40B4-BE49-F238E27FC236}">
                <a16:creationId xmlns:a16="http://schemas.microsoft.com/office/drawing/2014/main" id="{DB1BD442-45E1-B345-B0AC-AC82EA0E8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Essential Question: How did Reconstruction end in South Carolina? </a:t>
            </a:r>
          </a:p>
          <a:p>
            <a:pPr eaLnBrk="1" hangingPunct="1"/>
            <a:endParaRPr lang="en-US" altLang="en-US"/>
          </a:p>
          <a:p>
            <a:pPr lvl="1" eaLnBrk="1" hangingPunct="1">
              <a:buFont typeface="Wingdings" pitchFamily="2" charset="2"/>
              <a:buChar char="Ø"/>
            </a:pPr>
            <a:endParaRPr lang="en-US" altLang="en-US"/>
          </a:p>
        </p:txBody>
      </p:sp>
      <p:sp>
        <p:nvSpPr>
          <p:cNvPr id="89091" name="Slide Number Placeholder 4">
            <a:extLst>
              <a:ext uri="{FF2B5EF4-FFF2-40B4-BE49-F238E27FC236}">
                <a16:creationId xmlns:a16="http://schemas.microsoft.com/office/drawing/2014/main" id="{FD35EE4A-D809-CD4D-A886-DF96FE8BB8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6728D0-BA07-A847-8EDC-9EEAF83C03D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11B5D-43A1-BA4B-82C8-4733A984C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4: The Violent End of Reconstruction</a:t>
            </a:r>
          </a:p>
        </p:txBody>
      </p:sp>
      <p:sp>
        <p:nvSpPr>
          <p:cNvPr id="91138" name="Content Placeholder 2">
            <a:extLst>
              <a:ext uri="{FF2B5EF4-FFF2-40B4-BE49-F238E27FC236}">
                <a16:creationId xmlns:a16="http://schemas.microsoft.com/office/drawing/2014/main" id="{B9BFBE01-7A91-444C-835B-94C56D7F7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terms do I need to know? </a:t>
            </a:r>
          </a:p>
          <a:p>
            <a:pPr lvl="1" eaLnBrk="1" hangingPunct="1"/>
            <a:r>
              <a:rPr lang="en-US" altLang="en-US"/>
              <a:t>Ku Klux Klan (KKK)</a:t>
            </a:r>
          </a:p>
          <a:p>
            <a:pPr lvl="1" eaLnBrk="1" hangingPunct="1"/>
            <a:r>
              <a:rPr lang="en-US" altLang="en-US"/>
              <a:t>Red Shirt campaign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</p:txBody>
      </p:sp>
      <p:sp>
        <p:nvSpPr>
          <p:cNvPr id="91139" name="Slide Number Placeholder 4">
            <a:extLst>
              <a:ext uri="{FF2B5EF4-FFF2-40B4-BE49-F238E27FC236}">
                <a16:creationId xmlns:a16="http://schemas.microsoft.com/office/drawing/2014/main" id="{B79E2745-0B7C-D94B-9EC5-BA1FC251AF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B2DF3B-7599-F948-9542-1091ADE1A1E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23A717-B9F6-0642-A73D-431FC7C9A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Rising Opposition</a:t>
            </a:r>
          </a:p>
        </p:txBody>
      </p:sp>
      <p:sp>
        <p:nvSpPr>
          <p:cNvPr id="93186" name="Content Placeholder 5">
            <a:extLst>
              <a:ext uri="{FF2B5EF4-FFF2-40B4-BE49-F238E27FC236}">
                <a16:creationId xmlns:a16="http://schemas.microsoft.com/office/drawing/2014/main" id="{9A257950-D4E2-2C48-B332-F8FC6B23C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600"/>
              <a:t>The Congressional (Radical) Reconstruction (1868) led to increased violence, opposition, and intimidation methods by Democrats against Republicans.</a:t>
            </a:r>
          </a:p>
          <a:p>
            <a:pPr eaLnBrk="1" hangingPunct="1"/>
            <a:r>
              <a:rPr lang="en-US" altLang="en-US" sz="2600"/>
              <a:t>The Republicans were partly to blame for the opposition of Democrats.</a:t>
            </a:r>
          </a:p>
          <a:p>
            <a:pPr lvl="1" eaLnBrk="1" hangingPunct="1"/>
            <a:r>
              <a:rPr lang="en-US" altLang="en-US" sz="2600"/>
              <a:t>They allowed corruption to enter into the government.</a:t>
            </a:r>
          </a:p>
          <a:p>
            <a:pPr lvl="1" eaLnBrk="1" hangingPunct="1"/>
            <a:r>
              <a:rPr lang="en-US" altLang="en-US" sz="2600"/>
              <a:t>Governor Robert K. Scott was corrupt, but his successor, Franklin J. Moses Jr., was probably the most corrupt governor ever to serve in South Carolina.</a:t>
            </a:r>
          </a:p>
          <a:p>
            <a:pPr eaLnBrk="1" hangingPunct="1"/>
            <a:endParaRPr lang="en-US" altLang="en-US" sz="2600"/>
          </a:p>
        </p:txBody>
      </p:sp>
      <p:sp>
        <p:nvSpPr>
          <p:cNvPr id="93187" name="Slide Number Placeholder 6">
            <a:extLst>
              <a:ext uri="{FF2B5EF4-FFF2-40B4-BE49-F238E27FC236}">
                <a16:creationId xmlns:a16="http://schemas.microsoft.com/office/drawing/2014/main" id="{0089E002-8A01-1D4D-B8C3-70451828E4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05110D-4B5D-9B4E-85E3-25C174E8852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CD815C-8369-4F47-81A1-15B913651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Ku Klux Klan</a:t>
            </a:r>
          </a:p>
        </p:txBody>
      </p:sp>
      <p:sp>
        <p:nvSpPr>
          <p:cNvPr id="95234" name="Content Placeholder 5">
            <a:extLst>
              <a:ext uri="{FF2B5EF4-FFF2-40B4-BE49-F238E27FC236}">
                <a16:creationId xmlns:a16="http://schemas.microsoft.com/office/drawing/2014/main" id="{1E7BED4D-D3E8-5148-AB1D-FEDBCD3A4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95400"/>
            <a:ext cx="8229600" cy="4525963"/>
          </a:xfrm>
        </p:spPr>
        <p:txBody>
          <a:bodyPr/>
          <a:lstStyle/>
          <a:p>
            <a:r>
              <a:rPr lang="en-US" altLang="en-US" sz="2400"/>
              <a:t>Organized in South Carolina in 1868</a:t>
            </a:r>
          </a:p>
          <a:p>
            <a:r>
              <a:rPr lang="en-US" altLang="en-US" sz="2400"/>
              <a:t>Secret racist organization that used threats and violence to influence the behavior of citizens; beatings, torture, and terror</a:t>
            </a:r>
          </a:p>
          <a:p>
            <a:r>
              <a:rPr lang="en-US" altLang="en-US" sz="2400"/>
              <a:t>Targets were politically active republicans, usually black men</a:t>
            </a:r>
          </a:p>
          <a:p>
            <a:r>
              <a:rPr lang="en-US" altLang="en-US" sz="2400"/>
              <a:t>Acted mainly at night, mounted horses, wore robes and masks, worked in groups</a:t>
            </a:r>
          </a:p>
          <a:p>
            <a:pPr eaLnBrk="1" hangingPunct="1"/>
            <a:r>
              <a:rPr lang="en-US" altLang="en-US" sz="2400"/>
              <a:t>Some efforts to control the KKK, but the organization was only further provoked – “like throwing gasoline on fire”</a:t>
            </a:r>
          </a:p>
          <a:p>
            <a:pPr eaLnBrk="1" hangingPunct="1"/>
            <a:r>
              <a:rPr lang="en-US" altLang="en-US" sz="2400"/>
              <a:t>Klan organizations disbanded, but similar groups continued – all in an effort to promote white supremacy.</a:t>
            </a:r>
          </a:p>
          <a:p>
            <a:pPr eaLnBrk="1" hangingPunct="1"/>
            <a:r>
              <a:rPr lang="en-US" altLang="en-US" sz="2400"/>
              <a:t>Hundreds of Klan members ended up in prison</a:t>
            </a:r>
          </a:p>
        </p:txBody>
      </p:sp>
      <p:sp>
        <p:nvSpPr>
          <p:cNvPr id="95235" name="Slide Number Placeholder 6">
            <a:extLst>
              <a:ext uri="{FF2B5EF4-FFF2-40B4-BE49-F238E27FC236}">
                <a16:creationId xmlns:a16="http://schemas.microsoft.com/office/drawing/2014/main" id="{7E9F18A7-0DE6-4241-B435-F0FC4935FB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A746D3-C256-684B-9E07-EFAE737D033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65CA0B-DDBE-9643-A723-1793AF864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Hamburg Massacre</a:t>
            </a:r>
          </a:p>
        </p:txBody>
      </p:sp>
      <p:sp>
        <p:nvSpPr>
          <p:cNvPr id="97282" name="Content Placeholder 5">
            <a:extLst>
              <a:ext uri="{FF2B5EF4-FFF2-40B4-BE49-F238E27FC236}">
                <a16:creationId xmlns:a16="http://schemas.microsoft.com/office/drawing/2014/main" id="{A3CD8C0D-0DAA-664B-AE55-7E3D357BF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Ultimately demonstrated that the republican government was unable to protect its own citizens</a:t>
            </a:r>
          </a:p>
          <a:p>
            <a:pPr eaLnBrk="1" hangingPunct="1"/>
            <a:r>
              <a:rPr lang="en-US" altLang="en-US" sz="2400"/>
              <a:t>What happened?</a:t>
            </a:r>
          </a:p>
          <a:p>
            <a:pPr lvl="1" eaLnBrk="1" hangingPunct="1"/>
            <a:r>
              <a:rPr lang="en-US" altLang="en-US" sz="2400"/>
              <a:t>Two white men felt insulted by the black militia drilling in the town of Hamburg; the men looked for help in Edgefield from former confederate general Matthew C. </a:t>
            </a:r>
            <a:r>
              <a:rPr lang="sv-SE" altLang="en-US" sz="2400"/>
              <a:t>Butler and Benjamin Ryan Tillman.</a:t>
            </a:r>
          </a:p>
          <a:p>
            <a:pPr lvl="1" eaLnBrk="1" hangingPunct="1"/>
            <a:r>
              <a:rPr lang="en-US" altLang="en-US" sz="2400"/>
              <a:t>Butler arrived in Hamburg with two hundred armed white men; they surrounded the black militia, and firing broke out. A white man was killed, and more armed white men arrived.</a:t>
            </a:r>
          </a:p>
          <a:p>
            <a:pPr lvl="1" eaLnBrk="1" hangingPunct="1"/>
            <a:r>
              <a:rPr lang="en-US" altLang="en-US" sz="2400"/>
              <a:t>The armed white men captured around three dozen black militiamen and killed six of those captured.</a:t>
            </a:r>
          </a:p>
          <a:p>
            <a:pPr lvl="1"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97283" name="Slide Number Placeholder 6">
            <a:extLst>
              <a:ext uri="{FF2B5EF4-FFF2-40B4-BE49-F238E27FC236}">
                <a16:creationId xmlns:a16="http://schemas.microsoft.com/office/drawing/2014/main" id="{902B4F34-446F-C644-9D27-8820CF3B6E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1E80A4-B38E-4A47-8BDE-59F00EBACFE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8D7D1B-FBF3-DE41-86DD-79FF64135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Election of 1876</a:t>
            </a:r>
          </a:p>
        </p:txBody>
      </p:sp>
      <p:sp>
        <p:nvSpPr>
          <p:cNvPr id="99330" name="Content Placeholder 5">
            <a:extLst>
              <a:ext uri="{FF2B5EF4-FFF2-40B4-BE49-F238E27FC236}">
                <a16:creationId xmlns:a16="http://schemas.microsoft.com/office/drawing/2014/main" id="{CB6276A0-63B0-AB42-A397-2693EE266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Democratic party nominated Confederate war hero general Wade Hampton III</a:t>
            </a:r>
          </a:p>
          <a:p>
            <a:pPr lvl="1" eaLnBrk="1" hangingPunct="1"/>
            <a:r>
              <a:rPr lang="en-US" altLang="en-US" sz="2400"/>
              <a:t>They claimed they wanted to cooperate with every person in the state, including blacks, and promised to respect the rights of all citizens.</a:t>
            </a:r>
          </a:p>
          <a:p>
            <a:pPr eaLnBrk="1" hangingPunct="1"/>
            <a:r>
              <a:rPr lang="en-US" altLang="en-US" sz="2400"/>
              <a:t>Everywhere Hampton campaigned, hundreds of mounted horsemen met him, wearing red shirts; meant to intimidate republican voters </a:t>
            </a:r>
          </a:p>
          <a:p>
            <a:pPr eaLnBrk="1" hangingPunct="1"/>
            <a:r>
              <a:rPr lang="en-US" altLang="en-US" sz="2400"/>
              <a:t>The red shirts interfered with Governor Chamberlain’s campaign as well.</a:t>
            </a:r>
          </a:p>
          <a:p>
            <a:pPr eaLnBrk="1" hangingPunct="1"/>
            <a:r>
              <a:rPr lang="en-US" altLang="en-US" sz="2400"/>
              <a:t>Both sides were willing to use fraud to win</a:t>
            </a:r>
          </a:p>
          <a:p>
            <a:pPr eaLnBrk="1" hangingPunct="1"/>
            <a:r>
              <a:rPr lang="en-US" altLang="en-US" sz="2400"/>
              <a:t>Chamberlain and Hampton both sworn in as governor by supporters – dangerous dual government for a short period</a:t>
            </a:r>
          </a:p>
        </p:txBody>
      </p:sp>
      <p:sp>
        <p:nvSpPr>
          <p:cNvPr id="99331" name="Slide Number Placeholder 6">
            <a:extLst>
              <a:ext uri="{FF2B5EF4-FFF2-40B4-BE49-F238E27FC236}">
                <a16:creationId xmlns:a16="http://schemas.microsoft.com/office/drawing/2014/main" id="{2487D9A2-2E94-8140-8F5C-4C6FE865E8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CC0B34-CF21-AF43-B86E-7E4A499FF38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8B614E-246D-2247-AD0E-176A790DD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End of Reconstruction</a:t>
            </a:r>
          </a:p>
        </p:txBody>
      </p:sp>
      <p:sp>
        <p:nvSpPr>
          <p:cNvPr id="101378" name="Content Placeholder 5">
            <a:extLst>
              <a:ext uri="{FF2B5EF4-FFF2-40B4-BE49-F238E27FC236}">
                <a16:creationId xmlns:a16="http://schemas.microsoft.com/office/drawing/2014/main" id="{E9FF8E1E-5090-CD40-87AF-3F53C456F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Hampton held key resources- backed by people who paid most taxes, owned most guns; encouraged supporters to pay taxes for his benefit, and they complied</a:t>
            </a:r>
          </a:p>
          <a:p>
            <a:pPr eaLnBrk="1" hangingPunct="1"/>
            <a:r>
              <a:rPr lang="en-US" altLang="en-US" sz="2400"/>
              <a:t>Chamberlain lacked money, most supporters not willing to pay taxes for his benefit</a:t>
            </a:r>
          </a:p>
          <a:p>
            <a:pPr eaLnBrk="1" hangingPunct="1"/>
            <a:r>
              <a:rPr lang="en-US" altLang="en-US" sz="2400"/>
              <a:t>Presidential election of 1876, one of the most controversial in history</a:t>
            </a:r>
          </a:p>
          <a:p>
            <a:pPr lvl="1" eaLnBrk="1" hangingPunct="1"/>
            <a:r>
              <a:rPr lang="en-US" altLang="en-US" sz="2400"/>
              <a:t>Democratic candidate Samuel Tilden, Republican candidate Rutherford B. Hayes</a:t>
            </a:r>
          </a:p>
          <a:p>
            <a:pPr eaLnBrk="1" hangingPunct="1"/>
            <a:r>
              <a:rPr lang="en-US" altLang="en-US" sz="2400"/>
              <a:t>The federal government and North gave up effort to reform South Carolina and protect rights of black citizens.</a:t>
            </a:r>
          </a:p>
          <a:p>
            <a:pPr eaLnBrk="1" hangingPunct="1"/>
            <a:r>
              <a:rPr lang="en-US" altLang="en-US" sz="2400"/>
              <a:t>Hayes won election, Chamberlain left the states, Hampton become state governor</a:t>
            </a:r>
          </a:p>
        </p:txBody>
      </p:sp>
      <p:sp>
        <p:nvSpPr>
          <p:cNvPr id="101379" name="Slide Number Placeholder 6">
            <a:extLst>
              <a:ext uri="{FF2B5EF4-FFF2-40B4-BE49-F238E27FC236}">
                <a16:creationId xmlns:a16="http://schemas.microsoft.com/office/drawing/2014/main" id="{08DA3748-5797-2541-859F-FAB5CBD777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2E44D8-1937-8C4D-ACF3-C8D0471E33C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4955</TotalTime>
  <Words>651</Words>
  <Application>Microsoft Macintosh PowerPoint</Application>
  <PresentationFormat>On-screen Show (4:3)</PresentationFormat>
  <Paragraphs>60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4: The Violent End of Reconstruction</vt:lpstr>
      <vt:lpstr>Section 4: The Violent End of Reconstruction</vt:lpstr>
      <vt:lpstr>The Rising Opposition</vt:lpstr>
      <vt:lpstr>The Ku Klux Klan</vt:lpstr>
      <vt:lpstr>The Hamburg Massacre</vt:lpstr>
      <vt:lpstr>The Election of 1876</vt:lpstr>
      <vt:lpstr>The End of Reconstruction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</dc:description>
  <cp:lastModifiedBy>Emmett Mullins</cp:lastModifiedBy>
  <cp:revision>550</cp:revision>
  <dcterms:created xsi:type="dcterms:W3CDTF">2010-06-02T19:20:05Z</dcterms:created>
  <dcterms:modified xsi:type="dcterms:W3CDTF">2021-04-09T20:48:51Z</dcterms:modified>
  <cp:category/>
</cp:coreProperties>
</file>