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0" r:id="rId3"/>
    <p:sldId id="270" r:id="rId4"/>
    <p:sldId id="276" r:id="rId5"/>
    <p:sldId id="275" r:id="rId6"/>
    <p:sldId id="377" r:id="rId7"/>
    <p:sldId id="309" r:id="rId8"/>
    <p:sldId id="317" r:id="rId9"/>
    <p:sldId id="346" r:id="rId10"/>
    <p:sldId id="347" r:id="rId11"/>
    <p:sldId id="358" r:id="rId12"/>
    <p:sldId id="359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EB16EF-A4E0-094C-8459-84F6A37B99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7E3985-3409-424D-9089-69889A5FB7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D4DA2D3-2AB0-084D-9BDA-8FA71198A3D2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3787EB-5FAC-B740-8A5E-99F2BCF203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B3735C-08D4-3641-9C32-61AFD13212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17BD42B-2C16-0A48-B461-A86907022A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3634AF-F329-974F-A46C-C410350A38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DF3C58-CED6-3541-8D35-BA286457C6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143BA06-4CA5-6A46-9554-416ED74C8525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601097D-0AEA-8849-9C10-05E4F458FA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2BA5B50-0855-0244-A90F-D13D9EC482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940A9-6888-8F4D-B19E-6B48B69131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AD005-3D90-AB49-824C-09C5D1A616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6BC6CBF-AB12-C349-ACC7-6E6C56501B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EF518578-E982-9E43-9239-9C8195D141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73E12D7A-6592-BE41-8F47-E7D79EEC75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C61A35AB-0028-0B49-917E-21E0B63332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C8F80DC4-B095-3249-BF10-46008EA1E1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C9140A77-35E4-E54B-8372-B368A7BB3A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F65597EB-0ADD-3F46-AF23-8DCE97261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>
            <a:extLst>
              <a:ext uri="{FF2B5EF4-FFF2-40B4-BE49-F238E27FC236}">
                <a16:creationId xmlns:a16="http://schemas.microsoft.com/office/drawing/2014/main" id="{62029E42-8F22-6A4E-B90D-836360D906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>
            <a:extLst>
              <a:ext uri="{FF2B5EF4-FFF2-40B4-BE49-F238E27FC236}">
                <a16:creationId xmlns:a16="http://schemas.microsoft.com/office/drawing/2014/main" id="{1C131776-DA4A-764D-84E2-89B3E04853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EB261B68-E243-9446-941D-BAB452DA0E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4C2544D9-F675-D34D-87F1-569E3A7C55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90A103E6-888B-1A4E-A26D-9D2AAACDD0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931A8605-6B6C-0A46-AF87-B04C036292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AEAD71C4-7E09-6E4A-8E73-CA1602FD22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25F92315-5AC3-334A-A678-10FB4AB0D7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EE6D8898-09A8-9F4B-B2A7-1AB34A9B6A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BE6C0F74-6F53-0949-B4F2-9192C46904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8505996D-0FA0-1940-AD6F-E9DC0AAD26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510582B6-73F4-6240-9350-0665FC8ADB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F3500BB4-1AB6-B040-A82B-7314757C80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17EF2B09-D5A7-3A40-94AA-4FE808BC48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id="{B83E1954-7A49-FE45-BEF5-6E320E76ED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id="{0F58F304-2A28-EA40-B5FD-687624FF04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7084B157-9E83-E845-B33C-E8D4EB51D7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0DA05057-47BC-D94A-81A1-F69EA51510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C9505-CCBB-5646-840A-0E5C8FB5C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9D42A-A39D-B246-B5D5-B2289C5C37DD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D9B26-6902-CC44-B500-0A5747404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57F11-3E55-B94E-A012-233615FE2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4193F-DFD1-2A4D-814D-982D674BC9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988341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1C0DB-D905-3344-A37D-181929F1A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44416-BFCC-4746-8E9F-721C29AC1ED4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9EE77-A251-4E4D-A0B6-776156FE8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0B85E-88F7-3047-8682-B167EADF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EDD01-86E9-C448-A80C-FEA4F7B2A7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88626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0001C-EEEC-8749-B957-47548DD40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0AC8D-1564-A14C-A11C-D73BE27487FE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69A31-D4BD-8C42-A638-A891FD9D6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1F513-4881-AB43-B68E-517F0831C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A6760-DEFC-E74F-9EE9-A7EB0D5A8E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280970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D063D7-6103-7145-A393-9F579BEC8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03B36-DF95-9947-877A-EA26C1BB4DA1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452990-10A0-904F-8CED-C5D7035DE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C2381F-792E-9C4B-BEE5-57E923127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5C1C8-8E6E-EE47-BD40-724429FB8E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8C4EB185-C2AD-2B4F-8CA6-40E2708E05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72106536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9BB83-CEE7-104E-915A-D4D5A54D9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66FB5-54E6-9D47-A015-3CC8F753EF1A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0578B-C176-E546-B6E0-09E2FD50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2C983-A4F8-0645-B7B3-5545ACC98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3F7E2-0C1C-4644-A6DB-BD524A6975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094351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B5AD7E3-FF41-EE40-879F-58A233886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2BEEB-8383-724F-B1E7-FF53FEEAEEE1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7E671B6-2442-1547-94F9-873648510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199B21D-13A6-E148-B35F-882F39C65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20F60-EFB0-BF4C-9502-837B446213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5CAF8402-AE33-E54C-8DA5-B9EFD5351D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5805118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42F4FB2-7C9C-4740-A6BB-93975CD66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D1835-7817-8742-9BFD-536C2FFE4ACD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FE05CAF-ADEB-C147-9D00-FC8DC0CBE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42FC535-CA77-294E-8E5F-6520A92B1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AA2AC-AA4C-E645-810E-E63606AED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370900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CD0A6B0-F56F-DD41-8BCE-EA1BDE940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14493-40BA-3749-8E58-54106FBC440B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93973B7-102B-774B-BF36-70CE4C05A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781314D-BF45-1E4E-A970-E1209AE8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0C35D-6C9E-FF40-9B97-0CF23915B8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539537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3AA9141-28A7-6D40-B0AE-C974F3959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9566C-55B8-DC46-8081-CBD229402265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D276A39-3940-0F44-A4FB-DCA09F517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8A3518-AA1F-C34D-BCE0-E816D6A57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62C6F-F8B5-E34A-B37B-B86FB89AC3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803721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C99EED-D69A-1E48-8F87-5E87C6DD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1169D-FFB9-C24F-B72C-0CE345608FBB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073D8E-7080-4844-ADDF-C62961E3E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A23579-4C2B-6F43-9783-68B4B0F4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F1659-82C2-DD4E-9B9C-3F9EF32B82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545500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D9F7ED-5584-2F41-9A23-146C1D486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630AE-FD5A-9D40-8575-113DD324A31A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B49AEF-C403-F846-9F8A-1D5E82252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0B1E56-C206-794A-B82A-5358A5F45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BD5D5-2B34-EB4A-B4E0-D2B93F9E15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774376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D0B2666-6788-224D-82F3-FA450B8360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27155E4-DC24-984F-95AE-5FD1A3FABD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AE5FA-7272-1C40-99C2-B803949E1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626E7A1-00B4-FD48-ABFB-C6EC8E56372F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4C14D-1048-CF49-9316-E5199639CC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012EE-3D08-DB40-8D4A-58A82FF9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C8E34F6-4FD8-4C43-A9CE-9E13A550C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8" r:id="rId2"/>
    <p:sldLayoutId id="2147483960" r:id="rId3"/>
    <p:sldLayoutId id="2147483969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1B9D9995-0905-E443-A9AF-24AB18E39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© 2022 Clairmont Press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CE7D3D-B433-6341-9E9D-95BF7E407753}"/>
              </a:ext>
            </a:extLst>
          </p:cNvPr>
          <p:cNvSpPr txBox="1"/>
          <p:nvPr/>
        </p:nvSpPr>
        <p:spPr>
          <a:xfrm>
            <a:off x="800100" y="5414962"/>
            <a:ext cx="7543800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11: Progress and Poverty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BD9681B-41EB-BA41-BE06-AE81A69931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68C33B-619A-9A4F-8F33-9F5FEF9DD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Railroads</a:t>
            </a:r>
          </a:p>
        </p:txBody>
      </p:sp>
      <p:sp>
        <p:nvSpPr>
          <p:cNvPr id="56322" name="Content Placeholder 5">
            <a:extLst>
              <a:ext uri="{FF2B5EF4-FFF2-40B4-BE49-F238E27FC236}">
                <a16:creationId xmlns:a16="http://schemas.microsoft.com/office/drawing/2014/main" id="{893BEA19-C48A-8443-83F1-D25B9D1C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Towns wanted to be connected to a railroad.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By 1900, every county in the state was linked to the railroad system.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Many of the small railroads were combined to form three major railroad companies.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These companies created seven huge railroad systems that took up a large percentage of the 193,000 miles of track in the United States.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6323" name="Slide Number Placeholder 6">
            <a:extLst>
              <a:ext uri="{FF2B5EF4-FFF2-40B4-BE49-F238E27FC236}">
                <a16:creationId xmlns:a16="http://schemas.microsoft.com/office/drawing/2014/main" id="{131CD5BB-0E60-1F4B-94B3-1B341E788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B94BCA-109E-D34C-9B55-A225F5D255A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D59903-75BD-C74D-99B2-6FCB94B79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Resort Towns</a:t>
            </a:r>
          </a:p>
        </p:txBody>
      </p:sp>
      <p:sp>
        <p:nvSpPr>
          <p:cNvPr id="58370" name="Content Placeholder 5">
            <a:extLst>
              <a:ext uri="{FF2B5EF4-FFF2-40B4-BE49-F238E27FC236}">
                <a16:creationId xmlns:a16="http://schemas.microsoft.com/office/drawing/2014/main" id="{A48C8E26-7DFF-2F47-8426-C5E35E73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Several towns wanted to run health resorts.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They needed a large hotel and a railroad that rain through the community.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first health resort was built in Aiken.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Many Yankees came to the resort towns to escape the harsh winters of the northern states.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Camden and Summerville soon accompanied Aiken on the list of resort towns.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8371" name="Slide Number Placeholder 6">
            <a:extLst>
              <a:ext uri="{FF2B5EF4-FFF2-40B4-BE49-F238E27FC236}">
                <a16:creationId xmlns:a16="http://schemas.microsoft.com/office/drawing/2014/main" id="{1F7695BA-18B2-9249-91F1-6CE57EF1A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A752CD-5C0B-D441-9D61-5B42A5CD774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FFCA564-BFAB-3E48-9D8C-0AC6C590B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Natural Disasters and the Economy</a:t>
            </a:r>
          </a:p>
        </p:txBody>
      </p:sp>
      <p:sp>
        <p:nvSpPr>
          <p:cNvPr id="60418" name="Content Placeholder 5">
            <a:extLst>
              <a:ext uri="{FF2B5EF4-FFF2-40B4-BE49-F238E27FC236}">
                <a16:creationId xmlns:a16="http://schemas.microsoft.com/office/drawing/2014/main" id="{38874B0B-2559-9C48-9278-A8C10F2C0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 1886, 83 people died in Charleston when the most powerful earthquake ever to hit the Southeast occurred.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One-fourth of the buildings in the city were destroyed.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Two hurricanes struck the South Carolina coast in the late 1800s. 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first one claimed 21 lives, and the other took nearly two thousand lives.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0419" name="Slide Number Placeholder 6">
            <a:extLst>
              <a:ext uri="{FF2B5EF4-FFF2-40B4-BE49-F238E27FC236}">
                <a16:creationId xmlns:a16="http://schemas.microsoft.com/office/drawing/2014/main" id="{6216B1DC-5BB2-E34A-B31B-2215796CC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17ABC5-601B-3C44-9469-DBCF6CECC2F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981501-8659-E048-880A-BE2F90D862D3}"/>
              </a:ext>
            </a:extLst>
          </p:cNvPr>
          <p:cNvSpPr txBox="1"/>
          <p:nvPr/>
        </p:nvSpPr>
        <p:spPr>
          <a:xfrm>
            <a:off x="3464709" y="635635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hlinkClick r:id="rId3" action="ppaction://hlinksldjump"/>
              </a:rPr>
              <a:t>Return to Main Menu</a:t>
            </a:r>
            <a:endParaRPr 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4">
            <a:extLst>
              <a:ext uri="{FF2B5EF4-FFF2-40B4-BE49-F238E27FC236}">
                <a16:creationId xmlns:a16="http://schemas.microsoft.com/office/drawing/2014/main" id="{8CA355D2-3F17-004F-B477-5944F4D3B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E0D15E-6B13-9B4E-8761-9614231DB5C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4A81D1-92B2-3E45-89E5-F0E112D673C5}"/>
              </a:ext>
            </a:extLst>
          </p:cNvPr>
          <p:cNvSpPr/>
          <p:nvPr/>
        </p:nvSpPr>
        <p:spPr>
          <a:xfrm>
            <a:off x="457200" y="4831566"/>
            <a:ext cx="5952067" cy="111203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C08172-143C-7749-8024-3AA2A2B620C0}"/>
              </a:ext>
            </a:extLst>
          </p:cNvPr>
          <p:cNvSpPr txBox="1"/>
          <p:nvPr/>
        </p:nvSpPr>
        <p:spPr>
          <a:xfrm>
            <a:off x="457199" y="4831566"/>
            <a:ext cx="5867401" cy="10160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solidFill>
                  <a:srgbClr val="DCE6F2"/>
                </a:solidFill>
                <a:latin typeface="Calibri" pitchFamily="34" charset="0"/>
              </a:rPr>
              <a:t>Section 1</a:t>
            </a:r>
            <a:r>
              <a:rPr lang="en-US" sz="2000" b="1" dirty="0">
                <a:solidFill>
                  <a:srgbClr val="DCE6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 </a:t>
            </a:r>
            <a:r>
              <a:rPr lang="en-US" sz="2000" b="1" dirty="0">
                <a:solidFill>
                  <a:srgbClr val="DCE6F2"/>
                </a:solidFill>
                <a:latin typeface="Calibri" pitchFamily="34" charset="0"/>
                <a:hlinkClick r:id="rId4" action="ppaction://hlinksldjump"/>
              </a:rPr>
              <a:t>The National  Industrial Boom </a:t>
            </a:r>
            <a:endParaRPr lang="en-US" sz="2000" b="1" dirty="0">
              <a:solidFill>
                <a:srgbClr val="DCE6F2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2000" b="1" dirty="0">
                <a:solidFill>
                  <a:srgbClr val="DCE6F2"/>
                </a:solidFill>
                <a:latin typeface="Calibri" pitchFamily="34" charset="0"/>
              </a:rPr>
              <a:t>Section 2: </a:t>
            </a:r>
            <a:r>
              <a:rPr lang="en-US" sz="2000" b="1" dirty="0">
                <a:solidFill>
                  <a:srgbClr val="DCE6F2"/>
                </a:solidFill>
                <a:latin typeface="Calibri" pitchFamily="34" charset="0"/>
                <a:hlinkClick r:id="rId4" action="ppaction://hlinksldjump"/>
              </a:rPr>
              <a:t>South Carolina: Progress and Poverty  </a:t>
            </a:r>
            <a:endParaRPr lang="en-US" sz="2000" b="1" dirty="0">
              <a:solidFill>
                <a:srgbClr val="DCE6F2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2000" b="1" dirty="0">
                <a:solidFill>
                  <a:srgbClr val="DCE6F2"/>
                </a:solidFill>
                <a:latin typeface="Calibri" pitchFamily="34" charset="0"/>
              </a:rPr>
              <a:t>Section 3: </a:t>
            </a:r>
            <a:r>
              <a:rPr lang="en-US" sz="2000" b="1" dirty="0">
                <a:solidFill>
                  <a:srgbClr val="DCE6F2"/>
                </a:solidFill>
                <a:latin typeface="Calibri" pitchFamily="34" charset="0"/>
                <a:hlinkClick r:id="" action="ppaction://noaction"/>
              </a:rPr>
              <a:t>Politics: Bourbons and </a:t>
            </a:r>
            <a:r>
              <a:rPr lang="en-US" sz="2000" b="1" dirty="0" err="1">
                <a:solidFill>
                  <a:srgbClr val="DCE6F2"/>
                </a:solidFill>
                <a:latin typeface="Calibri" pitchFamily="34" charset="0"/>
                <a:hlinkClick r:id="" action="ppaction://noaction"/>
              </a:rPr>
              <a:t>Tillmanites</a:t>
            </a:r>
            <a:endParaRPr lang="en-US" sz="2000" b="1" dirty="0">
              <a:solidFill>
                <a:srgbClr val="DCE6F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50765-C308-F849-8E72-7BABECE07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Section 2: South Carolina: </a:t>
            </a:r>
            <a:b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Progress and Poverty</a:t>
            </a:r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8252E147-C482-1E44-B838-60373BA16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667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Essential Question: How did industry replace agriculture as most important to the state’</a:t>
            </a:r>
            <a:r>
              <a:rPr lang="en-US" altLang="ja-JP">
                <a:ea typeface="ＭＳ Ｐゴシック" panose="020B0600070205080204" pitchFamily="34" charset="-128"/>
              </a:rPr>
              <a:t>s economy?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Char char="Ø"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988" name="Slide Number Placeholder 4">
            <a:extLst>
              <a:ext uri="{FF2B5EF4-FFF2-40B4-BE49-F238E27FC236}">
                <a16:creationId xmlns:a16="http://schemas.microsoft.com/office/drawing/2014/main" id="{969DFEE2-E7B8-F84C-A3E3-109C56D0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44A697-E2BD-7645-95BB-BDD9F8F0F5A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74696-720C-E342-8AF6-8AAC1424A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Section 2: South Carolina: </a:t>
            </a:r>
            <a:b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Progress and Poverty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95629650-5B79-A940-BAFE-25A1478C6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31242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terms do I need to know?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deflation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gold standard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textiles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4035" name="Slide Number Placeholder 4">
            <a:extLst>
              <a:ext uri="{FF2B5EF4-FFF2-40B4-BE49-F238E27FC236}">
                <a16:creationId xmlns:a16="http://schemas.microsoft.com/office/drawing/2014/main" id="{08C9F089-3EF9-0545-AB25-3B5E06DC3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ABA24E-D266-8046-9A98-B0CBC9626AC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5">
            <a:extLst>
              <a:ext uri="{FF2B5EF4-FFF2-40B4-BE49-F238E27FC236}">
                <a16:creationId xmlns:a16="http://schemas.microsoft.com/office/drawing/2014/main" id="{53CC0609-3FCB-7D4F-B586-54CDC8D5AE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South Carolinians made their living on farms growing rice and cotton.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 the 19</a:t>
            </a:r>
            <a:r>
              <a:rPr lang="en-US" altLang="en-US" baseline="30000">
                <a:ea typeface="ＭＳ Ｐゴシック" panose="020B0600070205080204" pitchFamily="34" charset="-128"/>
              </a:rPr>
              <a:t>th</a:t>
            </a:r>
            <a:r>
              <a:rPr lang="en-US" altLang="en-US">
                <a:ea typeface="ＭＳ Ｐゴシック" panose="020B0600070205080204" pitchFamily="34" charset="-128"/>
              </a:rPr>
              <a:t> century, people were able to choose between a life as a farmer or one as a factory worker.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6082" name="Content Placeholder 2">
            <a:extLst>
              <a:ext uri="{FF2B5EF4-FFF2-40B4-BE49-F238E27FC236}">
                <a16:creationId xmlns:a16="http://schemas.microsoft.com/office/drawing/2014/main" id="{F8D22A69-CBD2-754D-947B-8D45D0107E6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351088"/>
            <a:ext cx="4038600" cy="3024187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FFAD595-6554-A546-9720-C94581ED5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Introduction</a:t>
            </a:r>
          </a:p>
        </p:txBody>
      </p:sp>
      <p:sp>
        <p:nvSpPr>
          <p:cNvPr id="46084" name="Slide Number Placeholder 6">
            <a:extLst>
              <a:ext uri="{FF2B5EF4-FFF2-40B4-BE49-F238E27FC236}">
                <a16:creationId xmlns:a16="http://schemas.microsoft.com/office/drawing/2014/main" id="{71E3CA5C-D6A9-4649-A525-85075F269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AA3291-4378-C34C-8871-8E01BBD52A7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6085" name="TextBox 7">
            <a:extLst>
              <a:ext uri="{FF2B5EF4-FFF2-40B4-BE49-F238E27FC236}">
                <a16:creationId xmlns:a16="http://schemas.microsoft.com/office/drawing/2014/main" id="{8C2C7379-59A6-864E-B6FC-3C2EC75C4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424488"/>
            <a:ext cx="419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/>
              <a:t>‘</a:t>
            </a:r>
            <a:r>
              <a:rPr lang="en-US" altLang="ja-JP" sz="1400"/>
              <a:t>Cotton Pickers,</a:t>
            </a:r>
            <a:r>
              <a:rPr lang="ja-JP" altLang="en-US" sz="1400"/>
              <a:t>’</a:t>
            </a:r>
            <a:r>
              <a:rPr lang="en-US" altLang="ja-JP" sz="1400"/>
              <a:t> an oil portrait by William Aiken Walker</a:t>
            </a:r>
            <a:endParaRPr lang="en-US" altLang="en-US" sz="1400"/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5F408-E80F-8544-B748-7D3BF0184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Agriculture – The Old Reliable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AEC96456-35D0-AB4D-985E-D401E3A26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altLang="en-US" sz="2700">
                <a:ea typeface="ＭＳ Ｐゴシック" panose="020B0600070205080204" pitchFamily="34" charset="-128"/>
              </a:rPr>
              <a:t>The destruction of the Civil War caused farmers to have difficulty producing the same amount of crops as before.</a:t>
            </a:r>
          </a:p>
          <a:p>
            <a:r>
              <a:rPr lang="en-US" altLang="en-US" sz="2700">
                <a:ea typeface="ＭＳ Ｐゴシック" panose="020B0600070205080204" pitchFamily="34" charset="-128"/>
              </a:rPr>
              <a:t>The crop-lien systems, falling price of cotton, loss of slave labor and the agricultural depression that lasted from 1873 to 1896 caused great hardship for farmers.</a:t>
            </a:r>
          </a:p>
          <a:p>
            <a:r>
              <a:rPr lang="en-US" altLang="en-US" sz="2700">
                <a:ea typeface="ＭＳ Ｐゴシック" panose="020B0600070205080204" pitchFamily="34" charset="-128"/>
              </a:rPr>
              <a:t>In the late 1800s, farmers lost millions of acres of land due to this hardship.</a:t>
            </a:r>
          </a:p>
          <a:p>
            <a:r>
              <a:rPr lang="en-US" altLang="en-US" sz="2700">
                <a:ea typeface="ＭＳ Ｐゴシック" panose="020B0600070205080204" pitchFamily="34" charset="-128"/>
              </a:rPr>
              <a:t>They turned to tobacco, which quickly became the foremost crop in the state.</a:t>
            </a:r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D9D2098B-9BB0-5240-86E4-D758050FA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E237C9-3A5E-064B-A115-FC0044CCF9F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2C1609-B779-6B44-B2CF-1EB14A331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Rise of Industry</a:t>
            </a:r>
          </a:p>
        </p:txBody>
      </p:sp>
      <p:sp>
        <p:nvSpPr>
          <p:cNvPr id="50178" name="Content Placeholder 5">
            <a:extLst>
              <a:ext uri="{FF2B5EF4-FFF2-40B4-BE49-F238E27FC236}">
                <a16:creationId xmlns:a16="http://schemas.microsoft.com/office/drawing/2014/main" id="{6CBDE003-E1C5-7441-A86C-9EF7C38D6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It took a while for the South to become open enough to accept industry. 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first new industry, phosphate mining (fertilizer), was short lived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other industries- pottery, lumber, turpentine, and cottonseed oil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0179" name="Slide Number Placeholder 6">
            <a:extLst>
              <a:ext uri="{FF2B5EF4-FFF2-40B4-BE49-F238E27FC236}">
                <a16:creationId xmlns:a16="http://schemas.microsoft.com/office/drawing/2014/main" id="{B3868631-CCF7-5548-840C-5AD04CC3B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7C719B-7EA1-4541-B747-1FC241CE12B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ontent Placeholder 5">
            <a:extLst>
              <a:ext uri="{FF2B5EF4-FFF2-40B4-BE49-F238E27FC236}">
                <a16:creationId xmlns:a16="http://schemas.microsoft.com/office/drawing/2014/main" id="{94F97926-AD57-AB45-961F-D3797DB4B4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838200"/>
            <a:ext cx="4114800" cy="4525963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The textile industry became the most important in the state.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People wanted textile mills in their communities to promote economic progress.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Their collected funds weren’</a:t>
            </a:r>
            <a:r>
              <a:rPr lang="en-US" altLang="ja-JP" sz="2400">
                <a:ea typeface="ＭＳ Ｐゴシック" panose="020B0600070205080204" pitchFamily="34" charset="-128"/>
              </a:rPr>
              <a:t>t enough to result in huge progress, so many northern investors got involved. 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By 1900, there were 115 textile mills in South Carolina.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52226" name="Content Placeholder 2">
            <a:extLst>
              <a:ext uri="{FF2B5EF4-FFF2-40B4-BE49-F238E27FC236}">
                <a16:creationId xmlns:a16="http://schemas.microsoft.com/office/drawing/2014/main" id="{FC71F686-F2F0-3F46-866D-2E8AFD18B38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6800" y="2057400"/>
            <a:ext cx="4038600" cy="3563938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6483D7-8E43-4546-A795-996071722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Textile Industry</a:t>
            </a:r>
          </a:p>
        </p:txBody>
      </p:sp>
      <p:sp>
        <p:nvSpPr>
          <p:cNvPr id="52228" name="Slide Number Placeholder 6">
            <a:extLst>
              <a:ext uri="{FF2B5EF4-FFF2-40B4-BE49-F238E27FC236}">
                <a16:creationId xmlns:a16="http://schemas.microsoft.com/office/drawing/2014/main" id="{BCFB0FEF-D6AF-9E46-BA19-E7999FB95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435AD2-2F3E-7C43-AA6C-B06D8FED893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A3D4B0-5143-8246-A699-0908C2BFDD9C}"/>
              </a:ext>
            </a:extLst>
          </p:cNvPr>
          <p:cNvSpPr txBox="1"/>
          <p:nvPr/>
        </p:nvSpPr>
        <p:spPr>
          <a:xfrm>
            <a:off x="5791200" y="5705475"/>
            <a:ext cx="1981200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400" dirty="0">
                <a:latin typeface="+mn-lt"/>
                <a:ea typeface="+mn-ea"/>
              </a:rPr>
              <a:t>A textile mill from 1920.</a:t>
            </a: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ontent Placeholder 5">
            <a:extLst>
              <a:ext uri="{FF2B5EF4-FFF2-40B4-BE49-F238E27FC236}">
                <a16:creationId xmlns:a16="http://schemas.microsoft.com/office/drawing/2014/main" id="{B7CFC830-0136-E049-B5BD-E3B59BF41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648200" cy="4525963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Mills were created for their own communities. There were houses, churches, and activities for the people who worked and lived in the mill village.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An average man would work from 5AM to 6:30PM and would earn only about 5 dollars per week.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The only day people didn</a:t>
            </a:r>
            <a:r>
              <a:rPr lang="en-US" altLang="ja-JP" sz="2400">
                <a:ea typeface="ＭＳ Ｐゴシック" panose="020B0600070205080204" pitchFamily="34" charset="-128"/>
              </a:rPr>
              <a:t>’t work was Sunday.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The entire family worked, even children.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54274" name="Content Placeholder 2">
            <a:extLst>
              <a:ext uri="{FF2B5EF4-FFF2-40B4-BE49-F238E27FC236}">
                <a16:creationId xmlns:a16="http://schemas.microsoft.com/office/drawing/2014/main" id="{985E40EF-FD27-5B48-AD12-FB7611BA0B0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6800" y="2438400"/>
            <a:ext cx="4038600" cy="2798763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9553D1A-918B-D84D-A14C-99AEDDC31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Life in the Mill Villages</a:t>
            </a:r>
          </a:p>
        </p:txBody>
      </p:sp>
      <p:sp>
        <p:nvSpPr>
          <p:cNvPr id="54276" name="Slide Number Placeholder 6">
            <a:extLst>
              <a:ext uri="{FF2B5EF4-FFF2-40B4-BE49-F238E27FC236}">
                <a16:creationId xmlns:a16="http://schemas.microsoft.com/office/drawing/2014/main" id="{11B3C62B-0330-844E-996E-0CD723E8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3567D3-7B3F-5942-A1DC-40DC2479DAA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E3253A-CA0E-F04F-89B1-AFA8FEB02B5C}"/>
              </a:ext>
            </a:extLst>
          </p:cNvPr>
          <p:cNvSpPr txBox="1"/>
          <p:nvPr/>
        </p:nvSpPr>
        <p:spPr>
          <a:xfrm>
            <a:off x="4876800" y="5257800"/>
            <a:ext cx="39624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dirty="0">
                <a:latin typeface="+mn-lt"/>
                <a:ea typeface="+mn-ea"/>
              </a:rPr>
              <a:t>Child working in a textile mill c. 1918.</a:t>
            </a: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4975</TotalTime>
  <Words>604</Words>
  <Application>Microsoft Macintosh PowerPoint</Application>
  <PresentationFormat>On-screen Show (4:3)</PresentationFormat>
  <Paragraphs>88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2: South Carolina:  Progress and Poverty</vt:lpstr>
      <vt:lpstr>Section 2: South Carolina:  Progress and Poverty</vt:lpstr>
      <vt:lpstr>Introduction</vt:lpstr>
      <vt:lpstr>Agriculture – The Old Reliable</vt:lpstr>
      <vt:lpstr>Rise of Industry</vt:lpstr>
      <vt:lpstr>The Textile Industry</vt:lpstr>
      <vt:lpstr>Life in the Mill Villages</vt:lpstr>
      <vt:lpstr>Railroads</vt:lpstr>
      <vt:lpstr>Resort Towns</vt:lpstr>
      <vt:lpstr>Natural Disasters and the Economy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</dc:description>
  <cp:lastModifiedBy>Emmett Mullins</cp:lastModifiedBy>
  <cp:revision>498</cp:revision>
  <dcterms:created xsi:type="dcterms:W3CDTF">2010-06-02T19:20:05Z</dcterms:created>
  <dcterms:modified xsi:type="dcterms:W3CDTF">2021-04-09T21:05:33Z</dcterms:modified>
  <cp:category/>
</cp:coreProperties>
</file>