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58" r:id="rId11"/>
    <p:sldId id="359" r:id="rId12"/>
    <p:sldId id="360" r:id="rId13"/>
    <p:sldId id="36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49763-1EA0-9742-9CD1-AE7D93D8B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BB972-60D4-CF4B-9663-DD18730FE5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886B0-8C93-9B42-967F-C2FA404ABA07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BF674-0F5C-B542-AD1A-7326415F9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941C1-0055-BB46-B365-62D879814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53A8E1-5270-4B4E-B72F-4A7C1EDD1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46B155-24D3-8646-93D4-C1B44CDF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4E28-7EF4-3041-AEFF-822209B31E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BE918-27CC-8143-ABE8-0EDB397F948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80A611-272F-2647-ABBD-4AB275497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6D4F5F-58F4-AC49-B823-5E7DE1DF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FF2C6-712A-4647-AAA5-75731787F6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8513-9082-9C47-887F-1573ABCEF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E37514-EFC1-5B44-A851-92D9E836E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26E5514-989F-EA46-B619-D51A18DAA9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B1EF1E7-6539-9148-964A-F02D44F33A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3F0A7FA2-8992-F749-947C-6EFE941B99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6D25BC5-6B07-C14C-BB31-4903731333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5776ECED-5771-814F-9597-D0CCC1EA49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EE59588E-11BB-904E-ACFF-B5285373B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C4483A57-B03F-7143-967E-43D0D69971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DD643791-74FD-9240-A6EC-15F902B307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DCF5995-A9B2-6C4F-B67B-398645A8F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6AD834E6-2526-9D4C-BF4B-517AB1E8E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6470355-B234-5643-8514-26E887E4B6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BFE734A-5EBE-8845-9713-2E9752487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B842123-27E5-2D47-88B6-915EDC0B5D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7916BBFB-5726-4341-8827-297651954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4A909ECB-C277-B648-8331-FF72FA3C8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89F3233-98B2-4C48-9E2C-FA737D1DE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FEDE048B-6FAC-1740-9463-758321BC1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8AF363CE-E42E-DE42-B739-C72B5D42E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BD7C1C38-B4AE-3C44-A884-3AF4EE5E8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EE313435-D1F1-034B-B402-05682C649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015B13BF-EB3E-6C48-81D2-B55F4843B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CA3D23EF-4432-0949-9D57-0BF96C83B8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D7DAF0BC-EEC2-E248-9365-7C6BFB3C7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F1F8171A-0B46-8047-B5DC-0196AF0B19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38ED9046-C898-0345-8CA8-6B536FC8CE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F2AA1AE5-E794-CA46-8759-01B5D67D1B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3204-1BD2-DA47-B2F2-E8D2E021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6283-6471-4B45-88AB-F272A596589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33F3-96A7-8344-B650-FDE097E5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26D0-57EE-5241-BFA8-4E9DB5E7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E0BD-2151-6B41-86A8-CD4F10AFC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026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5BCB-1D82-3947-BC58-57CDB924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E604-CEB9-054D-A50D-B99AF9A9DEF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96FC-D02F-0B4C-A381-C909E79C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8D28-DD7D-AB4C-999B-1D9ACCBC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33A7-1A3C-834D-80D5-5088DFBFD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16140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95D47-B4E4-3348-B5FF-C660436E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8D7A-E0F1-7B42-A791-29F7D808C44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C05A-192B-F04D-A9DC-F7BCA417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A161-BE67-A84C-B404-8F6629A1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7536-EB2E-914A-A560-0C18B2BF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3278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2BC5AB-93DB-8243-84C2-DF203B73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0C69-D6BA-0847-9894-F3FBE8D2F9D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98013B-6C7B-A445-BD03-4DF94E79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F71E3-22E4-A14F-8937-5B4551EB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5854-BDD7-484C-A1DE-4CF2D6684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760AAB-0FBC-4148-89A3-F3FAA592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01171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19085-3517-F942-9C03-FEDA32FC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740-11D5-EF4F-8EF9-180B447CA49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DB24-D525-6044-8C02-9C5E6F3C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CDB8-057E-344F-AF53-97678771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CDD6-7C3A-9542-AEA9-F32C7A06D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7861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2F1041D-F66B-2A42-9CF5-B71FD980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7399-6B24-D747-9421-C34F74AEAF3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D41B15-E2B4-0247-8FEB-5E12429F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BC63AD-8AE7-DE40-9683-AB6C8DDE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79A1-2E23-464F-B0BC-E7BF24795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42ADD4C-8FDD-9742-952F-DFF7BCBCC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185137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527151-7406-C848-AA5C-499877DE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42C4-51CD-8745-B118-0BBAB90391D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056AD8-7414-1649-871B-0C8FBAF3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BB97F0-71D6-1A47-AF7E-7B34C735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8F85-112A-0D4C-BC08-BD4086427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02520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C432D2-327C-6F42-9FCE-49A121B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2125-2CAD-BA49-8148-3E5A55AAB6D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81C45-1A95-6C4F-85EF-06447750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C835E4-0AEC-544B-B373-4195FD41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FE20-7885-D442-8FC6-BA13C87C6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1301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817792-4D5D-464C-8143-32D23798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4703-8BC8-8A4F-9AA7-268356BC75E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C35177-C8EC-E04E-8D44-DD7CA91B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2AC654-98D2-A74E-B3EC-3755B422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D304-CE72-7049-B108-67572CAD1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3986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182DB-5B91-6A4B-9958-C2F63177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BA34-0B5B-6740-9EFC-0989174CDD2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B9C34A-2BAE-7448-9BC0-A814543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8D57BD-3CC5-164E-A161-95D93057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3679-3BD4-024D-B6DB-0A2C9BE3D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0339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7A4FB1-A7EB-254A-969C-49C2DBE4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4B28-0A17-B046-BD43-5A0600D7110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51888-F12F-7347-AF74-D0F1B06C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D8B814-F1DC-8B43-B1ED-23F15293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08CE-CCA0-0B41-9020-EE3285BCE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3339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480E32-FBC7-214E-B062-0B03EA9742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9A3508-33AD-F449-9D3D-EA8EECE61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217E4-7007-044A-9E30-37534D185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E9C8B-EAE3-F748-B87C-CD77001EEF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F86F-47E4-CE4A-833D-1FA2011E5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64E6B-77A4-0140-9A9D-3B007FFB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DACACC-B26F-454C-BD36-B446D72EE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17" r:id="rId3"/>
    <p:sldLayoutId id="2147483826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BCADAC1E-7255-AA47-BC18-36999686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556D8-9AB9-1249-88D4-5C80812607B0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12: The Progressive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58C9A5-8AFD-2B4D-933E-89CF66B74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621C785A-0DD1-B84A-BB4C-74CB6CCB1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5791200" cy="5029200"/>
          </a:xfrm>
        </p:spPr>
        <p:txBody>
          <a:bodyPr/>
          <a:lstStyle/>
          <a:p>
            <a:pPr eaLnBrk="1" hangingPunct="1"/>
            <a:r>
              <a:rPr lang="en-US" altLang="en-US"/>
              <a:t>Passed laws to help working-class</a:t>
            </a:r>
          </a:p>
          <a:p>
            <a:pPr lvl="1" eaLnBrk="1" hangingPunct="1"/>
            <a:r>
              <a:rPr lang="en-US" altLang="en-US"/>
              <a:t>Labor board</a:t>
            </a:r>
          </a:p>
          <a:p>
            <a:pPr lvl="1" eaLnBrk="1" hangingPunct="1"/>
            <a:r>
              <a:rPr lang="en-US" altLang="en-US"/>
              <a:t>Insurance compensation to laid-off workers</a:t>
            </a:r>
          </a:p>
          <a:p>
            <a:pPr lvl="1" eaLnBrk="1" hangingPunct="1"/>
            <a:r>
              <a:rPr lang="en-US" altLang="en-US"/>
              <a:t>Minimum child labor age raised to 14</a:t>
            </a:r>
          </a:p>
          <a:p>
            <a:pPr eaLnBrk="1" hangingPunct="1"/>
            <a:r>
              <a:rPr lang="en-US" altLang="en-US"/>
              <a:t>Improved State Hospital</a:t>
            </a:r>
          </a:p>
          <a:p>
            <a:pPr eaLnBrk="1" hangingPunct="1"/>
            <a:r>
              <a:rPr lang="en-US" altLang="en-US"/>
              <a:t>Established State Tax Commission</a:t>
            </a:r>
          </a:p>
          <a:p>
            <a:pPr eaLnBrk="1" hangingPunct="1"/>
            <a:r>
              <a:rPr lang="en-US" altLang="en-US"/>
              <a:t>Created State Highway Commission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ADC2767E-EB98-0A4F-9979-2EAA5FE17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9D5F2-CE0E-4E4E-8C02-F0CD4A9A176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0A2084-DD62-B648-9119-4AD4DFA8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Progressive Administrations of Richard I. Manning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5">
            <a:extLst>
              <a:ext uri="{FF2B5EF4-FFF2-40B4-BE49-F238E27FC236}">
                <a16:creationId xmlns:a16="http://schemas.microsoft.com/office/drawing/2014/main" id="{D25DA489-3947-8545-8353-3975F2B52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105400" cy="5257800"/>
          </a:xfrm>
        </p:spPr>
        <p:txBody>
          <a:bodyPr/>
          <a:lstStyle/>
          <a:p>
            <a:pPr eaLnBrk="1" hangingPunct="1"/>
            <a:r>
              <a:rPr lang="en-US" altLang="en-US"/>
              <a:t>Doubled funding for education</a:t>
            </a:r>
          </a:p>
          <a:p>
            <a:pPr eaLnBrk="1" hangingPunct="1"/>
            <a:r>
              <a:rPr lang="en-US" altLang="en-US"/>
              <a:t>Mandated compulsory school attendance</a:t>
            </a:r>
          </a:p>
          <a:p>
            <a:pPr eaLnBrk="1" hangingPunct="1"/>
            <a:r>
              <a:rPr lang="en-US" altLang="en-US"/>
              <a:t>Created special schools</a:t>
            </a:r>
          </a:p>
          <a:p>
            <a:pPr eaLnBrk="1" hangingPunct="1"/>
            <a:r>
              <a:rPr lang="en-US" altLang="en-US"/>
              <a:t>Required teacher certification and increased teacher salaries</a:t>
            </a:r>
          </a:p>
          <a:p>
            <a:pPr eaLnBrk="1" hangingPunct="1"/>
            <a:r>
              <a:rPr lang="en-US" altLang="en-US"/>
              <a:t>Made uneven progress across state</a:t>
            </a:r>
          </a:p>
          <a:p>
            <a:pPr eaLnBrk="1" hangingPunct="1"/>
            <a:r>
              <a:rPr lang="en-US" altLang="en-US"/>
              <a:t>Cooperated with Julius Rosenwald to build schools for rural black children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8C5D75D6-025F-A948-A2CD-2E3667AF4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78D0BA-96B6-FA4A-B62F-C6E0F01E538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87EDA3-2E9A-3B44-8C84-4301311F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Progressives and Education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289743E3-BDB9-9446-9626-3AB269E3B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5257800" cy="5105400"/>
          </a:xfrm>
        </p:spPr>
        <p:txBody>
          <a:bodyPr/>
          <a:lstStyle/>
          <a:p>
            <a:pPr eaLnBrk="1" hangingPunct="1"/>
            <a:r>
              <a:rPr lang="en-US" altLang="en-US"/>
              <a:t>Virginia Durant Young </a:t>
            </a:r>
          </a:p>
          <a:p>
            <a:pPr lvl="1" eaLnBrk="1" hangingPunct="1"/>
            <a:r>
              <a:rPr lang="en-US" altLang="en-US"/>
              <a:t> pioneer of movement</a:t>
            </a:r>
          </a:p>
          <a:p>
            <a:pPr lvl="1" eaLnBrk="1" hangingPunct="1"/>
            <a:r>
              <a:rPr lang="en-US" altLang="en-US"/>
              <a:t>South Carolina Equal Rights Association</a:t>
            </a:r>
          </a:p>
          <a:p>
            <a:pPr eaLnBrk="1" hangingPunct="1"/>
            <a:r>
              <a:rPr lang="en-US" altLang="en-US"/>
              <a:t>Susan Pringle Frost</a:t>
            </a:r>
          </a:p>
          <a:p>
            <a:pPr eaLnBrk="1" hangingPunct="1"/>
            <a:r>
              <a:rPr lang="en-US" altLang="en-US"/>
              <a:t>Anita Pollitzer</a:t>
            </a:r>
          </a:p>
          <a:p>
            <a:pPr eaLnBrk="1" hangingPunct="1"/>
            <a:r>
              <a:rPr lang="en-US" altLang="en-US"/>
              <a:t>Eulalie Chafee Salley</a:t>
            </a:r>
          </a:p>
          <a:p>
            <a:pPr eaLnBrk="1" hangingPunct="1"/>
            <a:r>
              <a:rPr lang="en-US" altLang="en-US"/>
              <a:t>19th Amendment</a:t>
            </a:r>
          </a:p>
          <a:p>
            <a:pPr lvl="1" eaLnBrk="1" hangingPunct="1"/>
            <a:r>
              <a:rPr lang="en-US" altLang="en-US"/>
              <a:t>Ratified nationally, but not in SC</a:t>
            </a:r>
          </a:p>
          <a:p>
            <a:pPr lvl="1" eaLnBrk="1" hangingPunct="1"/>
            <a:r>
              <a:rPr lang="en-US" altLang="en-US"/>
              <a:t>SC women could vote, but not serve on juries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AFCA870E-6F7A-594B-B881-65E229A26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84A14-FD7E-0C40-9037-0E227AEEB2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D94165-BA23-3444-BA35-A5D43095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and Women’s Suffrage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>
            <a:extLst>
              <a:ext uri="{FF2B5EF4-FFF2-40B4-BE49-F238E27FC236}">
                <a16:creationId xmlns:a16="http://schemas.microsoft.com/office/drawing/2014/main" id="{740004B1-08BE-E647-A94C-9B3BF5C98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59E33-164E-1247-A3B4-C774A6E09F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5714" name="Picture 2">
            <a:extLst>
              <a:ext uri="{FF2B5EF4-FFF2-40B4-BE49-F238E27FC236}">
                <a16:creationId xmlns:a16="http://schemas.microsoft.com/office/drawing/2014/main" id="{C9AC0B97-652D-F448-B7D0-D807762A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05" y="381000"/>
            <a:ext cx="70119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67217-04B4-9143-935F-88833D721EC1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91A1395-B838-A343-B25E-7961F1262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3F41C-6860-C346-9E4C-60DD681EE3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E8ED3-DE2F-714B-AB46-6CEA491CC61C}"/>
              </a:ext>
            </a:extLst>
          </p:cNvPr>
          <p:cNvSpPr/>
          <p:nvPr/>
        </p:nvSpPr>
        <p:spPr>
          <a:xfrm>
            <a:off x="457200" y="4831566"/>
            <a:ext cx="5952067" cy="1160609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F5528-6F08-C84A-898F-307DEABFA3D3}"/>
              </a:ext>
            </a:extLst>
          </p:cNvPr>
          <p:cNvSpPr txBox="1"/>
          <p:nvPr/>
        </p:nvSpPr>
        <p:spPr>
          <a:xfrm>
            <a:off x="457199" y="4851400"/>
            <a:ext cx="55626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Life at the Turn of the Century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Politics in the Progressive Era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America and South Carolina at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41AD-E168-7A44-BDAA-FA82466B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Politics in the Progressive Era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4D4E9364-BFE2-1C41-89A5-7152139C1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What beliefs and ideals affected politics in the progressive era?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AFF43195-D641-F94D-8D61-436F29734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41B6D4-8517-AB4F-9D93-5A41CD0F76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0831-75D2-E64A-88AF-5383E191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Politics in the Progressive Era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88DD868A-B6E8-1048-BE8E-E0E7F5D0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Progressive Era</a:t>
            </a:r>
          </a:p>
          <a:p>
            <a:pPr lvl="1" eaLnBrk="1" hangingPunct="1"/>
            <a:r>
              <a:rPr lang="en-US" altLang="en-US"/>
              <a:t>direct primary</a:t>
            </a:r>
          </a:p>
          <a:p>
            <a:pPr lvl="1" eaLnBrk="1" hangingPunct="1"/>
            <a:r>
              <a:rPr lang="en-US" altLang="en-US"/>
              <a:t>referendum</a:t>
            </a:r>
          </a:p>
          <a:p>
            <a:pPr lvl="1" eaLnBrk="1" hangingPunct="1"/>
            <a:r>
              <a:rPr lang="en-US" altLang="en-US"/>
              <a:t>recall</a:t>
            </a:r>
          </a:p>
          <a:p>
            <a:pPr lvl="1" eaLnBrk="1" hangingPunct="1"/>
            <a:r>
              <a:rPr lang="en-US" altLang="en-US"/>
              <a:t>trust</a:t>
            </a:r>
          </a:p>
          <a:p>
            <a:pPr lvl="1" eaLnBrk="1" hangingPunct="1"/>
            <a:r>
              <a:rPr lang="en-US" altLang="en-US"/>
              <a:t>Federal Reserve System</a:t>
            </a:r>
          </a:p>
          <a:p>
            <a:pPr lvl="1" eaLnBrk="1" hangingPunct="1"/>
            <a:r>
              <a:rPr lang="en-US" altLang="en-US"/>
              <a:t>women’s suffrage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8C875E0B-C294-654F-9DE0-80C3A5EB8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96C268-C12C-4045-A5E1-E5943A394D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5">
            <a:extLst>
              <a:ext uri="{FF2B5EF4-FFF2-40B4-BE49-F238E27FC236}">
                <a16:creationId xmlns:a16="http://schemas.microsoft.com/office/drawing/2014/main" id="{345FF1FE-519A-AC44-A11D-BBD32B2AA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6172200" cy="5638800"/>
          </a:xfrm>
        </p:spPr>
        <p:txBody>
          <a:bodyPr/>
          <a:lstStyle/>
          <a:p>
            <a:pPr eaLnBrk="1" hangingPunct="1"/>
            <a:r>
              <a:rPr lang="en-US" altLang="en-US"/>
              <a:t>Societal problems</a:t>
            </a:r>
          </a:p>
          <a:p>
            <a:pPr lvl="1" eaLnBrk="1" hangingPunct="1"/>
            <a:r>
              <a:rPr lang="en-US" altLang="en-US"/>
              <a:t>Overcrowded, unsanitary, and unsafe  living and working conditions</a:t>
            </a:r>
          </a:p>
          <a:p>
            <a:pPr lvl="1" eaLnBrk="1" hangingPunct="1"/>
            <a:r>
              <a:rPr lang="en-US" altLang="en-US"/>
              <a:t>Child labor and lack of worker security</a:t>
            </a:r>
          </a:p>
          <a:p>
            <a:pPr lvl="1" eaLnBrk="1" hangingPunct="1"/>
            <a:r>
              <a:rPr lang="en-US" altLang="en-US"/>
              <a:t>Corruption</a:t>
            </a:r>
          </a:p>
          <a:p>
            <a:pPr lvl="1" eaLnBrk="1" hangingPunct="1"/>
            <a:r>
              <a:rPr lang="en-US" altLang="en-US"/>
              <a:t>Economic gap</a:t>
            </a:r>
          </a:p>
          <a:p>
            <a:pPr eaLnBrk="1" hangingPunct="1"/>
            <a:r>
              <a:rPr lang="en-US" altLang="en-US"/>
              <a:t>Progressive beliefs</a:t>
            </a:r>
          </a:p>
          <a:p>
            <a:pPr lvl="1" eaLnBrk="1" hangingPunct="1"/>
            <a:r>
              <a:rPr lang="en-US" altLang="en-US"/>
              <a:t>Planned progress</a:t>
            </a:r>
          </a:p>
          <a:p>
            <a:pPr lvl="1" eaLnBrk="1" hangingPunct="1"/>
            <a:r>
              <a:rPr lang="en-US" altLang="en-US"/>
              <a:t>Education</a:t>
            </a:r>
          </a:p>
          <a:p>
            <a:pPr lvl="1" eaLnBrk="1" hangingPunct="1"/>
            <a:r>
              <a:rPr lang="en-US" altLang="en-US"/>
              <a:t>Human problem solving </a:t>
            </a:r>
          </a:p>
          <a:p>
            <a:pPr lvl="1" eaLnBrk="1" hangingPunct="1"/>
            <a:r>
              <a:rPr lang="en-US" altLang="en-US"/>
              <a:t>Democratic government as a change agent.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69DC916B-4F62-484E-BD80-892C5F6AB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069F4-BE4A-1643-9D72-B425D2E2E9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DAFF48-566D-E541-A6F2-9AA36837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Progressive Response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5">
            <a:extLst>
              <a:ext uri="{FF2B5EF4-FFF2-40B4-BE49-F238E27FC236}">
                <a16:creationId xmlns:a16="http://schemas.microsoft.com/office/drawing/2014/main" id="{F60B3884-F7B5-A54F-B36C-0408A69B4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4876800" cy="5059363"/>
          </a:xfrm>
        </p:spPr>
        <p:txBody>
          <a:bodyPr/>
          <a:lstStyle/>
          <a:p>
            <a:pPr eaLnBrk="1" hangingPunct="1"/>
            <a:r>
              <a:rPr lang="en-US" altLang="en-US"/>
              <a:t>Led by middle class city dwellers</a:t>
            </a:r>
          </a:p>
          <a:p>
            <a:pPr eaLnBrk="1" hangingPunct="1"/>
            <a:r>
              <a:rPr lang="en-US" altLang="en-US"/>
              <a:t>Reforms in education, health and safety</a:t>
            </a:r>
          </a:p>
          <a:p>
            <a:pPr eaLnBrk="1" hangingPunct="1"/>
            <a:r>
              <a:rPr lang="en-US" altLang="en-US"/>
              <a:t>Creation of parks and transportation systems</a:t>
            </a:r>
          </a:p>
          <a:p>
            <a:pPr eaLnBrk="1" hangingPunct="1"/>
            <a:r>
              <a:rPr lang="en-US" altLang="en-US"/>
              <a:t>Support for prohibition</a:t>
            </a:r>
          </a:p>
          <a:p>
            <a:pPr eaLnBrk="1" hangingPunct="1"/>
            <a:r>
              <a:rPr lang="en-US" altLang="en-US"/>
              <a:t>Government of experts, not cronies</a:t>
            </a:r>
          </a:p>
          <a:p>
            <a:pPr lvl="1" eaLnBrk="1" hangingPunct="1"/>
            <a:r>
              <a:rPr lang="en-US" altLang="en-US"/>
              <a:t>Commission city government</a:t>
            </a:r>
          </a:p>
          <a:p>
            <a:pPr lvl="1" eaLnBrk="1" hangingPunct="1"/>
            <a:r>
              <a:rPr lang="en-US" altLang="en-US"/>
              <a:t>City Manager form of government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05960AD6-268D-5E40-98EB-72460DD74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99B84-017A-3A4C-9FE9-727482F1871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7372B5-871C-4B41-8A78-C4A9FF32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Progressivism in Action in the Cities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91A0A693-B06F-EF43-82BB-D858B9161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/>
              <a:t>States were a testing ground for new ideas.</a:t>
            </a:r>
          </a:p>
          <a:p>
            <a:pPr eaLnBrk="1" hangingPunct="1"/>
            <a:r>
              <a:rPr lang="en-US" altLang="en-US"/>
              <a:t>Direct primary was adopted.</a:t>
            </a:r>
          </a:p>
          <a:p>
            <a:pPr lvl="1" eaLnBrk="1" hangingPunct="1"/>
            <a:r>
              <a:rPr lang="en-US" altLang="en-US"/>
              <a:t>In SC led to primary being the only meaningful election due to the overwhelming Democratic majority. </a:t>
            </a:r>
          </a:p>
          <a:p>
            <a:pPr eaLnBrk="1" hangingPunct="1"/>
            <a:r>
              <a:rPr lang="en-US" altLang="en-US"/>
              <a:t>States adopted secret ballot, referendum, and recall.</a:t>
            </a:r>
          </a:p>
          <a:p>
            <a:pPr lvl="1" eaLnBrk="1" hangingPunct="1"/>
            <a:r>
              <a:rPr lang="en-US" altLang="en-US"/>
              <a:t>Recall was not adopted in SC.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438FB078-FC04-8645-99C9-672925A47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F6620-FFF7-BC40-BCB5-7421E605CC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81970-5E1E-F048-8724-771B10B9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Progressivism at the State Level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E56B6C63-E7B7-E744-A480-8E303D6C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8001000" cy="5867400"/>
          </a:xfrm>
        </p:spPr>
        <p:txBody>
          <a:bodyPr/>
          <a:lstStyle/>
          <a:p>
            <a:pPr eaLnBrk="1" hangingPunct="1"/>
            <a:r>
              <a:rPr lang="en-US" altLang="en-US" sz="2400"/>
              <a:t>Theodore Roosevelt</a:t>
            </a:r>
          </a:p>
          <a:p>
            <a:pPr lvl="1" eaLnBrk="1" hangingPunct="1"/>
            <a:r>
              <a:rPr lang="en-US" altLang="en-US" sz="2200"/>
              <a:t>Sherman Antitrust Act broke up railroad monopoly.</a:t>
            </a:r>
          </a:p>
          <a:p>
            <a:pPr lvl="1" eaLnBrk="1" hangingPunct="1"/>
            <a:r>
              <a:rPr lang="en-US" altLang="en-US" sz="2200"/>
              <a:t>Interstate Commerce Commission set railroad rates.</a:t>
            </a:r>
          </a:p>
          <a:p>
            <a:pPr lvl="1" eaLnBrk="1" hangingPunct="1"/>
            <a:r>
              <a:rPr lang="en-US" altLang="en-US" sz="2200"/>
              <a:t>Coal strike intervention</a:t>
            </a:r>
          </a:p>
          <a:p>
            <a:pPr lvl="1" eaLnBrk="1" hangingPunct="1"/>
            <a:r>
              <a:rPr lang="en-US" altLang="en-US" sz="2200"/>
              <a:t>Regulations in food and drug industry (</a:t>
            </a:r>
            <a:r>
              <a:rPr lang="en-US" altLang="en-US" sz="2200" i="1"/>
              <a:t>The Jungle </a:t>
            </a:r>
            <a:r>
              <a:rPr lang="en-US" altLang="en-US" sz="2200"/>
              <a:t>by Sinclair)</a:t>
            </a:r>
          </a:p>
          <a:p>
            <a:pPr eaLnBrk="1" hangingPunct="1"/>
            <a:r>
              <a:rPr lang="en-US" altLang="en-US" sz="2400"/>
              <a:t>William Howard Taft</a:t>
            </a:r>
          </a:p>
          <a:p>
            <a:pPr lvl="1" eaLnBrk="1" hangingPunct="1"/>
            <a:r>
              <a:rPr lang="en-US" altLang="en-US" sz="2200"/>
              <a:t>Trust breaker</a:t>
            </a:r>
          </a:p>
          <a:p>
            <a:pPr lvl="1" eaLnBrk="1" hangingPunct="1"/>
            <a:r>
              <a:rPr lang="en-US" altLang="en-US" sz="2200"/>
              <a:t>Roosevelt’s Bull Moose Party</a:t>
            </a:r>
          </a:p>
          <a:p>
            <a:pPr eaLnBrk="1" hangingPunct="1"/>
            <a:r>
              <a:rPr lang="en-US" altLang="en-US" sz="2400"/>
              <a:t>Woodrow Wilson</a:t>
            </a:r>
          </a:p>
          <a:p>
            <a:pPr lvl="1" eaLnBrk="1" hangingPunct="1"/>
            <a:r>
              <a:rPr lang="en-US" altLang="en-US" sz="2200"/>
              <a:t>Federal Reserve System</a:t>
            </a:r>
          </a:p>
          <a:p>
            <a:pPr lvl="1" eaLnBrk="1" hangingPunct="1"/>
            <a:r>
              <a:rPr lang="en-US" altLang="en-US" sz="2200"/>
              <a:t>Federal Trade Commission</a:t>
            </a:r>
          </a:p>
          <a:p>
            <a:pPr lvl="1" eaLnBrk="1" hangingPunct="1"/>
            <a:r>
              <a:rPr lang="en-US" altLang="en-US" sz="2200"/>
              <a:t>16</a:t>
            </a:r>
            <a:r>
              <a:rPr lang="en-US" altLang="en-US" sz="2200" baseline="30000"/>
              <a:t>th</a:t>
            </a:r>
            <a:r>
              <a:rPr lang="en-US" altLang="en-US" sz="2200"/>
              <a:t> Amendment</a:t>
            </a:r>
          </a:p>
          <a:p>
            <a:pPr lvl="1" eaLnBrk="1" hangingPunct="1"/>
            <a:r>
              <a:rPr lang="en-US" altLang="en-US" sz="2200"/>
              <a:t>Support for agriculture</a:t>
            </a:r>
          </a:p>
          <a:p>
            <a:pPr eaLnBrk="1" hangingPunct="1"/>
            <a:r>
              <a:rPr lang="en-US" altLang="en-US" sz="2400"/>
              <a:t>Women’s suffrage – 19</a:t>
            </a:r>
            <a:r>
              <a:rPr lang="en-US" altLang="en-US" sz="2400" baseline="30000"/>
              <a:t>th</a:t>
            </a:r>
            <a:r>
              <a:rPr lang="en-US" altLang="en-US" sz="2400"/>
              <a:t> Amendment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D580FCC9-EE73-2144-BAE8-50E549E3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0984AC-DB1B-F843-BB22-999F22778A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D5005C-9C1D-9B43-AB9D-FA7B6931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Progressivism at the National Level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5">
            <a:extLst>
              <a:ext uri="{FF2B5EF4-FFF2-40B4-BE49-F238E27FC236}">
                <a16:creationId xmlns:a16="http://schemas.microsoft.com/office/drawing/2014/main" id="{80D0DA14-7E87-524E-A81D-D7BCAF367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6400800" cy="5181600"/>
          </a:xfrm>
        </p:spPr>
        <p:txBody>
          <a:bodyPr/>
          <a:lstStyle/>
          <a:p>
            <a:pPr eaLnBrk="1" hangingPunct="1"/>
            <a:r>
              <a:rPr lang="en-US" altLang="en-US"/>
              <a:t>Governor Heyward</a:t>
            </a:r>
          </a:p>
          <a:p>
            <a:pPr lvl="1" eaLnBrk="1" hangingPunct="1"/>
            <a:r>
              <a:rPr lang="en-US" altLang="en-US"/>
              <a:t>Improved education</a:t>
            </a:r>
          </a:p>
          <a:p>
            <a:pPr lvl="1" eaLnBrk="1" hangingPunct="1"/>
            <a:r>
              <a:rPr lang="en-US" altLang="en-US"/>
              <a:t>Abolished child labor under 10</a:t>
            </a:r>
          </a:p>
          <a:p>
            <a:pPr lvl="1" eaLnBrk="1" hangingPunct="1"/>
            <a:r>
              <a:rPr lang="en-US" altLang="en-US"/>
              <a:t>Lowered mill work week to 60 hours</a:t>
            </a:r>
          </a:p>
          <a:p>
            <a:pPr eaLnBrk="1" hangingPunct="1"/>
            <a:r>
              <a:rPr lang="en-US" altLang="en-US"/>
              <a:t>Governor Ansel</a:t>
            </a:r>
          </a:p>
          <a:p>
            <a:pPr lvl="1" eaLnBrk="1" hangingPunct="1"/>
            <a:r>
              <a:rPr lang="en-US" altLang="en-US"/>
              <a:t>Abolished Dispensary</a:t>
            </a:r>
          </a:p>
          <a:p>
            <a:pPr eaLnBrk="1" hangingPunct="1"/>
            <a:r>
              <a:rPr lang="en-US" altLang="en-US"/>
              <a:t>Governor Blease</a:t>
            </a:r>
          </a:p>
          <a:p>
            <a:pPr lvl="1" eaLnBrk="1" hangingPunct="1"/>
            <a:r>
              <a:rPr lang="en-US" altLang="en-US"/>
              <a:t>Blocked reforms in education and labor</a:t>
            </a:r>
          </a:p>
          <a:p>
            <a:pPr lvl="1" eaLnBrk="1" hangingPunct="1"/>
            <a:r>
              <a:rPr lang="en-US" altLang="en-US"/>
              <a:t>Created tuberculosis sanatorium</a:t>
            </a:r>
          </a:p>
          <a:p>
            <a:pPr lvl="1" eaLnBrk="1" hangingPunct="1"/>
            <a:r>
              <a:rPr lang="en-US" altLang="en-US"/>
              <a:t>Accepted SC Medical College as state supported 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8F6A10BD-0B25-8449-92F6-07B53DAD9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0AF25-ED23-CC43-9F0C-564BF5B76A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DACDC8-C2DF-DB42-83A4-1541D10B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Politics in South Carolina: </a:t>
            </a:r>
            <a:br>
              <a:rPr lang="en-US" dirty="0"/>
            </a:br>
            <a:r>
              <a:rPr lang="en-US" dirty="0"/>
              <a:t>Progressive and Regressive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471</Words>
  <Application>Microsoft Macintosh PowerPoint</Application>
  <PresentationFormat>On-screen Show (4:3)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Politics in the Progressive Era</vt:lpstr>
      <vt:lpstr>Section 2: Politics in the Progressive Era</vt:lpstr>
      <vt:lpstr>The Progressive Response</vt:lpstr>
      <vt:lpstr>Progressivism in Action in the Cities</vt:lpstr>
      <vt:lpstr>Progressivism at the State Level</vt:lpstr>
      <vt:lpstr>Progressivism at the National Level</vt:lpstr>
      <vt:lpstr>Politics in South Carolina:  Progressive and Regressive</vt:lpstr>
      <vt:lpstr>The Progressive Administrations of Richard I. Manning</vt:lpstr>
      <vt:lpstr>The Progressives and Education</vt:lpstr>
      <vt:lpstr>South Carolina and Women’s Suffrage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415</cp:revision>
  <dcterms:created xsi:type="dcterms:W3CDTF">2010-06-02T19:20:05Z</dcterms:created>
  <dcterms:modified xsi:type="dcterms:W3CDTF">2021-04-09T21:08:17Z</dcterms:modified>
  <cp:category/>
</cp:coreProperties>
</file>