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258" r:id="rId4"/>
    <p:sldId id="268" r:id="rId5"/>
    <p:sldId id="308" r:id="rId6"/>
    <p:sldId id="311" r:id="rId7"/>
    <p:sldId id="312" r:id="rId8"/>
    <p:sldId id="313" r:id="rId9"/>
    <p:sldId id="314" r:id="rId10"/>
    <p:sldId id="315" r:id="rId11"/>
    <p:sldId id="33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1" autoAdjust="0"/>
    <p:restoredTop sz="89115" autoAdjust="0"/>
  </p:normalViewPr>
  <p:slideViewPr>
    <p:cSldViewPr>
      <p:cViewPr varScale="1">
        <p:scale>
          <a:sx n="110" d="100"/>
          <a:sy n="110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83EF71-F7EA-154D-A5BC-36EF1BBC51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299C1-667D-A544-978C-4F71A9F81F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5F9AED-F783-A54A-BF9B-206991E9A272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C89B6-970B-B94C-92C3-E3675B1472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A0D61-2560-4642-A018-869BD97547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0BE3BB-8824-B048-A3E5-29BC991E4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900A9-2CCA-1644-BB28-914DB2F29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CFD49-37EE-664E-87D1-7156FA5624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E6109-456C-E145-9961-ECD086E28C73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112E8A-8803-0E4C-B3CD-E8DD6C2F0D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D590F7-F3A7-A24D-902B-D082CCB7D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850F8-236A-B144-8BC6-8FBF18B1E9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DF575-FC2F-3049-A106-5B42B26C5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512647-3B04-554C-BA66-100D7C734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784970F8-8D74-454D-A30D-16CC2F3DBE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B6BDE96-69CB-D648-B585-98CF784E3C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77407A68-43DC-8C48-8AF7-3BA45A0F79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0CAAAA20-87F8-8E45-BA10-93D5654A0F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070251E0-B557-0741-A343-5530D486D0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3F0D3DDB-1855-6E41-B967-F094C6E7E1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F878B9F1-0F85-CF4E-AF80-25B62D71CF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203375C8-E346-3B45-BBEE-D26B84972A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EC2B8880-0269-224C-A6C8-BA30A1AF87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5076A25D-3F3C-2845-84C0-9931CAED32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91E95E28-A17E-DF4D-AEE3-08C9BAE757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EE62FFC1-EB37-AC4E-BE54-97B4BA64A3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C7429F57-8FEC-0940-937C-F5D7BF98FA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9AD2BA97-D307-2D42-A9C5-FF27F0395D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5FEE00BD-66D8-F44E-A33C-B894A59FC8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4CB303AC-58E9-CB48-BB9D-C62100B47B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CA09E83F-9E09-524E-AD74-CB4E440524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823DF27F-32C3-1E46-A6E9-EDF92A15F1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0E8A97C7-A82F-D840-8581-61234BB5C3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7AF4D3E2-6C20-184B-AC0B-72165F198E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D917A804-CADB-274A-97EB-D6D36BDA76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C816A134-378D-834B-92C5-B3951E7108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34A9A-7AD4-264D-958F-0E79F185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39B7-5955-0940-B177-49D9CC97106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1C2FC-26CB-4248-BBDF-256384C4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F2D59-5EA1-F544-A4A5-A3D718D0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01E1-CE01-4744-9FEC-7E59D59BF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628661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03F04-03C3-7B42-AB1A-8E68B9BB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0F17-79B5-BB42-B035-FBCDCCCF220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E4D98-A418-774B-9DF0-006F5DDB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C37B-EB16-F740-A356-390D00F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397B-3AEA-E544-95E5-A2DE52577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969603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97D3B-1BCC-3140-A7F5-B7B3A08E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2F97-43E9-6640-908F-715755761C90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E8A50-663C-904B-B29D-96D2CA77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4A76E-F214-5C4B-BD05-27DE99BD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9A34-8877-4E4E-9222-0F157F00C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60580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AC6B6B-9AE7-1449-8E87-C854D07A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11BED-87B5-EE4A-832A-7F35964DBF9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8FFCA6-1EF8-8B40-82DC-496FBA43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F75DB3-1B6F-1844-B198-DA39EF80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801F1-C488-7F45-8E3D-6B089F0E6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FD936E7-5DE6-9849-8D3E-AEB15A936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930730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B8BC9-BE3E-9445-A3C6-01661A53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95F6C-CDCB-DC45-A6B8-A4A1EED492B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67CA3-1FB1-794F-B552-9533FC7E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D995D-5A46-564E-B143-728AC6DE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C601-8156-634A-B2C0-FBF0CB604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904090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D697AA3-4007-4647-9C8B-FDF2488C8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7817D-1D2D-934F-8E56-78497945C0C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8E2E5F1-18FF-804F-82E4-565DCB4B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75306FE-BDBB-2748-AA5B-1F4E3EAA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5D4D-21D8-B740-9DD6-64B40C47C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1172C2C-6779-F449-BD06-B7DE15D74B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8087414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A318388-4034-A047-B6F1-931E6BEFE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0C3E-EABC-904A-8360-46EC7FB2579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59E2C0-BC51-A948-A3E6-656774BD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B4A1E4-3020-9846-B2F5-4DFBC6438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0D5B-173C-DC4C-ABFE-81767B12A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441607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7ED1E0F-528D-1B45-B0E5-2EAEB321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81360-FCD1-774C-AD15-E172A1F0658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FE22CC-71DD-CF4C-BE95-C1826C0F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E60EF4-394E-D448-9AED-8DAA5557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7E18-7DD1-2B45-AE78-6508E2092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25984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512C67-5CDE-6147-A225-D4F0BE0E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FF9D-5236-5A44-9341-07E0300A893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1B3888-A258-7C47-9A6B-59F2A1BF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F97DD7-FD5C-2946-A291-93C5D03A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6DAB0-451C-7F48-BEA6-F5ED51289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560560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BC1DDE-B8DA-C449-9177-4CC6B4ED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DFF6-6EAF-0841-9EF4-3F4B95CC050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769514-2891-CA42-A57F-B2A9317E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03D762-3AE4-7846-8C30-CE5D49F8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D9F01-1EAE-DD4B-9E3C-4CF034BAFD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569429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6191FC-F8FE-0140-AC1D-8D91FDA0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3DB9-E8B7-3D46-AE59-A246CFA4468F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FBCF41-FAB7-D94F-ACBB-78D66E37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9E0BF1-6492-0941-B0AC-2BDEFA61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BD0B-BCDB-C242-B743-2E08C0335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70322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7C3C1C-07C6-0F45-A5A6-9151E3AFF2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A1B8D9F-B03C-CC4C-B40F-A0498AF91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40FF3-9E69-8A4D-B3C6-22FA52C28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12E684-D869-364A-A5C4-452B11D3206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1469A-EEC9-374F-A7D0-790BB3CA4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03BD0-7352-B049-9DEC-F2069E101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A74491-FE55-E840-A019-71C8950BF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1" r:id="rId2"/>
    <p:sldLayoutId id="2147483843" r:id="rId3"/>
    <p:sldLayoutId id="2147483852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E162A743-6252-7142-8B51-6CDEE9E0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0E1F9-A363-FA43-9F4D-12200C7681C8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14: World War II, Cold War, and Civil Rights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2D42175-503F-DD43-98AB-018CAA5FD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8FA802-3CBA-2948-970D-A6AB0F69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Social Changes</a:t>
            </a:r>
          </a:p>
        </p:txBody>
      </p:sp>
      <p:sp>
        <p:nvSpPr>
          <p:cNvPr id="33794" name="Content Placeholder 5">
            <a:extLst>
              <a:ext uri="{FF2B5EF4-FFF2-40B4-BE49-F238E27FC236}">
                <a16:creationId xmlns:a16="http://schemas.microsoft.com/office/drawing/2014/main" id="{DD63D536-3563-7A49-A119-912EA26BB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Population Shifts</a:t>
            </a:r>
          </a:p>
          <a:p>
            <a:pPr lvl="1" eaLnBrk="1" hangingPunct="1"/>
            <a:r>
              <a:rPr lang="en-US" altLang="en-US" sz="2400"/>
              <a:t>Rural to urban</a:t>
            </a:r>
          </a:p>
          <a:p>
            <a:pPr lvl="1" eaLnBrk="1" hangingPunct="1"/>
            <a:r>
              <a:rPr lang="en-US" altLang="en-US" sz="2400"/>
              <a:t>Housing shortages</a:t>
            </a:r>
          </a:p>
          <a:p>
            <a:pPr eaLnBrk="1" hangingPunct="1"/>
            <a:r>
              <a:rPr lang="en-US" altLang="en-US" sz="2400"/>
              <a:t>Cultural changes</a:t>
            </a:r>
          </a:p>
          <a:p>
            <a:pPr lvl="1" eaLnBrk="1" hangingPunct="1"/>
            <a:r>
              <a:rPr lang="en-US" altLang="en-US" sz="2400"/>
              <a:t>Women entered paid workforce</a:t>
            </a:r>
          </a:p>
          <a:p>
            <a:pPr lvl="1" eaLnBrk="1" hangingPunct="1"/>
            <a:r>
              <a:rPr lang="en-US" altLang="en-US" sz="2400"/>
              <a:t>Rise in marriage rate due to prosperity and deployment</a:t>
            </a:r>
          </a:p>
          <a:p>
            <a:pPr lvl="1" eaLnBrk="1" hangingPunct="1"/>
            <a:r>
              <a:rPr lang="en-US" altLang="en-US" sz="2400"/>
              <a:t>Divorce rate rose (banned in S.C.)</a:t>
            </a:r>
          </a:p>
          <a:p>
            <a:pPr eaLnBrk="1" hangingPunct="1"/>
            <a:r>
              <a:rPr lang="en-US" altLang="en-US" sz="2400"/>
              <a:t>Health improvements</a:t>
            </a:r>
          </a:p>
          <a:p>
            <a:pPr lvl="1" eaLnBrk="1" hangingPunct="1"/>
            <a:r>
              <a:rPr lang="en-US" altLang="en-US" sz="2400"/>
              <a:t>Due to higher wages and military health care</a:t>
            </a:r>
          </a:p>
          <a:p>
            <a:pPr lvl="1" eaLnBrk="1" hangingPunct="1"/>
            <a:r>
              <a:rPr lang="en-US" altLang="en-US" sz="2400"/>
              <a:t>Increased doctor training</a:t>
            </a:r>
          </a:p>
          <a:p>
            <a:pPr lvl="1"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2F07683C-5AAB-034C-88BA-485C8D7C3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9DF527-A2A3-AF47-80ED-D1CE93E70EA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40E779-29A1-AC4C-8FDF-FD79FDC9E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Race and War</a:t>
            </a:r>
          </a:p>
        </p:txBody>
      </p:sp>
      <p:sp>
        <p:nvSpPr>
          <p:cNvPr id="35842" name="Content Placeholder 5">
            <a:extLst>
              <a:ext uri="{FF2B5EF4-FFF2-40B4-BE49-F238E27FC236}">
                <a16:creationId xmlns:a16="http://schemas.microsoft.com/office/drawing/2014/main" id="{0D22F432-02BE-494C-BCC0-5384D004B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Most African Americans in service units</a:t>
            </a:r>
          </a:p>
          <a:p>
            <a:pPr eaLnBrk="1" hangingPunct="1"/>
            <a:r>
              <a:rPr lang="en-US" altLang="en-US"/>
              <a:t>One segregated unit of African American fliers was the Tuskegee Airmen.</a:t>
            </a:r>
          </a:p>
          <a:p>
            <a:pPr eaLnBrk="1" hangingPunct="1"/>
            <a:r>
              <a:rPr lang="en-US" altLang="en-US"/>
              <a:t>Housing and job discrimination at home</a:t>
            </a:r>
          </a:p>
          <a:p>
            <a:pPr eaLnBrk="1" hangingPunct="1"/>
            <a:r>
              <a:rPr lang="en-US" altLang="en-US"/>
              <a:t>More opportunity, but still unequal</a:t>
            </a:r>
          </a:p>
          <a:p>
            <a:pPr eaLnBrk="1" hangingPunct="1"/>
            <a:r>
              <a:rPr lang="en-US" altLang="en-US"/>
              <a:t>Great Migration moved race problems to the north</a:t>
            </a:r>
          </a:p>
          <a:p>
            <a:pPr eaLnBrk="1" hangingPunct="1"/>
            <a:endParaRPr lang="en-US" altLang="en-US"/>
          </a:p>
        </p:txBody>
      </p:sp>
      <p:sp>
        <p:nvSpPr>
          <p:cNvPr id="35843" name="Slide Number Placeholder 6">
            <a:extLst>
              <a:ext uri="{FF2B5EF4-FFF2-40B4-BE49-F238E27FC236}">
                <a16:creationId xmlns:a16="http://schemas.microsoft.com/office/drawing/2014/main" id="{A069BB20-219F-584A-83A8-CE49D492A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8EC48A-2A7E-CE45-A79E-88C2EBCC5D3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2AD53-B980-354C-8E50-F6CE16DF5EB2}"/>
              </a:ext>
            </a:extLst>
          </p:cNvPr>
          <p:cNvSpPr txBox="1"/>
          <p:nvPr/>
        </p:nvSpPr>
        <p:spPr>
          <a:xfrm>
            <a:off x="3385334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98F6942A-45E4-DC42-B63B-01F4E233A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8C38C1-9D99-D740-B475-0253C2B5CF1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3AE37F-6405-CC42-97F4-2680B1A94FC3}"/>
              </a:ext>
            </a:extLst>
          </p:cNvPr>
          <p:cNvSpPr/>
          <p:nvPr/>
        </p:nvSpPr>
        <p:spPr>
          <a:xfrm>
            <a:off x="457200" y="4831566"/>
            <a:ext cx="6096000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A27308-C85A-5746-9FAC-8D427908C5CA}"/>
              </a:ext>
            </a:extLst>
          </p:cNvPr>
          <p:cNvSpPr txBox="1"/>
          <p:nvPr/>
        </p:nvSpPr>
        <p:spPr>
          <a:xfrm>
            <a:off x="457200" y="4862432"/>
            <a:ext cx="5952067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World War II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South Carolina in the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End of the War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Beginning of the Civil Rights Movement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A391-DFDD-A648-8820-5122742B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World War II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033583A-B00F-A541-A26C-7D1DE1058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World War II set the stage for change in American society?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B2C60EC0-808A-3847-9806-6A549FFF26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8E132B-587D-4B4C-804A-6288FB5C913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C707-6289-E549-83AE-49DAD282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World War II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667FB4D4-6609-3842-984B-456E178BA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Axis Powers</a:t>
            </a:r>
          </a:p>
          <a:p>
            <a:pPr lvl="1" eaLnBrk="1" hangingPunct="1"/>
            <a:r>
              <a:rPr lang="en-US" altLang="en-US"/>
              <a:t>Allied Powers</a:t>
            </a:r>
          </a:p>
          <a:p>
            <a:pPr lvl="1" eaLnBrk="1" hangingPunct="1"/>
            <a:r>
              <a:rPr lang="en-US" altLang="en-US"/>
              <a:t>Lend-Lease Act</a:t>
            </a:r>
          </a:p>
          <a:p>
            <a:pPr lvl="1" eaLnBrk="1" hangingPunct="1"/>
            <a:r>
              <a:rPr lang="en-US" altLang="en-US"/>
              <a:t>ration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893239AD-88D9-F149-9504-EC69ED9FB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34255-254D-2349-8E34-DA6D33B4279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1675B7-2556-6F49-A425-99CC980B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Europe Goes to War</a:t>
            </a:r>
          </a:p>
        </p:txBody>
      </p:sp>
      <p:sp>
        <p:nvSpPr>
          <p:cNvPr id="23554" name="Content Placeholder 5">
            <a:extLst>
              <a:ext uri="{FF2B5EF4-FFF2-40B4-BE49-F238E27FC236}">
                <a16:creationId xmlns:a16="http://schemas.microsoft.com/office/drawing/2014/main" id="{AC6D2813-A439-CB4B-A5EC-C92C15CD5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After WWI, economic turmoil in Germany, Japan, and Italy led to extreme nationalist parties the invasion of neighboring countries.</a:t>
            </a:r>
          </a:p>
          <a:p>
            <a:pPr eaLnBrk="1" hangingPunct="1"/>
            <a:r>
              <a:rPr lang="en-US" altLang="en-US" sz="2800"/>
              <a:t>War was declared on Germany by Britain and France when Germany invaded Poland. </a:t>
            </a:r>
          </a:p>
          <a:p>
            <a:pPr eaLnBrk="1" hangingPunct="1"/>
            <a:r>
              <a:rPr lang="en-US" altLang="en-US" sz="2800"/>
              <a:t>Germany, Japan, and Italy united to form the Axis powers.  </a:t>
            </a:r>
          </a:p>
          <a:p>
            <a:pPr eaLnBrk="1" hangingPunct="1"/>
            <a:r>
              <a:rPr lang="en-US" altLang="en-US" sz="2800"/>
              <a:t>Britain, France, Canada, Australia, and eventually the Soviet Union, China, the U.S. and 60 other countries formed the Allied Powers.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318B86C3-16B4-8F40-ADE9-5694398F2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9745EF-F51F-0643-BF01-06B3E11EEC8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BA554D-B3B0-D241-913B-8A145C8B3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Response of the United States</a:t>
            </a:r>
          </a:p>
        </p:txBody>
      </p:sp>
      <p:sp>
        <p:nvSpPr>
          <p:cNvPr id="25602" name="Content Placeholder 5">
            <a:extLst>
              <a:ext uri="{FF2B5EF4-FFF2-40B4-BE49-F238E27FC236}">
                <a16:creationId xmlns:a16="http://schemas.microsoft.com/office/drawing/2014/main" id="{7402D30C-7287-3243-8B06-4638783D9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They supported Britain</a:t>
            </a:r>
          </a:p>
          <a:p>
            <a:pPr eaLnBrk="1" hangingPunct="1"/>
            <a:r>
              <a:rPr lang="en-US" altLang="en-US"/>
              <a:t>First peacetime draft</a:t>
            </a:r>
          </a:p>
          <a:p>
            <a:pPr eaLnBrk="1" hangingPunct="1"/>
            <a:r>
              <a:rPr lang="en-US" altLang="en-US"/>
              <a:t>The United States increased production of guns, fabric, food and other things that were necessary during wartime.</a:t>
            </a:r>
          </a:p>
          <a:p>
            <a:pPr eaLnBrk="1" hangingPunct="1"/>
            <a:r>
              <a:rPr lang="en-US" altLang="en-US"/>
              <a:t>Lend-Lease Act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FC46EFA5-827F-7A45-B11A-BA347B9BC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771547-3A9E-AD4D-8C5A-86130F00775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B7F538-CB0D-7540-B488-DF1B95E9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America Enters the War</a:t>
            </a:r>
          </a:p>
        </p:txBody>
      </p:sp>
      <p:sp>
        <p:nvSpPr>
          <p:cNvPr id="27650" name="Content Placeholder 5">
            <a:extLst>
              <a:ext uri="{FF2B5EF4-FFF2-40B4-BE49-F238E27FC236}">
                <a16:creationId xmlns:a16="http://schemas.microsoft.com/office/drawing/2014/main" id="{C910E515-E1E3-F346-844F-58934C778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Pearl Harbor</a:t>
            </a:r>
          </a:p>
          <a:p>
            <a:pPr lvl="1" eaLnBrk="1" hangingPunct="1"/>
            <a:r>
              <a:rPr lang="en-US" altLang="en-US" sz="2400"/>
              <a:t>Surprise attack by Japanese</a:t>
            </a:r>
          </a:p>
          <a:p>
            <a:pPr lvl="1" eaLnBrk="1" hangingPunct="1"/>
            <a:r>
              <a:rPr lang="en-US" altLang="en-US" sz="2400"/>
              <a:t>December 7, 1941</a:t>
            </a:r>
          </a:p>
          <a:p>
            <a:pPr eaLnBrk="1" hangingPunct="1"/>
            <a:r>
              <a:rPr lang="en-US" altLang="en-US" sz="2400"/>
              <a:t>U.S. declaration of war</a:t>
            </a:r>
          </a:p>
          <a:p>
            <a:pPr lvl="1" eaLnBrk="1" hangingPunct="1"/>
            <a:r>
              <a:rPr lang="en-US" altLang="en-US" sz="2400"/>
              <a:t>Two years after war began in Europe</a:t>
            </a:r>
          </a:p>
          <a:p>
            <a:pPr lvl="1" eaLnBrk="1" hangingPunct="1"/>
            <a:r>
              <a:rPr lang="en-US" altLang="en-US" sz="2400"/>
              <a:t>Worldwide deployment of Navy</a:t>
            </a:r>
          </a:p>
          <a:p>
            <a:pPr lvl="1" eaLnBrk="1" hangingPunct="1"/>
            <a:r>
              <a:rPr lang="en-US" altLang="en-US" sz="2400"/>
              <a:t>Bombing of bases, camps by Army Air Corps</a:t>
            </a:r>
          </a:p>
          <a:p>
            <a:pPr eaLnBrk="1" hangingPunct="1"/>
            <a:r>
              <a:rPr lang="en-US" altLang="en-US" sz="2400"/>
              <a:t>New Technology</a:t>
            </a:r>
          </a:p>
          <a:p>
            <a:pPr lvl="1" eaLnBrk="1" hangingPunct="1"/>
            <a:r>
              <a:rPr lang="en-US" altLang="en-US" sz="2400"/>
              <a:t>Most destructive war in history</a:t>
            </a:r>
          </a:p>
          <a:p>
            <a:pPr lvl="1" eaLnBrk="1" hangingPunct="1"/>
            <a:r>
              <a:rPr lang="en-US" altLang="en-US" sz="2400"/>
              <a:t>Nuclear weapons were developed</a:t>
            </a:r>
          </a:p>
          <a:p>
            <a:pPr lvl="1"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27651" name="Slide Number Placeholder 6">
            <a:extLst>
              <a:ext uri="{FF2B5EF4-FFF2-40B4-BE49-F238E27FC236}">
                <a16:creationId xmlns:a16="http://schemas.microsoft.com/office/drawing/2014/main" id="{5F89E5AD-5ED8-DA45-B6E3-01882422B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990BBF-0B8D-B446-A0CA-23083DCFFFC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BE485-A271-D547-B8A6-5C04824A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</a:t>
            </a:r>
            <a:r>
              <a:rPr lang="en-US" dirty="0" err="1"/>
              <a:t>Homefront</a:t>
            </a:r>
            <a:endParaRPr lang="en-US" dirty="0"/>
          </a:p>
        </p:txBody>
      </p:sp>
      <p:sp>
        <p:nvSpPr>
          <p:cNvPr id="29698" name="Content Placeholder 5">
            <a:extLst>
              <a:ext uri="{FF2B5EF4-FFF2-40B4-BE49-F238E27FC236}">
                <a16:creationId xmlns:a16="http://schemas.microsoft.com/office/drawing/2014/main" id="{DE30645F-4ADE-134F-972E-B71BACE60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Production miracles in industry and agriculture</a:t>
            </a:r>
          </a:p>
          <a:p>
            <a:pPr eaLnBrk="1" hangingPunct="1"/>
            <a:r>
              <a:rPr lang="en-US" altLang="en-US" sz="2400"/>
              <a:t>Automobile plants shifted to the manufacture of tanks, trucks, and planes.</a:t>
            </a:r>
          </a:p>
          <a:p>
            <a:pPr eaLnBrk="1" hangingPunct="1"/>
            <a:r>
              <a:rPr lang="en-US" altLang="en-US" sz="2400"/>
              <a:t>Production doubled that of Axis Powers</a:t>
            </a:r>
          </a:p>
          <a:p>
            <a:pPr eaLnBrk="1" hangingPunct="1"/>
            <a:r>
              <a:rPr lang="en-US" altLang="en-US" sz="2400"/>
              <a:t>James Byrnes</a:t>
            </a:r>
          </a:p>
          <a:p>
            <a:pPr lvl="1" eaLnBrk="1" hangingPunct="1"/>
            <a:r>
              <a:rPr lang="en-US" altLang="en-US" sz="2400"/>
              <a:t>Left U.S. Supreme Court to become chief of war mobilization</a:t>
            </a:r>
          </a:p>
          <a:p>
            <a:pPr lvl="1" eaLnBrk="1" hangingPunct="1"/>
            <a:r>
              <a:rPr lang="en-US" altLang="en-US" sz="2400"/>
              <a:t>Called “assistant president”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B8E07136-427A-4A41-9649-6203B764B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22C550-882D-2A4C-B428-4B886FA1803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EAB680-BE00-AF49-9AF1-5A84DF1F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Wartime Economy</a:t>
            </a:r>
          </a:p>
        </p:txBody>
      </p:sp>
      <p:sp>
        <p:nvSpPr>
          <p:cNvPr id="31746" name="Content Placeholder 5">
            <a:extLst>
              <a:ext uri="{FF2B5EF4-FFF2-40B4-BE49-F238E27FC236}">
                <a16:creationId xmlns:a16="http://schemas.microsoft.com/office/drawing/2014/main" id="{456C84FB-60B2-5942-8C01-65608AAF3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The war decreased unemployment; there were even labor shortages.</a:t>
            </a:r>
          </a:p>
          <a:p>
            <a:pPr eaLnBrk="1" hangingPunct="1"/>
            <a:r>
              <a:rPr lang="en-US" altLang="en-US" sz="2400"/>
              <a:t>Scarcity of civilian goods</a:t>
            </a:r>
          </a:p>
          <a:p>
            <a:pPr eaLnBrk="1" hangingPunct="1"/>
            <a:r>
              <a:rPr lang="en-US" altLang="en-US" sz="2400"/>
              <a:t>Civilians had ration stamps to exchange for food and other supplies that soldiers would potentially need.</a:t>
            </a:r>
          </a:p>
          <a:p>
            <a:pPr eaLnBrk="1" hangingPunct="1"/>
            <a:r>
              <a:rPr lang="en-US" altLang="en-US" sz="2400"/>
              <a:t>Federal spending</a:t>
            </a:r>
          </a:p>
          <a:p>
            <a:pPr lvl="1" eaLnBrk="1" hangingPunct="1"/>
            <a:r>
              <a:rPr lang="en-US" altLang="en-US" sz="2400"/>
              <a:t>All classes prospered</a:t>
            </a:r>
          </a:p>
          <a:p>
            <a:pPr lvl="1" eaLnBrk="1" hangingPunct="1"/>
            <a:r>
              <a:rPr lang="en-US" altLang="en-US" sz="2400"/>
              <a:t>Farm income quadrupled</a:t>
            </a:r>
          </a:p>
          <a:p>
            <a:pPr lvl="1" eaLnBrk="1" hangingPunct="1"/>
            <a:r>
              <a:rPr lang="en-US" altLang="en-US" sz="2400"/>
              <a:t>Personal savings increased</a:t>
            </a:r>
          </a:p>
          <a:p>
            <a:pPr eaLnBrk="1" hangingPunct="1"/>
            <a:r>
              <a:rPr lang="en-US" altLang="en-US" sz="2400"/>
              <a:t>Federal war expenses</a:t>
            </a:r>
          </a:p>
          <a:p>
            <a:pPr lvl="1" eaLnBrk="1" hangingPunct="1"/>
            <a:r>
              <a:rPr lang="en-US" altLang="en-US" sz="2400"/>
              <a:t>Heavy taxes paid half</a:t>
            </a:r>
          </a:p>
          <a:p>
            <a:pPr lvl="1" eaLnBrk="1" hangingPunct="1"/>
            <a:r>
              <a:rPr lang="en-US" altLang="en-US" sz="2400"/>
              <a:t>Half by borrowing (savings bonds)</a:t>
            </a:r>
          </a:p>
          <a:p>
            <a:pPr lvl="1"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BCA18574-44E2-724C-9B58-808079FE4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72AC4C-4C75-6C42-A5BD-8E17253756E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3834</TotalTime>
  <Words>474</Words>
  <Application>Microsoft Macintosh PowerPoint</Application>
  <PresentationFormat>On-screen Show (4:3)</PresentationFormat>
  <Paragraphs>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World War II</vt:lpstr>
      <vt:lpstr>Section 1: World War II</vt:lpstr>
      <vt:lpstr>Europe Goes to War</vt:lpstr>
      <vt:lpstr>Response of the United States</vt:lpstr>
      <vt:lpstr>America Enters the War</vt:lpstr>
      <vt:lpstr>The Homefront</vt:lpstr>
      <vt:lpstr>The Wartime Economy</vt:lpstr>
      <vt:lpstr>Social Changes</vt:lpstr>
      <vt:lpstr>Race and War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425</cp:revision>
  <dcterms:created xsi:type="dcterms:W3CDTF">2010-06-02T19:20:05Z</dcterms:created>
  <dcterms:modified xsi:type="dcterms:W3CDTF">2021-04-09T21:16:41Z</dcterms:modified>
  <cp:category/>
</cp:coreProperties>
</file>