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5"/>
  </p:notesMasterIdLst>
  <p:handoutMasterIdLst>
    <p:handoutMasterId r:id="rId26"/>
  </p:handoutMasterIdLst>
  <p:sldIdLst>
    <p:sldId id="259" r:id="rId2"/>
    <p:sldId id="260" r:id="rId3"/>
    <p:sldId id="335" r:id="rId4"/>
    <p:sldId id="336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1" r:id="rId18"/>
    <p:sldId id="332" r:id="rId19"/>
    <p:sldId id="333" r:id="rId20"/>
    <p:sldId id="334" r:id="rId21"/>
    <p:sldId id="344" r:id="rId22"/>
    <p:sldId id="345" r:id="rId23"/>
    <p:sldId id="263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1" autoAdjust="0"/>
    <p:restoredTop sz="89115" autoAdjust="0"/>
  </p:normalViewPr>
  <p:slideViewPr>
    <p:cSldViewPr>
      <p:cViewPr varScale="1">
        <p:scale>
          <a:sx n="110" d="100"/>
          <a:sy n="110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83EF71-F7EA-154D-A5BC-36EF1BBC51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299C1-667D-A544-978C-4F71A9F81F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5F9AED-F783-A54A-BF9B-206991E9A272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C89B6-970B-B94C-92C3-E3675B1472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A0D61-2560-4642-A018-869BD97547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0BE3BB-8824-B048-A3E5-29BC991E4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E900A9-2CCA-1644-BB28-914DB2F29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CFD49-37EE-664E-87D1-7156FA5624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5E6109-456C-E145-9961-ECD086E28C73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8112E8A-8803-0E4C-B3CD-E8DD6C2F0D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D590F7-F3A7-A24D-902B-D082CCB7D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850F8-236A-B144-8BC6-8FBF18B1E9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DF575-FC2F-3049-A106-5B42B26C5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512647-3B04-554C-BA66-100D7C734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784970F8-8D74-454D-A30D-16CC2F3DBE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4B6BDE96-69CB-D648-B585-98CF784E3C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EC77F06A-B585-384A-AAAB-60F84C5295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298469FC-4704-B54A-A3D6-8213CE6F3A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DE20EA6C-059E-9C40-B036-5919630CFF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E94D0233-F3DB-134A-B18F-FFA7777A11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DAC9F059-A428-3947-B370-117F405187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093ECFCF-7DB2-6943-9D36-A42D118F58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7056EF55-A0F3-4841-AF34-8B30232CEA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>
            <a:extLst>
              <a:ext uri="{FF2B5EF4-FFF2-40B4-BE49-F238E27FC236}">
                <a16:creationId xmlns:a16="http://schemas.microsoft.com/office/drawing/2014/main" id="{21FCFCED-541C-CA40-A5B4-93C9809D37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DD1ACE8B-C42B-3042-9F7E-E75E829512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7EBF4444-4876-6E49-B93C-C2A23B2E88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>
            <a:extLst>
              <a:ext uri="{FF2B5EF4-FFF2-40B4-BE49-F238E27FC236}">
                <a16:creationId xmlns:a16="http://schemas.microsoft.com/office/drawing/2014/main" id="{4134DDDD-B939-574A-9DD8-68CB14297D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>
            <a:extLst>
              <a:ext uri="{FF2B5EF4-FFF2-40B4-BE49-F238E27FC236}">
                <a16:creationId xmlns:a16="http://schemas.microsoft.com/office/drawing/2014/main" id="{04BEF3D3-D7F8-A04C-9553-F1B6976D51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>
            <a:extLst>
              <a:ext uri="{FF2B5EF4-FFF2-40B4-BE49-F238E27FC236}">
                <a16:creationId xmlns:a16="http://schemas.microsoft.com/office/drawing/2014/main" id="{52182501-0003-3C46-8B1A-9297651182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0" name="Notes Placeholder 2">
            <a:extLst>
              <a:ext uri="{FF2B5EF4-FFF2-40B4-BE49-F238E27FC236}">
                <a16:creationId xmlns:a16="http://schemas.microsoft.com/office/drawing/2014/main" id="{86B84E77-EE52-574C-8E78-0AD34B0510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>
            <a:extLst>
              <a:ext uri="{FF2B5EF4-FFF2-40B4-BE49-F238E27FC236}">
                <a16:creationId xmlns:a16="http://schemas.microsoft.com/office/drawing/2014/main" id="{88B8642B-E4C8-C449-8B96-F5B67DD200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8" name="Notes Placeholder 2">
            <a:extLst>
              <a:ext uri="{FF2B5EF4-FFF2-40B4-BE49-F238E27FC236}">
                <a16:creationId xmlns:a16="http://schemas.microsoft.com/office/drawing/2014/main" id="{49012EFA-4628-3743-9429-600387790B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>
            <a:extLst>
              <a:ext uri="{FF2B5EF4-FFF2-40B4-BE49-F238E27FC236}">
                <a16:creationId xmlns:a16="http://schemas.microsoft.com/office/drawing/2014/main" id="{4329C3BE-DFD6-CA42-85DB-3AF24569DB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6" name="Notes Placeholder 2">
            <a:extLst>
              <a:ext uri="{FF2B5EF4-FFF2-40B4-BE49-F238E27FC236}">
                <a16:creationId xmlns:a16="http://schemas.microsoft.com/office/drawing/2014/main" id="{672E51BC-BF5E-5A47-BD93-42D7B5520F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>
            <a:extLst>
              <a:ext uri="{FF2B5EF4-FFF2-40B4-BE49-F238E27FC236}">
                <a16:creationId xmlns:a16="http://schemas.microsoft.com/office/drawing/2014/main" id="{B9557AD8-B9DC-D441-9C64-CD5C710D88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4" name="Notes Placeholder 2">
            <a:extLst>
              <a:ext uri="{FF2B5EF4-FFF2-40B4-BE49-F238E27FC236}">
                <a16:creationId xmlns:a16="http://schemas.microsoft.com/office/drawing/2014/main" id="{A52C22DB-D8EE-CB44-BD04-CB1B6D1471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F878B9F1-0F85-CF4E-AF80-25B62D71CF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203375C8-E346-3B45-BBEE-D26B84972A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>
            <a:extLst>
              <a:ext uri="{FF2B5EF4-FFF2-40B4-BE49-F238E27FC236}">
                <a16:creationId xmlns:a16="http://schemas.microsoft.com/office/drawing/2014/main" id="{680464FB-4507-E84B-B51F-CBDC50F21A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2" name="Notes Placeholder 2">
            <a:extLst>
              <a:ext uri="{FF2B5EF4-FFF2-40B4-BE49-F238E27FC236}">
                <a16:creationId xmlns:a16="http://schemas.microsoft.com/office/drawing/2014/main" id="{4CCD4C4B-B09F-1B47-92DF-3B3C1C8B4C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>
            <a:extLst>
              <a:ext uri="{FF2B5EF4-FFF2-40B4-BE49-F238E27FC236}">
                <a16:creationId xmlns:a16="http://schemas.microsoft.com/office/drawing/2014/main" id="{D5E57138-6907-2049-BC64-EC02BA62FC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Notes Placeholder 2">
            <a:extLst>
              <a:ext uri="{FF2B5EF4-FFF2-40B4-BE49-F238E27FC236}">
                <a16:creationId xmlns:a16="http://schemas.microsoft.com/office/drawing/2014/main" id="{5C937C7E-E673-CC47-8647-C4F8710CF8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>
            <a:extLst>
              <a:ext uri="{FF2B5EF4-FFF2-40B4-BE49-F238E27FC236}">
                <a16:creationId xmlns:a16="http://schemas.microsoft.com/office/drawing/2014/main" id="{641575EE-2E26-ED4D-B45C-104BD7E88A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8" name="Notes Placeholder 2">
            <a:extLst>
              <a:ext uri="{FF2B5EF4-FFF2-40B4-BE49-F238E27FC236}">
                <a16:creationId xmlns:a16="http://schemas.microsoft.com/office/drawing/2014/main" id="{327BDE2F-1613-FA4E-A7D0-1A21930E37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>
            <a:extLst>
              <a:ext uri="{FF2B5EF4-FFF2-40B4-BE49-F238E27FC236}">
                <a16:creationId xmlns:a16="http://schemas.microsoft.com/office/drawing/2014/main" id="{A22F6EBF-6AD4-B047-914B-1B1143DFC7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6" name="Notes Placeholder 2">
            <a:extLst>
              <a:ext uri="{FF2B5EF4-FFF2-40B4-BE49-F238E27FC236}">
                <a16:creationId xmlns:a16="http://schemas.microsoft.com/office/drawing/2014/main" id="{D7089C25-A06A-3F42-8181-E815AEE1CC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AFDF2171-D8F7-8D40-BEDC-6B82F60764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9774013F-13EB-1B45-9E49-212D69C20C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2B9A633A-CD29-CE47-9A25-496ED19B51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EB03B19E-D25A-8C47-9EDC-BAADCB798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6F524134-1DE0-5744-827B-382F5E10E5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7878608C-A2D5-714C-832D-C8E6BB4861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6E842CA3-924C-2442-9D2E-C6E7C6A48D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8EBC9488-851B-7244-A4A8-A8ABD61DD8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1BE8FD4B-553C-7D4B-9C75-A0DE56E357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74564D89-8936-FB49-A311-9B45C9B12E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6C7F62B4-70C6-3A4C-ADBB-1B558C3F30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C37251B7-4449-D747-8124-9FB86FAF9F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4E3EF9EE-18D7-9640-8D48-B7E80B8741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19DFED26-2EB5-754C-8A0E-33B48F3C49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34A9A-7AD4-264D-958F-0E79F1852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539B7-5955-0940-B177-49D9CC97106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1C2FC-26CB-4248-BBDF-256384C4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F2D59-5EA1-F544-A4A5-A3D718D0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01E1-CE01-4744-9FEC-7E59D59BF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628661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03F04-03C3-7B42-AB1A-8E68B9BB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0F17-79B5-BB42-B035-FBCDCCCF2208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E4D98-A418-774B-9DF0-006F5DDB0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DC37B-EB16-F740-A356-390D00F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397B-3AEA-E544-95E5-A2DE52577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969603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97D3B-1BCC-3140-A7F5-B7B3A08E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2F97-43E9-6640-908F-715755761C90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E8A50-663C-904B-B29D-96D2CA77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4A76E-F214-5C4B-BD05-27DE99BD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9A34-8877-4E4E-9222-0F157F00C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605808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AC6B6B-9AE7-1449-8E87-C854D07A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11BED-87B5-EE4A-832A-7F35964DBF9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8FFCA6-1EF8-8B40-82DC-496FBA43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F75DB3-1B6F-1844-B198-DA39EF80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801F1-C488-7F45-8E3D-6B089F0E6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FD936E7-5DE6-9849-8D3E-AEB15A9363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9307308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B8BC9-BE3E-9445-A3C6-01661A53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95F6C-CDCB-DC45-A6B8-A4A1EED492B8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67CA3-1FB1-794F-B552-9533FC7E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D995D-5A46-564E-B143-728AC6DE0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C601-8156-634A-B2C0-FBF0CB6041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904090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D697AA3-4007-4647-9C8B-FDF2488C8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7817D-1D2D-934F-8E56-78497945C0C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8E2E5F1-18FF-804F-82E4-565DCB4B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75306FE-BDBB-2748-AA5B-1F4E3EAA9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5D4D-21D8-B740-9DD6-64B40C47C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1172C2C-6779-F449-BD06-B7DE15D74B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58087414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A318388-4034-A047-B6F1-931E6BEFE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0C3E-EABC-904A-8360-46EC7FB25797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59E2C0-BC51-A948-A3E6-656774BD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B4A1E4-3020-9846-B2F5-4DFBC643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0D5B-173C-DC4C-ABFE-81767B12AB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441607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7ED1E0F-528D-1B45-B0E5-2EAEB3215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81360-FCD1-774C-AD15-E172A1F06588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FE22CC-71DD-CF4C-BE95-C1826C0F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E60EF4-394E-D448-9AED-8DAA5557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07E18-7DD1-2B45-AE78-6508E2092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259844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512C67-5CDE-6147-A225-D4F0BE0E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FF9D-5236-5A44-9341-07E0300A893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1B3888-A258-7C47-9A6B-59F2A1BF7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F97DD7-FD5C-2946-A291-93C5D03A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6DAB0-451C-7F48-BEA6-F5ED51289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560560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BC1DDE-B8DA-C449-9177-4CC6B4ED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DFF6-6EAF-0841-9EF4-3F4B95CC050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769514-2891-CA42-A57F-B2A9317E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03D762-3AE4-7846-8C30-CE5D49F8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D9F01-1EAE-DD4B-9E3C-4CF034BAFD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569429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6191FC-F8FE-0140-AC1D-8D91FDA0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3DB9-E8B7-3D46-AE59-A246CFA4468F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FBCF41-FAB7-D94F-ACBB-78D66E37E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9E0BF1-6492-0941-B0AC-2BDEFA61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BD0B-BCDB-C242-B743-2E08C0335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70322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67C3C1C-07C6-0F45-A5A6-9151E3AFF2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A1B8D9F-B03C-CC4C-B40F-A0498AF912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40FF3-9E69-8A4D-B3C6-22FA52C28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12E684-D869-364A-A5C4-452B11D3206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1469A-EEC9-374F-A7D0-790BB3CA4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03BD0-7352-B049-9DEC-F2069E101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A74491-FE55-E840-A019-71C8950BF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51" r:id="rId2"/>
    <p:sldLayoutId id="2147483843" r:id="rId3"/>
    <p:sldLayoutId id="2147483852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E162A743-6252-7142-8B51-6CDEE9E02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0E1F9-A363-FA43-9F4D-12200C7681C8}"/>
              </a:ext>
            </a:extLst>
          </p:cNvPr>
          <p:cNvSpPr txBox="1"/>
          <p:nvPr/>
        </p:nvSpPr>
        <p:spPr>
          <a:xfrm>
            <a:off x="800100" y="5135940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14: World War II, Cold War, and Civil Rights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2D42175-503F-DD43-98AB-018CAA5FD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09B4D8-B58D-AB4E-A3E7-EE1379EBE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White-on-Black Violence Intensifies</a:t>
            </a:r>
          </a:p>
        </p:txBody>
      </p:sp>
      <p:sp>
        <p:nvSpPr>
          <p:cNvPr id="80898" name="Content Placeholder 5">
            <a:extLst>
              <a:ext uri="{FF2B5EF4-FFF2-40B4-BE49-F238E27FC236}">
                <a16:creationId xmlns:a16="http://schemas.microsoft.com/office/drawing/2014/main" id="{E231C423-5C41-DB47-BCEB-1E3DB2872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Increased determination by returning GIs to have equal rights</a:t>
            </a:r>
          </a:p>
          <a:p>
            <a:pPr eaLnBrk="1" hangingPunct="1"/>
            <a:r>
              <a:rPr lang="en-US" altLang="en-US"/>
              <a:t>Continued efforts by southern whites to maintain white supremacy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0899" name="Slide Number Placeholder 6">
            <a:extLst>
              <a:ext uri="{FF2B5EF4-FFF2-40B4-BE49-F238E27FC236}">
                <a16:creationId xmlns:a16="http://schemas.microsoft.com/office/drawing/2014/main" id="{93777822-78D8-C44C-9692-7CE5009815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301CB9-2C25-EF4A-9B98-B8B16A01752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DE9C64-1D18-AC42-B835-8B615D025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Beating of Isaac Wood, Jr. &amp; The Murder of Willie Earle</a:t>
            </a:r>
          </a:p>
        </p:txBody>
      </p:sp>
      <p:sp>
        <p:nvSpPr>
          <p:cNvPr id="82946" name="Content Placeholder 5">
            <a:extLst>
              <a:ext uri="{FF2B5EF4-FFF2-40B4-BE49-F238E27FC236}">
                <a16:creationId xmlns:a16="http://schemas.microsoft.com/office/drawing/2014/main" id="{48221BB4-3C32-1B42-BE74-5377CEF8A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Issac Wood, Jr</a:t>
            </a:r>
          </a:p>
          <a:p>
            <a:pPr lvl="1" eaLnBrk="1" hangingPunct="1"/>
            <a:r>
              <a:rPr lang="en-US" altLang="en-US" sz="2000"/>
              <a:t>Serviceman became blind due to beating at the hands of arresting officers after argument with a bus driver.</a:t>
            </a:r>
          </a:p>
          <a:p>
            <a:pPr lvl="1" eaLnBrk="1" hangingPunct="1"/>
            <a:r>
              <a:rPr lang="en-US" altLang="en-US" sz="2000"/>
              <a:t>Police chief eventually tried, but acquitted by an all white jury</a:t>
            </a:r>
          </a:p>
          <a:p>
            <a:pPr eaLnBrk="1" hangingPunct="1"/>
            <a:r>
              <a:rPr lang="en-US" altLang="en-US" sz="2400"/>
              <a:t>Willie Earle</a:t>
            </a:r>
          </a:p>
          <a:p>
            <a:pPr lvl="1" eaLnBrk="1" hangingPunct="1"/>
            <a:r>
              <a:rPr lang="en-US" altLang="en-US" sz="2000"/>
              <a:t>Thirty-five other cab drivers removed murder suspect from jail and killed him</a:t>
            </a:r>
          </a:p>
          <a:p>
            <a:pPr lvl="1" eaLnBrk="1" hangingPunct="1"/>
            <a:r>
              <a:rPr lang="en-US" altLang="en-US" sz="2000"/>
              <a:t>FBI investigated and 31 suspects were tried and 31 were acquitted.  </a:t>
            </a:r>
          </a:p>
          <a:p>
            <a:pPr eaLnBrk="1" hangingPunct="1"/>
            <a:r>
              <a:rPr lang="en-US" altLang="en-US" sz="2400"/>
              <a:t>Effects</a:t>
            </a:r>
          </a:p>
          <a:p>
            <a:pPr lvl="1" eaLnBrk="1" hangingPunct="1"/>
            <a:r>
              <a:rPr lang="en-US" altLang="en-US" sz="2000"/>
              <a:t>Black energized nationwide</a:t>
            </a:r>
          </a:p>
          <a:p>
            <a:pPr lvl="1" eaLnBrk="1" hangingPunct="1"/>
            <a:r>
              <a:rPr lang="en-US" altLang="en-US" sz="2000"/>
              <a:t>President Truman presents strong civil rights program to Congress</a:t>
            </a:r>
          </a:p>
          <a:p>
            <a:pPr lvl="1" eaLnBrk="1" hangingPunct="1"/>
            <a:r>
              <a:rPr lang="en-US" altLang="en-US" sz="2000"/>
              <a:t>Democratic Party adopted liberal civil rights platform.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2947" name="Slide Number Placeholder 6">
            <a:extLst>
              <a:ext uri="{FF2B5EF4-FFF2-40B4-BE49-F238E27FC236}">
                <a16:creationId xmlns:a16="http://schemas.microsoft.com/office/drawing/2014/main" id="{80BB5629-37F3-5148-B0CE-71D6AA5759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7598DE-52C2-054F-AF9F-136FF8F1610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A03313-5631-BB49-BD06-F8EDEC412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</a:t>
            </a:r>
            <a:r>
              <a:rPr lang="en-US" dirty="0" err="1"/>
              <a:t>Dixiecrat</a:t>
            </a:r>
            <a:r>
              <a:rPr lang="en-US" dirty="0"/>
              <a:t> Movement against </a:t>
            </a:r>
            <a:br>
              <a:rPr lang="en-US" dirty="0"/>
            </a:br>
            <a:r>
              <a:rPr lang="en-US" dirty="0"/>
              <a:t>Civil Rights</a:t>
            </a:r>
          </a:p>
        </p:txBody>
      </p:sp>
      <p:sp>
        <p:nvSpPr>
          <p:cNvPr id="84994" name="Content Placeholder 5">
            <a:extLst>
              <a:ext uri="{FF2B5EF4-FFF2-40B4-BE49-F238E27FC236}">
                <a16:creationId xmlns:a16="http://schemas.microsoft.com/office/drawing/2014/main" id="{3773FA9C-56B7-564A-A766-299FC9818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Created by white southerners in opposition to Democratic Party</a:t>
            </a:r>
          </a:p>
          <a:p>
            <a:pPr eaLnBrk="1" hangingPunct="1"/>
            <a:r>
              <a:rPr lang="en-US" altLang="en-US"/>
              <a:t>Wanted to maintain Jim Crow mentality</a:t>
            </a:r>
          </a:p>
          <a:p>
            <a:pPr eaLnBrk="1" hangingPunct="1"/>
            <a:r>
              <a:rPr lang="en-US" altLang="en-US"/>
              <a:t>Named States’ Rights Democratic Party</a:t>
            </a:r>
          </a:p>
          <a:p>
            <a:pPr eaLnBrk="1" hangingPunct="1"/>
            <a:r>
              <a:rPr lang="en-US" altLang="en-US"/>
              <a:t>Ran former governor, Strom Thurmond, for president in 1948 on segregation and states’ rights platform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4995" name="Slide Number Placeholder 6">
            <a:extLst>
              <a:ext uri="{FF2B5EF4-FFF2-40B4-BE49-F238E27FC236}">
                <a16:creationId xmlns:a16="http://schemas.microsoft.com/office/drawing/2014/main" id="{B611D5CB-CF9C-A548-80CC-1506DE3C7C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F8970D-A570-0A44-A57C-AAE03F70E34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BC3361-6F52-AE4A-90E5-B3FC3836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Crusade against </a:t>
            </a:r>
            <a:br>
              <a:rPr lang="en-US" dirty="0"/>
            </a:br>
            <a:r>
              <a:rPr lang="en-US" dirty="0"/>
              <a:t>Segregated Schools</a:t>
            </a:r>
          </a:p>
        </p:txBody>
      </p:sp>
      <p:sp>
        <p:nvSpPr>
          <p:cNvPr id="87042" name="Content Placeholder 5">
            <a:extLst>
              <a:ext uri="{FF2B5EF4-FFF2-40B4-BE49-F238E27FC236}">
                <a16:creationId xmlns:a16="http://schemas.microsoft.com/office/drawing/2014/main" id="{AF6886E5-BAA5-6142-8CEA-8D72EFBC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/>
            <a:r>
              <a:rPr lang="en-US" altLang="en-US" sz="2800"/>
              <a:t>Began as a lawsuit in Clarendon County to get bus transportation for black students</a:t>
            </a:r>
          </a:p>
          <a:p>
            <a:pPr eaLnBrk="1" hangingPunct="1"/>
            <a:r>
              <a:rPr lang="en-US" altLang="en-US" sz="2800"/>
              <a:t>Evolved, on Judge Waring’s advice, into constituitional challenge of segregated system</a:t>
            </a:r>
          </a:p>
          <a:p>
            <a:pPr eaLnBrk="1" hangingPunct="1"/>
            <a:r>
              <a:rPr lang="en-US" altLang="en-US" sz="2800"/>
              <a:t>Known as Briggs vs. Elliot and handled by Marshall and NAACP</a:t>
            </a:r>
          </a:p>
          <a:p>
            <a:pPr eaLnBrk="1" hangingPunct="1"/>
            <a:r>
              <a:rPr lang="en-US" altLang="en-US" sz="2800"/>
              <a:t>Settled by U.S. Supreme Court in combined decision with Brown vs. Board of Education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7043" name="Slide Number Placeholder 6">
            <a:extLst>
              <a:ext uri="{FF2B5EF4-FFF2-40B4-BE49-F238E27FC236}">
                <a16:creationId xmlns:a16="http://schemas.microsoft.com/office/drawing/2014/main" id="{E1BD4EC4-75FA-8A40-A428-F6797F0919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CC63E3-CFEB-014D-A04C-4577D6A27A1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7FA8A0-3746-C947-8AA5-81ECB9ABE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Whites’ Response to Clarendon Black Activism &amp; Governor Byrnes’s Response to </a:t>
            </a:r>
            <a:r>
              <a:rPr lang="en-US" i="1" dirty="0"/>
              <a:t>Briggs v. Elliott</a:t>
            </a:r>
          </a:p>
        </p:txBody>
      </p:sp>
      <p:sp>
        <p:nvSpPr>
          <p:cNvPr id="89090" name="Content Placeholder 5">
            <a:extLst>
              <a:ext uri="{FF2B5EF4-FFF2-40B4-BE49-F238E27FC236}">
                <a16:creationId xmlns:a16="http://schemas.microsoft.com/office/drawing/2014/main" id="{7D865D88-B3A9-7B46-B866-9A3539283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068763"/>
          </a:xfrm>
        </p:spPr>
        <p:txBody>
          <a:bodyPr/>
          <a:lstStyle/>
          <a:p>
            <a:pPr eaLnBrk="1" hangingPunct="1"/>
            <a:r>
              <a:rPr lang="en-US" altLang="en-US" sz="2800"/>
              <a:t>Those black parents involved in the suit lost their homes, jobs, and credit.</a:t>
            </a:r>
          </a:p>
          <a:p>
            <a:pPr eaLnBrk="1" hangingPunct="1"/>
            <a:r>
              <a:rPr lang="en-US" altLang="en-US" sz="2800"/>
              <a:t>Rev. DeLaine, a persuasive leader, and his family had to leave the state for their own safety.  </a:t>
            </a:r>
          </a:p>
          <a:p>
            <a:pPr eaLnBrk="1" hangingPunct="1"/>
            <a:r>
              <a:rPr lang="en-US" altLang="en-US" sz="2800"/>
              <a:t>Governor Byrnes recognized the inequalities and wanting to maintain segregation, attempted to make the black and white schools as nearly equal as possible.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9091" name="Slide Number Placeholder 6">
            <a:extLst>
              <a:ext uri="{FF2B5EF4-FFF2-40B4-BE49-F238E27FC236}">
                <a16:creationId xmlns:a16="http://schemas.microsoft.com/office/drawing/2014/main" id="{8F28F987-E814-044F-83FE-58920027B8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5A30F3-B93C-E140-849B-C53D35546D3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EE68EB-69F9-5D43-94C4-6B6087DA9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Improving Black Schools</a:t>
            </a:r>
          </a:p>
        </p:txBody>
      </p:sp>
      <p:sp>
        <p:nvSpPr>
          <p:cNvPr id="91138" name="Content Placeholder 5">
            <a:extLst>
              <a:ext uri="{FF2B5EF4-FFF2-40B4-BE49-F238E27FC236}">
                <a16:creationId xmlns:a16="http://schemas.microsoft.com/office/drawing/2014/main" id="{F63708D3-EAB6-8648-8ACA-C07465771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State instituted a sales tax to fund black school improvements. </a:t>
            </a:r>
          </a:p>
          <a:p>
            <a:pPr lvl="1" eaLnBrk="1" hangingPunct="1"/>
            <a:r>
              <a:rPr lang="en-US" altLang="en-US" sz="2400"/>
              <a:t>Built new schools and made repairs</a:t>
            </a:r>
          </a:p>
          <a:p>
            <a:pPr lvl="1" eaLnBrk="1" hangingPunct="1"/>
            <a:r>
              <a:rPr lang="en-US" altLang="en-US" sz="2400"/>
              <a:t>Equalized teacher pay </a:t>
            </a:r>
          </a:p>
          <a:p>
            <a:pPr lvl="1" eaLnBrk="1" hangingPunct="1"/>
            <a:r>
              <a:rPr lang="en-US" altLang="en-US" sz="2400"/>
              <a:t>Transported black students </a:t>
            </a:r>
          </a:p>
          <a:p>
            <a:pPr eaLnBrk="1" hangingPunct="1"/>
            <a:r>
              <a:rPr lang="en-US" altLang="en-US" sz="2400"/>
              <a:t>Legislature established a special committee to prevent desegregation. </a:t>
            </a:r>
          </a:p>
          <a:p>
            <a:pPr lvl="1" eaLnBrk="1" hangingPunct="1"/>
            <a:r>
              <a:rPr lang="en-US" altLang="en-US" sz="2400"/>
              <a:t>Amended state constitution to remove public school requirement</a:t>
            </a:r>
          </a:p>
          <a:p>
            <a:pPr lvl="1" eaLnBrk="1" hangingPunct="1"/>
            <a:r>
              <a:rPr lang="en-US" altLang="en-US" sz="2400"/>
              <a:t>Authorized selling of schools to private institutions</a:t>
            </a:r>
          </a:p>
          <a:p>
            <a:pPr lvl="1" eaLnBrk="1" hangingPunct="1"/>
            <a:r>
              <a:rPr lang="en-US" altLang="en-US" sz="2400"/>
              <a:t>Never actually abolished state schools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91139" name="Slide Number Placeholder 6">
            <a:extLst>
              <a:ext uri="{FF2B5EF4-FFF2-40B4-BE49-F238E27FC236}">
                <a16:creationId xmlns:a16="http://schemas.microsoft.com/office/drawing/2014/main" id="{83988741-051D-C343-B166-E11ED14522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60C3A3-36EC-4849-8FA6-882CBC75D6A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B3D659-C8DD-9C42-8055-B21CBB21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</a:t>
            </a:r>
            <a:r>
              <a:rPr lang="en-US" i="1" dirty="0"/>
              <a:t>Brown v. Board of Education </a:t>
            </a:r>
            <a:r>
              <a:rPr lang="en-US" dirty="0"/>
              <a:t>Decision - 1954</a:t>
            </a:r>
          </a:p>
        </p:txBody>
      </p:sp>
      <p:sp>
        <p:nvSpPr>
          <p:cNvPr id="93186" name="Content Placeholder 5">
            <a:extLst>
              <a:ext uri="{FF2B5EF4-FFF2-40B4-BE49-F238E27FC236}">
                <a16:creationId xmlns:a16="http://schemas.microsoft.com/office/drawing/2014/main" id="{1ADCE689-EAC6-F149-882E-DAC4DCABB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U. S. Supreme Court ruled “Separate educational facilities are inherently unequal.”</a:t>
            </a:r>
          </a:p>
          <a:p>
            <a:pPr eaLnBrk="1" hangingPunct="1"/>
            <a:r>
              <a:rPr lang="en-US" altLang="en-US"/>
              <a:t>Separate schools are a violation of 14</a:t>
            </a:r>
            <a:r>
              <a:rPr lang="en-US" altLang="en-US" baseline="30000"/>
              <a:t>th</a:t>
            </a:r>
            <a:r>
              <a:rPr lang="en-US" altLang="en-US"/>
              <a:t> Amendment. </a:t>
            </a:r>
          </a:p>
          <a:p>
            <a:pPr eaLnBrk="1" hangingPunct="1"/>
            <a:r>
              <a:rPr lang="en-US" altLang="en-US"/>
              <a:t>Court orders states to desegregate “with all deliberate speed.”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93187" name="Slide Number Placeholder 6">
            <a:extLst>
              <a:ext uri="{FF2B5EF4-FFF2-40B4-BE49-F238E27FC236}">
                <a16:creationId xmlns:a16="http://schemas.microsoft.com/office/drawing/2014/main" id="{4B0C3EB0-726B-9E49-93ED-C5182CC6D1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CE7933-D79C-D245-B2B0-146A8575487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696826-7882-794D-ADBE-9C176FDC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White Carolinians’ Response to </a:t>
            </a:r>
            <a:r>
              <a:rPr lang="en-US" i="1" dirty="0"/>
              <a:t>Brown</a:t>
            </a:r>
            <a:endParaRPr lang="en-US" dirty="0"/>
          </a:p>
        </p:txBody>
      </p:sp>
      <p:sp>
        <p:nvSpPr>
          <p:cNvPr id="95234" name="Content Placeholder 5">
            <a:extLst>
              <a:ext uri="{FF2B5EF4-FFF2-40B4-BE49-F238E27FC236}">
                <a16:creationId xmlns:a16="http://schemas.microsoft.com/office/drawing/2014/main" id="{E1CB63E2-6843-3542-ABF7-594396339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Strom Thurmond’s </a:t>
            </a:r>
            <a:r>
              <a:rPr lang="en-US" altLang="en-US" i="1"/>
              <a:t>Southern Manifest </a:t>
            </a:r>
            <a:r>
              <a:rPr lang="en-US" altLang="en-US"/>
              <a:t>condemned the Supreme Court for abuse of power.</a:t>
            </a:r>
          </a:p>
          <a:p>
            <a:pPr eaLnBrk="1" hangingPunct="1"/>
            <a:r>
              <a:rPr lang="en-US" altLang="en-US"/>
              <a:t>General Assembly repealed school attendance law, cut off funds to integrated schools, provided tuition for blacks attending universities in the north. </a:t>
            </a:r>
          </a:p>
          <a:p>
            <a:pPr eaLnBrk="1" hangingPunct="1"/>
            <a:r>
              <a:rPr lang="en-US" altLang="en-US"/>
              <a:t>State government went to great lengths to maintain segregation.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95235" name="Slide Number Placeholder 6">
            <a:extLst>
              <a:ext uri="{FF2B5EF4-FFF2-40B4-BE49-F238E27FC236}">
                <a16:creationId xmlns:a16="http://schemas.microsoft.com/office/drawing/2014/main" id="{A6EDAEFE-16EB-5D48-90EA-577CA706E4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73C88F-8769-ED45-85E4-3E7F00A36A8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CA5496-0395-CC4D-8C72-3A83F7D3A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Difficult Years in the Wake of </a:t>
            </a:r>
            <a:r>
              <a:rPr lang="en-US" i="1" dirty="0"/>
              <a:t>Brown</a:t>
            </a:r>
          </a:p>
        </p:txBody>
      </p:sp>
      <p:sp>
        <p:nvSpPr>
          <p:cNvPr id="97282" name="Content Placeholder 5">
            <a:extLst>
              <a:ext uri="{FF2B5EF4-FFF2-40B4-BE49-F238E27FC236}">
                <a16:creationId xmlns:a16="http://schemas.microsoft.com/office/drawing/2014/main" id="{5D44DCA1-8858-3C4A-AD27-9E5A72846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Whites felt their way of life was threatened.</a:t>
            </a:r>
          </a:p>
          <a:p>
            <a:pPr eaLnBrk="1" hangingPunct="1"/>
            <a:r>
              <a:rPr lang="en-US" altLang="en-US"/>
              <a:t>Blacks were frustrated that in spite of legislation, life had not changed. </a:t>
            </a:r>
          </a:p>
          <a:p>
            <a:pPr eaLnBrk="1" hangingPunct="1"/>
            <a:r>
              <a:rPr lang="en-US" altLang="en-US"/>
              <a:t>Black parents in Orangeburg signed a petition requesting their children’s admission to white schools.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97283" name="Slide Number Placeholder 6">
            <a:extLst>
              <a:ext uri="{FF2B5EF4-FFF2-40B4-BE49-F238E27FC236}">
                <a16:creationId xmlns:a16="http://schemas.microsoft.com/office/drawing/2014/main" id="{F5757E3B-119F-5948-BD3A-2F7A263EA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AE2B37-5C04-EF45-BF0E-537BF43E910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C5BD82-3C90-CB4D-B347-87EA73C2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Orangeburg Boycott</a:t>
            </a:r>
          </a:p>
        </p:txBody>
      </p:sp>
      <p:sp>
        <p:nvSpPr>
          <p:cNvPr id="99330" name="Content Placeholder 5">
            <a:extLst>
              <a:ext uri="{FF2B5EF4-FFF2-40B4-BE49-F238E27FC236}">
                <a16:creationId xmlns:a16="http://schemas.microsoft.com/office/drawing/2014/main" id="{35FBEFA6-6D5C-1B4F-84C7-F141ACC55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Whites used economic intimidation to force signers to withdraw.</a:t>
            </a:r>
          </a:p>
          <a:p>
            <a:pPr eaLnBrk="1" hangingPunct="1"/>
            <a:r>
              <a:rPr lang="en-US" altLang="en-US"/>
              <a:t>Blacks organized and refused to do business with whites who supported this intimidation. </a:t>
            </a:r>
          </a:p>
          <a:p>
            <a:pPr eaLnBrk="1" hangingPunct="1"/>
            <a:r>
              <a:rPr lang="en-US" altLang="en-US"/>
              <a:t>Both sides held out for 2 years, but no desegregation took place.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99331" name="Slide Number Placeholder 6">
            <a:extLst>
              <a:ext uri="{FF2B5EF4-FFF2-40B4-BE49-F238E27FC236}">
                <a16:creationId xmlns:a16="http://schemas.microsoft.com/office/drawing/2014/main" id="{50FA9B73-DF3A-584B-A68E-BF8D52E80C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F3E530-C44E-0C45-88D6-94F380A67A8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98F6942A-45E4-DC42-B63B-01F4E233A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8C38C1-9D99-D740-B475-0253C2B5CF1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3AE37F-6405-CC42-97F4-2680B1A94FC3}"/>
              </a:ext>
            </a:extLst>
          </p:cNvPr>
          <p:cNvSpPr/>
          <p:nvPr/>
        </p:nvSpPr>
        <p:spPr>
          <a:xfrm>
            <a:off x="457200" y="4831566"/>
            <a:ext cx="6096000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27308-C85A-5746-9FAC-8D427908C5CA}"/>
              </a:ext>
            </a:extLst>
          </p:cNvPr>
          <p:cNvSpPr txBox="1"/>
          <p:nvPr/>
        </p:nvSpPr>
        <p:spPr>
          <a:xfrm>
            <a:off x="457200" y="4862432"/>
            <a:ext cx="5952067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World War II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5" action="ppaction://hlinksldjump"/>
              </a:rPr>
              <a:t>South Carolina in the War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6" action="ppaction://hlinksldjump"/>
              </a:rPr>
              <a:t>The End of the War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The Beginning of the Civil Rights Movement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68BC25-B2DC-DE40-8B93-6C249945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White Citizens’ Councils</a:t>
            </a:r>
          </a:p>
        </p:txBody>
      </p:sp>
      <p:sp>
        <p:nvSpPr>
          <p:cNvPr id="101378" name="Content Placeholder 5">
            <a:extLst>
              <a:ext uri="{FF2B5EF4-FFF2-40B4-BE49-F238E27FC236}">
                <a16:creationId xmlns:a16="http://schemas.microsoft.com/office/drawing/2014/main" id="{93638467-4DB5-9743-98B6-39BE6848C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Opposed to school desegregation and any change in racial policy</a:t>
            </a:r>
          </a:p>
          <a:p>
            <a:pPr eaLnBrk="1" hangingPunct="1"/>
            <a:r>
              <a:rPr lang="en-US" altLang="en-US"/>
              <a:t>Grew throughout the south</a:t>
            </a:r>
          </a:p>
          <a:p>
            <a:pPr eaLnBrk="1" hangingPunct="1"/>
            <a:r>
              <a:rPr lang="en-US" altLang="en-US"/>
              <a:t>Used a Charleston newspaper as a mouthpiece</a:t>
            </a:r>
          </a:p>
          <a:p>
            <a:pPr eaLnBrk="1" hangingPunct="1"/>
            <a:r>
              <a:rPr lang="en-US" altLang="en-US"/>
              <a:t>More active, respectable, and less violent than the KKK, but with same aims</a:t>
            </a:r>
          </a:p>
          <a:p>
            <a:pPr eaLnBrk="1" hangingPunct="1"/>
            <a:r>
              <a:rPr lang="en-US" altLang="en-US"/>
              <a:t>Peaked in 1956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01379" name="Slide Number Placeholder 6">
            <a:extLst>
              <a:ext uri="{FF2B5EF4-FFF2-40B4-BE49-F238E27FC236}">
                <a16:creationId xmlns:a16="http://schemas.microsoft.com/office/drawing/2014/main" id="{C129EA53-A3BA-1F40-AA6B-0E654BA7F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2562C8-7580-7D48-A985-98A40ED5986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3B54D9-6985-E34B-9341-F721156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Other Voices</a:t>
            </a:r>
          </a:p>
        </p:txBody>
      </p:sp>
      <p:sp>
        <p:nvSpPr>
          <p:cNvPr id="103426" name="Content Placeholder 5">
            <a:extLst>
              <a:ext uri="{FF2B5EF4-FFF2-40B4-BE49-F238E27FC236}">
                <a16:creationId xmlns:a16="http://schemas.microsoft.com/office/drawing/2014/main" id="{BA7B2B38-75E2-BB48-999A-BF3908640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African American churches had mixed feelings about the movement</a:t>
            </a:r>
          </a:p>
          <a:p>
            <a:pPr eaLnBrk="1" hangingPunct="1"/>
            <a:r>
              <a:rPr lang="en-US" altLang="en-US" sz="2400"/>
              <a:t>Biracial organizations had to move fast enough to attract blacks, but slow enough to keep whites.  </a:t>
            </a:r>
          </a:p>
          <a:p>
            <a:pPr lvl="1" eaLnBrk="1" hangingPunct="1"/>
            <a:r>
              <a:rPr lang="en-US" altLang="en-US" sz="2400"/>
              <a:t>Christian Action Council</a:t>
            </a:r>
          </a:p>
          <a:p>
            <a:pPr lvl="1" eaLnBrk="1" hangingPunct="1"/>
            <a:r>
              <a:rPr lang="en-US" altLang="en-US" sz="2400"/>
              <a:t>Church Women United</a:t>
            </a:r>
          </a:p>
          <a:p>
            <a:pPr lvl="1" eaLnBrk="1" hangingPunct="1"/>
            <a:r>
              <a:rPr lang="en-US" altLang="en-US" sz="2400"/>
              <a:t>South Carolina Council on Human Relations</a:t>
            </a:r>
          </a:p>
          <a:p>
            <a:pPr eaLnBrk="1" hangingPunct="1"/>
            <a:r>
              <a:rPr lang="en-US" altLang="en-US" sz="2400"/>
              <a:t>Individual whites suffered for their beliefs. </a:t>
            </a:r>
          </a:p>
          <a:p>
            <a:pPr lvl="1" eaLnBrk="1" hangingPunct="1"/>
            <a:r>
              <a:rPr lang="en-US" altLang="en-US" sz="2400"/>
              <a:t>Rev. Jackson Stafford</a:t>
            </a:r>
          </a:p>
          <a:p>
            <a:pPr lvl="1" eaLnBrk="1" hangingPunct="1"/>
            <a:r>
              <a:rPr lang="en-US" altLang="en-US" sz="2400"/>
              <a:t>Claudia Sanders</a:t>
            </a:r>
          </a:p>
          <a:p>
            <a:pPr lvl="1" eaLnBrk="1" hangingPunct="1"/>
            <a:r>
              <a:rPr lang="en-US" altLang="en-US" sz="2400"/>
              <a:t>Dr. Chester Travelstead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103427" name="Slide Number Placeholder 6">
            <a:extLst>
              <a:ext uri="{FF2B5EF4-FFF2-40B4-BE49-F238E27FC236}">
                <a16:creationId xmlns:a16="http://schemas.microsoft.com/office/drawing/2014/main" id="{7DB38C52-06FC-D445-B750-A42D801447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B0125F-89A9-3042-A9A6-C8C0890F624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EC147A-328B-C742-870F-55820DCCD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Civil Rights Act of 1957</a:t>
            </a:r>
          </a:p>
        </p:txBody>
      </p:sp>
      <p:sp>
        <p:nvSpPr>
          <p:cNvPr id="105474" name="Content Placeholder 5">
            <a:extLst>
              <a:ext uri="{FF2B5EF4-FFF2-40B4-BE49-F238E27FC236}">
                <a16:creationId xmlns:a16="http://schemas.microsoft.com/office/drawing/2014/main" id="{AF8CD9F4-0A6B-CD4A-8D9D-EF2066D73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Work of the federal courts</a:t>
            </a:r>
          </a:p>
          <a:p>
            <a:pPr lvl="1" eaLnBrk="1" hangingPunct="1"/>
            <a:r>
              <a:rPr lang="en-US" altLang="en-US" sz="2400"/>
              <a:t>Equalized teacher pay</a:t>
            </a:r>
          </a:p>
          <a:p>
            <a:pPr lvl="1" eaLnBrk="1" hangingPunct="1"/>
            <a:r>
              <a:rPr lang="en-US" altLang="en-US" sz="2400"/>
              <a:t>Opened the Democratic primary</a:t>
            </a:r>
          </a:p>
          <a:p>
            <a:pPr lvl="1" eaLnBrk="1" hangingPunct="1"/>
            <a:r>
              <a:rPr lang="en-US" altLang="en-US" sz="2400"/>
              <a:t>Ordered school desegregation</a:t>
            </a:r>
          </a:p>
          <a:p>
            <a:pPr lvl="1" eaLnBrk="1" hangingPunct="1"/>
            <a:r>
              <a:rPr lang="en-US" altLang="en-US" sz="2400"/>
              <a:t>Found segregation unconstitutional in interstate commerce</a:t>
            </a:r>
          </a:p>
          <a:p>
            <a:pPr eaLnBrk="1" hangingPunct="1"/>
            <a:r>
              <a:rPr lang="en-US" altLang="en-US" sz="2400"/>
              <a:t>Work of President Truman – armed forces desegregation</a:t>
            </a:r>
          </a:p>
          <a:p>
            <a:pPr eaLnBrk="1" hangingPunct="1"/>
            <a:r>
              <a:rPr lang="en-US" altLang="en-US" sz="2400"/>
              <a:t>Work of Congress – Civil Rights Act</a:t>
            </a:r>
          </a:p>
          <a:p>
            <a:pPr lvl="1" eaLnBrk="1" hangingPunct="1"/>
            <a:r>
              <a:rPr lang="en-US" altLang="en-US" sz="2400"/>
              <a:t>Established Civil Rights Commission </a:t>
            </a:r>
          </a:p>
          <a:p>
            <a:pPr lvl="1" eaLnBrk="1" hangingPunct="1"/>
            <a:r>
              <a:rPr lang="en-US" altLang="en-US" sz="2400"/>
              <a:t>Set up Civil Rights Division of U. S. Department of Justice</a:t>
            </a:r>
          </a:p>
          <a:p>
            <a:pPr eaLnBrk="1" hangingPunct="1"/>
            <a:endParaRPr lang="en-US" altLang="en-US" sz="2400"/>
          </a:p>
          <a:p>
            <a:pPr lvl="1"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>
              <a:buFont typeface="Wingdings" pitchFamily="2" charset="2"/>
              <a:buNone/>
            </a:pPr>
            <a:endParaRPr lang="en-US" altLang="en-US" sz="2400"/>
          </a:p>
        </p:txBody>
      </p:sp>
      <p:sp>
        <p:nvSpPr>
          <p:cNvPr id="105475" name="Slide Number Placeholder 6">
            <a:extLst>
              <a:ext uri="{FF2B5EF4-FFF2-40B4-BE49-F238E27FC236}">
                <a16:creationId xmlns:a16="http://schemas.microsoft.com/office/drawing/2014/main" id="{9DEFE3F5-3979-2B4A-851A-5551A31D86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6F4415-D5A8-744F-A6D4-BDE7A800481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214FAC-0FA1-1343-9357-E67EA373E587}"/>
              </a:ext>
            </a:extLst>
          </p:cNvPr>
          <p:cNvSpPr txBox="1"/>
          <p:nvPr/>
        </p:nvSpPr>
        <p:spPr>
          <a:xfrm>
            <a:off x="3385334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4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  <p:sp>
        <p:nvSpPr>
          <p:cNvPr id="107525" name="Slide Number Placeholder 3">
            <a:extLst>
              <a:ext uri="{FF2B5EF4-FFF2-40B4-BE49-F238E27FC236}">
                <a16:creationId xmlns:a16="http://schemas.microsoft.com/office/drawing/2014/main" id="{280C18F1-29A6-9940-9EE5-43D7DB6D7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6E16D4-CA45-1E42-BE1C-9D96BBE3625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7526" name="TextBox 4">
            <a:extLst>
              <a:ext uri="{FF2B5EF4-FFF2-40B4-BE49-F238E27FC236}">
                <a16:creationId xmlns:a16="http://schemas.microsoft.com/office/drawing/2014/main" id="{76308B1A-D8A3-1D4B-AA47-9A8F80052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79242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Image Credits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</a:rPr>
              <a:t>Slide 1: Ted </a:t>
            </a:r>
            <a:r>
              <a:rPr lang="en-US" altLang="en-US" sz="1000" dirty="0" err="1">
                <a:solidFill>
                  <a:schemeClr val="bg1"/>
                </a:solidFill>
              </a:rPr>
              <a:t>Kerwin</a:t>
            </a:r>
            <a:r>
              <a:rPr lang="en-US" altLang="en-US" sz="1000" dirty="0">
                <a:solidFill>
                  <a:schemeClr val="bg1"/>
                </a:solidFill>
              </a:rPr>
              <a:t> Wikimedia Commons; Slide 2: Public Domain Wikimedia Commons; Slide 16: Public Domain on Wikimedia Commons; Slide 20: Public Domain on Wikimedia Commons; Slide 46: Andy Montgomery Wikimedia Commons</a:t>
            </a: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0B40B-6BB3-A447-AA2B-2DBA0BB6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The Beginning of the Civil Rights Movement</a:t>
            </a: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ACA302F3-3E7B-CB48-942D-8408877AC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How did the Civil Rights movement affect South Carolinians?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66563" name="Slide Number Placeholder 4">
            <a:extLst>
              <a:ext uri="{FF2B5EF4-FFF2-40B4-BE49-F238E27FC236}">
                <a16:creationId xmlns:a16="http://schemas.microsoft.com/office/drawing/2014/main" id="{B0D7C284-BE2C-4F45-A91C-23F56B591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766531-8CA5-AF4F-B0E2-C9250B54784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DC76-F606-1C44-8539-E3791CA5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The Beginning of the Civil Rights Movement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305F8C53-C9EC-2D4F-92B0-EE19271AF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Democratic Party</a:t>
            </a:r>
          </a:p>
          <a:p>
            <a:pPr lvl="1" eaLnBrk="1" hangingPunct="1"/>
            <a:r>
              <a:rPr lang="en-US" altLang="en-US"/>
              <a:t>Southern Manifesto</a:t>
            </a:r>
          </a:p>
          <a:p>
            <a:pPr lvl="1" eaLnBrk="1" hangingPunct="1"/>
            <a:r>
              <a:rPr lang="en-US" altLang="en-US"/>
              <a:t>White Citizens’ Councils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68611" name="Slide Number Placeholder 4">
            <a:extLst>
              <a:ext uri="{FF2B5EF4-FFF2-40B4-BE49-F238E27FC236}">
                <a16:creationId xmlns:a16="http://schemas.microsoft.com/office/drawing/2014/main" id="{F7C7627C-0F4F-104D-B31E-2076B5BB0A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964E7F-1402-8847-8122-605D72A4FBD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3228F8-C2B1-384F-82CA-39B6F2B7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Stirrings in the 1930s</a:t>
            </a:r>
          </a:p>
        </p:txBody>
      </p:sp>
      <p:sp>
        <p:nvSpPr>
          <p:cNvPr id="70658" name="Content Placeholder 5">
            <a:extLst>
              <a:ext uri="{FF2B5EF4-FFF2-40B4-BE49-F238E27FC236}">
                <a16:creationId xmlns:a16="http://schemas.microsoft.com/office/drawing/2014/main" id="{87BA2BCB-BC5C-7444-946E-861781D00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Causes of discontent</a:t>
            </a:r>
          </a:p>
          <a:p>
            <a:pPr lvl="1" eaLnBrk="1" hangingPunct="1"/>
            <a:r>
              <a:rPr lang="en-US" altLang="en-US"/>
              <a:t>Unequal and segregated education</a:t>
            </a:r>
          </a:p>
          <a:p>
            <a:pPr lvl="1" eaLnBrk="1" hangingPunct="1"/>
            <a:r>
              <a:rPr lang="en-US" altLang="en-US"/>
              <a:t>Police brutality</a:t>
            </a:r>
          </a:p>
          <a:p>
            <a:pPr lvl="1" eaLnBrk="1" hangingPunct="1"/>
            <a:r>
              <a:rPr lang="en-US" altLang="en-US"/>
              <a:t>Exclusion from elections, jobs, parks, pools, and restaurants</a:t>
            </a:r>
          </a:p>
          <a:p>
            <a:pPr eaLnBrk="1" hangingPunct="1"/>
            <a:r>
              <a:rPr lang="en-US" altLang="en-US" sz="2800"/>
              <a:t>Growth of NAACP</a:t>
            </a:r>
          </a:p>
          <a:p>
            <a:pPr eaLnBrk="1" hangingPunct="1"/>
            <a:r>
              <a:rPr lang="en-US" altLang="en-US" sz="2800"/>
              <a:t>Creation of Southern Women for the Prevention of Lynching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  <p:sp>
        <p:nvSpPr>
          <p:cNvPr id="70659" name="Slide Number Placeholder 6">
            <a:extLst>
              <a:ext uri="{FF2B5EF4-FFF2-40B4-BE49-F238E27FC236}">
                <a16:creationId xmlns:a16="http://schemas.microsoft.com/office/drawing/2014/main" id="{C6B34C21-131E-F447-AF7E-4AC2E84359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51FC3F-4CEA-1241-8D41-2FEC0279036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98A574-A909-B846-8E21-15D50688B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Accomplishments in the 1940s</a:t>
            </a:r>
          </a:p>
        </p:txBody>
      </p:sp>
      <p:sp>
        <p:nvSpPr>
          <p:cNvPr id="72706" name="Content Placeholder 5">
            <a:extLst>
              <a:ext uri="{FF2B5EF4-FFF2-40B4-BE49-F238E27FC236}">
                <a16:creationId xmlns:a16="http://schemas.microsoft.com/office/drawing/2014/main" id="{9716F4B1-573D-DC4B-A9AD-9D86D14C7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Increase in NAACP membership</a:t>
            </a:r>
          </a:p>
          <a:p>
            <a:pPr lvl="1" eaLnBrk="1" hangingPunct="1"/>
            <a:r>
              <a:rPr lang="en-US" altLang="en-US" sz="2400"/>
              <a:t>Returning black servicemen</a:t>
            </a:r>
          </a:p>
          <a:p>
            <a:pPr lvl="1" eaLnBrk="1" hangingPunct="1"/>
            <a:r>
              <a:rPr lang="en-US" altLang="en-US" sz="2400"/>
              <a:t>Few whites</a:t>
            </a:r>
          </a:p>
          <a:p>
            <a:pPr lvl="1" eaLnBrk="1" hangingPunct="1"/>
            <a:r>
              <a:rPr lang="en-US" altLang="en-US" sz="2400"/>
              <a:t>Reverend J. M. Hinton</a:t>
            </a:r>
          </a:p>
          <a:p>
            <a:pPr lvl="1" eaLnBrk="1" hangingPunct="1"/>
            <a:r>
              <a:rPr lang="en-US" altLang="en-US" sz="2400"/>
              <a:t>Modjeska Simkins</a:t>
            </a:r>
          </a:p>
          <a:p>
            <a:pPr eaLnBrk="1" hangingPunct="1"/>
            <a:r>
              <a:rPr lang="en-US" altLang="en-US" sz="2400"/>
              <a:t>Challenge to unequal teacher pay in Charleston</a:t>
            </a:r>
          </a:p>
          <a:p>
            <a:pPr lvl="1" eaLnBrk="1" hangingPunct="1"/>
            <a:r>
              <a:rPr lang="en-US" altLang="en-US" sz="2400"/>
              <a:t>Thurgood Marshall</a:t>
            </a:r>
          </a:p>
          <a:p>
            <a:pPr lvl="2" eaLnBrk="1" hangingPunct="1"/>
            <a:r>
              <a:rPr lang="en-US" altLang="en-US"/>
              <a:t>Sent by NAACP Legal Defense Fund</a:t>
            </a:r>
          </a:p>
          <a:p>
            <a:pPr lvl="2" eaLnBrk="1" hangingPunct="1"/>
            <a:r>
              <a:rPr lang="en-US" altLang="en-US"/>
              <a:t>Appointed later to U. S. Supreme  Court</a:t>
            </a:r>
          </a:p>
          <a:p>
            <a:pPr lvl="1" eaLnBrk="1" hangingPunct="1"/>
            <a:r>
              <a:rPr lang="en-US" altLang="en-US" sz="2400"/>
              <a:t>Judge J. Waties Waring</a:t>
            </a:r>
          </a:p>
          <a:p>
            <a:pPr lvl="2" eaLnBrk="1" hangingPunct="1"/>
            <a:r>
              <a:rPr lang="en-US" altLang="en-US"/>
              <a:t> Ruled Board to equalize salaries </a:t>
            </a:r>
          </a:p>
          <a:p>
            <a:pPr lvl="2" eaLnBrk="1" hangingPunct="1"/>
            <a:r>
              <a:rPr lang="en-US" altLang="en-US"/>
              <a:t>Shunned by his family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72707" name="Slide Number Placeholder 6">
            <a:extLst>
              <a:ext uri="{FF2B5EF4-FFF2-40B4-BE49-F238E27FC236}">
                <a16:creationId xmlns:a16="http://schemas.microsoft.com/office/drawing/2014/main" id="{43FF39CB-D7BA-7046-931D-9791AE247E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463E2C-0A22-DF47-A92F-AE8C83A9533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10AF3E-F28F-DA4C-927C-96407C44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Black Political Activism</a:t>
            </a:r>
          </a:p>
        </p:txBody>
      </p:sp>
      <p:sp>
        <p:nvSpPr>
          <p:cNvPr id="74754" name="Content Placeholder 5">
            <a:extLst>
              <a:ext uri="{FF2B5EF4-FFF2-40B4-BE49-F238E27FC236}">
                <a16:creationId xmlns:a16="http://schemas.microsoft.com/office/drawing/2014/main" id="{BA5820F9-7083-5E49-8135-F162F7991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Supported Democrats and FDR</a:t>
            </a:r>
          </a:p>
          <a:p>
            <a:pPr eaLnBrk="1" hangingPunct="1"/>
            <a:r>
              <a:rPr lang="en-US" altLang="en-US"/>
              <a:t>Registered to vote under extreme conditions</a:t>
            </a:r>
          </a:p>
          <a:p>
            <a:pPr eaLnBrk="1" hangingPunct="1"/>
            <a:r>
              <a:rPr lang="en-US" altLang="en-US"/>
              <a:t>Excluded from Democratic Primary</a:t>
            </a:r>
          </a:p>
          <a:p>
            <a:pPr eaLnBrk="1" hangingPunct="1"/>
            <a:r>
              <a:rPr lang="en-US" altLang="en-US"/>
              <a:t>Organized the S.C. Progressive Democrat Party</a:t>
            </a:r>
          </a:p>
          <a:p>
            <a:pPr lvl="1" eaLnBrk="1" hangingPunct="1"/>
            <a:r>
              <a:rPr lang="en-US" altLang="en-US" sz="3200"/>
              <a:t>Unable to gain recognition by National Democratic Party</a:t>
            </a:r>
          </a:p>
          <a:p>
            <a:pPr lvl="1" eaLnBrk="1" hangingPunct="1"/>
            <a:r>
              <a:rPr lang="en-US" altLang="en-US" sz="3200"/>
              <a:t>Led by McCray and McKaine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4755" name="Slide Number Placeholder 6">
            <a:extLst>
              <a:ext uri="{FF2B5EF4-FFF2-40B4-BE49-F238E27FC236}">
                <a16:creationId xmlns:a16="http://schemas.microsoft.com/office/drawing/2014/main" id="{B8CF1277-5368-DF4E-AFF3-D33C915143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E5F70A-824C-DC4B-BF04-B1C07F7FD5F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203BB8-900C-824B-AF75-34660394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Attacking the All-White Primary</a:t>
            </a:r>
          </a:p>
        </p:txBody>
      </p:sp>
      <p:sp>
        <p:nvSpPr>
          <p:cNvPr id="76802" name="Content Placeholder 5">
            <a:extLst>
              <a:ext uri="{FF2B5EF4-FFF2-40B4-BE49-F238E27FC236}">
                <a16:creationId xmlns:a16="http://schemas.microsoft.com/office/drawing/2014/main" id="{4D0BABB5-3622-D94A-8400-5CDB5B0AA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U. S. Supreme Court ruled all-white primaries unconstitutional.</a:t>
            </a:r>
          </a:p>
          <a:p>
            <a:pPr eaLnBrk="1" hangingPunct="1"/>
            <a:r>
              <a:rPr lang="en-US" altLang="en-US" sz="2800"/>
              <a:t>S.C. changed laws and constitution to make primaries separate from government, making them private clubs.</a:t>
            </a:r>
          </a:p>
          <a:p>
            <a:pPr eaLnBrk="1" hangingPunct="1"/>
            <a:r>
              <a:rPr lang="en-US" altLang="en-US" sz="2800"/>
              <a:t>NAACP won challenge in federal court (Judge Waring). </a:t>
            </a:r>
          </a:p>
          <a:p>
            <a:pPr eaLnBrk="1" hangingPunct="1"/>
            <a:r>
              <a:rPr lang="en-US" altLang="en-US" sz="2800"/>
              <a:t>Waring overturned Democratic voting requirement of segregation and white supremacy oath.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  <p:sp>
        <p:nvSpPr>
          <p:cNvPr id="76803" name="Slide Number Placeholder 6">
            <a:extLst>
              <a:ext uri="{FF2B5EF4-FFF2-40B4-BE49-F238E27FC236}">
                <a16:creationId xmlns:a16="http://schemas.microsoft.com/office/drawing/2014/main" id="{3A349EC1-DFD0-E543-BDFA-7007E6AF61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E5FFA8-BC0B-A64C-98F5-B037FED6678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CE65D9-FE5D-994B-A2B4-5B9E9FB10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Efforts to Open Higher Education to Blacks</a:t>
            </a:r>
          </a:p>
        </p:txBody>
      </p:sp>
      <p:sp>
        <p:nvSpPr>
          <p:cNvPr id="78850" name="Content Placeholder 5">
            <a:extLst>
              <a:ext uri="{FF2B5EF4-FFF2-40B4-BE49-F238E27FC236}">
                <a16:creationId xmlns:a16="http://schemas.microsoft.com/office/drawing/2014/main" id="{011CEC78-4888-E64A-B5B3-0297B69FC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Judge Waring ordered the state to admit students to USC Law School or provide an equal opportunity.</a:t>
            </a:r>
          </a:p>
          <a:p>
            <a:pPr eaLnBrk="1" hangingPunct="1"/>
            <a:r>
              <a:rPr lang="en-US" altLang="en-US"/>
              <a:t>State created a new law school at the State College in Orangeburg </a:t>
            </a:r>
          </a:p>
          <a:p>
            <a:pPr eaLnBrk="1" hangingPunct="1"/>
            <a:r>
              <a:rPr lang="en-US" altLang="en-US"/>
              <a:t>State kept blacks out of colleges until the early 1960s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8851" name="Slide Number Placeholder 6">
            <a:extLst>
              <a:ext uri="{FF2B5EF4-FFF2-40B4-BE49-F238E27FC236}">
                <a16:creationId xmlns:a16="http://schemas.microsoft.com/office/drawing/2014/main" id="{0B33970B-D49F-1C42-AC83-D2086F23B3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0288C2-18D9-9946-A838-01AAD1C6939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3835</TotalTime>
  <Words>1115</Words>
  <Application>Microsoft Macintosh PowerPoint</Application>
  <PresentationFormat>On-screen Show (4:3)</PresentationFormat>
  <Paragraphs>169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4: The Beginning of the Civil Rights Movement</vt:lpstr>
      <vt:lpstr>Section 4: The Beginning of the Civil Rights Movement</vt:lpstr>
      <vt:lpstr>Stirrings in the 1930s</vt:lpstr>
      <vt:lpstr>Accomplishments in the 1940s</vt:lpstr>
      <vt:lpstr>Black Political Activism</vt:lpstr>
      <vt:lpstr>Attacking the All-White Primary</vt:lpstr>
      <vt:lpstr>Efforts to Open Higher Education to Blacks</vt:lpstr>
      <vt:lpstr>White-on-Black Violence Intensifies</vt:lpstr>
      <vt:lpstr>The Beating of Isaac Wood, Jr. &amp; The Murder of Willie Earle</vt:lpstr>
      <vt:lpstr>The Dixiecrat Movement against  Civil Rights</vt:lpstr>
      <vt:lpstr>The Crusade against  Segregated Schools</vt:lpstr>
      <vt:lpstr>The Whites’ Response to Clarendon Black Activism &amp; Governor Byrnes’s Response to Briggs v. Elliott</vt:lpstr>
      <vt:lpstr>Improving Black Schools</vt:lpstr>
      <vt:lpstr>The Brown v. Board of Education Decision - 1954</vt:lpstr>
      <vt:lpstr>White Carolinians’ Response to Brown</vt:lpstr>
      <vt:lpstr>The Difficult Years in the Wake of Brown</vt:lpstr>
      <vt:lpstr>The Orangeburg Boycott</vt:lpstr>
      <vt:lpstr>White Citizens’ Councils</vt:lpstr>
      <vt:lpstr>Other Voices</vt:lpstr>
      <vt:lpstr>The Civil Rights Act of 1957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428</cp:revision>
  <dcterms:created xsi:type="dcterms:W3CDTF">2010-06-02T19:20:05Z</dcterms:created>
  <dcterms:modified xsi:type="dcterms:W3CDTF">2021-04-09T21:17:59Z</dcterms:modified>
  <cp:category/>
</cp:coreProperties>
</file>