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8" r:id="rId1"/>
  </p:sldMasterIdLst>
  <p:notesMasterIdLst>
    <p:notesMasterId r:id="rId14"/>
  </p:notesMasterIdLst>
  <p:handoutMasterIdLst>
    <p:handoutMasterId r:id="rId15"/>
  </p:handoutMasterIdLst>
  <p:sldIdLst>
    <p:sldId id="259" r:id="rId2"/>
    <p:sldId id="260" r:id="rId3"/>
    <p:sldId id="270" r:id="rId4"/>
    <p:sldId id="276" r:id="rId5"/>
    <p:sldId id="275" r:id="rId6"/>
    <p:sldId id="309" r:id="rId7"/>
    <p:sldId id="317" r:id="rId8"/>
    <p:sldId id="336" r:id="rId9"/>
    <p:sldId id="337" r:id="rId10"/>
    <p:sldId id="338" r:id="rId11"/>
    <p:sldId id="339" r:id="rId12"/>
    <p:sldId id="340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1025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50" autoAdjust="0"/>
    <p:restoredTop sz="89045" autoAdjust="0"/>
  </p:normalViewPr>
  <p:slideViewPr>
    <p:cSldViewPr>
      <p:cViewPr varScale="1">
        <p:scale>
          <a:sx n="110" d="100"/>
          <a:sy n="110" d="100"/>
        </p:scale>
        <p:origin x="136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126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6BF9DA2-EF12-4586-BF9D-8E99AC0DF556}" type="datetimeFigureOut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BCA0783-CB7F-4136-8734-144B1FEECC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82249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5D5419C-A430-4C97-955F-97BA4A735607}" type="datetimeFigureOut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F257110-2CD2-40EC-A186-39B8EAF94D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02640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9BF8A-3AA1-45B1-8C02-C30A538687C6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6B2DD-6645-4305-ABCA-B8ABC35C98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6E775-5688-4903-A736-A86D6E89B671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DEEFD7-ADF2-4D05-BBFD-1F0AA878D6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189C8-C54A-49C4-A0E2-7B60CA927635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BEB39B-A165-4D28-927F-36F74FBAD36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Ø"/>
              <a:defRPr/>
            </a:lvl1pPr>
            <a:lvl2pPr>
              <a:buFont typeface="Arial" pitchFamily="34" charset="0"/>
              <a:buChar char="•"/>
              <a:defRPr/>
            </a:lvl2pPr>
            <a:lvl3pPr>
              <a:buFont typeface="Wingdings" pitchFamily="2" charset="2"/>
              <a:buChar char="§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1EB659-87D1-4947-9B5E-836C402BAF26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F9BBAC-B75B-4AF4-8282-18C1C32D16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7247AD39-FD00-624C-AAC1-6D20C8EC9A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6173153"/>
            <a:ext cx="824234" cy="5492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B01CB-6E73-4903-9760-07888FB1BE14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2E73B-9739-4493-BCC3-E9A8F95AF4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Font typeface="Wingdings" pitchFamily="2" charset="2"/>
              <a:buChar char="Ø"/>
              <a:defRPr sz="28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buFont typeface="Wingdings" pitchFamily="2" charset="2"/>
              <a:buChar char="Ø"/>
              <a:defRPr sz="28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8667F-2215-4FB7-B98D-89B54F111CEB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D4A9E-DA6E-471E-85F1-D8D667A7636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6510663B-5E18-9F4C-8807-F0925261BC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6173153"/>
            <a:ext cx="824234" cy="5492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buFont typeface="Wingdings" pitchFamily="2" charset="2"/>
              <a:buChar char="Ø"/>
              <a:defRPr sz="2000"/>
            </a:lvl2pPr>
            <a:lvl3pPr>
              <a:buFont typeface="Wingdings" pitchFamily="2" charset="2"/>
              <a:buChar char="§"/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1AF82-48D4-4233-9C45-5FFC1CC49E55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273C2-9C86-4EEF-98EE-851C408630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9443D-B35F-4844-B7F0-BA5BABC8B5F5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255EA-6353-4187-B646-DD5F1AAE0E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38277-41A4-4492-9340-115AFE0244BB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87034-9CB9-4E08-98E6-19FD7F1D9C5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8A982-7EA3-4894-A23C-30D2FE240D1D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57873A-2EDD-42D6-99E1-E62684E66F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8763BB-ECE5-4D56-AB70-0981A7C8E4AC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33B59-4519-407A-B8B0-10E2C78110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A2792CF-F6B2-4D4C-B729-03B95739F779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aseline="0"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2D331745-DAC2-4A04-B5C8-7385795AA8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73" r:id="rId2"/>
    <p:sldLayoutId id="2147483765" r:id="rId3"/>
    <p:sldLayoutId id="2147483774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ransition spd="med">
    <p:wipe dir="r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.xml"/><Relationship Id="rId4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543800" y="6613525"/>
            <a:ext cx="16002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rgbClr val="D9D9D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© 2022 Clairmont Press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1159EE-EBAB-F54F-84F4-94C7341134EB}"/>
              </a:ext>
            </a:extLst>
          </p:cNvPr>
          <p:cNvSpPr txBox="1"/>
          <p:nvPr/>
        </p:nvSpPr>
        <p:spPr>
          <a:xfrm>
            <a:off x="800100" y="5414962"/>
            <a:ext cx="7543800" cy="107791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Chapter 16: South Carolina Up to Date</a:t>
            </a:r>
          </a:p>
          <a:p>
            <a:pPr eaLnBrk="1" hangingPunct="1">
              <a:defRPr/>
            </a:pP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STUDY PRESENTATION</a:t>
            </a: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2DDF1339-27E2-E241-8BB7-CEA9B63FC5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900" y="1752600"/>
            <a:ext cx="6934200" cy="2796794"/>
          </a:xfrm>
          <a:prstGeom prst="rect">
            <a:avLst/>
          </a:prstGeom>
          <a:effectLst>
            <a:glow rad="63500">
              <a:schemeClr val="bg1">
                <a:alpha val="5000"/>
              </a:schemeClr>
            </a:glow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Environmental Concerns</a:t>
            </a:r>
          </a:p>
        </p:txBody>
      </p:sp>
      <p:sp>
        <p:nvSpPr>
          <p:cNvPr id="18434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dirty="0"/>
              <a:t>Beach development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dirty="0"/>
              <a:t>Erosion of beaches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dirty="0"/>
              <a:t>Pollution of water, air, salt marshes</a:t>
            </a:r>
          </a:p>
          <a:p>
            <a:pPr eaLnBrk="1" hangingPunct="1"/>
            <a:r>
              <a:rPr lang="en-US" sz="2800" dirty="0"/>
              <a:t>Chemical factories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dirty="0"/>
              <a:t>Poisonous toxic waste left behind must be cleaned up</a:t>
            </a:r>
          </a:p>
          <a:p>
            <a:pPr eaLnBrk="1" hangingPunct="1"/>
            <a:r>
              <a:rPr lang="en-US" sz="2800" dirty="0"/>
              <a:t>Storage of much of nation’s nuclear waste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dirty="0"/>
              <a:t>Radioactive for thousands of years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dirty="0"/>
              <a:t>No suitable permanent safe storage yet available</a:t>
            </a:r>
          </a:p>
          <a:p>
            <a:pPr lvl="1" eaLnBrk="1" hangingPunct="1">
              <a:buFont typeface="Arial" charset="0"/>
              <a:buChar char="•"/>
            </a:pPr>
            <a:endParaRPr lang="en-US" dirty="0"/>
          </a:p>
          <a:p>
            <a:pPr lvl="1" eaLnBrk="1" hangingPunct="1">
              <a:buFont typeface="Arial" charset="0"/>
              <a:buChar char="•"/>
            </a:pPr>
            <a:endParaRPr lang="en-US" dirty="0"/>
          </a:p>
          <a:p>
            <a:pPr lvl="1" eaLnBrk="1" hangingPunct="1">
              <a:buFont typeface="Arial" charset="0"/>
              <a:buChar char="•"/>
            </a:pPr>
            <a:endParaRPr lang="en-US" dirty="0"/>
          </a:p>
          <a:p>
            <a:pPr eaLnBrk="1" hangingPunct="1"/>
            <a:endParaRPr lang="en-US" sz="2800" dirty="0"/>
          </a:p>
          <a:p>
            <a:pPr eaLnBrk="1" hangingPunct="1"/>
            <a:endParaRPr lang="en-US" sz="2800" dirty="0"/>
          </a:p>
          <a:p>
            <a:pPr eaLnBrk="1" hangingPunct="1"/>
            <a:endParaRPr lang="en-US" sz="2800" dirty="0"/>
          </a:p>
          <a:p>
            <a:pPr eaLnBrk="1" hangingPunct="1"/>
            <a:endParaRPr lang="en-US" sz="2800" dirty="0"/>
          </a:p>
          <a:p>
            <a:pPr eaLnBrk="1" hangingPunct="1"/>
            <a:endParaRPr lang="en-US" sz="2800" dirty="0"/>
          </a:p>
          <a:p>
            <a:pPr eaLnBrk="1" hangingPunct="1"/>
            <a:endParaRPr lang="en-US" sz="2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17A237-F284-4D6A-AC8E-3172FBA97FF0}" type="slidenum">
              <a:rPr lang="en-US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Environmental Concerns: Agencies Protecting the Environment</a:t>
            </a:r>
          </a:p>
        </p:txBody>
      </p:sp>
      <p:sp>
        <p:nvSpPr>
          <p:cNvPr id="19458" name="Content Placeholder 5"/>
          <p:cNvSpPr>
            <a:spLocks noGrp="1"/>
          </p:cNvSpPr>
          <p:nvPr>
            <p:ph idx="1"/>
          </p:nvPr>
        </p:nvSpPr>
        <p:spPr>
          <a:xfrm>
            <a:off x="457200" y="1798637"/>
            <a:ext cx="8229600" cy="4525963"/>
          </a:xfrm>
        </p:spPr>
        <p:txBody>
          <a:bodyPr/>
          <a:lstStyle/>
          <a:p>
            <a:pPr eaLnBrk="1" hangingPunct="1"/>
            <a:r>
              <a:rPr lang="en-US" dirty="0"/>
              <a:t>Federal – Environmental Protection Agency (EPA)</a:t>
            </a:r>
          </a:p>
          <a:p>
            <a:pPr eaLnBrk="1" hangingPunct="1"/>
            <a:r>
              <a:rPr lang="en-US" dirty="0"/>
              <a:t>State – South Carolina Department of Health and Environmental Control (DHEC)</a:t>
            </a:r>
          </a:p>
          <a:p>
            <a:pPr eaLnBrk="1" hangingPunct="1"/>
            <a:r>
              <a:rPr lang="en-US" dirty="0"/>
              <a:t>Conflict of interest 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z="3200" dirty="0"/>
              <a:t>Bringing new jobs to state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z="3200" dirty="0"/>
              <a:t>Protecting the environment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17F60B-E4E7-4F4E-9746-B554512E6D9A}" type="slidenum">
              <a:rPr lang="en-US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Environmental Concerns: </a:t>
            </a:r>
            <a:br>
              <a:rPr lang="en-US" dirty="0"/>
            </a:br>
            <a:r>
              <a:rPr lang="en-US" dirty="0"/>
              <a:t>Land Conservation</a:t>
            </a:r>
          </a:p>
        </p:txBody>
      </p:sp>
      <p:sp>
        <p:nvSpPr>
          <p:cNvPr id="20482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Need to permanently preserve open spaces and land for parks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z="3200" dirty="0"/>
              <a:t>Historical significance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z="3200" dirty="0"/>
              <a:t>Ecologically sensitive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z="3200" dirty="0"/>
              <a:t>Exceptionally beautiful</a:t>
            </a:r>
          </a:p>
          <a:p>
            <a:pPr eaLnBrk="1" hangingPunct="1"/>
            <a:r>
              <a:rPr lang="en-US" dirty="0"/>
              <a:t>Government and private initiatives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z="3200" dirty="0"/>
              <a:t>Easements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z="3200" dirty="0"/>
              <a:t>Legislative allocations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DC2C9B-4ECE-4B08-81AE-0CC5657431BD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2F5E16-F5BE-5B44-8983-49FFEA7D360C}"/>
              </a:ext>
            </a:extLst>
          </p:cNvPr>
          <p:cNvSpPr txBox="1"/>
          <p:nvPr/>
        </p:nvSpPr>
        <p:spPr>
          <a:xfrm>
            <a:off x="3464709" y="6352143"/>
            <a:ext cx="2214581" cy="369332"/>
          </a:xfrm>
          <a:prstGeom prst="rect">
            <a:avLst/>
          </a:prstGeom>
          <a:noFill/>
          <a:effectLst>
            <a:softEdge rad="31750"/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hlinkClick r:id="rId3" action="ppaction://hlinksldjump"/>
              </a:rPr>
              <a:t>Return to Main Menu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CFBF55-799F-49DA-9D4B-B95180EAC083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44ABDF9-FA80-A34E-9E7F-3AC542CE6016}"/>
              </a:ext>
            </a:extLst>
          </p:cNvPr>
          <p:cNvSpPr/>
          <p:nvPr/>
        </p:nvSpPr>
        <p:spPr>
          <a:xfrm>
            <a:off x="457200" y="4831566"/>
            <a:ext cx="5952067" cy="1524784"/>
          </a:xfrm>
          <a:prstGeom prst="rect">
            <a:avLst/>
          </a:prstGeom>
          <a:solidFill>
            <a:srgbClr val="10253F">
              <a:alpha val="81961"/>
            </a:srgb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64916" y="4848225"/>
            <a:ext cx="6248400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Section 1: 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rId4" action="ppaction://hlinksldjump"/>
              </a:rPr>
              <a:t>Population: More People, More Diversity </a:t>
            </a:r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Section 2: 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rId5" action="ppaction://hlinksldjump"/>
              </a:rPr>
              <a:t>The Economy and the Environment</a:t>
            </a:r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Section 3: 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" action="ppaction://noaction"/>
              </a:rPr>
              <a:t>The Political Scene: 1980-2020</a:t>
            </a:r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Section 4: 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" action="ppaction://noaction"/>
              </a:rPr>
              <a:t>The Broader Culture</a:t>
            </a:r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Section 2: The Economy and the Environment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/>
              <a:t>Essential Question: How have changes in the economy affected the lives of South Carolinians?</a:t>
            </a:r>
          </a:p>
          <a:p>
            <a:pPr eaLnBrk="1" hangingPunct="1"/>
            <a:endParaRPr lang="en-US"/>
          </a:p>
          <a:p>
            <a:pPr lvl="1" eaLnBrk="1" hangingPunct="1">
              <a:buFont typeface="Wingdings" pitchFamily="2" charset="2"/>
              <a:buChar char="Ø"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4222C5-05CA-469E-945B-7341AE92D94F}" type="slidenum">
              <a:rPr lang="en-US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Section 2: Early Explorations and Attempted Settlements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What terms do I need to know? 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dirty="0"/>
              <a:t>globalization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dirty="0"/>
              <a:t>multiplier effect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dirty="0"/>
              <a:t>conflict of interest</a:t>
            </a:r>
          </a:p>
          <a:p>
            <a:pPr lvl="1" eaLnBrk="1" hangingPunct="1">
              <a:buFont typeface="Arial" charset="0"/>
              <a:buNone/>
            </a:pPr>
            <a:endParaRPr lang="en-US" dirty="0"/>
          </a:p>
          <a:p>
            <a:pPr lvl="1" eaLnBrk="1" hangingPunct="1">
              <a:buFont typeface="Arial" charset="0"/>
              <a:buChar char="•"/>
            </a:pPr>
            <a:endParaRPr lang="en-US" dirty="0"/>
          </a:p>
          <a:p>
            <a:pPr lvl="1" eaLnBrk="1" hangingPunct="1">
              <a:buFont typeface="Arial" charset="0"/>
              <a:buChar char="•"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3D859A-3AE6-4410-9D31-0FC77C413E38}" type="slidenum">
              <a:rPr lang="en-US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The New Industries</a:t>
            </a:r>
          </a:p>
        </p:txBody>
      </p:sp>
      <p:sp>
        <p:nvSpPr>
          <p:cNvPr id="13314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Automobile and related industries (e.g. German - BMW)</a:t>
            </a:r>
          </a:p>
          <a:p>
            <a:pPr eaLnBrk="1" hangingPunct="1"/>
            <a:r>
              <a:rPr lang="en-US" dirty="0"/>
              <a:t>Tire manufacturing (e.g. French - Michelin)</a:t>
            </a:r>
          </a:p>
          <a:p>
            <a:pPr eaLnBrk="1" hangingPunct="1"/>
            <a:r>
              <a:rPr lang="en-US" dirty="0"/>
              <a:t>International Center for Automotive Research at Clemson University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0829C7-ED0E-4EB7-A265-DAD6416963BD}" type="slidenum">
              <a:rPr lang="en-US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The New Industries: Globalization</a:t>
            </a:r>
          </a:p>
        </p:txBody>
      </p:sp>
      <p:sp>
        <p:nvSpPr>
          <p:cNvPr id="14338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/>
              <a:t>Foreign investments</a:t>
            </a:r>
          </a:p>
          <a:p>
            <a:pPr eaLnBrk="1" hangingPunct="1"/>
            <a:r>
              <a:rPr lang="en-US"/>
              <a:t>Economic interdependence</a:t>
            </a:r>
          </a:p>
          <a:p>
            <a:pPr eaLnBrk="1" hangingPunct="1"/>
            <a:r>
              <a:rPr lang="en-US"/>
              <a:t>Historically marketed rice, cotton, or textiles to the world</a:t>
            </a:r>
          </a:p>
          <a:p>
            <a:pPr eaLnBrk="1" hangingPunct="1"/>
            <a:r>
              <a:rPr lang="en-US"/>
              <a:t>Never economically self-sufficient</a:t>
            </a:r>
          </a:p>
          <a:p>
            <a:pPr eaLnBrk="1" hangingPunct="1"/>
            <a:r>
              <a:rPr lang="en-US"/>
              <a:t>Increased international exchange and dependence due to technology</a:t>
            </a:r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228D4F-48C1-4AC4-9F72-AD4149AC9323}" type="slidenum">
              <a:rPr lang="en-US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The New Industries: </a:t>
            </a:r>
            <a:br>
              <a:rPr lang="en-US" dirty="0"/>
            </a:br>
            <a:r>
              <a:rPr lang="en-US" dirty="0"/>
              <a:t>The Benefits of the Multiplier Effect</a:t>
            </a:r>
          </a:p>
        </p:txBody>
      </p:sp>
      <p:sp>
        <p:nvSpPr>
          <p:cNvPr id="15362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dirty="0"/>
              <a:t>Increase in service jobs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dirty="0"/>
              <a:t>Doctors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dirty="0"/>
              <a:t>Lawyers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dirty="0"/>
              <a:t>Waiters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dirty="0"/>
              <a:t>Carpenters</a:t>
            </a:r>
          </a:p>
          <a:p>
            <a:pPr eaLnBrk="1" hangingPunct="1"/>
            <a:r>
              <a:rPr lang="en-US" sz="2800" dirty="0"/>
              <a:t>Increased economic activity 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dirty="0"/>
              <a:t>Automotive industry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dirty="0"/>
              <a:t>Production of military vehicles (Force protection)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dirty="0"/>
              <a:t>Aircraft industry (Boeing)</a:t>
            </a:r>
          </a:p>
          <a:p>
            <a:pPr lvl="1" eaLnBrk="1" hangingPunct="1">
              <a:buFont typeface="Arial" charset="0"/>
              <a:buChar char="•"/>
            </a:pPr>
            <a:endParaRPr lang="en-US" dirty="0"/>
          </a:p>
          <a:p>
            <a:pPr lvl="1" eaLnBrk="1" hangingPunct="1">
              <a:buFont typeface="Arial" charset="0"/>
              <a:buChar char="•"/>
            </a:pPr>
            <a:endParaRPr lang="en-US" dirty="0"/>
          </a:p>
          <a:p>
            <a:pPr lvl="1" eaLnBrk="1" hangingPunct="1">
              <a:buFont typeface="Arial" charset="0"/>
              <a:buChar char="•"/>
            </a:pPr>
            <a:endParaRPr lang="en-US" dirty="0"/>
          </a:p>
          <a:p>
            <a:pPr lvl="1" eaLnBrk="1" hangingPunct="1">
              <a:buFont typeface="Arial" charset="0"/>
              <a:buChar char="•"/>
            </a:pPr>
            <a:endParaRPr lang="en-US" dirty="0"/>
          </a:p>
          <a:p>
            <a:pPr eaLnBrk="1" hangingPunct="1"/>
            <a:endParaRPr lang="en-US" sz="2800" dirty="0"/>
          </a:p>
          <a:p>
            <a:pPr eaLnBrk="1" hangingPunct="1"/>
            <a:endParaRPr lang="en-US" sz="2800" dirty="0"/>
          </a:p>
          <a:p>
            <a:pPr eaLnBrk="1" hangingPunct="1"/>
            <a:endParaRPr lang="en-US" sz="2800" dirty="0"/>
          </a:p>
          <a:p>
            <a:pPr eaLnBrk="1" hangingPunct="1"/>
            <a:endParaRPr lang="en-US" sz="2800" dirty="0"/>
          </a:p>
          <a:p>
            <a:pPr eaLnBrk="1" hangingPunct="1"/>
            <a:endParaRPr lang="en-US" sz="2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9CDFF4-F911-404C-A657-1D5CA93F621F}" type="slidenum">
              <a:rPr lang="en-US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The New Industries: </a:t>
            </a:r>
            <a:br>
              <a:rPr lang="en-US" dirty="0"/>
            </a:br>
            <a:r>
              <a:rPr lang="en-US" dirty="0"/>
              <a:t>The Problems of Growth</a:t>
            </a:r>
          </a:p>
        </p:txBody>
      </p:sp>
      <p:sp>
        <p:nvSpPr>
          <p:cNvPr id="1638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Economic growth in few urban counties</a:t>
            </a:r>
          </a:p>
          <a:p>
            <a:pPr eaLnBrk="1" hangingPunct="1"/>
            <a:r>
              <a:rPr lang="en-US" dirty="0"/>
              <a:t>Rural counties economically stagnant</a:t>
            </a:r>
          </a:p>
          <a:p>
            <a:pPr eaLnBrk="1" hangingPunct="1"/>
            <a:r>
              <a:rPr lang="en-US" dirty="0"/>
              <a:t>Fewer manufacturing jobs statewide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z="3200" dirty="0"/>
              <a:t>Machinery replaced workers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z="3200" dirty="0"/>
              <a:t>Manufacturing moved overseas 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z="3200" dirty="0"/>
              <a:t>Textile industry declining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EEA010-BA49-40C0-A4E1-D833205033FF}" type="slidenum">
              <a:rPr lang="en-US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U.S. military: sends federal money to the state to support military bases</a:t>
            </a:r>
          </a:p>
          <a:p>
            <a:pPr eaLnBrk="1" hangingPunct="1"/>
            <a:r>
              <a:rPr lang="en-US" dirty="0"/>
              <a:t>Tourism is important in the coastal areas and brings in lots of money to local businesses.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2358605"/>
            <a:ext cx="4038600" cy="3009152"/>
          </a:xfr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Major Contributors to the Economy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2BC5D1-F41D-4C54-910A-6793604EFB7F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874397" y="5361801"/>
            <a:ext cx="196720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>
                <a:latin typeface="Calibri" pitchFamily="34" charset="0"/>
              </a:rPr>
              <a:t>Sand dunes on Myrtle Beach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0000"/>
      </a:hlink>
      <a:folHlink>
        <a:srgbClr val="FF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3743</TotalTime>
  <Words>398</Words>
  <Application>Microsoft Macintosh PowerPoint</Application>
  <PresentationFormat>On-screen Show (4:3)</PresentationFormat>
  <Paragraphs>116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Wingdings</vt:lpstr>
      <vt:lpstr>Office Theme</vt:lpstr>
      <vt:lpstr>PowerPoint Presentation</vt:lpstr>
      <vt:lpstr>PowerPoint Presentation</vt:lpstr>
      <vt:lpstr>Section 2: The Economy and the Environment</vt:lpstr>
      <vt:lpstr>Section 2: Early Explorations and Attempted Settlements</vt:lpstr>
      <vt:lpstr>The New Industries</vt:lpstr>
      <vt:lpstr>The New Industries: Globalization</vt:lpstr>
      <vt:lpstr>The New Industries:  The Benefits of the Multiplier Effect</vt:lpstr>
      <vt:lpstr>The New Industries:  The Problems of Growth</vt:lpstr>
      <vt:lpstr>Major Contributors to the Economy</vt:lpstr>
      <vt:lpstr>Environmental Concerns</vt:lpstr>
      <vt:lpstr>Environmental Concerns: Agencies Protecting the Environment</vt:lpstr>
      <vt:lpstr>Environmental Concerns:  Land Conservation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South Carolina: Our History, Our Home</dc:title>
  <dc:subject>©2022 Clairmont Press</dc:subject>
  <dc:creator>Emmett R. Mullins, Ed.D.</dc:creator>
  <cp:keywords/>
  <dc:description>Study presentation to accompany student textbook. </dc:description>
  <cp:lastModifiedBy>Emmett Mullins</cp:lastModifiedBy>
  <cp:revision>446</cp:revision>
  <dcterms:created xsi:type="dcterms:W3CDTF">2010-06-02T19:20:05Z</dcterms:created>
  <dcterms:modified xsi:type="dcterms:W3CDTF">2021-04-09T21:21:48Z</dcterms:modified>
  <cp:category/>
</cp:coreProperties>
</file>