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17"/>
  </p:notesMasterIdLst>
  <p:handoutMasterIdLst>
    <p:handoutMasterId r:id="rId18"/>
  </p:handoutMasterIdLst>
  <p:sldIdLst>
    <p:sldId id="259" r:id="rId2"/>
    <p:sldId id="260" r:id="rId3"/>
    <p:sldId id="306" r:id="rId4"/>
    <p:sldId id="307" r:id="rId5"/>
    <p:sldId id="310" r:id="rId6"/>
    <p:sldId id="356" r:id="rId7"/>
    <p:sldId id="357" r:id="rId8"/>
    <p:sldId id="341" r:id="rId9"/>
    <p:sldId id="318" r:id="rId10"/>
    <p:sldId id="319" r:id="rId11"/>
    <p:sldId id="320" r:id="rId12"/>
    <p:sldId id="342" r:id="rId13"/>
    <p:sldId id="343" r:id="rId14"/>
    <p:sldId id="344" r:id="rId15"/>
    <p:sldId id="358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102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50" autoAdjust="0"/>
    <p:restoredTop sz="89045" autoAdjust="0"/>
  </p:normalViewPr>
  <p:slideViewPr>
    <p:cSldViewPr>
      <p:cViewPr varScale="1">
        <p:scale>
          <a:sx n="110" d="100"/>
          <a:sy n="110" d="100"/>
        </p:scale>
        <p:origin x="13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BF9DA2-EF12-4586-BF9D-8E99AC0DF556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BCA0783-CB7F-4136-8734-144B1FEEC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224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D5419C-A430-4C97-955F-97BA4A735607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257110-2CD2-40EC-A186-39B8EAF94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264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00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92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9BF8A-3AA1-45B1-8C02-C30A538687C6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6B2DD-6645-4305-ABCA-B8ABC35C98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6E775-5688-4903-A736-A86D6E89B671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EEFD7-ADF2-4D05-BBFD-1F0AA878D6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189C8-C54A-49C4-A0E2-7B60CA927635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EB39B-A165-4D28-927F-36F74FBAD3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EB659-87D1-4947-9B5E-836C402BAF26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9BBAC-B75B-4AF4-8282-18C1C32D1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247AD39-FD00-624C-AAC1-6D20C8EC9A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B01CB-6E73-4903-9760-07888FB1BE14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2E73B-9739-4493-BCC3-E9A8F95AF4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667F-2215-4FB7-B98D-89B54F111CEB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D4A9E-DA6E-471E-85F1-D8D667A763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510663B-5E18-9F4C-8807-F0925261BC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1AF82-48D4-4233-9C45-5FFC1CC49E55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273C2-9C86-4EEF-98EE-851C408630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9443D-B35F-4844-B7F0-BA5BABC8B5F5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255EA-6353-4187-B646-DD5F1AAE0E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38277-41A4-4492-9340-115AFE0244BB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7034-9CB9-4E08-98E6-19FD7F1D9C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8A982-7EA3-4894-A23C-30D2FE240D1D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7873A-2EDD-42D6-99E1-E62684E66F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763BB-ECE5-4D56-AB70-0981A7C8E4AC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33B59-4519-407A-B8B0-10E2C78110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2792CF-F6B2-4D4C-B729-03B95739F779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D331745-DAC2-4A04-B5C8-7385795AA8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73" r:id="rId2"/>
    <p:sldLayoutId id="2147483765" r:id="rId3"/>
    <p:sldLayoutId id="2147483774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8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613525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© 2022 Clairmont Press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1159EE-EBAB-F54F-84F4-94C7341134EB}"/>
              </a:ext>
            </a:extLst>
          </p:cNvPr>
          <p:cNvSpPr txBox="1"/>
          <p:nvPr/>
        </p:nvSpPr>
        <p:spPr>
          <a:xfrm>
            <a:off x="800100" y="5414962"/>
            <a:ext cx="7543800" cy="10779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16: South Carolina Up to Date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PRESENTATION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DDF1339-27E2-E241-8BB7-CEA9B63FC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752600"/>
            <a:ext cx="6934200" cy="2796794"/>
          </a:xfrm>
          <a:prstGeom prst="rect">
            <a:avLst/>
          </a:prstGeom>
          <a:effectLst>
            <a:glow rad="63500">
              <a:schemeClr val="bg1">
                <a:alpha val="5000"/>
              </a:schemeClr>
            </a:glo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South Carolina Politics: </a:t>
            </a:r>
            <a:br>
              <a:rPr lang="en-US" dirty="0"/>
            </a:br>
            <a:r>
              <a:rPr lang="en-US" dirty="0"/>
              <a:t>Carroll A. Campbell Jr. </a:t>
            </a:r>
          </a:p>
        </p:txBody>
      </p:sp>
      <p:sp>
        <p:nvSpPr>
          <p:cNvPr id="2765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1987-1995, partisan Republican</a:t>
            </a:r>
          </a:p>
          <a:p>
            <a:pPr eaLnBrk="1" hangingPunct="1"/>
            <a:r>
              <a:rPr lang="en-US"/>
              <a:t>Hurricane Hugo</a:t>
            </a:r>
          </a:p>
          <a:p>
            <a:pPr eaLnBrk="1" hangingPunct="1"/>
            <a:r>
              <a:rPr lang="en-US"/>
              <a:t>Ethics legislation</a:t>
            </a:r>
          </a:p>
          <a:p>
            <a:pPr eaLnBrk="1" hangingPunct="1"/>
            <a:r>
              <a:rPr lang="en-US"/>
              <a:t>Reform of government structure</a:t>
            </a:r>
          </a:p>
          <a:p>
            <a:pPr eaLnBrk="1" hangingPunct="1"/>
            <a:r>
              <a:rPr lang="en-US"/>
              <a:t>Republican control of the S.C. House</a:t>
            </a:r>
          </a:p>
          <a:p>
            <a:pPr eaLnBrk="1" hangingPunct="1"/>
            <a:r>
              <a:rPr lang="en-US"/>
              <a:t>First female and first African American court justices</a:t>
            </a:r>
          </a:p>
          <a:p>
            <a:pPr eaLnBrk="1" hangingPunct="1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3F9D7-D985-4702-940B-8F66FE6E0053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South Carolina Politics: David M. Beasley and the Confederate Flag Controversy</a:t>
            </a:r>
          </a:p>
        </p:txBody>
      </p:sp>
      <p:sp>
        <p:nvSpPr>
          <p:cNvPr id="28674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1995-1999, Republican</a:t>
            </a:r>
          </a:p>
          <a:p>
            <a:pPr eaLnBrk="1" hangingPunct="1"/>
            <a:r>
              <a:rPr lang="en-US" sz="2400" dirty="0"/>
              <a:t>“Christian right”</a:t>
            </a:r>
          </a:p>
          <a:p>
            <a:pPr eaLnBrk="1" hangingPunct="1"/>
            <a:r>
              <a:rPr lang="en-US" sz="2400" dirty="0"/>
              <a:t>Advocated removal of Confederate flag from state house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 dirty="0"/>
              <a:t>Bad for business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 dirty="0"/>
              <a:t>Racially controversial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 dirty="0"/>
              <a:t>Contributed to his defeat</a:t>
            </a:r>
          </a:p>
          <a:p>
            <a:pPr eaLnBrk="1" hangingPunct="1"/>
            <a:r>
              <a:rPr lang="en-US" sz="2400" dirty="0"/>
              <a:t>Flag Compromise in 2000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 dirty="0"/>
              <a:t>Removed from dome and placed at State House Confederate Memorial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 dirty="0"/>
              <a:t>Built African-American history monument at State House</a:t>
            </a:r>
          </a:p>
          <a:p>
            <a:pPr lvl="1" eaLnBrk="1" hangingPunct="1">
              <a:buFont typeface="Arial" charset="0"/>
              <a:buChar char="•"/>
            </a:pP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0FCDC-C650-467F-A123-86C192ED937C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South Carolina Politics: </a:t>
            </a:r>
            <a:br>
              <a:rPr lang="en-US" dirty="0"/>
            </a:br>
            <a:r>
              <a:rPr lang="en-US" dirty="0"/>
              <a:t>James H. Hodges</a:t>
            </a:r>
          </a:p>
        </p:txBody>
      </p:sp>
      <p:sp>
        <p:nvSpPr>
          <p:cNvPr id="29698" name="Content Placeholder 5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eaLnBrk="1" hangingPunct="1"/>
            <a:r>
              <a:rPr lang="en-US" sz="3200" dirty="0"/>
              <a:t>1999-2003, Democrat</a:t>
            </a:r>
          </a:p>
          <a:p>
            <a:pPr eaLnBrk="1" hangingPunct="1"/>
            <a:r>
              <a:rPr lang="en-US" sz="3200" dirty="0"/>
              <a:t>First Steps</a:t>
            </a:r>
          </a:p>
          <a:p>
            <a:pPr eaLnBrk="1" hangingPunct="1"/>
            <a:r>
              <a:rPr lang="en-US" sz="3200" dirty="0"/>
              <a:t>Lottery for education</a:t>
            </a:r>
          </a:p>
          <a:p>
            <a:pPr eaLnBrk="1" hangingPunct="1"/>
            <a:r>
              <a:rPr lang="en-US" sz="3200" dirty="0"/>
              <a:t>Flag relocation</a:t>
            </a:r>
          </a:p>
          <a:p>
            <a:pPr eaLnBrk="1" hangingPunct="1"/>
            <a:endParaRPr lang="en-US" sz="3200" dirty="0"/>
          </a:p>
          <a:p>
            <a:pPr eaLnBrk="1" hangingPunct="1"/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311A2-010D-43A1-8A72-4AB2BD014929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South Carolina Politics: </a:t>
            </a:r>
            <a:br>
              <a:rPr lang="en-US" dirty="0"/>
            </a:br>
            <a:r>
              <a:rPr lang="en-US" dirty="0"/>
              <a:t>Mark Sanford</a:t>
            </a:r>
          </a:p>
        </p:txBody>
      </p:sp>
      <p:sp>
        <p:nvSpPr>
          <p:cNvPr id="3072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2003-2011, conservative Republican</a:t>
            </a:r>
          </a:p>
          <a:p>
            <a:pPr eaLnBrk="1" hangingPunct="1"/>
            <a:r>
              <a:rPr lang="en-US"/>
              <a:t>Educational vouchers</a:t>
            </a:r>
          </a:p>
          <a:p>
            <a:pPr eaLnBrk="1" hangingPunct="1"/>
            <a:r>
              <a:rPr lang="en-US"/>
              <a:t>Limited government</a:t>
            </a:r>
          </a:p>
          <a:p>
            <a:pPr eaLnBrk="1" hangingPunct="1"/>
            <a:r>
              <a:rPr lang="en-US"/>
              <a:t>Forced to accept U.S. stimulus money</a:t>
            </a:r>
          </a:p>
          <a:p>
            <a:pPr eaLnBrk="1" hangingPunct="1"/>
            <a:r>
              <a:rPr lang="en-US"/>
              <a:t>Censured for ethics violations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74888-E8D9-4155-B411-EFC680DDF375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South Carolina Politics: </a:t>
            </a:r>
            <a:br>
              <a:rPr lang="en-US" dirty="0"/>
            </a:br>
            <a:r>
              <a:rPr lang="en-US" dirty="0" err="1"/>
              <a:t>Nimrata</a:t>
            </a:r>
            <a:r>
              <a:rPr lang="en-US" dirty="0"/>
              <a:t> “Nikki” </a:t>
            </a:r>
            <a:r>
              <a:rPr lang="en-US" dirty="0" err="1"/>
              <a:t>Randhawa</a:t>
            </a:r>
            <a:r>
              <a:rPr lang="en-US" dirty="0"/>
              <a:t> Haley</a:t>
            </a:r>
          </a:p>
        </p:txBody>
      </p:sp>
      <p:sp>
        <p:nvSpPr>
          <p:cNvPr id="31746" name="Content Placeholder 5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eaLnBrk="1" hangingPunct="1"/>
            <a:r>
              <a:rPr lang="en-US" dirty="0"/>
              <a:t>2011-2017, Republican</a:t>
            </a:r>
          </a:p>
          <a:p>
            <a:pPr eaLnBrk="1" hangingPunct="1"/>
            <a:r>
              <a:rPr lang="en-US" dirty="0"/>
              <a:t>First minority governor</a:t>
            </a:r>
          </a:p>
          <a:p>
            <a:pPr eaLnBrk="1" hangingPunct="1"/>
            <a:r>
              <a:rPr lang="en-US" dirty="0"/>
              <a:t>First female governor</a:t>
            </a:r>
          </a:p>
          <a:p>
            <a:pPr eaLnBrk="1" hangingPunct="1"/>
            <a:r>
              <a:rPr lang="en-US" dirty="0"/>
              <a:t>Fiscal conservative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532F7-5A5F-4EA1-B321-0E87AA519610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South Carolina Politics: </a:t>
            </a:r>
            <a:br>
              <a:rPr lang="en-US" dirty="0"/>
            </a:br>
            <a:r>
              <a:rPr lang="en-US" dirty="0"/>
              <a:t>Henry Dargan McMaster </a:t>
            </a:r>
          </a:p>
        </p:txBody>
      </p:sp>
      <p:sp>
        <p:nvSpPr>
          <p:cNvPr id="31746" name="Content Placeholder 5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eaLnBrk="1" hangingPunct="1"/>
            <a:r>
              <a:rPr lang="en-US" dirty="0"/>
              <a:t>2017-present, Republican</a:t>
            </a:r>
          </a:p>
          <a:p>
            <a:pPr eaLnBrk="1" hangingPunct="1"/>
            <a:r>
              <a:rPr lang="en-US" dirty="0"/>
              <a:t>Coronavirus pandemic response</a:t>
            </a:r>
          </a:p>
          <a:p>
            <a:pPr eaLnBrk="1" hangingPunct="1"/>
            <a:r>
              <a:rPr lang="en-US" dirty="0"/>
              <a:t>Increased employment rate</a:t>
            </a:r>
          </a:p>
          <a:p>
            <a:pPr eaLnBrk="1" hangingPunct="1"/>
            <a:r>
              <a:rPr lang="en-US" dirty="0"/>
              <a:t>Teacher shortage and increasing teachers’ salaries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532F7-5A5F-4EA1-B321-0E87AA519610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83404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CFBF55-799F-49DA-9D4B-B95180EAC083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4ABDF9-FA80-A34E-9E7F-3AC542CE6016}"/>
              </a:ext>
            </a:extLst>
          </p:cNvPr>
          <p:cNvSpPr/>
          <p:nvPr/>
        </p:nvSpPr>
        <p:spPr>
          <a:xfrm>
            <a:off x="457200" y="4831566"/>
            <a:ext cx="5952067" cy="1524784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4916" y="4848225"/>
            <a:ext cx="62484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1: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Population: More People, More Diversity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2: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5" action="ppaction://hlinksldjump"/>
              </a:rPr>
              <a:t>The Economy and the Environment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3: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6" action="ppaction://hlinksldjump"/>
              </a:rPr>
              <a:t>The Political Scene: 1980-2020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4: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The Broader Culture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3: The Political Scene: </a:t>
            </a:r>
            <a:br>
              <a:rPr lang="en-US" dirty="0"/>
            </a:br>
            <a:r>
              <a:rPr lang="en-US" dirty="0"/>
              <a:t>1980-2020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Essential Question: How has politics in South Carolina changed since the 1980s?</a:t>
            </a:r>
          </a:p>
          <a:p>
            <a:pPr eaLnBrk="1" hangingPunct="1"/>
            <a:endParaRPr lang="en-US" dirty="0"/>
          </a:p>
          <a:p>
            <a:pPr lvl="1" eaLnBrk="1" hangingPunct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9E525-D78C-4F30-940A-30987ED8789C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3: The Political Scene: </a:t>
            </a:r>
            <a:br>
              <a:rPr lang="en-US" dirty="0"/>
            </a:br>
            <a:r>
              <a:rPr lang="en-US" dirty="0"/>
              <a:t>1980-2020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terms do I need to know?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weapons of mass destruction (WMD)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Great Recession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Education Improvement Act (EIA)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voucher</a:t>
            </a:r>
          </a:p>
          <a:p>
            <a:pPr lvl="1" eaLnBrk="1" hangingPunct="1">
              <a:buFont typeface="Arial" charset="0"/>
              <a:buNone/>
            </a:pPr>
            <a:endParaRPr lang="en-US" dirty="0"/>
          </a:p>
          <a:p>
            <a:pPr lvl="1" eaLnBrk="1" hangingPunct="1">
              <a:buFont typeface="Arial" charset="0"/>
              <a:buChar char="•"/>
            </a:pPr>
            <a:endParaRPr lang="en-US" dirty="0"/>
          </a:p>
          <a:p>
            <a:pPr lvl="1" eaLnBrk="1" hangingPunct="1">
              <a:buFont typeface="Arial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5A4D10-8C94-4BBF-AC5A-5302BE023279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National Politics</a:t>
            </a:r>
          </a:p>
        </p:txBody>
      </p:sp>
      <p:sp>
        <p:nvSpPr>
          <p:cNvPr id="23554" name="Content Placeholder 5"/>
          <p:cNvSpPr>
            <a:spLocks noGrp="1"/>
          </p:cNvSpPr>
          <p:nvPr>
            <p:ph idx="1"/>
          </p:nvPr>
        </p:nvSpPr>
        <p:spPr>
          <a:xfrm>
            <a:off x="1143000" y="1006475"/>
            <a:ext cx="7467600" cy="5715000"/>
          </a:xfrm>
        </p:spPr>
        <p:txBody>
          <a:bodyPr/>
          <a:lstStyle/>
          <a:p>
            <a:pPr eaLnBrk="1" hangingPunct="1"/>
            <a:r>
              <a:rPr lang="en-US" sz="2600" dirty="0"/>
              <a:t>Ronald Reagan (R)(1981-1989)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2600" dirty="0"/>
              <a:t>Conservative judicial appointments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2600" dirty="0"/>
              <a:t>End of the Cold War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2600" dirty="0"/>
              <a:t>Shift to the political right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2600" dirty="0"/>
              <a:t>Tripled the national debt</a:t>
            </a:r>
          </a:p>
          <a:p>
            <a:pPr eaLnBrk="1" hangingPunct="1"/>
            <a:r>
              <a:rPr lang="en-US" sz="2600" dirty="0"/>
              <a:t>George H. W. Bush (R)(1989-1993)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2600" dirty="0"/>
              <a:t>Conservative judicial appointments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2600" dirty="0"/>
              <a:t>Gulf War</a:t>
            </a:r>
          </a:p>
          <a:p>
            <a:pPr eaLnBrk="1" hangingPunct="1"/>
            <a:r>
              <a:rPr lang="en-US" sz="2600" dirty="0"/>
              <a:t>Bill Clinton (D)(1993-2001)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2600" dirty="0"/>
              <a:t>Federal budget surplus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2600" dirty="0"/>
              <a:t>Partisan politics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2600" dirty="0"/>
              <a:t>Trade agreements that increased globalization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2600" dirty="0"/>
              <a:t>Welfare changes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C0BB3-323D-4D66-AD71-2530D5C2BE8B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National Politics</a:t>
            </a:r>
          </a:p>
        </p:txBody>
      </p:sp>
      <p:sp>
        <p:nvSpPr>
          <p:cNvPr id="24578" name="Content Placeholder 5"/>
          <p:cNvSpPr>
            <a:spLocks noGrp="1"/>
          </p:cNvSpPr>
          <p:nvPr>
            <p:ph idx="1"/>
          </p:nvPr>
        </p:nvSpPr>
        <p:spPr>
          <a:xfrm>
            <a:off x="990600" y="946150"/>
            <a:ext cx="7696200" cy="5410200"/>
          </a:xfrm>
        </p:spPr>
        <p:txBody>
          <a:bodyPr/>
          <a:lstStyle/>
          <a:p>
            <a:pPr eaLnBrk="1" hangingPunct="1"/>
            <a:r>
              <a:rPr lang="en-US" sz="2600" dirty="0"/>
              <a:t>George W. Bush (R)(2001-2009)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2600" dirty="0"/>
              <a:t>Controversial election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2600" dirty="0"/>
              <a:t>Doubled national debt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2600" dirty="0"/>
              <a:t>Great Recession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2600" dirty="0"/>
              <a:t>September 11, 2001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2600" dirty="0"/>
              <a:t>War in Iraq and in Afghanistan</a:t>
            </a:r>
            <a:br>
              <a:rPr lang="en-US" sz="2600" dirty="0"/>
            </a:br>
            <a:endParaRPr lang="en-US" sz="2600" dirty="0"/>
          </a:p>
          <a:p>
            <a:pPr eaLnBrk="1" hangingPunct="1"/>
            <a:r>
              <a:rPr lang="en-US" sz="2600" dirty="0"/>
              <a:t>Barack Obama (D)(2009-present)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2600" dirty="0"/>
              <a:t>Affordable Care Act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2600" dirty="0"/>
              <a:t>Fiscal intervention in private sector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2600" dirty="0"/>
              <a:t>Great Recession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2600" dirty="0"/>
              <a:t>Increasing national debt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2600" dirty="0"/>
              <a:t>Push to defeat ISIS; death of Osama bin Laden</a:t>
            </a:r>
          </a:p>
          <a:p>
            <a:pPr lvl="1" eaLnBrk="1" hangingPunct="1">
              <a:buFont typeface="Arial" charset="0"/>
              <a:buChar char="•"/>
            </a:pPr>
            <a:endParaRPr lang="en-US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5FA4A-57BA-4D91-B726-4731BADF75F7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00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National Politics</a:t>
            </a:r>
          </a:p>
        </p:txBody>
      </p:sp>
      <p:sp>
        <p:nvSpPr>
          <p:cNvPr id="24578" name="Content Placeholder 5"/>
          <p:cNvSpPr>
            <a:spLocks noGrp="1"/>
          </p:cNvSpPr>
          <p:nvPr>
            <p:ph idx="1"/>
          </p:nvPr>
        </p:nvSpPr>
        <p:spPr>
          <a:xfrm>
            <a:off x="762000" y="1066800"/>
            <a:ext cx="8077200" cy="4754563"/>
          </a:xfrm>
        </p:spPr>
        <p:txBody>
          <a:bodyPr/>
          <a:lstStyle/>
          <a:p>
            <a:pPr eaLnBrk="1" hangingPunct="1"/>
            <a:r>
              <a:rPr lang="en-US" sz="2800" dirty="0"/>
              <a:t>Donald Trump (R)(2017-2021)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2400" dirty="0"/>
              <a:t>Coronavirus response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2400" dirty="0"/>
              <a:t>Created Space Force (sixth branch of the Armed Forces)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2400" dirty="0"/>
              <a:t>Destruction of the “ISIS Caliphate” 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2400" dirty="0"/>
              <a:t>First Step Act (criminal-justice reform) 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2400" dirty="0"/>
              <a:t>Immigrants at the border with Mexico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2400" dirty="0"/>
              <a:t>Race Relations, Protests, and Violence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2400" dirty="0"/>
              <a:t>Trade conflicts with China  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2400" dirty="0"/>
              <a:t>US-Mexico-Canada (USMCA) Agreement </a:t>
            </a:r>
          </a:p>
          <a:p>
            <a:pPr eaLnBrk="1" hangingPunct="1"/>
            <a:r>
              <a:rPr lang="en-US" sz="2800" dirty="0"/>
              <a:t>Joe Biden (D)(2021-present)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2400" dirty="0"/>
              <a:t>Coronavirus response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2400" dirty="0"/>
              <a:t>Immigrants at the border with Mexico</a:t>
            </a:r>
          </a:p>
          <a:p>
            <a:pPr lvl="1" eaLnBrk="1" hangingPunct="1"/>
            <a:endParaRPr lang="en-US" sz="2400" dirty="0"/>
          </a:p>
          <a:p>
            <a:pPr lvl="1" eaLnBrk="1" hangingPunct="1">
              <a:buFont typeface="Arial" charset="0"/>
              <a:buChar char="•"/>
            </a:pPr>
            <a:endParaRPr lang="en-US" dirty="0"/>
          </a:p>
          <a:p>
            <a:pPr lvl="1" eaLnBrk="1" hangingPunct="1">
              <a:buFont typeface="Arial" charset="0"/>
              <a:buChar char="•"/>
            </a:pPr>
            <a:endParaRPr lang="en-US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5FA4A-57BA-4D91-B726-4731BADF75F7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23585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South Carolina Politics</a:t>
            </a:r>
          </a:p>
        </p:txBody>
      </p:sp>
      <p:sp>
        <p:nvSpPr>
          <p:cNvPr id="2560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South Carolina is usually more conservative than the United States as a whole.</a:t>
            </a:r>
          </a:p>
          <a:p>
            <a:pPr eaLnBrk="1" hangingPunct="1"/>
            <a:r>
              <a:rPr lang="en-US" dirty="0"/>
              <a:t>As U.S. moved right, S.C. moved further right</a:t>
            </a:r>
          </a:p>
          <a:p>
            <a:pPr eaLnBrk="1" hangingPunct="1"/>
            <a:r>
              <a:rPr lang="en-US" dirty="0"/>
              <a:t>Republicans gained overall in 2020 election</a:t>
            </a:r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3EA22-9587-4261-8FB1-8440E55BB1A3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5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42672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1979-1987, moderate Democrat</a:t>
            </a:r>
          </a:p>
          <a:p>
            <a:pPr eaLnBrk="1" hangingPunct="1"/>
            <a:r>
              <a:rPr lang="en-US" sz="2400" dirty="0"/>
              <a:t>Education Improvement Act</a:t>
            </a:r>
          </a:p>
          <a:p>
            <a:pPr marL="342900" lvl="1" indent="-342900" eaLnBrk="1" hangingPunct="1">
              <a:buFont typeface="Wingdings" pitchFamily="2" charset="2"/>
              <a:buChar char="Ø"/>
            </a:pPr>
            <a:r>
              <a:rPr lang="en-US" dirty="0"/>
              <a:t>Two term gubernatorial constitutional amendment</a:t>
            </a:r>
          </a:p>
          <a:p>
            <a:pPr marL="342900" lvl="1" indent="-342900" eaLnBrk="1" hangingPunct="1">
              <a:buFont typeface="Wingdings" pitchFamily="2" charset="2"/>
              <a:buChar char="Ø"/>
            </a:pPr>
            <a:r>
              <a:rPr lang="en-US" dirty="0"/>
              <a:t>Unitary state court system</a:t>
            </a:r>
          </a:p>
          <a:p>
            <a:pPr marL="342900" lvl="1" indent="-342900" eaLnBrk="1" hangingPunct="1">
              <a:buFont typeface="Wingdings" pitchFamily="2" charset="2"/>
              <a:buChar char="Ø"/>
            </a:pPr>
            <a:r>
              <a:rPr lang="en-US" dirty="0"/>
              <a:t>Merit selection of judges</a:t>
            </a:r>
          </a:p>
          <a:p>
            <a:pPr marL="342900" lvl="1" indent="-342900" eaLnBrk="1" hangingPunct="1">
              <a:buFont typeface="Wingdings" pitchFamily="2" charset="2"/>
              <a:buChar char="Ø"/>
            </a:pPr>
            <a:r>
              <a:rPr lang="en-US" dirty="0"/>
              <a:t>Limitations on nuclear waste dumping</a:t>
            </a:r>
          </a:p>
          <a:p>
            <a:pPr marL="342900" lvl="1" indent="-342900" eaLnBrk="1" hangingPunct="1">
              <a:buFont typeface="Wingdings" pitchFamily="2" charset="2"/>
              <a:buChar char="Ø"/>
            </a:pPr>
            <a:r>
              <a:rPr lang="en-US" dirty="0"/>
              <a:t>President Clinton’s Secretary of Education</a:t>
            </a:r>
          </a:p>
          <a:p>
            <a:pPr marL="342900" lvl="1" indent="-342900" eaLnBrk="1" hangingPunct="1">
              <a:buFont typeface="Wingdings" pitchFamily="2" charset="2"/>
              <a:buChar char="Ø"/>
            </a:pPr>
            <a:endParaRPr lang="en-US" dirty="0"/>
          </a:p>
          <a:p>
            <a:pPr marL="342900" lvl="1" indent="-342900" eaLnBrk="1" hangingPunct="1">
              <a:buFont typeface="Wingdings" pitchFamily="2" charset="2"/>
              <a:buChar char="Ø"/>
            </a:pPr>
            <a:endParaRPr lang="en-US" dirty="0"/>
          </a:p>
          <a:p>
            <a:pPr marL="342900" lvl="1" indent="-342900" eaLnBrk="1" hangingPunct="1">
              <a:buFont typeface="Wingdings" pitchFamily="2" charset="2"/>
              <a:buChar char="Ø"/>
            </a:pPr>
            <a:endParaRPr lang="en-US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1981200"/>
            <a:ext cx="2985398" cy="3728244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South Carolina Politics: </a:t>
            </a:r>
            <a:br>
              <a:rPr lang="en-US" dirty="0"/>
            </a:br>
            <a:r>
              <a:rPr lang="en-US" dirty="0"/>
              <a:t>Richard W. Riley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F1D0C-2278-49BF-B3E6-F93D223E14E4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3744</TotalTime>
  <Words>577</Words>
  <Application>Microsoft Macintosh PowerPoint</Application>
  <PresentationFormat>On-screen Show (4:3)</PresentationFormat>
  <Paragraphs>136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Section 3: The Political Scene:  1980-2020</vt:lpstr>
      <vt:lpstr>Section 3: The Political Scene:  1980-2020</vt:lpstr>
      <vt:lpstr>National Politics</vt:lpstr>
      <vt:lpstr>National Politics</vt:lpstr>
      <vt:lpstr>National Politics</vt:lpstr>
      <vt:lpstr>South Carolina Politics</vt:lpstr>
      <vt:lpstr>South Carolina Politics:  Richard W. Riley</vt:lpstr>
      <vt:lpstr>South Carolina Politics:  Carroll A. Campbell Jr. </vt:lpstr>
      <vt:lpstr>South Carolina Politics: David M. Beasley and the Confederate Flag Controversy</vt:lpstr>
      <vt:lpstr>South Carolina Politics:  James H. Hodges</vt:lpstr>
      <vt:lpstr>South Carolina Politics:  Mark Sanford</vt:lpstr>
      <vt:lpstr>South Carolina Politics:  Nimrata “Nikki” Randhawa Haley</vt:lpstr>
      <vt:lpstr>South Carolina Politics:  Henry Dargan McMaster 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Carolina: Our History, Our Home</dc:title>
  <dc:subject>©2022 Clairmont Press</dc:subject>
  <dc:creator>Emmett R. Mullins, Ed.D.</dc:creator>
  <cp:keywords/>
  <dc:description>Study presentation to accompany student textbook. </dc:description>
  <cp:lastModifiedBy>Emmett Mullins</cp:lastModifiedBy>
  <cp:revision>447</cp:revision>
  <dcterms:created xsi:type="dcterms:W3CDTF">2010-06-02T19:20:05Z</dcterms:created>
  <dcterms:modified xsi:type="dcterms:W3CDTF">2021-04-09T21:22:26Z</dcterms:modified>
  <cp:category/>
</cp:coreProperties>
</file>