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2" r:id="rId2"/>
    <p:sldId id="264" r:id="rId3"/>
    <p:sldId id="265" r:id="rId4"/>
    <p:sldId id="266" r:id="rId5"/>
    <p:sldId id="267" r:id="rId6"/>
    <p:sldId id="268" r:id="rId7"/>
    <p:sldId id="29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/>
    <p:restoredTop sz="94593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Walt </a:t>
            </a:r>
            <a:r>
              <a:rPr lang="en-US" dirty="0" err="1"/>
              <a:t>Handelsman</a:t>
            </a:r>
            <a:br>
              <a:rPr lang="en-US" dirty="0"/>
            </a:br>
            <a:r>
              <a:rPr lang="en-US" dirty="0"/>
              <a:t>It shows what ”items” people used when listening to their favored candidates.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4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4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9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0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53822-2648-BF42-9892-CC7F4C0CC4BD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D56F2-C06E-B44B-B378-C92BD48B0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ngislandweekly.com/wp-content/uploads/2016/09/museum4-8-16_squar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ngislandweekly.com/wp-content/uploads/2016/09/museum4-8-16_squar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ngislandweekly.com/wp-content/uploads/2016/09/museum4-8-16_square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ngislandweekly.com/wp-content/uploads/2016/09/museum4-8-16_square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ngislandweekly.com/wp-content/uploads/2016/09/museum4-8-16_squar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5" name="Shape 59">
            <a:extLst>
              <a:ext uri="{FF2B5EF4-FFF2-40B4-BE49-F238E27FC236}">
                <a16:creationId xmlns:a16="http://schemas.microsoft.com/office/drawing/2014/main" id="{13F1FA14-BF97-5748-8088-BD8999AA1695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35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Political Cartoon 7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559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9840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Monday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25751"/>
            <a:ext cx="6647687" cy="1039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Who is the artist of the political cartoon?</a:t>
            </a:r>
          </a:p>
          <a:p>
            <a:pPr marL="0" indent="0">
              <a:buNone/>
            </a:pPr>
            <a:r>
              <a:rPr lang="en-US" sz="2000" dirty="0"/>
              <a:t>What is the date of the political cartoon?</a:t>
            </a:r>
          </a:p>
          <a:p>
            <a:pPr marL="0" indent="0">
              <a:buNone/>
            </a:pPr>
            <a:r>
              <a:rPr lang="en-US" sz="2000" dirty="0"/>
              <a:t>Who or what is the subject of the cartoon?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672EA-E44A-774B-9124-DF1312F07CA7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AEE00-4EA8-6A4C-B4A4-2911B312E3BD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Walt </a:t>
            </a:r>
            <a:r>
              <a:rPr lang="en-US" sz="1600" dirty="0" err="1"/>
              <a:t>Handelsman</a:t>
            </a:r>
            <a:r>
              <a:rPr lang="en-US" sz="1600" dirty="0"/>
              <a:t>.</a:t>
            </a:r>
            <a:r>
              <a:rPr lang="en-US" sz="1600" i="1" dirty="0">
                <a:latin typeface="Trebuchet MS" panose="020B0703020202090204" pitchFamily="34" charset="0"/>
              </a:rPr>
              <a:t> “2016 Election Accessories</a:t>
            </a:r>
            <a:r>
              <a:rPr lang="en-US" sz="1600" dirty="0">
                <a:latin typeface="Trebuchet MS" panose="020B0703020202090204" pitchFamily="34" charset="0"/>
              </a:rPr>
              <a:t>,” April 9 2016.</a:t>
            </a:r>
          </a:p>
        </p:txBody>
      </p:sp>
    </p:spTree>
    <p:extLst>
      <p:ext uri="{BB962C8B-B14F-4D97-AF65-F5344CB8AC3E}">
        <p14:creationId xmlns:p14="http://schemas.microsoft.com/office/powerpoint/2010/main" val="229264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85527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Tuesday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708254"/>
            <a:ext cx="6647687" cy="7505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Describe what you are viewing in the political cartoon.</a:t>
            </a:r>
          </a:p>
          <a:p>
            <a:pPr marL="0" indent="0">
              <a:buNone/>
            </a:pPr>
            <a:r>
              <a:rPr lang="en-US" sz="2000" dirty="0"/>
              <a:t>How is the artist trying to convey his message?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43EC4-3893-7348-A29E-5F0DC0633785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7F174-8488-D447-A4F5-338F72F03CC5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Walt </a:t>
            </a:r>
            <a:r>
              <a:rPr lang="en-US" sz="1600" dirty="0" err="1"/>
              <a:t>Handelsman</a:t>
            </a:r>
            <a:r>
              <a:rPr lang="en-US" sz="1600" dirty="0"/>
              <a:t>.</a:t>
            </a:r>
            <a:r>
              <a:rPr lang="en-US" sz="1600" i="1" dirty="0">
                <a:latin typeface="Trebuchet MS" panose="020B0703020202090204" pitchFamily="34" charset="0"/>
              </a:rPr>
              <a:t> “2016 Election Accessories</a:t>
            </a:r>
            <a:r>
              <a:rPr lang="en-US" sz="1600" dirty="0">
                <a:latin typeface="Trebuchet MS" panose="020B0703020202090204" pitchFamily="34" charset="0"/>
              </a:rPr>
              <a:t>,” April 9 2016.</a:t>
            </a:r>
          </a:p>
        </p:txBody>
      </p:sp>
    </p:spTree>
    <p:extLst>
      <p:ext uri="{BB962C8B-B14F-4D97-AF65-F5344CB8AC3E}">
        <p14:creationId xmlns:p14="http://schemas.microsoft.com/office/powerpoint/2010/main" val="146937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5798404"/>
            <a:ext cx="2823693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Wednesday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921920" y="5461702"/>
            <a:ext cx="6479658" cy="100349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is the cartoon meant to signify: humor, anger, sarcasm, or disgust? </a:t>
            </a:r>
          </a:p>
          <a:p>
            <a:pPr marL="0" indent="0">
              <a:buNone/>
            </a:pPr>
            <a:r>
              <a:rPr lang="en-US" sz="2000" dirty="0"/>
              <a:t>What emotions does the cartoon stir in you?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1F0527-0B44-B14E-B11A-776D9A89C799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976FC-E6CF-874C-81C4-F5B5D3189BAB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Walt </a:t>
            </a:r>
            <a:r>
              <a:rPr lang="en-US" sz="1600" dirty="0" err="1"/>
              <a:t>Handelsman</a:t>
            </a:r>
            <a:r>
              <a:rPr lang="en-US" sz="1600" dirty="0"/>
              <a:t>.</a:t>
            </a:r>
            <a:r>
              <a:rPr lang="en-US" sz="1600" i="1" dirty="0">
                <a:latin typeface="Trebuchet MS" panose="020B0703020202090204" pitchFamily="34" charset="0"/>
              </a:rPr>
              <a:t> “2016 Election Accessories</a:t>
            </a:r>
            <a:r>
              <a:rPr lang="en-US" sz="1600" dirty="0">
                <a:latin typeface="Trebuchet MS" panose="020B0703020202090204" pitchFamily="34" charset="0"/>
              </a:rPr>
              <a:t>,” April 9 2016.</a:t>
            </a:r>
          </a:p>
        </p:txBody>
      </p:sp>
    </p:spTree>
    <p:extLst>
      <p:ext uri="{BB962C8B-B14F-4D97-AF65-F5344CB8AC3E}">
        <p14:creationId xmlns:p14="http://schemas.microsoft.com/office/powerpoint/2010/main" val="256039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Thursday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22069" y="5262861"/>
            <a:ext cx="6647687" cy="120233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Does the cartoonist choose a political side in this cartoon?</a:t>
            </a:r>
          </a:p>
          <a:p>
            <a:pPr marL="0" indent="0">
              <a:buNone/>
            </a:pPr>
            <a:r>
              <a:rPr lang="en-US" sz="2000" dirty="0"/>
              <a:t>Do you feel like the cartoonist is making a fair statement? Explain.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B81930-DCD1-B64D-A535-9CFAC382F99F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38BC5-BB3A-984E-AB01-9B59D64A4EC8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Walt </a:t>
            </a:r>
            <a:r>
              <a:rPr lang="en-US" sz="1600" dirty="0" err="1"/>
              <a:t>Handelsman</a:t>
            </a:r>
            <a:r>
              <a:rPr lang="en-US" sz="1600" dirty="0"/>
              <a:t>.</a:t>
            </a:r>
            <a:r>
              <a:rPr lang="en-US" sz="1600" i="1" dirty="0">
                <a:latin typeface="Trebuchet MS" panose="020B0703020202090204" pitchFamily="34" charset="0"/>
              </a:rPr>
              <a:t> “2016 Election Accessories</a:t>
            </a:r>
            <a:r>
              <a:rPr lang="en-US" sz="1600" dirty="0">
                <a:latin typeface="Trebuchet MS" panose="020B0703020202090204" pitchFamily="34" charset="0"/>
              </a:rPr>
              <a:t>,” April 9 2016.</a:t>
            </a:r>
          </a:p>
        </p:txBody>
      </p:sp>
    </p:spTree>
    <p:extLst>
      <p:ext uri="{BB962C8B-B14F-4D97-AF65-F5344CB8AC3E}">
        <p14:creationId xmlns:p14="http://schemas.microsoft.com/office/powerpoint/2010/main" val="51315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Friday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90240"/>
            <a:ext cx="6647687" cy="9915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can a cartoonist be an influential citizen in society?</a:t>
            </a:r>
          </a:p>
          <a:p>
            <a:pPr marL="0" indent="0">
              <a:buNone/>
            </a:pPr>
            <a:r>
              <a:rPr lang="en-US" sz="2000" dirty="0"/>
              <a:t>Why is it important to analyze the political standpoint of the cartoon?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08535-5E27-A041-A2E1-13E1E29FBF59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8BA96-2A5A-3940-939D-2E471D4C5E62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Walt </a:t>
            </a:r>
            <a:r>
              <a:rPr lang="en-US" sz="1600" dirty="0" err="1"/>
              <a:t>Handelsman</a:t>
            </a:r>
            <a:r>
              <a:rPr lang="en-US" sz="1600" dirty="0"/>
              <a:t>.</a:t>
            </a:r>
            <a:r>
              <a:rPr lang="en-US" sz="1600" i="1" dirty="0">
                <a:latin typeface="Trebuchet MS" panose="020B0703020202090204" pitchFamily="34" charset="0"/>
              </a:rPr>
              <a:t> “2016 Election Accessories</a:t>
            </a:r>
            <a:r>
              <a:rPr lang="en-US" sz="1600" dirty="0">
                <a:latin typeface="Trebuchet MS" panose="020B0703020202090204" pitchFamily="34" charset="0"/>
              </a:rPr>
              <a:t>,” April 9 2016.</a:t>
            </a:r>
          </a:p>
        </p:txBody>
      </p:sp>
    </p:spTree>
    <p:extLst>
      <p:ext uri="{BB962C8B-B14F-4D97-AF65-F5344CB8AC3E}">
        <p14:creationId xmlns:p14="http://schemas.microsoft.com/office/powerpoint/2010/main" val="222715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4643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321</Words>
  <Application>Microsoft Macintosh PowerPoint</Application>
  <PresentationFormat>On-screen Show (4:3)</PresentationFormat>
  <Paragraphs>41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11</cp:revision>
  <dcterms:modified xsi:type="dcterms:W3CDTF">2021-10-04T23:59:17Z</dcterms:modified>
</cp:coreProperties>
</file>