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97" r:id="rId2"/>
    <p:sldId id="292" r:id="rId3"/>
    <p:sldId id="293" r:id="rId4"/>
    <p:sldId id="294" r:id="rId5"/>
    <p:sldId id="298" r:id="rId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E8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snapToObjects="1">
      <p:cViewPr varScale="1">
        <p:scale>
          <a:sx n="117" d="100"/>
          <a:sy n="117" d="100"/>
        </p:scale>
        <p:origin x="28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056927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7543800" y="6545790"/>
            <a:ext cx="1600200"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20</a:t>
            </a:r>
            <a:r>
              <a:rPr lang="en-US" dirty="0"/>
              <a:t>21</a:t>
            </a:r>
            <a:r>
              <a:rPr dirty="0"/>
              <a:t> Clairmont Press</a:t>
            </a:r>
          </a:p>
        </p:txBody>
      </p:sp>
      <p:sp>
        <p:nvSpPr>
          <p:cNvPr id="5" name="Shape 59">
            <a:extLst>
              <a:ext uri="{FF2B5EF4-FFF2-40B4-BE49-F238E27FC236}">
                <a16:creationId xmlns:a16="http://schemas.microsoft.com/office/drawing/2014/main" id="{73A16F62-AB94-174B-82E5-EEED53C3496C}"/>
              </a:ext>
            </a:extLst>
          </p:cNvPr>
          <p:cNvSpPr/>
          <p:nvPr/>
        </p:nvSpPr>
        <p:spPr>
          <a:xfrm>
            <a:off x="0" y="4451579"/>
            <a:ext cx="9141246" cy="1446550"/>
          </a:xfrm>
          <a:prstGeom prst="rect">
            <a:avLst/>
          </a:prstGeom>
          <a:solidFill>
            <a:srgbClr val="DCE6F2">
              <a:alpha val="32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rPr lang="en-US" sz="4400" b="1" dirty="0">
                <a:ln w="3175">
                  <a:solidFill>
                    <a:schemeClr val="tx1"/>
                  </a:solidFill>
                </a:ln>
              </a:rPr>
              <a:t>SMART SKILLS</a:t>
            </a:r>
          </a:p>
          <a:p>
            <a:pPr algn="r">
              <a:defRPr sz="3200">
                <a:solidFill>
                  <a:srgbClr val="FFFFFF"/>
                </a:solidFill>
                <a:effectLst>
                  <a:outerShdw blurRad="38100" dist="19050" dir="2700000" rotWithShape="0">
                    <a:srgbClr val="000000">
                      <a:alpha val="40000"/>
                    </a:srgbClr>
                  </a:outerShdw>
                </a:effectLst>
              </a:defRPr>
            </a:pPr>
            <a:r>
              <a:rPr lang="en-US" sz="4400" b="1" dirty="0">
                <a:ln w="3175">
                  <a:solidFill>
                    <a:schemeClr val="tx1"/>
                  </a:solidFill>
                </a:ln>
              </a:rPr>
              <a:t>Teacher’s Overview</a:t>
            </a:r>
            <a:endParaRPr sz="4400" b="1" dirty="0">
              <a:ln w="3175">
                <a:solidFill>
                  <a:schemeClr val="tx1"/>
                </a:solidFill>
              </a:ln>
            </a:endParaRPr>
          </a:p>
        </p:txBody>
      </p:sp>
    </p:spTree>
    <p:extLst>
      <p:ext uri="{BB962C8B-B14F-4D97-AF65-F5344CB8AC3E}">
        <p14:creationId xmlns:p14="http://schemas.microsoft.com/office/powerpoint/2010/main" val="5845102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Overview</a:t>
            </a:r>
            <a:endParaRPr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
        <p:nvSpPr>
          <p:cNvPr id="5" name="Rectangle 3"/>
          <p:cNvSpPr txBox="1">
            <a:spLocks noChangeArrowheads="1"/>
          </p:cNvSpPr>
          <p:nvPr/>
        </p:nvSpPr>
        <p:spPr>
          <a:xfrm>
            <a:off x="190500" y="914400"/>
            <a:ext cx="8763000" cy="561371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hangingPunct="1"/>
            <a:r>
              <a:rPr lang="en-US" dirty="0"/>
              <a:t>The goal of the Smart Skills presentations is to promote mastery of a skill and further support the standards.</a:t>
            </a:r>
          </a:p>
          <a:p>
            <a:pPr hangingPunct="1"/>
            <a:r>
              <a:rPr lang="en-US" dirty="0"/>
              <a:t>The questions promote higher order thinking (interpreting, analyzing, formulating, determining, etc.).</a:t>
            </a:r>
          </a:p>
          <a:p>
            <a:pPr hangingPunct="1"/>
            <a:r>
              <a:rPr lang="en-US" dirty="0"/>
              <a:t>By using these questions to begin a lesson, students will be guaranteed work in essential skills throughout the year. For example: </a:t>
            </a:r>
            <a:r>
              <a:rPr lang="en-US" b="1" dirty="0"/>
              <a:t>5 minutes a day</a:t>
            </a:r>
            <a:r>
              <a:rPr lang="en-US" dirty="0"/>
              <a:t>, 5 days a week, for seven weeks each skill equals to </a:t>
            </a:r>
            <a:r>
              <a:rPr lang="en-US" b="1" dirty="0"/>
              <a:t>2 ½ class periods</a:t>
            </a:r>
            <a:r>
              <a:rPr lang="en-US" dirty="0"/>
              <a:t> devoted to </a:t>
            </a:r>
            <a:r>
              <a:rPr lang="en-US" b="1" dirty="0"/>
              <a:t>each skill </a:t>
            </a:r>
            <a:r>
              <a:rPr lang="en-US" dirty="0"/>
              <a:t>per year. </a:t>
            </a:r>
          </a:p>
          <a:p>
            <a:pPr lvl="1" hangingPunct="1"/>
            <a:endParaRPr lang="en-US" sz="1900" dirty="0"/>
          </a:p>
        </p:txBody>
      </p:sp>
    </p:spTree>
    <p:extLst>
      <p:ext uri="{BB962C8B-B14F-4D97-AF65-F5344CB8AC3E}">
        <p14:creationId xmlns:p14="http://schemas.microsoft.com/office/powerpoint/2010/main" val="1960335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How to Use the System</a:t>
            </a:r>
            <a:endParaRPr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
        <p:nvSpPr>
          <p:cNvPr id="6" name="Content Placeholder 4"/>
          <p:cNvSpPr txBox="1">
            <a:spLocks/>
          </p:cNvSpPr>
          <p:nvPr/>
        </p:nvSpPr>
        <p:spPr>
          <a:xfrm>
            <a:off x="76200" y="847681"/>
            <a:ext cx="8991600" cy="5680436"/>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758952" lvl="2" indent="-758952" hangingPunct="1">
              <a:lnSpc>
                <a:spcPct val="90000"/>
              </a:lnSpc>
              <a:buFont typeface="Wingdings" pitchFamily="2" charset="2"/>
              <a:buChar char="Ø"/>
            </a:pPr>
            <a:r>
              <a:rPr lang="en-US" sz="2200" dirty="0"/>
              <a:t>Simply follow the weeks 1-35 as shown in the chart on slide 4. For week one, use presentation file Wk1_Map1 (Week 1, Map 1). Maps will be the focus again in weeks 6, 11, 16, 21, 26, and 31. </a:t>
            </a:r>
          </a:p>
          <a:p>
            <a:pPr hangingPunct="1">
              <a:lnSpc>
                <a:spcPct val="90000"/>
              </a:lnSpc>
            </a:pPr>
            <a:r>
              <a:rPr lang="en-US" sz="2200" dirty="0"/>
              <a:t>Each day of the week uses the same presentation. The slide days are marked and the answers are in the Notes section of the slide. Answers and discussion should take no more than five minutes. </a:t>
            </a:r>
          </a:p>
          <a:p>
            <a:pPr hangingPunct="1">
              <a:lnSpc>
                <a:spcPct val="90000"/>
              </a:lnSpc>
            </a:pPr>
            <a:r>
              <a:rPr lang="en-US" sz="2200" dirty="0"/>
              <a:t>As the week progresses, the questions become more rigorous and/or open-ended. By Friday, the students are challenged with higher level questions. </a:t>
            </a:r>
          </a:p>
          <a:p>
            <a:pPr hangingPunct="1">
              <a:lnSpc>
                <a:spcPct val="90000"/>
              </a:lnSpc>
            </a:pPr>
            <a:r>
              <a:rPr lang="en-US" sz="2200" dirty="0"/>
              <a:t>The chart on slide 4 shows the progression: </a:t>
            </a:r>
          </a:p>
          <a:p>
            <a:pPr lvl="2" hangingPunct="1">
              <a:lnSpc>
                <a:spcPct val="90000"/>
              </a:lnSpc>
            </a:pPr>
            <a:r>
              <a:rPr lang="en-US" sz="2200" dirty="0"/>
              <a:t>Maps </a:t>
            </a:r>
          </a:p>
          <a:p>
            <a:pPr lvl="2" hangingPunct="1">
              <a:lnSpc>
                <a:spcPct val="90000"/>
              </a:lnSpc>
            </a:pPr>
            <a:r>
              <a:rPr lang="en-US" sz="2200" dirty="0"/>
              <a:t>Charts and Graphs</a:t>
            </a:r>
          </a:p>
          <a:p>
            <a:pPr lvl="2" hangingPunct="1">
              <a:lnSpc>
                <a:spcPct val="90000"/>
              </a:lnSpc>
            </a:pPr>
            <a:r>
              <a:rPr lang="en-US" sz="2200" dirty="0"/>
              <a:t>Analyzing Artifacts and Documents</a:t>
            </a:r>
          </a:p>
          <a:p>
            <a:pPr lvl="2" hangingPunct="1">
              <a:lnSpc>
                <a:spcPct val="90000"/>
              </a:lnSpc>
            </a:pPr>
            <a:r>
              <a:rPr lang="en-US" sz="2200" dirty="0"/>
              <a:t>Timelines</a:t>
            </a:r>
          </a:p>
          <a:p>
            <a:pPr lvl="2" hangingPunct="1">
              <a:lnSpc>
                <a:spcPct val="90000"/>
              </a:lnSpc>
            </a:pPr>
            <a:r>
              <a:rPr lang="en-US" sz="2200" dirty="0"/>
              <a:t>Political Cartoons</a:t>
            </a:r>
          </a:p>
        </p:txBody>
      </p:sp>
    </p:spTree>
    <p:extLst>
      <p:ext uri="{BB962C8B-B14F-4D97-AF65-F5344CB8AC3E}">
        <p14:creationId xmlns:p14="http://schemas.microsoft.com/office/powerpoint/2010/main" val="10705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graphicFrame>
        <p:nvGraphicFramePr>
          <p:cNvPr id="8" name="Group 87"/>
          <p:cNvGraphicFramePr>
            <a:graphicFrameLocks noGrp="1"/>
          </p:cNvGraphicFramePr>
          <p:nvPr>
            <p:extLst>
              <p:ext uri="{D42A27DB-BD31-4B8C-83A1-F6EECF244321}">
                <p14:modId xmlns:p14="http://schemas.microsoft.com/office/powerpoint/2010/main" val="1203358183"/>
              </p:ext>
            </p:extLst>
          </p:nvPr>
        </p:nvGraphicFramePr>
        <p:xfrm>
          <a:off x="647700" y="551258"/>
          <a:ext cx="7848600" cy="5559536"/>
        </p:xfrm>
        <a:graphic>
          <a:graphicData uri="http://schemas.openxmlformats.org/drawingml/2006/table">
            <a:tbl>
              <a:tblPr/>
              <a:tblGrid>
                <a:gridCol w="1570038">
                  <a:extLst>
                    <a:ext uri="{9D8B030D-6E8A-4147-A177-3AD203B41FA5}">
                      <a16:colId xmlns:a16="http://schemas.microsoft.com/office/drawing/2014/main" val="20000"/>
                    </a:ext>
                  </a:extLst>
                </a:gridCol>
                <a:gridCol w="1570037">
                  <a:extLst>
                    <a:ext uri="{9D8B030D-6E8A-4147-A177-3AD203B41FA5}">
                      <a16:colId xmlns:a16="http://schemas.microsoft.com/office/drawing/2014/main" val="20001"/>
                    </a:ext>
                  </a:extLst>
                </a:gridCol>
                <a:gridCol w="1568450">
                  <a:extLst>
                    <a:ext uri="{9D8B030D-6E8A-4147-A177-3AD203B41FA5}">
                      <a16:colId xmlns:a16="http://schemas.microsoft.com/office/drawing/2014/main" val="20002"/>
                    </a:ext>
                  </a:extLst>
                </a:gridCol>
                <a:gridCol w="1570038">
                  <a:extLst>
                    <a:ext uri="{9D8B030D-6E8A-4147-A177-3AD203B41FA5}">
                      <a16:colId xmlns:a16="http://schemas.microsoft.com/office/drawing/2014/main" val="20003"/>
                    </a:ext>
                  </a:extLst>
                </a:gridCol>
                <a:gridCol w="1570037">
                  <a:extLst>
                    <a:ext uri="{9D8B030D-6E8A-4147-A177-3AD203B41FA5}">
                      <a16:colId xmlns:a16="http://schemas.microsoft.com/office/drawing/2014/main" val="20004"/>
                    </a:ext>
                  </a:extLst>
                </a:gridCol>
              </a:tblGrid>
              <a:tr h="69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Map/ Globe Skills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Charts/ Graphs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Analyzing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Artifacts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Timelines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Political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Cartoons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0"/>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1"/>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2"/>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3"/>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4"/>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5"/>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6"/>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328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 name="Shape 205"/>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rgbClr val="FF0000"/>
                </a:solidFill>
                <a:uFill>
                  <a:solidFill>
                    <a:srgbClr val="FF0000"/>
                  </a:solidFill>
                </a:uFill>
                <a:hlinkClick r:id="" action="ppaction://noaction"/>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06" name="Shape 206"/>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207" name="Shape 207"/>
          <p:cNvSpPr/>
          <p:nvPr/>
        </p:nvSpPr>
        <p:spPr>
          <a:xfrm>
            <a:off x="311650" y="5542756"/>
            <a:ext cx="7924800"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rgbClr val="FFFFFF"/>
                </a:solidFill>
              </a:defRPr>
            </a:pPr>
            <a:r>
              <a:rPr lang="en-US" dirty="0">
                <a:solidFill>
                  <a:srgbClr val="FEFBFF"/>
                </a:solidFill>
              </a:rPr>
              <a:t>Image Credits</a:t>
            </a:r>
          </a:p>
          <a:p>
            <a:pPr>
              <a:defRPr sz="1200">
                <a:solidFill>
                  <a:srgbClr val="FFFFFF"/>
                </a:solidFill>
              </a:defRPr>
            </a:pPr>
            <a:endParaRPr lang="en-US" dirty="0">
              <a:solidFill>
                <a:srgbClr val="FEFBFF"/>
              </a:solidFill>
            </a:endParaRPr>
          </a:p>
          <a:p>
            <a:pPr>
              <a:defRPr sz="1200">
                <a:solidFill>
                  <a:srgbClr val="FFFFFF"/>
                </a:solidFill>
              </a:defRPr>
            </a:pPr>
            <a:r>
              <a:rPr lang="en-US" dirty="0">
                <a:solidFill>
                  <a:srgbClr val="FEFBFF"/>
                </a:solidFill>
              </a:rPr>
              <a:t>Title Slide: South Carolina State House, by </a:t>
            </a:r>
            <a:r>
              <a:rPr lang="en-US" dirty="0" err="1"/>
              <a:t>HaloMasterMind</a:t>
            </a:r>
            <a:r>
              <a:rPr lang="en-US" dirty="0">
                <a:solidFill>
                  <a:srgbClr val="FEFBFF"/>
                </a:solidFill>
              </a:rPr>
              <a:t>, Uploaded 30 August 2013, Wikimedia Commons</a:t>
            </a:r>
          </a:p>
          <a:p>
            <a:pPr>
              <a:defRPr sz="1200">
                <a:solidFill>
                  <a:srgbClr val="FFFFFF"/>
                </a:solidFill>
              </a:defRPr>
            </a:pPr>
            <a:r>
              <a:rPr lang="en-US" dirty="0">
                <a:solidFill>
                  <a:srgbClr val="FEFBFF"/>
                </a:solidFill>
              </a:rPr>
              <a:t>End Slide: Hunting Island 1, Public Domain, Wikimedia Commons</a:t>
            </a:r>
          </a:p>
        </p:txBody>
      </p:sp>
    </p:spTree>
    <p:extLst>
      <p:ext uri="{BB962C8B-B14F-4D97-AF65-F5344CB8AC3E}">
        <p14:creationId xmlns:p14="http://schemas.microsoft.com/office/powerpoint/2010/main" val="2154365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TotalTime>
  <Words>447</Words>
  <Application>Microsoft Macintosh PowerPoint</Application>
  <PresentationFormat>On-screen Show (4:3)</PresentationFormat>
  <Paragraphs>103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Wingdings</vt:lpstr>
      <vt:lpstr>Office Theme</vt:lpstr>
      <vt:lpstr>PowerPoint Presentation</vt:lpstr>
      <vt:lpstr>Overview</vt:lpstr>
      <vt:lpstr>How to Use the System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9</cp:revision>
  <dcterms:modified xsi:type="dcterms:W3CDTF">2021-10-05T23:50:23Z</dcterms:modified>
</cp:coreProperties>
</file>