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8"/>
    <p:restoredTop sz="94599"/>
  </p:normalViewPr>
  <p:slideViewPr>
    <p:cSldViewPr snapToGrid="0" snapToObjects="1">
      <p:cViewPr varScale="1">
        <p:scale>
          <a:sx n="99" d="100"/>
          <a:sy n="99" d="100"/>
        </p:scale>
        <p:origin x="36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4.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23.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58" name="DSCN0757.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27697"/>
            <a:ext cx="9141246" cy="6673487"/>
          </a:xfrm>
          <a:prstGeom prst="rect">
            <a:avLst/>
          </a:prstGeom>
          <a:ln w="12700">
            <a:miter lim="400000"/>
          </a:ln>
        </p:spPr>
      </p:pic>
      <p:sp>
        <p:nvSpPr>
          <p:cNvPr id="59" name="Shape 59"/>
          <p:cNvSpPr/>
          <p:nvPr/>
        </p:nvSpPr>
        <p:spPr>
          <a:xfrm>
            <a:off x="1377" y="4916913"/>
            <a:ext cx="9141246" cy="1501139"/>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t>Chapter 6:</a:t>
            </a:r>
          </a:p>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t>Federal Republic of Germany</a:t>
            </a:r>
          </a:p>
          <a:p>
            <a:pPr algn="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t>STUDY PRESENTATION</a:t>
            </a:r>
          </a:p>
        </p:txBody>
      </p:sp>
      <p:sp>
        <p:nvSpPr>
          <p:cNvPr id="60" name="Shape 60"/>
          <p:cNvSpPr/>
          <p:nvPr/>
        </p:nvSpPr>
        <p:spPr>
          <a:xfrm>
            <a:off x="7543800" y="6545790"/>
            <a:ext cx="1600200" cy="22698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1" name="image2.png"/>
          <p:cNvPicPr>
            <a:picLocks noChangeAspect="1"/>
          </p:cNvPicPr>
          <p:nvPr/>
        </p:nvPicPr>
        <p:blipFill>
          <a:blip r:embed="rId3">
            <a:extLst/>
          </a:blip>
          <a:stretch>
            <a:fillRect/>
          </a:stretch>
        </p:blipFill>
        <p:spPr>
          <a:xfrm>
            <a:off x="236305" y="381142"/>
            <a:ext cx="5476126" cy="140482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457200" y="0"/>
            <a:ext cx="8229600" cy="1143001"/>
          </a:xfrm>
          <a:prstGeom prst="rect">
            <a:avLst/>
          </a:prstGeom>
        </p:spPr>
        <p:txBody>
          <a:bodyPr/>
          <a:lstStyle/>
          <a:p>
            <a:r>
              <a:t>Natural Resources of Germany</a:t>
            </a:r>
          </a:p>
        </p:txBody>
      </p:sp>
      <p:sp>
        <p:nvSpPr>
          <p:cNvPr id="99" name="Shape 99"/>
          <p:cNvSpPr>
            <a:spLocks noGrp="1"/>
          </p:cNvSpPr>
          <p:nvPr>
            <p:ph type="body" idx="1"/>
          </p:nvPr>
        </p:nvSpPr>
        <p:spPr>
          <a:xfrm>
            <a:off x="457200" y="1225295"/>
            <a:ext cx="8229600" cy="4900869"/>
          </a:xfrm>
          <a:prstGeom prst="rect">
            <a:avLst/>
          </a:prstGeom>
        </p:spPr>
        <p:txBody>
          <a:bodyPr/>
          <a:lstStyle/>
          <a:p>
            <a:pPr marL="667877" indent="-667877" defTabSz="804672">
              <a:spcBef>
                <a:spcPts val="600"/>
              </a:spcBef>
              <a:defRPr sz="2800"/>
            </a:pPr>
            <a:r>
              <a:t>Germany’s natural resources include iron ore, coal, potash, uranium, nickel, natural gas, and copper.</a:t>
            </a:r>
          </a:p>
          <a:p>
            <a:pPr marL="667877" indent="-667877" defTabSz="804672">
              <a:spcBef>
                <a:spcPts val="600"/>
              </a:spcBef>
              <a:defRPr sz="2800"/>
            </a:pPr>
            <a:r>
              <a:t>Timber is an important renewable resource in Germany.</a:t>
            </a:r>
          </a:p>
          <a:p>
            <a:pPr marL="667877" indent="-667877" defTabSz="804672">
              <a:spcBef>
                <a:spcPts val="600"/>
              </a:spcBef>
              <a:defRPr sz="2800"/>
            </a:pPr>
            <a:r>
              <a:t>About 1/3 of Germany’s land is arable (able to be used for agriculture).</a:t>
            </a:r>
          </a:p>
          <a:p>
            <a:pPr marL="667877" indent="-667877" defTabSz="804672">
              <a:spcBef>
                <a:spcPts val="600"/>
              </a:spcBef>
              <a:defRPr sz="2800"/>
            </a:pPr>
            <a:r>
              <a:t>Germany’s natural resources have shaped the country’s development.</a:t>
            </a:r>
          </a:p>
          <a:p>
            <a:pPr marL="1125077" lvl="1" indent="-667877" defTabSz="804672">
              <a:spcBef>
                <a:spcPts val="600"/>
              </a:spcBef>
              <a:defRPr sz="2800"/>
            </a:pPr>
            <a:r>
              <a:t>Coal helped build large industrial centers, which became large cities, mostly along the Rhine River.</a:t>
            </a:r>
          </a:p>
        </p:txBody>
      </p:sp>
      <p:sp>
        <p:nvSpPr>
          <p:cNvPr id="100" name="Shape 100"/>
          <p:cNvSpPr>
            <a:spLocks noGrp="1"/>
          </p:cNvSpPr>
          <p:nvPr>
            <p:ph type="sldNum" sz="quarter" idx="4294967295"/>
          </p:nvPr>
        </p:nvSpPr>
        <p:spPr>
          <a:xfrm>
            <a:off x="8526702" y="6528118"/>
            <a:ext cx="312498"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457200" y="0"/>
            <a:ext cx="8229600" cy="1143001"/>
          </a:xfrm>
          <a:prstGeom prst="rect">
            <a:avLst/>
          </a:prstGeom>
        </p:spPr>
        <p:txBody>
          <a:bodyPr/>
          <a:lstStyle/>
          <a:p>
            <a:r>
              <a:t>Physical Features of Germany</a:t>
            </a:r>
          </a:p>
        </p:txBody>
      </p:sp>
      <p:sp>
        <p:nvSpPr>
          <p:cNvPr id="103" name="Shape 103"/>
          <p:cNvSpPr>
            <a:spLocks noGrp="1"/>
          </p:cNvSpPr>
          <p:nvPr>
            <p:ph type="body" idx="1"/>
          </p:nvPr>
        </p:nvSpPr>
        <p:spPr>
          <a:xfrm>
            <a:off x="457200" y="1033272"/>
            <a:ext cx="8229600" cy="5092892"/>
          </a:xfrm>
          <a:prstGeom prst="rect">
            <a:avLst/>
          </a:prstGeom>
        </p:spPr>
        <p:txBody>
          <a:bodyPr/>
          <a:lstStyle/>
          <a:p>
            <a:pPr marL="677591" indent="-677591" defTabSz="816375">
              <a:lnSpc>
                <a:spcPct val="72000"/>
              </a:lnSpc>
              <a:spcBef>
                <a:spcPts val="600"/>
              </a:spcBef>
              <a:defRPr sz="2790"/>
            </a:pPr>
            <a:r>
              <a:t>Rivers and waterways are the lifelines of Europe, and Germany relies on the Rhine River for trade, travel, and transportation of goods.</a:t>
            </a:r>
          </a:p>
          <a:p>
            <a:pPr marL="1102787" lvl="1" indent="-677591" defTabSz="816375">
              <a:lnSpc>
                <a:spcPct val="72000"/>
              </a:lnSpc>
              <a:spcBef>
                <a:spcPts val="600"/>
              </a:spcBef>
              <a:defRPr sz="2790"/>
            </a:pPr>
            <a:r>
              <a:t>The Rhine begins high in the Alps of Switzerland and flows through Germany to the North Sea.</a:t>
            </a:r>
          </a:p>
          <a:p>
            <a:pPr marL="677591" indent="-677591" defTabSz="816375">
              <a:lnSpc>
                <a:spcPct val="72000"/>
              </a:lnSpc>
              <a:spcBef>
                <a:spcPts val="600"/>
              </a:spcBef>
              <a:defRPr sz="2790"/>
            </a:pPr>
            <a:r>
              <a:t>The Main-Danube Canal connects Germany’s Rhine and Main Rivers to Europe’s second-longest river, the Danube.</a:t>
            </a:r>
          </a:p>
          <a:p>
            <a:pPr marL="677591" indent="-677591" defTabSz="816375">
              <a:lnSpc>
                <a:spcPct val="72000"/>
              </a:lnSpc>
              <a:spcBef>
                <a:spcPts val="600"/>
              </a:spcBef>
              <a:defRPr sz="2790"/>
            </a:pPr>
            <a:r>
              <a:t>Germany’s location in the center of Europe makes it an important crossroad for travel and trade, and the country’s excellent highway system (the autobahn) allows Germany to take full advantage of its location.</a:t>
            </a:r>
          </a:p>
        </p:txBody>
      </p:sp>
      <p:sp>
        <p:nvSpPr>
          <p:cNvPr id="104" name="Shape 104"/>
          <p:cNvSpPr>
            <a:spLocks noGrp="1"/>
          </p:cNvSpPr>
          <p:nvPr>
            <p:ph type="sldNum" sz="quarter" idx="4294967295"/>
          </p:nvPr>
        </p:nvSpPr>
        <p:spPr>
          <a:xfrm>
            <a:off x="8526702" y="6528118"/>
            <a:ext cx="312498"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457200" y="0"/>
            <a:ext cx="8229600" cy="1143001"/>
          </a:xfrm>
          <a:prstGeom prst="rect">
            <a:avLst/>
          </a:prstGeom>
        </p:spPr>
        <p:txBody>
          <a:bodyPr/>
          <a:lstStyle>
            <a:lvl1pPr defTabSz="850391">
              <a:defRPr sz="4092">
                <a:effectLst>
                  <a:outerShdw blurRad="35433" dist="35433" dir="2700000" rotWithShape="0">
                    <a:srgbClr val="000000">
                      <a:alpha val="43137"/>
                    </a:srgbClr>
                  </a:outerShdw>
                </a:effectLst>
              </a:defRPr>
            </a:lvl1pPr>
          </a:lstStyle>
          <a:p>
            <a:r>
              <a:t>Environmental Issues of Germany</a:t>
            </a:r>
          </a:p>
        </p:txBody>
      </p:sp>
      <p:sp>
        <p:nvSpPr>
          <p:cNvPr id="107" name="Shape 107"/>
          <p:cNvSpPr>
            <a:spLocks noGrp="1"/>
          </p:cNvSpPr>
          <p:nvPr>
            <p:ph type="body" idx="1"/>
          </p:nvPr>
        </p:nvSpPr>
        <p:spPr>
          <a:xfrm>
            <a:off x="457200" y="1033272"/>
            <a:ext cx="8229600" cy="5092892"/>
          </a:xfrm>
          <a:prstGeom prst="rect">
            <a:avLst/>
          </a:prstGeom>
        </p:spPr>
        <p:txBody>
          <a:bodyPr>
            <a:normAutofit lnSpcReduction="10000"/>
          </a:bodyPr>
          <a:lstStyle/>
          <a:p>
            <a:pPr marL="612018" indent="-612018" defTabSz="737371">
              <a:lnSpc>
                <a:spcPct val="72000"/>
              </a:lnSpc>
              <a:spcBef>
                <a:spcPts val="500"/>
              </a:spcBef>
              <a:defRPr sz="2520"/>
            </a:pPr>
            <a:r>
              <a:rPr dirty="0"/>
              <a:t>In recent decades, acid rain has damaged Germany’s ancient forests, rivers, and historic sites.</a:t>
            </a:r>
          </a:p>
          <a:p>
            <a:pPr marL="996066" lvl="1" indent="-612018" defTabSz="737371">
              <a:lnSpc>
                <a:spcPct val="72000"/>
              </a:lnSpc>
              <a:spcBef>
                <a:spcPts val="500"/>
              </a:spcBef>
              <a:defRPr sz="2520"/>
            </a:pPr>
            <a:r>
              <a:rPr dirty="0"/>
              <a:t>Acid rain has ruined nearly half of the Black Forest in western Germany</a:t>
            </a:r>
            <a:r>
              <a:rPr lang="en-US" dirty="0"/>
              <a:t>.</a:t>
            </a:r>
            <a:endParaRPr dirty="0"/>
          </a:p>
          <a:p>
            <a:pPr marL="612018" indent="-612018" defTabSz="737371">
              <a:lnSpc>
                <a:spcPct val="72000"/>
              </a:lnSpc>
              <a:spcBef>
                <a:spcPts val="500"/>
              </a:spcBef>
              <a:defRPr sz="2520"/>
            </a:pPr>
            <a:r>
              <a:rPr dirty="0"/>
              <a:t>Acid rain damages buildings and statues, and pollutes rivers, killing the wildlife.</a:t>
            </a:r>
          </a:p>
          <a:p>
            <a:pPr marL="612018" indent="-612018" defTabSz="737371">
              <a:lnSpc>
                <a:spcPct val="72000"/>
              </a:lnSpc>
              <a:spcBef>
                <a:spcPts val="500"/>
              </a:spcBef>
              <a:defRPr sz="2520"/>
            </a:pPr>
            <a:r>
              <a:rPr dirty="0"/>
              <a:t>Acid rain comes from smoke from factories and power plants</a:t>
            </a:r>
            <a:r>
              <a:rPr lang="en-US" dirty="0"/>
              <a:t>. </a:t>
            </a:r>
            <a:r>
              <a:rPr dirty="0"/>
              <a:t>Germany depends on manufacturing industries.</a:t>
            </a:r>
          </a:p>
          <a:p>
            <a:pPr marL="612018" indent="-612018" defTabSz="737371">
              <a:lnSpc>
                <a:spcPct val="72000"/>
              </a:lnSpc>
              <a:spcBef>
                <a:spcPts val="500"/>
              </a:spcBef>
              <a:defRPr sz="2520"/>
            </a:pPr>
            <a:r>
              <a:rPr dirty="0"/>
              <a:t>Germany has begun to make changes to decrease the acid rain problem, like switching to hydroelectric power and solar powered technologies.</a:t>
            </a:r>
          </a:p>
          <a:p>
            <a:pPr marL="612018" indent="-612018" defTabSz="737371">
              <a:lnSpc>
                <a:spcPct val="72000"/>
              </a:lnSpc>
              <a:spcBef>
                <a:spcPts val="500"/>
              </a:spcBef>
              <a:defRPr sz="2520"/>
            </a:pPr>
            <a:r>
              <a:rPr dirty="0"/>
              <a:t>Germany has a number of nuclear power plants to produce its energy, but it plans to replace all nuclear plants with renewable energy in the future.</a:t>
            </a:r>
          </a:p>
        </p:txBody>
      </p:sp>
      <p:sp>
        <p:nvSpPr>
          <p:cNvPr id="108" name="Shape 108"/>
          <p:cNvSpPr>
            <a:spLocks noGrp="1"/>
          </p:cNvSpPr>
          <p:nvPr>
            <p:ph type="sldNum" sz="quarter" idx="4294967295"/>
          </p:nvPr>
        </p:nvSpPr>
        <p:spPr>
          <a:xfrm>
            <a:off x="8526702" y="6528118"/>
            <a:ext cx="312498"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109" name="Shape 109"/>
          <p:cNvSpPr/>
          <p:nvPr/>
        </p:nvSpPr>
        <p:spPr>
          <a:xfrm>
            <a:off x="6621706" y="5986781"/>
            <a:ext cx="2428388" cy="3708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a:solidFill>
                  <a:srgbClr val="0000FF"/>
                </a:solidFill>
                <a:uFill>
                  <a:solidFill>
                    <a:srgbClr val="0000FF"/>
                  </a:solidFill>
                </a:uFill>
                <a:hlinkClick r:id="rId2" action="ppaction://hlinksldjump"/>
              </a:rPr>
              <a:t>Return to Main Menu</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457200" y="0"/>
            <a:ext cx="8229600" cy="1143000"/>
          </a:xfrm>
          <a:prstGeom prst="rect">
            <a:avLst/>
          </a:prstGeom>
        </p:spPr>
        <p:txBody>
          <a:bodyPr/>
          <a:lstStyle>
            <a:lvl1pPr defTabSz="859536">
              <a:defRPr sz="3200">
                <a:effectLst>
                  <a:outerShdw blurRad="38100" dist="35814" dir="2700000" rotWithShape="0">
                    <a:srgbClr val="000000">
                      <a:alpha val="43137"/>
                    </a:srgbClr>
                  </a:outerShdw>
                </a:effectLst>
              </a:defRPr>
            </a:lvl1pPr>
          </a:lstStyle>
          <a:p>
            <a:r>
              <a:t>Section 2: A Brief History of Germany</a:t>
            </a:r>
          </a:p>
        </p:txBody>
      </p:sp>
      <p:sp>
        <p:nvSpPr>
          <p:cNvPr id="112" name="Shape 112"/>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t>Essential Question:</a:t>
            </a:r>
          </a:p>
          <a:p>
            <a:pPr lvl="1"/>
            <a:r>
              <a:t>How did the outcomes of World War I contribute to Hitler’s rise to power?</a:t>
            </a:r>
          </a:p>
        </p:txBody>
      </p:sp>
      <p:sp>
        <p:nvSpPr>
          <p:cNvPr id="113" name="Shape 113"/>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2">
                                            <p:txEl>
                                              <p:pRg st="0" end="0"/>
                                            </p:txEl>
                                          </p:spTgt>
                                        </p:tgtEl>
                                        <p:attrNameLst>
                                          <p:attrName>style.visibility</p:attrName>
                                        </p:attrNameLst>
                                      </p:cBhvr>
                                      <p:to>
                                        <p:strVal val="visible"/>
                                      </p:to>
                                    </p:set>
                                    <p:anim calcmode="lin" valueType="num">
                                      <p:cBhvr>
                                        <p:cTn id="11"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2">
                                            <p:txEl>
                                              <p:pRg st="1" end="1"/>
                                            </p:txEl>
                                          </p:spTgt>
                                        </p:tgtEl>
                                        <p:attrNameLst>
                                          <p:attrName>style.visibility</p:attrName>
                                        </p:attrNameLst>
                                      </p:cBhvr>
                                      <p:to>
                                        <p:strVal val="visible"/>
                                      </p:to>
                                    </p:set>
                                    <p:anim calcmode="lin" valueType="num">
                                      <p:cBhvr>
                                        <p:cTn id="16"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457200" y="0"/>
            <a:ext cx="8229600" cy="1143000"/>
          </a:xfrm>
          <a:prstGeom prst="rect">
            <a:avLst/>
          </a:prstGeom>
        </p:spPr>
        <p:txBody>
          <a:bodyPr/>
          <a:lstStyle>
            <a:lvl1pPr defTabSz="859536">
              <a:defRPr sz="3200">
                <a:effectLst>
                  <a:outerShdw blurRad="38100" dist="35814" dir="2700000" rotWithShape="0">
                    <a:srgbClr val="000000">
                      <a:alpha val="43137"/>
                    </a:srgbClr>
                  </a:outerShdw>
                </a:effectLst>
              </a:defRPr>
            </a:lvl1pPr>
          </a:lstStyle>
          <a:p>
            <a:r>
              <a:t>Section 2: A Brief History of Germany</a:t>
            </a:r>
          </a:p>
        </p:txBody>
      </p:sp>
      <p:sp>
        <p:nvSpPr>
          <p:cNvPr id="116" name="Shape 116"/>
          <p:cNvSpPr>
            <a:spLocks noGrp="1"/>
          </p:cNvSpPr>
          <p:nvPr>
            <p:ph type="body" idx="1"/>
          </p:nvPr>
        </p:nvSpPr>
        <p:spPr>
          <a:xfrm>
            <a:off x="457200" y="1219200"/>
            <a:ext cx="8229600" cy="4800600"/>
          </a:xfrm>
          <a:prstGeom prst="rect">
            <a:avLst/>
          </a:prstGeom>
        </p:spPr>
        <p:txBody>
          <a:bodyPr/>
          <a:lstStyle/>
          <a:p>
            <a:r>
              <a:t>What terms do I need to know? </a:t>
            </a:r>
          </a:p>
          <a:p>
            <a:pPr marL="742950" lvl="1" indent="-285750">
              <a:lnSpc>
                <a:spcPct val="100000"/>
              </a:lnSpc>
              <a:spcBef>
                <a:spcPts val="600"/>
              </a:spcBef>
              <a:buFont typeface="Arial"/>
              <a:defRPr sz="2800"/>
            </a:pPr>
            <a:r>
              <a:t>reparations</a:t>
            </a:r>
          </a:p>
          <a:p>
            <a:pPr marL="742950" lvl="1" indent="-285750">
              <a:lnSpc>
                <a:spcPct val="100000"/>
              </a:lnSpc>
              <a:spcBef>
                <a:spcPts val="600"/>
              </a:spcBef>
              <a:buFont typeface="Arial"/>
              <a:defRPr sz="2800"/>
            </a:pPr>
            <a:r>
              <a:t>Nazi Party</a:t>
            </a:r>
          </a:p>
          <a:p>
            <a:pPr marL="742950" lvl="1" indent="-285750">
              <a:lnSpc>
                <a:spcPct val="100000"/>
              </a:lnSpc>
              <a:spcBef>
                <a:spcPts val="600"/>
              </a:spcBef>
              <a:buFont typeface="Arial"/>
              <a:defRPr sz="2800"/>
            </a:pPr>
            <a:r>
              <a:t>Holocaust</a:t>
            </a:r>
          </a:p>
          <a:p>
            <a:pPr marL="742950" lvl="1" indent="-285750">
              <a:lnSpc>
                <a:spcPct val="100000"/>
              </a:lnSpc>
              <a:spcBef>
                <a:spcPts val="600"/>
              </a:spcBef>
              <a:buFont typeface="Arial"/>
              <a:defRPr sz="2800"/>
            </a:pPr>
            <a:r>
              <a:t>Cold War</a:t>
            </a:r>
          </a:p>
          <a:p>
            <a:pPr marL="742950" lvl="1" indent="-285750">
              <a:lnSpc>
                <a:spcPct val="100000"/>
              </a:lnSpc>
              <a:spcBef>
                <a:spcPts val="600"/>
              </a:spcBef>
              <a:buFont typeface="Arial"/>
              <a:defRPr sz="2800"/>
            </a:pPr>
            <a:r>
              <a:t>Berlin Wall</a:t>
            </a:r>
          </a:p>
          <a:p>
            <a:pPr marL="742950" lvl="1" indent="-285750">
              <a:lnSpc>
                <a:spcPct val="100000"/>
              </a:lnSpc>
              <a:spcBef>
                <a:spcPts val="600"/>
              </a:spcBef>
              <a:buFont typeface="Arial"/>
              <a:defRPr sz="2800"/>
            </a:pPr>
            <a:r>
              <a:t>Warsaw Pact</a:t>
            </a:r>
          </a:p>
        </p:txBody>
      </p:sp>
      <p:sp>
        <p:nvSpPr>
          <p:cNvPr id="117" name="Shape 11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6">
                                            <p:txEl>
                                              <p:pRg st="1" end="1"/>
                                            </p:txEl>
                                          </p:spTgt>
                                        </p:tgtEl>
                                        <p:attrNameLst>
                                          <p:attrName>style.visibility</p:attrName>
                                        </p:attrNameLst>
                                      </p:cBhvr>
                                      <p:to>
                                        <p:strVal val="visible"/>
                                      </p:to>
                                    </p:set>
                                    <p:anim calcmode="lin" valueType="num">
                                      <p:cBhvr>
                                        <p:cTn id="16" dur="500" fill="hold"/>
                                        <p:tgtEl>
                                          <p:spTgt spid="116">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16">
                                            <p:txEl>
                                              <p:pRg st="2" end="2"/>
                                            </p:txEl>
                                          </p:spTgt>
                                        </p:tgtEl>
                                        <p:attrNameLst>
                                          <p:attrName>style.visibility</p:attrName>
                                        </p:attrNameLst>
                                      </p:cBhvr>
                                      <p:to>
                                        <p:strVal val="visible"/>
                                      </p:to>
                                    </p:set>
                                    <p:anim calcmode="lin" valueType="num">
                                      <p:cBhvr>
                                        <p:cTn id="21" dur="500" fill="hold"/>
                                        <p:tgtEl>
                                          <p:spTgt spid="116">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1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16">
                                            <p:txEl>
                                              <p:pRg st="3" end="3"/>
                                            </p:txEl>
                                          </p:spTgt>
                                        </p:tgtEl>
                                        <p:attrNameLst>
                                          <p:attrName>style.visibility</p:attrName>
                                        </p:attrNameLst>
                                      </p:cBhvr>
                                      <p:to>
                                        <p:strVal val="visible"/>
                                      </p:to>
                                    </p:set>
                                    <p:anim calcmode="lin" valueType="num">
                                      <p:cBhvr>
                                        <p:cTn id="26" dur="500" fill="hold"/>
                                        <p:tgtEl>
                                          <p:spTgt spid="116">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1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16">
                                            <p:txEl>
                                              <p:pRg st="4" end="4"/>
                                            </p:txEl>
                                          </p:spTgt>
                                        </p:tgtEl>
                                        <p:attrNameLst>
                                          <p:attrName>style.visibility</p:attrName>
                                        </p:attrNameLst>
                                      </p:cBhvr>
                                      <p:to>
                                        <p:strVal val="visible"/>
                                      </p:to>
                                    </p:set>
                                    <p:anim calcmode="lin" valueType="num">
                                      <p:cBhvr>
                                        <p:cTn id="31" dur="500" fill="hold"/>
                                        <p:tgtEl>
                                          <p:spTgt spid="116">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16">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16">
                                            <p:txEl>
                                              <p:pRg st="5" end="5"/>
                                            </p:txEl>
                                          </p:spTgt>
                                        </p:tgtEl>
                                        <p:attrNameLst>
                                          <p:attrName>style.visibility</p:attrName>
                                        </p:attrNameLst>
                                      </p:cBhvr>
                                      <p:to>
                                        <p:strVal val="visible"/>
                                      </p:to>
                                    </p:set>
                                    <p:anim calcmode="lin" valueType="num">
                                      <p:cBhvr>
                                        <p:cTn id="36" dur="500" fill="hold"/>
                                        <p:tgtEl>
                                          <p:spTgt spid="116">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16">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1" nodeType="afterEffect">
                                  <p:stCondLst>
                                    <p:cond delay="0"/>
                                  </p:stCondLst>
                                  <p:iterate>
                                    <p:tmAbs val="0"/>
                                  </p:iterate>
                                  <p:childTnLst>
                                    <p:set>
                                      <p:cBhvr>
                                        <p:cTn id="40" fill="hold"/>
                                        <p:tgtEl>
                                          <p:spTgt spid="116">
                                            <p:txEl>
                                              <p:pRg st="6" end="6"/>
                                            </p:txEl>
                                          </p:spTgt>
                                        </p:tgtEl>
                                        <p:attrNameLst>
                                          <p:attrName>style.visibility</p:attrName>
                                        </p:attrNameLst>
                                      </p:cBhvr>
                                      <p:to>
                                        <p:strVal val="visible"/>
                                      </p:to>
                                    </p:set>
                                    <p:anim calcmode="lin" valueType="num">
                                      <p:cBhvr>
                                        <p:cTn id="41" dur="500" fill="hold"/>
                                        <p:tgtEl>
                                          <p:spTgt spid="116">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1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453349" y="0"/>
            <a:ext cx="8229601" cy="1143001"/>
          </a:xfrm>
          <a:prstGeom prst="rect">
            <a:avLst/>
          </a:prstGeom>
        </p:spPr>
        <p:txBody>
          <a:bodyPr/>
          <a:lstStyle/>
          <a:p>
            <a:r>
              <a:t>European Rivalries</a:t>
            </a:r>
          </a:p>
        </p:txBody>
      </p:sp>
      <p:sp>
        <p:nvSpPr>
          <p:cNvPr id="120" name="Shape 120"/>
          <p:cNvSpPr>
            <a:spLocks noGrp="1"/>
          </p:cNvSpPr>
          <p:nvPr>
            <p:ph type="body" idx="1"/>
          </p:nvPr>
        </p:nvSpPr>
        <p:spPr>
          <a:xfrm>
            <a:off x="453349" y="941642"/>
            <a:ext cx="8229601" cy="5199064"/>
          </a:xfrm>
          <a:prstGeom prst="rect">
            <a:avLst/>
          </a:prstGeom>
        </p:spPr>
        <p:txBody>
          <a:bodyPr/>
          <a:lstStyle/>
          <a:p>
            <a:pPr marL="593955" indent="-593955" defTabSz="715609">
              <a:spcBef>
                <a:spcPts val="500"/>
              </a:spcBef>
              <a:defRPr sz="2494"/>
            </a:pPr>
            <a:r>
              <a:t>The countries of Europe, especially Spain, France and Great Britain, were constant rivals for power and wealth into the 1800s.</a:t>
            </a:r>
          </a:p>
          <a:p>
            <a:pPr marL="593955" indent="-593955" defTabSz="715609">
              <a:spcBef>
                <a:spcPts val="500"/>
              </a:spcBef>
              <a:defRPr sz="2494"/>
            </a:pPr>
            <a:r>
              <a:t>France was the most powerful country on the European continent and wanted to prevent the unification of the several German-speaking kingdoms into a single country which could compete for France’s power.</a:t>
            </a:r>
          </a:p>
          <a:p>
            <a:pPr marL="987147" lvl="1" indent="-593955" defTabSz="715609">
              <a:spcBef>
                <a:spcPts val="500"/>
              </a:spcBef>
              <a:defRPr sz="2494"/>
            </a:pPr>
            <a:r>
              <a:t>France went to war in 1870 against Prussia and the German-speaking territories and lost, resulting in the unification of Germany under Emperor (Kaiser) Wilhelm I</a:t>
            </a:r>
          </a:p>
          <a:p>
            <a:pPr marL="593955" indent="-593955" defTabSz="715609">
              <a:spcBef>
                <a:spcPts val="500"/>
              </a:spcBef>
              <a:defRPr sz="2494"/>
            </a:pPr>
            <a:r>
              <a:t>Many countries began to establish colonies to help increase their power and wealth using raw materials from less-developed areas of the world, like Africa and parts of Asia.</a:t>
            </a:r>
          </a:p>
        </p:txBody>
      </p:sp>
      <p:sp>
        <p:nvSpPr>
          <p:cNvPr id="121" name="Shape 12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0">
                                            <p:bg/>
                                          </p:spTgt>
                                        </p:tgtEl>
                                        <p:attrNameLst>
                                          <p:attrName>style.visibility</p:attrName>
                                        </p:attrNameLst>
                                      </p:cBhvr>
                                      <p:to>
                                        <p:strVal val="visible"/>
                                      </p:to>
                                    </p:set>
                                    <p:anim calcmode="lin" valueType="num">
                                      <p:cBhvr>
                                        <p:cTn id="7" dur="500" fill="hold"/>
                                        <p:tgtEl>
                                          <p:spTgt spid="120">
                                            <p:bg/>
                                          </p:spTgt>
                                        </p:tgtEl>
                                        <p:attrNameLst>
                                          <p:attrName>ppt_x</p:attrName>
                                        </p:attrNameLst>
                                      </p:cBhvr>
                                      <p:tavLst>
                                        <p:tav tm="0">
                                          <p:val>
                                            <p:strVal val="0-#ppt_w/2"/>
                                          </p:val>
                                        </p:tav>
                                        <p:tav tm="100000">
                                          <p:val>
                                            <p:strVal val="#ppt_x"/>
                                          </p:val>
                                        </p:tav>
                                      </p:tavLst>
                                    </p:anim>
                                    <p:anim calcmode="lin" valueType="num">
                                      <p:cBhvr>
                                        <p:cTn id="8" dur="500" fill="hold"/>
                                        <p:tgtEl>
                                          <p:spTgt spid="12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0">
                                            <p:txEl>
                                              <p:pRg st="0" end="0"/>
                                            </p:txEl>
                                          </p:spTgt>
                                        </p:tgtEl>
                                        <p:attrNameLst>
                                          <p:attrName>style.visibility</p:attrName>
                                        </p:attrNameLst>
                                      </p:cBhvr>
                                      <p:to>
                                        <p:strVal val="visible"/>
                                      </p:to>
                                    </p:set>
                                    <p:anim calcmode="lin" valueType="num">
                                      <p:cBhvr>
                                        <p:cTn id="11" dur="500" fill="hold"/>
                                        <p:tgtEl>
                                          <p:spTgt spid="120">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20">
                                            <p:txEl>
                                              <p:pRg st="1" end="1"/>
                                            </p:txEl>
                                          </p:spTgt>
                                        </p:tgtEl>
                                        <p:attrNameLst>
                                          <p:attrName>style.visibility</p:attrName>
                                        </p:attrNameLst>
                                      </p:cBhvr>
                                      <p:to>
                                        <p:strVal val="visible"/>
                                      </p:to>
                                    </p:set>
                                    <p:anim calcmode="lin" valueType="num">
                                      <p:cBhvr>
                                        <p:cTn id="16" dur="500" fill="hold"/>
                                        <p:tgtEl>
                                          <p:spTgt spid="120">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2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20">
                                            <p:txEl>
                                              <p:pRg st="2" end="2"/>
                                            </p:txEl>
                                          </p:spTgt>
                                        </p:tgtEl>
                                        <p:attrNameLst>
                                          <p:attrName>style.visibility</p:attrName>
                                        </p:attrNameLst>
                                      </p:cBhvr>
                                      <p:to>
                                        <p:strVal val="visible"/>
                                      </p:to>
                                    </p:set>
                                    <p:anim calcmode="lin" valueType="num">
                                      <p:cBhvr>
                                        <p:cTn id="21" dur="500" fill="hold"/>
                                        <p:tgtEl>
                                          <p:spTgt spid="120">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2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20">
                                            <p:txEl>
                                              <p:pRg st="3" end="3"/>
                                            </p:txEl>
                                          </p:spTgt>
                                        </p:tgtEl>
                                        <p:attrNameLst>
                                          <p:attrName>style.visibility</p:attrName>
                                        </p:attrNameLst>
                                      </p:cBhvr>
                                      <p:to>
                                        <p:strVal val="visible"/>
                                      </p:to>
                                    </p:set>
                                    <p:anim calcmode="lin" valueType="num">
                                      <p:cBhvr>
                                        <p:cTn id="26" dur="500" fill="hold"/>
                                        <p:tgtEl>
                                          <p:spTgt spid="120">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2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457200" y="0"/>
            <a:ext cx="8229600" cy="1143000"/>
          </a:xfrm>
          <a:prstGeom prst="rect">
            <a:avLst/>
          </a:prstGeom>
        </p:spPr>
        <p:txBody>
          <a:bodyPr/>
          <a:lstStyle/>
          <a:p>
            <a:r>
              <a:t>World War I</a:t>
            </a:r>
          </a:p>
        </p:txBody>
      </p:sp>
      <p:sp>
        <p:nvSpPr>
          <p:cNvPr id="124" name="Shape 124"/>
          <p:cNvSpPr>
            <a:spLocks noGrp="1"/>
          </p:cNvSpPr>
          <p:nvPr>
            <p:ph type="body" idx="1"/>
          </p:nvPr>
        </p:nvSpPr>
        <p:spPr>
          <a:xfrm>
            <a:off x="457200" y="1143000"/>
            <a:ext cx="8229600" cy="5072063"/>
          </a:xfrm>
          <a:prstGeom prst="rect">
            <a:avLst/>
          </a:prstGeom>
        </p:spPr>
        <p:txBody>
          <a:bodyPr>
            <a:normAutofit lnSpcReduction="10000"/>
          </a:bodyPr>
          <a:lstStyle/>
          <a:p>
            <a:pPr marL="443788" indent="-443788" defTabSz="532546">
              <a:lnSpc>
                <a:spcPct val="90000"/>
              </a:lnSpc>
              <a:spcBef>
                <a:spcPts val="300"/>
              </a:spcBef>
              <a:defRPr sz="1856">
                <a:solidFill>
                  <a:srgbClr val="080808"/>
                </a:solidFill>
              </a:defRPr>
            </a:pPr>
            <a:r>
              <a:rPr dirty="0"/>
              <a:t>The constant competition among European countries created huge amounts of tension. </a:t>
            </a:r>
          </a:p>
          <a:p>
            <a:pPr marL="736396" lvl="1" indent="-443788" defTabSz="532546">
              <a:lnSpc>
                <a:spcPct val="90000"/>
              </a:lnSpc>
              <a:spcBef>
                <a:spcPts val="300"/>
              </a:spcBef>
              <a:defRPr sz="1856">
                <a:solidFill>
                  <a:srgbClr val="080808"/>
                </a:solidFill>
              </a:defRPr>
            </a:pPr>
            <a:r>
              <a:rPr dirty="0"/>
              <a:t>Many countries signed agreements to protect each other in case of attack.</a:t>
            </a:r>
          </a:p>
          <a:p>
            <a:pPr marL="443788" indent="-443788" defTabSz="532546">
              <a:lnSpc>
                <a:spcPct val="90000"/>
              </a:lnSpc>
              <a:spcBef>
                <a:spcPts val="300"/>
              </a:spcBef>
              <a:defRPr sz="1856">
                <a:solidFill>
                  <a:srgbClr val="080808"/>
                </a:solidFill>
              </a:defRPr>
            </a:pPr>
            <a:r>
              <a:rPr dirty="0"/>
              <a:t>The June 1914 assassination of Austria-Hungary’s Archduke Franz Ferdinand by Serbians ignited the explosion into conflict.</a:t>
            </a:r>
          </a:p>
          <a:p>
            <a:pPr marL="736396" lvl="1" indent="-443788" defTabSz="532546">
              <a:lnSpc>
                <a:spcPct val="90000"/>
              </a:lnSpc>
              <a:spcBef>
                <a:spcPts val="300"/>
              </a:spcBef>
              <a:defRPr sz="1856">
                <a:solidFill>
                  <a:srgbClr val="080808"/>
                </a:solidFill>
              </a:defRPr>
            </a:pPr>
            <a:r>
              <a:rPr dirty="0"/>
              <a:t>Austria invaded Serbia with Germany’s support</a:t>
            </a:r>
            <a:r>
              <a:rPr lang="en-US" dirty="0"/>
              <a:t>. </a:t>
            </a:r>
            <a:r>
              <a:rPr dirty="0"/>
              <a:t>Germany declared war on Russia and France and sent troops through Belgium to France, causing Great Britain to declare war on Germany in defense of Belgium.</a:t>
            </a:r>
          </a:p>
          <a:p>
            <a:pPr marL="736396" lvl="1" indent="-443788" defTabSz="532546">
              <a:lnSpc>
                <a:spcPct val="90000"/>
              </a:lnSpc>
              <a:spcBef>
                <a:spcPts val="300"/>
              </a:spcBef>
              <a:defRPr sz="1856">
                <a:solidFill>
                  <a:srgbClr val="080808"/>
                </a:solidFill>
              </a:defRPr>
            </a:pPr>
            <a:r>
              <a:rPr dirty="0"/>
              <a:t>More and more countries joined, including the US in 1917</a:t>
            </a:r>
            <a:r>
              <a:rPr lang="en-US" dirty="0"/>
              <a:t>.</a:t>
            </a:r>
            <a:r>
              <a:rPr dirty="0"/>
              <a:t> Germany and the Central Powers surrendered in 1918.</a:t>
            </a:r>
          </a:p>
          <a:p>
            <a:pPr marL="443788" indent="-443788" defTabSz="532546">
              <a:lnSpc>
                <a:spcPct val="90000"/>
              </a:lnSpc>
              <a:spcBef>
                <a:spcPts val="300"/>
              </a:spcBef>
              <a:defRPr sz="1856">
                <a:solidFill>
                  <a:srgbClr val="080808"/>
                </a:solidFill>
              </a:defRPr>
            </a:pPr>
            <a:r>
              <a:rPr dirty="0"/>
              <a:t>After WWI, Germany had lost lands</a:t>
            </a:r>
            <a:r>
              <a:rPr lang="en-US" dirty="0"/>
              <a:t> and </a:t>
            </a:r>
            <a:r>
              <a:rPr dirty="0"/>
              <a:t>people, and much of the country was destroyed.</a:t>
            </a:r>
          </a:p>
          <a:p>
            <a:pPr marL="736396" lvl="1" indent="-443788" defTabSz="532546">
              <a:lnSpc>
                <a:spcPct val="90000"/>
              </a:lnSpc>
              <a:spcBef>
                <a:spcPts val="300"/>
              </a:spcBef>
              <a:defRPr sz="1856">
                <a:solidFill>
                  <a:srgbClr val="080808"/>
                </a:solidFill>
              </a:defRPr>
            </a:pPr>
            <a:r>
              <a:rPr dirty="0"/>
              <a:t>Along with rebuilding, the Treaty of Versailles required Germany to pay reparations to the Allies, leaving Germany with almost nothing to rebuild with.</a:t>
            </a:r>
          </a:p>
          <a:p>
            <a:pPr marL="443788" indent="-443788" defTabSz="532546">
              <a:lnSpc>
                <a:spcPct val="90000"/>
              </a:lnSpc>
              <a:spcBef>
                <a:spcPts val="300"/>
              </a:spcBef>
              <a:defRPr sz="1856">
                <a:solidFill>
                  <a:srgbClr val="080808"/>
                </a:solidFill>
              </a:defRPr>
            </a:pPr>
            <a:r>
              <a:rPr dirty="0"/>
              <a:t>The German people blamed the government, and the Great Depression further worsened desperate conditions.</a:t>
            </a:r>
          </a:p>
        </p:txBody>
      </p:sp>
      <p:sp>
        <p:nvSpPr>
          <p:cNvPr id="125" name="Shape 12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4">
                                            <p:bg/>
                                          </p:spTgt>
                                        </p:tgtEl>
                                        <p:attrNameLst>
                                          <p:attrName>style.visibility</p:attrName>
                                        </p:attrNameLst>
                                      </p:cBhvr>
                                      <p:to>
                                        <p:strVal val="visible"/>
                                      </p:to>
                                    </p:set>
                                    <p:anim calcmode="lin" valueType="num">
                                      <p:cBhvr>
                                        <p:cTn id="7" dur="500" fill="hold"/>
                                        <p:tgtEl>
                                          <p:spTgt spid="124">
                                            <p:bg/>
                                          </p:spTgt>
                                        </p:tgtEl>
                                        <p:attrNameLst>
                                          <p:attrName>ppt_x</p:attrName>
                                        </p:attrNameLst>
                                      </p:cBhvr>
                                      <p:tavLst>
                                        <p:tav tm="0">
                                          <p:val>
                                            <p:strVal val="0-#ppt_w/2"/>
                                          </p:val>
                                        </p:tav>
                                        <p:tav tm="100000">
                                          <p:val>
                                            <p:strVal val="#ppt_x"/>
                                          </p:val>
                                        </p:tav>
                                      </p:tavLst>
                                    </p:anim>
                                    <p:anim calcmode="lin" valueType="num">
                                      <p:cBhvr>
                                        <p:cTn id="8" dur="500" fill="hold"/>
                                        <p:tgtEl>
                                          <p:spTgt spid="12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24">
                                            <p:txEl>
                                              <p:pRg st="0" end="0"/>
                                            </p:txEl>
                                          </p:spTgt>
                                        </p:tgtEl>
                                        <p:attrNameLst>
                                          <p:attrName>style.visibility</p:attrName>
                                        </p:attrNameLst>
                                      </p:cBhvr>
                                      <p:to>
                                        <p:strVal val="visible"/>
                                      </p:to>
                                    </p:set>
                                    <p:anim calcmode="lin" valueType="num">
                                      <p:cBhvr>
                                        <p:cTn id="11" dur="500" fill="hold"/>
                                        <p:tgtEl>
                                          <p:spTgt spid="12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2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24">
                                            <p:txEl>
                                              <p:pRg st="1" end="1"/>
                                            </p:txEl>
                                          </p:spTgt>
                                        </p:tgtEl>
                                        <p:attrNameLst>
                                          <p:attrName>style.visibility</p:attrName>
                                        </p:attrNameLst>
                                      </p:cBhvr>
                                      <p:to>
                                        <p:strVal val="visible"/>
                                      </p:to>
                                    </p:set>
                                    <p:anim calcmode="lin" valueType="num">
                                      <p:cBhvr>
                                        <p:cTn id="16" dur="500" fill="hold"/>
                                        <p:tgtEl>
                                          <p:spTgt spid="124">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2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24">
                                            <p:txEl>
                                              <p:pRg st="2" end="2"/>
                                            </p:txEl>
                                          </p:spTgt>
                                        </p:tgtEl>
                                        <p:attrNameLst>
                                          <p:attrName>style.visibility</p:attrName>
                                        </p:attrNameLst>
                                      </p:cBhvr>
                                      <p:to>
                                        <p:strVal val="visible"/>
                                      </p:to>
                                    </p:set>
                                    <p:anim calcmode="lin" valueType="num">
                                      <p:cBhvr>
                                        <p:cTn id="21" dur="500" fill="hold"/>
                                        <p:tgtEl>
                                          <p:spTgt spid="124">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24">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24">
                                            <p:txEl>
                                              <p:pRg st="3" end="3"/>
                                            </p:txEl>
                                          </p:spTgt>
                                        </p:tgtEl>
                                        <p:attrNameLst>
                                          <p:attrName>style.visibility</p:attrName>
                                        </p:attrNameLst>
                                      </p:cBhvr>
                                      <p:to>
                                        <p:strVal val="visible"/>
                                      </p:to>
                                    </p:set>
                                    <p:anim calcmode="lin" valueType="num">
                                      <p:cBhvr>
                                        <p:cTn id="26" dur="500" fill="hold"/>
                                        <p:tgtEl>
                                          <p:spTgt spid="124">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24">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24">
                                            <p:txEl>
                                              <p:pRg st="4" end="4"/>
                                            </p:txEl>
                                          </p:spTgt>
                                        </p:tgtEl>
                                        <p:attrNameLst>
                                          <p:attrName>style.visibility</p:attrName>
                                        </p:attrNameLst>
                                      </p:cBhvr>
                                      <p:to>
                                        <p:strVal val="visible"/>
                                      </p:to>
                                    </p:set>
                                    <p:anim calcmode="lin" valueType="num">
                                      <p:cBhvr>
                                        <p:cTn id="31" dur="500" fill="hold"/>
                                        <p:tgtEl>
                                          <p:spTgt spid="124">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24">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24">
                                            <p:txEl>
                                              <p:pRg st="5" end="5"/>
                                            </p:txEl>
                                          </p:spTgt>
                                        </p:tgtEl>
                                        <p:attrNameLst>
                                          <p:attrName>style.visibility</p:attrName>
                                        </p:attrNameLst>
                                      </p:cBhvr>
                                      <p:to>
                                        <p:strVal val="visible"/>
                                      </p:to>
                                    </p:set>
                                    <p:anim calcmode="lin" valueType="num">
                                      <p:cBhvr>
                                        <p:cTn id="36" dur="500" fill="hold"/>
                                        <p:tgtEl>
                                          <p:spTgt spid="124">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24">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1" nodeType="afterEffect">
                                  <p:stCondLst>
                                    <p:cond delay="0"/>
                                  </p:stCondLst>
                                  <p:iterate>
                                    <p:tmAbs val="0"/>
                                  </p:iterate>
                                  <p:childTnLst>
                                    <p:set>
                                      <p:cBhvr>
                                        <p:cTn id="40" fill="hold"/>
                                        <p:tgtEl>
                                          <p:spTgt spid="124">
                                            <p:txEl>
                                              <p:pRg st="6" end="6"/>
                                            </p:txEl>
                                          </p:spTgt>
                                        </p:tgtEl>
                                        <p:attrNameLst>
                                          <p:attrName>style.visibility</p:attrName>
                                        </p:attrNameLst>
                                      </p:cBhvr>
                                      <p:to>
                                        <p:strVal val="visible"/>
                                      </p:to>
                                    </p:set>
                                    <p:anim calcmode="lin" valueType="num">
                                      <p:cBhvr>
                                        <p:cTn id="41" dur="500" fill="hold"/>
                                        <p:tgtEl>
                                          <p:spTgt spid="124">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24">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1" nodeType="afterEffect">
                                  <p:stCondLst>
                                    <p:cond delay="0"/>
                                  </p:stCondLst>
                                  <p:iterate>
                                    <p:tmAbs val="0"/>
                                  </p:iterate>
                                  <p:childTnLst>
                                    <p:set>
                                      <p:cBhvr>
                                        <p:cTn id="45" fill="hold"/>
                                        <p:tgtEl>
                                          <p:spTgt spid="124">
                                            <p:txEl>
                                              <p:pRg st="7" end="7"/>
                                            </p:txEl>
                                          </p:spTgt>
                                        </p:tgtEl>
                                        <p:attrNameLst>
                                          <p:attrName>style.visibility</p:attrName>
                                        </p:attrNameLst>
                                      </p:cBhvr>
                                      <p:to>
                                        <p:strVal val="visible"/>
                                      </p:to>
                                    </p:set>
                                    <p:anim calcmode="lin" valueType="num">
                                      <p:cBhvr>
                                        <p:cTn id="46" dur="500" fill="hold"/>
                                        <p:tgtEl>
                                          <p:spTgt spid="124">
                                            <p:txEl>
                                              <p:pRg st="7" end="7"/>
                                            </p:txEl>
                                          </p:spTgt>
                                        </p:tgtEl>
                                        <p:attrNameLst>
                                          <p:attrName>ppt_x</p:attrName>
                                        </p:attrNameLst>
                                      </p:cBhvr>
                                      <p:tavLst>
                                        <p:tav tm="0">
                                          <p:val>
                                            <p:strVal val="0-#ppt_w/2"/>
                                          </p:val>
                                        </p:tav>
                                        <p:tav tm="100000">
                                          <p:val>
                                            <p:strVal val="#ppt_x"/>
                                          </p:val>
                                        </p:tav>
                                      </p:tavLst>
                                    </p:anim>
                                    <p:anim calcmode="lin" valueType="num">
                                      <p:cBhvr>
                                        <p:cTn id="47" dur="500" fill="hold"/>
                                        <p:tgtEl>
                                          <p:spTgt spid="12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457200" y="55244"/>
            <a:ext cx="8229600" cy="804293"/>
          </a:xfrm>
          <a:prstGeom prst="rect">
            <a:avLst/>
          </a:prstGeom>
        </p:spPr>
        <p:txBody>
          <a:bodyPr/>
          <a:lstStyle/>
          <a:p>
            <a:r>
              <a:t>The Rise of the Nazi Party</a:t>
            </a:r>
          </a:p>
        </p:txBody>
      </p:sp>
      <p:sp>
        <p:nvSpPr>
          <p:cNvPr id="128" name="Shape 128"/>
          <p:cNvSpPr>
            <a:spLocks noGrp="1"/>
          </p:cNvSpPr>
          <p:nvPr>
            <p:ph type="body" idx="1"/>
          </p:nvPr>
        </p:nvSpPr>
        <p:spPr>
          <a:xfrm>
            <a:off x="457200" y="1042416"/>
            <a:ext cx="8229600" cy="5248657"/>
          </a:xfrm>
          <a:prstGeom prst="rect">
            <a:avLst/>
          </a:prstGeom>
        </p:spPr>
        <p:txBody>
          <a:bodyPr/>
          <a:lstStyle/>
          <a:p>
            <a:pPr marL="534833" indent="-534833" defTabSz="644376">
              <a:spcBef>
                <a:spcPts val="500"/>
              </a:spcBef>
              <a:defRPr sz="2175"/>
            </a:pPr>
            <a:r>
              <a:t>Adolf Hitler and the Nazi Party claimed they could fix the problems in Germany, blaming the Treaty of Versailles and the Jews for controlling the banks and money.</a:t>
            </a:r>
          </a:p>
          <a:p>
            <a:pPr marL="534833" indent="-534833" defTabSz="644376">
              <a:spcBef>
                <a:spcPts val="500"/>
              </a:spcBef>
              <a:defRPr sz="2175"/>
            </a:pPr>
            <a:r>
              <a:t>Hitler became the leader of Germany in 1933 and quickly passed laws giving himself more power, eventually gaining total control of the government as a dictator.</a:t>
            </a:r>
          </a:p>
          <a:p>
            <a:pPr marL="534833" indent="-534833" defTabSz="644376">
              <a:spcBef>
                <a:spcPts val="500"/>
              </a:spcBef>
              <a:defRPr sz="2175"/>
            </a:pPr>
            <a:r>
              <a:t>Hitler rebuilt Germany’s military strength, opened factories, created jobs building highways, and improved the German economy.</a:t>
            </a:r>
          </a:p>
          <a:p>
            <a:pPr marL="932597" lvl="1" indent="-534833" defTabSz="644376">
              <a:spcBef>
                <a:spcPts val="500"/>
              </a:spcBef>
              <a:defRPr sz="2175"/>
            </a:pPr>
            <a:r>
              <a:t>While the economy improved, the German people lost many of their civil rights.</a:t>
            </a:r>
          </a:p>
          <a:p>
            <a:pPr marL="534833" indent="-534833" defTabSz="644376">
              <a:spcBef>
                <a:spcPts val="500"/>
              </a:spcBef>
              <a:defRPr sz="2175"/>
            </a:pPr>
            <a:r>
              <a:t>The Nazis continued to build up the military and made plans to go to war, sending troops into former German territories in 1936 and invading Austria and Czechoslovakia in 1938. </a:t>
            </a:r>
          </a:p>
          <a:p>
            <a:pPr marL="534833" indent="-534833" defTabSz="644376">
              <a:spcBef>
                <a:spcPts val="500"/>
              </a:spcBef>
              <a:defRPr sz="2175"/>
            </a:pPr>
            <a:r>
              <a:t>France and Great Britain declared war on Germany in 1939 when Germany invaded Poland, beginning World War II.</a:t>
            </a:r>
          </a:p>
          <a:p>
            <a:pPr marL="534833" indent="-534833" defTabSz="644376">
              <a:spcBef>
                <a:spcPts val="500"/>
              </a:spcBef>
              <a:defRPr sz="2175"/>
            </a:pPr>
            <a:r>
              <a:t>Hitler’s plan included systematically killing every Jew under German rule, now known as the Holocaust.</a:t>
            </a:r>
          </a:p>
        </p:txBody>
      </p:sp>
      <p:sp>
        <p:nvSpPr>
          <p:cNvPr id="129" name="Shape 12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453349" y="55245"/>
            <a:ext cx="8229601" cy="1143001"/>
          </a:xfrm>
          <a:prstGeom prst="rect">
            <a:avLst/>
          </a:prstGeom>
        </p:spPr>
        <p:txBody>
          <a:bodyPr/>
          <a:lstStyle>
            <a:lvl1pPr defTabSz="804672">
              <a:defRPr sz="3800">
                <a:effectLst>
                  <a:outerShdw blurRad="38100" dist="33528" dir="2700000" rotWithShape="0">
                    <a:srgbClr val="000000">
                      <a:alpha val="43137"/>
                    </a:srgbClr>
                  </a:outerShdw>
                </a:effectLst>
              </a:defRPr>
            </a:lvl1pPr>
          </a:lstStyle>
          <a:p>
            <a:r>
              <a:t>World War II</a:t>
            </a:r>
          </a:p>
        </p:txBody>
      </p:sp>
      <p:sp>
        <p:nvSpPr>
          <p:cNvPr id="132" name="Shape 132"/>
          <p:cNvSpPr>
            <a:spLocks noGrp="1"/>
          </p:cNvSpPr>
          <p:nvPr>
            <p:ph type="body" idx="1"/>
          </p:nvPr>
        </p:nvSpPr>
        <p:spPr>
          <a:xfrm>
            <a:off x="457200" y="1133856"/>
            <a:ext cx="8229600" cy="4992307"/>
          </a:xfrm>
          <a:prstGeom prst="rect">
            <a:avLst/>
          </a:prstGeom>
        </p:spPr>
        <p:txBody>
          <a:bodyPr/>
          <a:lstStyle/>
          <a:p>
            <a:pPr marL="485729" indent="-485729" defTabSz="585215">
              <a:spcBef>
                <a:spcPts val="400"/>
              </a:spcBef>
              <a:defRPr sz="2200"/>
            </a:pPr>
            <a:r>
              <a:t>World War II was the bloodiest conflict in human history, with more than 60 million deaths as a result of the war.</a:t>
            </a:r>
          </a:p>
          <a:p>
            <a:pPr marL="485729" indent="-485729" defTabSz="585215">
              <a:spcBef>
                <a:spcPts val="400"/>
              </a:spcBef>
              <a:defRPr sz="2200"/>
            </a:pPr>
            <a:r>
              <a:t>Germany surrendered in 1945 after 6 years of war.</a:t>
            </a:r>
          </a:p>
          <a:p>
            <a:pPr marL="485729" indent="-485729" defTabSz="585215">
              <a:spcBef>
                <a:spcPts val="400"/>
              </a:spcBef>
              <a:defRPr sz="2200"/>
            </a:pPr>
            <a:r>
              <a:t>Germany had undergone intense bombing during the war, leaving much of the country destroyed.</a:t>
            </a:r>
          </a:p>
          <a:p>
            <a:pPr marL="942929" lvl="1" indent="-485729" defTabSz="585215">
              <a:spcBef>
                <a:spcPts val="400"/>
              </a:spcBef>
              <a:defRPr sz="2200"/>
            </a:pPr>
            <a:r>
              <a:t>Huge portions of cities were ruined, and highways, railroads, bridges, and water supplies were destroyed entirely.</a:t>
            </a:r>
          </a:p>
          <a:p>
            <a:pPr marL="485729" indent="-485729" defTabSz="585215">
              <a:spcBef>
                <a:spcPts val="400"/>
              </a:spcBef>
              <a:defRPr sz="2200"/>
            </a:pPr>
            <a:r>
              <a:t>More than 7 million German citizens had died during the war.</a:t>
            </a:r>
          </a:p>
          <a:p>
            <a:pPr marL="485729" indent="-485729" defTabSz="585215">
              <a:spcBef>
                <a:spcPts val="400"/>
              </a:spcBef>
              <a:defRPr sz="2200"/>
            </a:pPr>
            <a:r>
              <a:t>The British, French, American, and Soviet allies divided Germany and Berlin into 4 zones, each under the control of an Allied country.</a:t>
            </a:r>
          </a:p>
          <a:p>
            <a:pPr marL="942929" lvl="1" indent="-485729" defTabSz="585215">
              <a:spcBef>
                <a:spcPts val="400"/>
              </a:spcBef>
              <a:defRPr sz="2200"/>
            </a:pPr>
            <a:r>
              <a:t>The Allies goal was to rebuild Germany so that the events that followed World War I would not repeat themselves.</a:t>
            </a:r>
          </a:p>
        </p:txBody>
      </p:sp>
      <p:sp>
        <p:nvSpPr>
          <p:cNvPr id="133" name="Shape 133"/>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53349" y="0"/>
            <a:ext cx="8229601" cy="1143001"/>
          </a:xfrm>
          <a:prstGeom prst="rect">
            <a:avLst/>
          </a:prstGeom>
        </p:spPr>
        <p:txBody>
          <a:bodyPr/>
          <a:lstStyle/>
          <a:p>
            <a:r>
              <a:t>The Cold War</a:t>
            </a:r>
          </a:p>
        </p:txBody>
      </p:sp>
      <p:sp>
        <p:nvSpPr>
          <p:cNvPr id="136" name="Shape 136"/>
          <p:cNvSpPr>
            <a:spLocks noGrp="1"/>
          </p:cNvSpPr>
          <p:nvPr>
            <p:ph type="body" idx="1"/>
          </p:nvPr>
        </p:nvSpPr>
        <p:spPr>
          <a:xfrm>
            <a:off x="457200" y="1143001"/>
            <a:ext cx="8229600" cy="4983164"/>
          </a:xfrm>
          <a:prstGeom prst="rect">
            <a:avLst/>
          </a:prstGeom>
        </p:spPr>
        <p:txBody>
          <a:bodyPr>
            <a:normAutofit lnSpcReduction="10000"/>
          </a:bodyPr>
          <a:lstStyle/>
          <a:p>
            <a:pPr marL="479960" indent="-479960" defTabSz="578265">
              <a:spcBef>
                <a:spcPts val="400"/>
              </a:spcBef>
              <a:defRPr sz="1953"/>
            </a:pPr>
            <a:r>
              <a:t>The Cold War was a period of distrust between the Soviet Union and its former allies, especially the United States.</a:t>
            </a:r>
          </a:p>
          <a:p>
            <a:pPr marL="905156" lvl="1" indent="-479960" defTabSz="578265">
              <a:spcBef>
                <a:spcPts val="400"/>
              </a:spcBef>
              <a:defRPr sz="1953"/>
            </a:pPr>
            <a:r>
              <a:t>The Soviet Union was a communist country with a powerful central government, very different from the democracy and capitalism of the United States.</a:t>
            </a:r>
          </a:p>
          <a:p>
            <a:pPr marL="479960" indent="-479960" defTabSz="578265">
              <a:spcBef>
                <a:spcPts val="400"/>
              </a:spcBef>
              <a:defRPr sz="1953"/>
            </a:pPr>
            <a:r>
              <a:t>After WWII, Soviet dictator Joseph Stalin created a “bloc” of Eastern European countries that were under Soviet control, creating a line between the Eastern Bloc countries and Western Europe known as the Iron Curtain.</a:t>
            </a:r>
          </a:p>
          <a:p>
            <a:pPr marL="479960" indent="-479960" defTabSz="578265">
              <a:spcBef>
                <a:spcPts val="400"/>
              </a:spcBef>
              <a:defRPr sz="1953"/>
            </a:pPr>
            <a:r>
              <a:t>The division of Germany contributed to the issues of the Cold War. In 1948, the Western Allies wanted to reunite Germany, but Stalin refused, declaring the Soviet section of the country East Germany, even dividing Berlin (which was in East Germany) into East and West.</a:t>
            </a:r>
          </a:p>
          <a:p>
            <a:pPr marL="905156" lvl="1" indent="-479960" defTabSz="578265">
              <a:spcBef>
                <a:spcPts val="400"/>
              </a:spcBef>
              <a:defRPr sz="1953"/>
            </a:pPr>
            <a:r>
              <a:t>Communist leaders build the Berlin Wall in 1961 to separate the communist part of the city from the free section.</a:t>
            </a:r>
          </a:p>
          <a:p>
            <a:pPr marL="479960" indent="-479960" defTabSz="578265">
              <a:spcBef>
                <a:spcPts val="400"/>
              </a:spcBef>
              <a:defRPr sz="1953"/>
            </a:pPr>
            <a:r>
              <a:t>To combat the threat of the Cold War turning into a nuclear war, Western Europe and the United States formed the North Atlantic Treaty Organization (NATO) in 1949, which the Eastern European countries counteracted by creating the Warsaw Pact the same year.</a:t>
            </a:r>
          </a:p>
        </p:txBody>
      </p:sp>
      <p:sp>
        <p:nvSpPr>
          <p:cNvPr id="137" name="Shape 13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63" name="Braniborská_brána.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489"/>
            <a:ext cx="9144000" cy="6502229"/>
          </a:xfrm>
          <a:prstGeom prst="rect">
            <a:avLst/>
          </a:prstGeom>
          <a:ln w="12700">
            <a:miter lim="400000"/>
          </a:ln>
        </p:spPr>
      </p:pic>
      <p:sp>
        <p:nvSpPr>
          <p:cNvPr id="64" name="Shape 64"/>
          <p:cNvSpPr/>
          <p:nvPr/>
        </p:nvSpPr>
        <p:spPr>
          <a:xfrm>
            <a:off x="3950634" y="4567866"/>
            <a:ext cx="4888567" cy="1654215"/>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65" name="Shape 65"/>
          <p:cNvSpPr/>
          <p:nvPr/>
        </p:nvSpPr>
        <p:spPr>
          <a:xfrm>
            <a:off x="4013139" y="4567866"/>
            <a:ext cx="4834847" cy="163121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1: </a:t>
            </a:r>
            <a:r>
              <a:rPr u="sng" dirty="0">
                <a:solidFill>
                  <a:srgbClr val="0000FF"/>
                </a:solidFill>
                <a:uFill>
                  <a:solidFill>
                    <a:srgbClr val="0000FF"/>
                  </a:solidFill>
                </a:uFill>
                <a:hlinkClick r:id="rId3" action="ppaction://hlinksldjump"/>
              </a:rPr>
              <a:t>The Geography of Germany</a:t>
            </a: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2: </a:t>
            </a:r>
            <a:r>
              <a:rPr u="sng" dirty="0">
                <a:solidFill>
                  <a:srgbClr val="0000FF"/>
                </a:solidFill>
                <a:uFill>
                  <a:solidFill>
                    <a:srgbClr val="0000FF"/>
                  </a:solidFill>
                </a:uFill>
                <a:hlinkClick r:id="rId4" action="ppaction://hlinksldjump"/>
              </a:rPr>
              <a:t>A Brief History of Germany</a:t>
            </a: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3: </a:t>
            </a:r>
            <a:r>
              <a:rPr u="sng" dirty="0">
                <a:solidFill>
                  <a:srgbClr val="0000FF"/>
                </a:solidFill>
                <a:uFill>
                  <a:solidFill>
                    <a:srgbClr val="0000FF"/>
                  </a:solidFill>
                </a:uFill>
                <a:hlinkClick r:id="rId5" action="ppaction://hlinksldjump"/>
              </a:rPr>
              <a:t>Government of Germany</a:t>
            </a: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4: </a:t>
            </a:r>
            <a:r>
              <a:rPr u="sng" dirty="0">
                <a:solidFill>
                  <a:srgbClr val="0000FF"/>
                </a:solidFill>
                <a:uFill>
                  <a:solidFill>
                    <a:srgbClr val="0000FF"/>
                  </a:solidFill>
                </a:uFill>
                <a:hlinkClick r:id="rId6" action="ppaction://hlinksldjump"/>
              </a:rPr>
              <a:t>Economy of Germany</a:t>
            </a: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dirty="0"/>
              <a:t>Section 5: </a:t>
            </a:r>
            <a:r>
              <a:rPr u="sng" dirty="0">
                <a:solidFill>
                  <a:srgbClr val="0000FF"/>
                </a:solidFill>
                <a:uFill>
                  <a:solidFill>
                    <a:srgbClr val="0000FF"/>
                  </a:solidFill>
                </a:uFill>
                <a:hlinkClick r:id="rId7" action="ppaction://hlinksldjump"/>
              </a:rPr>
              <a:t>US-German Relations</a:t>
            </a:r>
          </a:p>
        </p:txBody>
      </p:sp>
      <p:sp>
        <p:nvSpPr>
          <p:cNvPr id="66" name="Shape 66"/>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xfrm>
            <a:off x="457200" y="55244"/>
            <a:ext cx="8229600" cy="804293"/>
          </a:xfrm>
          <a:prstGeom prst="rect">
            <a:avLst/>
          </a:prstGeom>
        </p:spPr>
        <p:txBody>
          <a:bodyPr/>
          <a:lstStyle/>
          <a:p>
            <a:r>
              <a:t>Berlin Wall</a:t>
            </a:r>
          </a:p>
        </p:txBody>
      </p:sp>
      <p:sp>
        <p:nvSpPr>
          <p:cNvPr id="140" name="Shape 140"/>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pic>
        <p:nvPicPr>
          <p:cNvPr id="141" name="DSCN0768.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24696" y="859536"/>
            <a:ext cx="8414504" cy="5571215"/>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457200" y="274638"/>
            <a:ext cx="8229600" cy="1143002"/>
          </a:xfrm>
          <a:prstGeom prst="rect">
            <a:avLst/>
          </a:prstGeom>
        </p:spPr>
        <p:txBody>
          <a:bodyPr/>
          <a:lstStyle/>
          <a:p>
            <a:r>
              <a:t>Reunification of Germany</a:t>
            </a:r>
          </a:p>
        </p:txBody>
      </p:sp>
      <p:sp>
        <p:nvSpPr>
          <p:cNvPr id="146" name="Shape 146"/>
          <p:cNvSpPr>
            <a:spLocks noGrp="1"/>
          </p:cNvSpPr>
          <p:nvPr>
            <p:ph type="body" idx="1"/>
          </p:nvPr>
        </p:nvSpPr>
        <p:spPr>
          <a:xfrm>
            <a:off x="457200" y="1600200"/>
            <a:ext cx="8229600" cy="4525963"/>
          </a:xfrm>
          <a:prstGeom prst="rect">
            <a:avLst/>
          </a:prstGeom>
        </p:spPr>
        <p:txBody>
          <a:bodyPr/>
          <a:lstStyle/>
          <a:p>
            <a:pPr marL="637518" indent="-637518" defTabSz="768094">
              <a:lnSpc>
                <a:spcPct val="72000"/>
              </a:lnSpc>
              <a:spcBef>
                <a:spcPts val="600"/>
              </a:spcBef>
              <a:defRPr sz="2600"/>
            </a:pPr>
            <a:r>
              <a:t>The Soviet Union’s economy was unstable by 1985 after ever-increasing spending to put down revolts and keep up with the arms race.</a:t>
            </a:r>
          </a:p>
          <a:p>
            <a:pPr marL="637518" indent="-637518" defTabSz="768094">
              <a:lnSpc>
                <a:spcPct val="72000"/>
              </a:lnSpc>
              <a:spcBef>
                <a:spcPts val="600"/>
              </a:spcBef>
              <a:defRPr sz="2600"/>
            </a:pPr>
            <a:r>
              <a:t>Soviet leader Mikhail Gorbachev reduced government control of businesses and increased personal freedoms, which led to improved relations with the United States.</a:t>
            </a:r>
          </a:p>
          <a:p>
            <a:pPr marL="637518" indent="-637518" defTabSz="768094">
              <a:lnSpc>
                <a:spcPct val="72000"/>
              </a:lnSpc>
              <a:spcBef>
                <a:spcPts val="600"/>
              </a:spcBef>
              <a:defRPr sz="2600"/>
            </a:pPr>
            <a:r>
              <a:t>The people of the Eastern Bloc countries demanded freedom, and in 1989, the Berlin Wall was torn down and East and West Germany reunified in 1990, officially ending the Cold War.</a:t>
            </a:r>
          </a:p>
          <a:p>
            <a:pPr marL="637518" indent="-637518" defTabSz="768094">
              <a:lnSpc>
                <a:spcPct val="72000"/>
              </a:lnSpc>
              <a:spcBef>
                <a:spcPts val="600"/>
              </a:spcBef>
              <a:defRPr sz="2600"/>
            </a:pPr>
            <a:r>
              <a:t>By the end of 1991, the Soviet Union split into 12 independent republics, of which Russia is the largest.</a:t>
            </a:r>
          </a:p>
        </p:txBody>
      </p:sp>
      <p:sp>
        <p:nvSpPr>
          <p:cNvPr id="147" name="Shape 14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457200" y="55244"/>
            <a:ext cx="8229600" cy="804293"/>
          </a:xfrm>
          <a:prstGeom prst="rect">
            <a:avLst/>
          </a:prstGeom>
        </p:spPr>
        <p:txBody>
          <a:bodyPr/>
          <a:lstStyle>
            <a:lvl1pPr defTabSz="841247">
              <a:defRPr sz="4048">
                <a:effectLst>
                  <a:outerShdw blurRad="35052" dist="35052" dir="2700000" rotWithShape="0">
                    <a:srgbClr val="000000">
                      <a:alpha val="43137"/>
                    </a:srgbClr>
                  </a:outerShdw>
                </a:effectLst>
              </a:defRPr>
            </a:lvl1pPr>
          </a:lstStyle>
          <a:p>
            <a:r>
              <a:t>Reunification of Germany— Berlin</a:t>
            </a:r>
          </a:p>
        </p:txBody>
      </p:sp>
      <p:sp>
        <p:nvSpPr>
          <p:cNvPr id="150" name="Shape 150"/>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pic>
        <p:nvPicPr>
          <p:cNvPr id="151" name="Berlin Division Map.png"/>
          <p:cNvPicPr>
            <a:picLocks noChangeAspect="1"/>
          </p:cNvPicPr>
          <p:nvPr/>
        </p:nvPicPr>
        <p:blipFill>
          <a:blip r:embed="rId3">
            <a:extLst/>
          </a:blip>
          <a:stretch>
            <a:fillRect/>
          </a:stretch>
        </p:blipFill>
        <p:spPr>
          <a:xfrm>
            <a:off x="1435969" y="929132"/>
            <a:ext cx="6475262" cy="5228336"/>
          </a:xfrm>
          <a:prstGeom prst="rect">
            <a:avLst/>
          </a:prstGeom>
          <a:ln w="12700">
            <a:miter lim="400000"/>
          </a:ln>
        </p:spPr>
      </p:pic>
      <p:sp>
        <p:nvSpPr>
          <p:cNvPr id="152" name="Shape 152"/>
          <p:cNvSpPr/>
          <p:nvPr/>
        </p:nvSpPr>
        <p:spPr>
          <a:xfrm>
            <a:off x="6812206" y="6088381"/>
            <a:ext cx="2428388" cy="370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4" action="ppaction://hlinksldjump"/>
              </a:defRPr>
            </a:lvl1pPr>
          </a:lstStyle>
          <a:p>
            <a:pPr>
              <a:defRPr u="none">
                <a:solidFill>
                  <a:srgbClr val="000000"/>
                </a:solidFill>
                <a:uFillTx/>
              </a:defRPr>
            </a:pPr>
            <a:r>
              <a:rPr u="sng">
                <a:solidFill>
                  <a:srgbClr val="0000FF"/>
                </a:solidFill>
                <a:uFill>
                  <a:solidFill>
                    <a:srgbClr val="0000FF"/>
                  </a:solidFill>
                </a:uFill>
                <a:hlinkClick r:id="rId4" action="ppaction://hlinksldjump"/>
              </a:rPr>
              <a:t>Return to Main Menu</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457200" y="0"/>
            <a:ext cx="8229600" cy="1143000"/>
          </a:xfrm>
          <a:prstGeom prst="rect">
            <a:avLst/>
          </a:prstGeom>
        </p:spPr>
        <p:txBody>
          <a:bodyPr/>
          <a:lstStyle>
            <a:lvl1pPr defTabSz="804672">
              <a:defRPr sz="3800">
                <a:effectLst>
                  <a:outerShdw blurRad="38100" dist="33528" dir="2700000" rotWithShape="0">
                    <a:srgbClr val="000000">
                      <a:alpha val="43137"/>
                    </a:srgbClr>
                  </a:outerShdw>
                </a:effectLst>
              </a:defRPr>
            </a:lvl1pPr>
          </a:lstStyle>
          <a:p>
            <a:r>
              <a:t>Section 3: Government of Germany</a:t>
            </a:r>
          </a:p>
        </p:txBody>
      </p:sp>
      <p:sp>
        <p:nvSpPr>
          <p:cNvPr id="157" name="Shape 157"/>
          <p:cNvSpPr>
            <a:spLocks noGrp="1"/>
          </p:cNvSpPr>
          <p:nvPr>
            <p:ph type="body" idx="1"/>
          </p:nvPr>
        </p:nvSpPr>
        <p:spPr>
          <a:xfrm>
            <a:off x="457200" y="1981200"/>
            <a:ext cx="8229600" cy="4144963"/>
          </a:xfrm>
          <a:prstGeom prst="rect">
            <a:avLst/>
          </a:prstGeom>
        </p:spPr>
        <p:txBody>
          <a:bodyPr/>
          <a:lstStyle>
            <a:lvl2pPr marL="742950" indent="-285750">
              <a:lnSpc>
                <a:spcPct val="100000"/>
              </a:lnSpc>
              <a:spcBef>
                <a:spcPts val="600"/>
              </a:spcBef>
              <a:buFont typeface="Arial"/>
              <a:defRPr sz="2800">
                <a:solidFill>
                  <a:srgbClr val="080808"/>
                </a:solidFill>
              </a:defRPr>
            </a:lvl2pPr>
          </a:lstStyle>
          <a:p>
            <a:r>
              <a:t>Essential Question:</a:t>
            </a:r>
          </a:p>
          <a:p>
            <a:pPr lvl="1"/>
            <a:r>
              <a:t>What type of government does Germany have today and how does it affect the rights of its citizens?</a:t>
            </a:r>
          </a:p>
        </p:txBody>
      </p:sp>
      <p:sp>
        <p:nvSpPr>
          <p:cNvPr id="158" name="Shape 158"/>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0-#ppt_w/2"/>
                                          </p:val>
                                        </p:tav>
                                        <p:tav tm="100000">
                                          <p:val>
                                            <p:strVal val="#ppt_x"/>
                                          </p:val>
                                        </p:tav>
                                      </p:tavLst>
                                    </p:anim>
                                    <p:anim calcmode="lin" valueType="num">
                                      <p:cBhvr>
                                        <p:cTn id="8" dur="500" fill="hold"/>
                                        <p:tgtEl>
                                          <p:spTgt spid="15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57">
                                            <p:txEl>
                                              <p:pRg st="1" end="1"/>
                                            </p:txEl>
                                          </p:spTgt>
                                        </p:tgtEl>
                                        <p:attrNameLst>
                                          <p:attrName>style.visibility</p:attrName>
                                        </p:attrNameLst>
                                      </p:cBhvr>
                                      <p:to>
                                        <p:strVal val="visible"/>
                                      </p:to>
                                    </p:set>
                                    <p:anim calcmode="lin" valueType="num">
                                      <p:cBhvr>
                                        <p:cTn id="16" dur="500" fill="hold"/>
                                        <p:tgtEl>
                                          <p:spTgt spid="15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457200" y="0"/>
            <a:ext cx="8229600" cy="1143000"/>
          </a:xfrm>
          <a:prstGeom prst="rect">
            <a:avLst/>
          </a:prstGeom>
        </p:spPr>
        <p:txBody>
          <a:bodyPr/>
          <a:lstStyle>
            <a:lvl1pPr defTabSz="804672">
              <a:defRPr sz="3800">
                <a:effectLst>
                  <a:outerShdw blurRad="38100" dist="33528" dir="2700000" rotWithShape="0">
                    <a:srgbClr val="000000">
                      <a:alpha val="43137"/>
                    </a:srgbClr>
                  </a:outerShdw>
                </a:effectLst>
              </a:defRPr>
            </a:lvl1pPr>
          </a:lstStyle>
          <a:p>
            <a:r>
              <a:t>Section 3: Government of Germany</a:t>
            </a:r>
          </a:p>
        </p:txBody>
      </p:sp>
      <p:sp>
        <p:nvSpPr>
          <p:cNvPr id="161" name="Shape 161"/>
          <p:cNvSpPr>
            <a:spLocks noGrp="1"/>
          </p:cNvSpPr>
          <p:nvPr>
            <p:ph type="body" idx="1"/>
          </p:nvPr>
        </p:nvSpPr>
        <p:spPr>
          <a:xfrm>
            <a:off x="457200" y="1524000"/>
            <a:ext cx="8229600" cy="4572000"/>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dirty="0"/>
              <a:t>Länder</a:t>
            </a:r>
          </a:p>
          <a:p>
            <a:pPr marL="742950" lvl="1" indent="-285750">
              <a:lnSpc>
                <a:spcPct val="100000"/>
              </a:lnSpc>
              <a:spcBef>
                <a:spcPts val="600"/>
              </a:spcBef>
              <a:buFont typeface="Arial"/>
              <a:defRPr sz="2800"/>
            </a:pPr>
            <a:r>
              <a:rPr dirty="0"/>
              <a:t>Bundestag</a:t>
            </a:r>
          </a:p>
          <a:p>
            <a:pPr marL="742950" lvl="1" indent="-285750">
              <a:lnSpc>
                <a:spcPct val="100000"/>
              </a:lnSpc>
              <a:spcBef>
                <a:spcPts val="600"/>
              </a:spcBef>
              <a:buFont typeface="Arial"/>
              <a:defRPr sz="2800"/>
            </a:pPr>
            <a:r>
              <a:rPr dirty="0"/>
              <a:t>Bundesrat</a:t>
            </a:r>
          </a:p>
          <a:p>
            <a:pPr marL="742950" lvl="1" indent="-285750">
              <a:lnSpc>
                <a:spcPct val="100000"/>
              </a:lnSpc>
              <a:spcBef>
                <a:spcPts val="600"/>
              </a:spcBef>
              <a:buFont typeface="Arial"/>
              <a:defRPr sz="2800"/>
            </a:pPr>
            <a:r>
              <a:rPr dirty="0"/>
              <a:t>president</a:t>
            </a:r>
          </a:p>
          <a:p>
            <a:pPr marL="742950" lvl="1" indent="-285750">
              <a:lnSpc>
                <a:spcPct val="100000"/>
              </a:lnSpc>
              <a:spcBef>
                <a:spcPts val="600"/>
              </a:spcBef>
              <a:buFont typeface="Arial"/>
              <a:defRPr sz="2800"/>
            </a:pPr>
            <a:r>
              <a:rPr dirty="0"/>
              <a:t>chancellor</a:t>
            </a:r>
          </a:p>
          <a:p>
            <a:pPr marL="742950" lvl="1" indent="-285750">
              <a:lnSpc>
                <a:spcPct val="100000"/>
              </a:lnSpc>
              <a:spcBef>
                <a:spcPts val="600"/>
              </a:spcBef>
              <a:buFont typeface="Arial"/>
              <a:defRPr sz="2800"/>
            </a:pPr>
            <a:r>
              <a:rPr dirty="0"/>
              <a:t>welfare state</a:t>
            </a:r>
          </a:p>
        </p:txBody>
      </p:sp>
      <p:sp>
        <p:nvSpPr>
          <p:cNvPr id="162" name="Shape 162"/>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1">
                                            <p:bg/>
                                          </p:spTgt>
                                        </p:tgtEl>
                                        <p:attrNameLst>
                                          <p:attrName>style.visibility</p:attrName>
                                        </p:attrNameLst>
                                      </p:cBhvr>
                                      <p:to>
                                        <p:strVal val="visible"/>
                                      </p:to>
                                    </p:set>
                                    <p:anim calcmode="lin" valueType="num">
                                      <p:cBhvr>
                                        <p:cTn id="7" dur="500" fill="hold"/>
                                        <p:tgtEl>
                                          <p:spTgt spid="161">
                                            <p:bg/>
                                          </p:spTgt>
                                        </p:tgtEl>
                                        <p:attrNameLst>
                                          <p:attrName>ppt_x</p:attrName>
                                        </p:attrNameLst>
                                      </p:cBhvr>
                                      <p:tavLst>
                                        <p:tav tm="0">
                                          <p:val>
                                            <p:strVal val="0-#ppt_w/2"/>
                                          </p:val>
                                        </p:tav>
                                        <p:tav tm="100000">
                                          <p:val>
                                            <p:strVal val="#ppt_x"/>
                                          </p:val>
                                        </p:tav>
                                      </p:tavLst>
                                    </p:anim>
                                    <p:anim calcmode="lin" valueType="num">
                                      <p:cBhvr>
                                        <p:cTn id="8" dur="500" fill="hold"/>
                                        <p:tgtEl>
                                          <p:spTgt spid="16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61">
                                            <p:txEl>
                                              <p:pRg st="0" end="0"/>
                                            </p:txEl>
                                          </p:spTgt>
                                        </p:tgtEl>
                                        <p:attrNameLst>
                                          <p:attrName>style.visibility</p:attrName>
                                        </p:attrNameLst>
                                      </p:cBhvr>
                                      <p:to>
                                        <p:strVal val="visible"/>
                                      </p:to>
                                    </p:set>
                                    <p:anim calcmode="lin" valueType="num">
                                      <p:cBhvr>
                                        <p:cTn id="11" dur="500" fill="hold"/>
                                        <p:tgtEl>
                                          <p:spTgt spid="16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61">
                                            <p:txEl>
                                              <p:pRg st="1" end="1"/>
                                            </p:txEl>
                                          </p:spTgt>
                                        </p:tgtEl>
                                        <p:attrNameLst>
                                          <p:attrName>style.visibility</p:attrName>
                                        </p:attrNameLst>
                                      </p:cBhvr>
                                      <p:to>
                                        <p:strVal val="visible"/>
                                      </p:to>
                                    </p:set>
                                    <p:anim calcmode="lin" valueType="num">
                                      <p:cBhvr>
                                        <p:cTn id="16" dur="500" fill="hold"/>
                                        <p:tgtEl>
                                          <p:spTgt spid="16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61">
                                            <p:txEl>
                                              <p:pRg st="2" end="2"/>
                                            </p:txEl>
                                          </p:spTgt>
                                        </p:tgtEl>
                                        <p:attrNameLst>
                                          <p:attrName>style.visibility</p:attrName>
                                        </p:attrNameLst>
                                      </p:cBhvr>
                                      <p:to>
                                        <p:strVal val="visible"/>
                                      </p:to>
                                    </p:set>
                                    <p:anim calcmode="lin" valueType="num">
                                      <p:cBhvr>
                                        <p:cTn id="21" dur="500" fill="hold"/>
                                        <p:tgtEl>
                                          <p:spTgt spid="16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61">
                                            <p:txEl>
                                              <p:pRg st="3" end="3"/>
                                            </p:txEl>
                                          </p:spTgt>
                                        </p:tgtEl>
                                        <p:attrNameLst>
                                          <p:attrName>style.visibility</p:attrName>
                                        </p:attrNameLst>
                                      </p:cBhvr>
                                      <p:to>
                                        <p:strVal val="visible"/>
                                      </p:to>
                                    </p:set>
                                    <p:anim calcmode="lin" valueType="num">
                                      <p:cBhvr>
                                        <p:cTn id="26" dur="500" fill="hold"/>
                                        <p:tgtEl>
                                          <p:spTgt spid="16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6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61">
                                            <p:txEl>
                                              <p:pRg st="4" end="4"/>
                                            </p:txEl>
                                          </p:spTgt>
                                        </p:tgtEl>
                                        <p:attrNameLst>
                                          <p:attrName>style.visibility</p:attrName>
                                        </p:attrNameLst>
                                      </p:cBhvr>
                                      <p:to>
                                        <p:strVal val="visible"/>
                                      </p:to>
                                    </p:set>
                                    <p:anim calcmode="lin" valueType="num">
                                      <p:cBhvr>
                                        <p:cTn id="31" dur="500" fill="hold"/>
                                        <p:tgtEl>
                                          <p:spTgt spid="161">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6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61">
                                            <p:txEl>
                                              <p:pRg st="5" end="5"/>
                                            </p:txEl>
                                          </p:spTgt>
                                        </p:tgtEl>
                                        <p:attrNameLst>
                                          <p:attrName>style.visibility</p:attrName>
                                        </p:attrNameLst>
                                      </p:cBhvr>
                                      <p:to>
                                        <p:strVal val="visible"/>
                                      </p:to>
                                    </p:set>
                                    <p:anim calcmode="lin" valueType="num">
                                      <p:cBhvr>
                                        <p:cTn id="36" dur="500" fill="hold"/>
                                        <p:tgtEl>
                                          <p:spTgt spid="161">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6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1" nodeType="afterEffect">
                                  <p:stCondLst>
                                    <p:cond delay="0"/>
                                  </p:stCondLst>
                                  <p:iterate>
                                    <p:tmAbs val="0"/>
                                  </p:iterate>
                                  <p:childTnLst>
                                    <p:set>
                                      <p:cBhvr>
                                        <p:cTn id="40" fill="hold"/>
                                        <p:tgtEl>
                                          <p:spTgt spid="161">
                                            <p:txEl>
                                              <p:pRg st="6" end="6"/>
                                            </p:txEl>
                                          </p:spTgt>
                                        </p:tgtEl>
                                        <p:attrNameLst>
                                          <p:attrName>style.visibility</p:attrName>
                                        </p:attrNameLst>
                                      </p:cBhvr>
                                      <p:to>
                                        <p:strVal val="visible"/>
                                      </p:to>
                                    </p:set>
                                    <p:anim calcmode="lin" valueType="num">
                                      <p:cBhvr>
                                        <p:cTn id="41" dur="500" fill="hold"/>
                                        <p:tgtEl>
                                          <p:spTgt spid="161">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16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1"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453349" y="0"/>
            <a:ext cx="8229601" cy="1143001"/>
          </a:xfrm>
          <a:prstGeom prst="rect">
            <a:avLst/>
          </a:prstGeom>
        </p:spPr>
        <p:txBody>
          <a:bodyPr/>
          <a:lstStyle/>
          <a:p>
            <a:r>
              <a:t>Structure of Government</a:t>
            </a:r>
          </a:p>
        </p:txBody>
      </p:sp>
      <p:sp>
        <p:nvSpPr>
          <p:cNvPr id="165" name="Shape 165"/>
          <p:cNvSpPr>
            <a:spLocks noGrp="1"/>
          </p:cNvSpPr>
          <p:nvPr>
            <p:ph type="body" idx="1"/>
          </p:nvPr>
        </p:nvSpPr>
        <p:spPr>
          <a:xfrm>
            <a:off x="457200" y="1051560"/>
            <a:ext cx="8229600" cy="5074604"/>
          </a:xfrm>
          <a:prstGeom prst="rect">
            <a:avLst/>
          </a:prstGeom>
        </p:spPr>
        <p:txBody>
          <a:bodyPr/>
          <a:lstStyle/>
          <a:p>
            <a:pPr marL="538703" indent="-538703" defTabSz="649041">
              <a:spcBef>
                <a:spcPts val="400"/>
              </a:spcBef>
              <a:defRPr sz="2262"/>
            </a:pPr>
            <a:r>
              <a:rPr dirty="0"/>
              <a:t>Germany has a federal government system with a constitution known as the Basic Law.</a:t>
            </a:r>
          </a:p>
          <a:p>
            <a:pPr marL="895319" lvl="1" indent="-538703" defTabSz="649041">
              <a:spcBef>
                <a:spcPts val="400"/>
              </a:spcBef>
              <a:defRPr sz="2262"/>
            </a:pPr>
            <a:r>
              <a:rPr dirty="0"/>
              <a:t>The states (Länder) share power with the national government.</a:t>
            </a:r>
          </a:p>
          <a:p>
            <a:pPr marL="538703" indent="-538703" defTabSz="649041">
              <a:spcBef>
                <a:spcPts val="400"/>
              </a:spcBef>
              <a:defRPr sz="2262"/>
            </a:pPr>
            <a:r>
              <a:rPr dirty="0"/>
              <a:t>Germany has a parliamentary system, and the German Parliament includes two houses: the Bundestag and the Bundesrat.</a:t>
            </a:r>
          </a:p>
          <a:p>
            <a:pPr marL="895319" lvl="1" indent="-538703" defTabSz="649041">
              <a:spcBef>
                <a:spcPts val="400"/>
              </a:spcBef>
              <a:defRPr sz="2262"/>
            </a:pPr>
            <a:r>
              <a:rPr dirty="0"/>
              <a:t>The lower house, the Bundestag, is the most powerful, containing 600 members elected by citizens. The Bundestag chooses the chancellor.</a:t>
            </a:r>
          </a:p>
          <a:p>
            <a:pPr marL="895319" lvl="1" indent="-538703" defTabSz="649041">
              <a:spcBef>
                <a:spcPts val="400"/>
              </a:spcBef>
              <a:defRPr sz="2262"/>
            </a:pPr>
            <a:r>
              <a:rPr dirty="0"/>
              <a:t>There are 69 members of the upper house, the Bundesrat, appointed by the states rather than individuals.</a:t>
            </a:r>
          </a:p>
          <a:p>
            <a:pPr marL="538703" indent="-538703" defTabSz="649041">
              <a:spcBef>
                <a:spcPts val="400"/>
              </a:spcBef>
              <a:defRPr sz="2262"/>
            </a:pPr>
            <a:r>
              <a:rPr dirty="0"/>
              <a:t>The president is the head of state and has limited powers. The chancellor is the head of government and takes care of the day-to-day business of government and is head of the military.</a:t>
            </a:r>
          </a:p>
        </p:txBody>
      </p:sp>
      <p:sp>
        <p:nvSpPr>
          <p:cNvPr id="166" name="Shape 16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65">
                                            <p:bg/>
                                          </p:spTgt>
                                        </p:tgtEl>
                                        <p:attrNameLst>
                                          <p:attrName>style.visibility</p:attrName>
                                        </p:attrNameLst>
                                      </p:cBhvr>
                                      <p:to>
                                        <p:strVal val="visible"/>
                                      </p:to>
                                    </p:set>
                                    <p:anim calcmode="lin" valueType="num">
                                      <p:cBhvr>
                                        <p:cTn id="7" dur="500" fill="hold"/>
                                        <p:tgtEl>
                                          <p:spTgt spid="165">
                                            <p:bg/>
                                          </p:spTgt>
                                        </p:tgtEl>
                                        <p:attrNameLst>
                                          <p:attrName>ppt_x</p:attrName>
                                        </p:attrNameLst>
                                      </p:cBhvr>
                                      <p:tavLst>
                                        <p:tav tm="0">
                                          <p:val>
                                            <p:strVal val="0-#ppt_w/2"/>
                                          </p:val>
                                        </p:tav>
                                        <p:tav tm="100000">
                                          <p:val>
                                            <p:strVal val="#ppt_x"/>
                                          </p:val>
                                        </p:tav>
                                      </p:tavLst>
                                    </p:anim>
                                    <p:anim calcmode="lin" valueType="num">
                                      <p:cBhvr>
                                        <p:cTn id="8" dur="500" fill="hold"/>
                                        <p:tgtEl>
                                          <p:spTgt spid="165">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65">
                                            <p:txEl>
                                              <p:pRg st="0" end="0"/>
                                            </p:txEl>
                                          </p:spTgt>
                                        </p:tgtEl>
                                        <p:attrNameLst>
                                          <p:attrName>style.visibility</p:attrName>
                                        </p:attrNameLst>
                                      </p:cBhvr>
                                      <p:to>
                                        <p:strVal val="visible"/>
                                      </p:to>
                                    </p:set>
                                    <p:anim calcmode="lin" valueType="num">
                                      <p:cBhvr>
                                        <p:cTn id="11" dur="500" fill="hold"/>
                                        <p:tgtEl>
                                          <p:spTgt spid="16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6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65">
                                            <p:txEl>
                                              <p:pRg st="1" end="1"/>
                                            </p:txEl>
                                          </p:spTgt>
                                        </p:tgtEl>
                                        <p:attrNameLst>
                                          <p:attrName>style.visibility</p:attrName>
                                        </p:attrNameLst>
                                      </p:cBhvr>
                                      <p:to>
                                        <p:strVal val="visible"/>
                                      </p:to>
                                    </p:set>
                                    <p:anim calcmode="lin" valueType="num">
                                      <p:cBhvr>
                                        <p:cTn id="16" dur="500" fill="hold"/>
                                        <p:tgtEl>
                                          <p:spTgt spid="165">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6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65">
                                            <p:txEl>
                                              <p:pRg st="2" end="2"/>
                                            </p:txEl>
                                          </p:spTgt>
                                        </p:tgtEl>
                                        <p:attrNameLst>
                                          <p:attrName>style.visibility</p:attrName>
                                        </p:attrNameLst>
                                      </p:cBhvr>
                                      <p:to>
                                        <p:strVal val="visible"/>
                                      </p:to>
                                    </p:set>
                                    <p:anim calcmode="lin" valueType="num">
                                      <p:cBhvr>
                                        <p:cTn id="21" dur="500" fill="hold"/>
                                        <p:tgtEl>
                                          <p:spTgt spid="165">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65">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65">
                                            <p:txEl>
                                              <p:pRg st="3" end="3"/>
                                            </p:txEl>
                                          </p:spTgt>
                                        </p:tgtEl>
                                        <p:attrNameLst>
                                          <p:attrName>style.visibility</p:attrName>
                                        </p:attrNameLst>
                                      </p:cBhvr>
                                      <p:to>
                                        <p:strVal val="visible"/>
                                      </p:to>
                                    </p:set>
                                    <p:anim calcmode="lin" valueType="num">
                                      <p:cBhvr>
                                        <p:cTn id="26" dur="500" fill="hold"/>
                                        <p:tgtEl>
                                          <p:spTgt spid="165">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65">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65">
                                            <p:txEl>
                                              <p:pRg st="4" end="4"/>
                                            </p:txEl>
                                          </p:spTgt>
                                        </p:tgtEl>
                                        <p:attrNameLst>
                                          <p:attrName>style.visibility</p:attrName>
                                        </p:attrNameLst>
                                      </p:cBhvr>
                                      <p:to>
                                        <p:strVal val="visible"/>
                                      </p:to>
                                    </p:set>
                                    <p:anim calcmode="lin" valueType="num">
                                      <p:cBhvr>
                                        <p:cTn id="31" dur="500" fill="hold"/>
                                        <p:tgtEl>
                                          <p:spTgt spid="165">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65">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165">
                                            <p:txEl>
                                              <p:pRg st="5" end="5"/>
                                            </p:txEl>
                                          </p:spTgt>
                                        </p:tgtEl>
                                        <p:attrNameLst>
                                          <p:attrName>style.visibility</p:attrName>
                                        </p:attrNameLst>
                                      </p:cBhvr>
                                      <p:to>
                                        <p:strVal val="visible"/>
                                      </p:to>
                                    </p:set>
                                    <p:anim calcmode="lin" valueType="num">
                                      <p:cBhvr>
                                        <p:cTn id="36" dur="500" fill="hold"/>
                                        <p:tgtEl>
                                          <p:spTgt spid="165">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16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xfrm>
            <a:off x="457200" y="55244"/>
            <a:ext cx="8229600" cy="804293"/>
          </a:xfrm>
          <a:prstGeom prst="rect">
            <a:avLst/>
          </a:prstGeom>
        </p:spPr>
        <p:txBody>
          <a:bodyPr/>
          <a:lstStyle/>
          <a:p>
            <a:r>
              <a:t>German States— Länder</a:t>
            </a:r>
          </a:p>
        </p:txBody>
      </p:sp>
      <p:sp>
        <p:nvSpPr>
          <p:cNvPr id="169" name="Shape 16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26</a:t>
            </a:fld>
            <a:endParaRPr/>
          </a:p>
        </p:txBody>
      </p:sp>
      <p:pic>
        <p:nvPicPr>
          <p:cNvPr id="170" name="German State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9151" y="1133744"/>
            <a:ext cx="4012098" cy="50690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57200" y="274638"/>
            <a:ext cx="8229600" cy="1143002"/>
          </a:xfrm>
          <a:prstGeom prst="rect">
            <a:avLst/>
          </a:prstGeom>
        </p:spPr>
        <p:txBody>
          <a:bodyPr/>
          <a:lstStyle/>
          <a:p>
            <a:r>
              <a:t>Citizen Participation</a:t>
            </a:r>
          </a:p>
        </p:txBody>
      </p:sp>
      <p:sp>
        <p:nvSpPr>
          <p:cNvPr id="175" name="Shape 175"/>
          <p:cNvSpPr>
            <a:spLocks noGrp="1"/>
          </p:cNvSpPr>
          <p:nvPr>
            <p:ph type="body" idx="1"/>
          </p:nvPr>
        </p:nvSpPr>
        <p:spPr>
          <a:xfrm>
            <a:off x="457200" y="1600200"/>
            <a:ext cx="8229600" cy="4525963"/>
          </a:xfrm>
          <a:prstGeom prst="rect">
            <a:avLst/>
          </a:prstGeom>
        </p:spPr>
        <p:txBody>
          <a:bodyPr/>
          <a:lstStyle/>
          <a:p>
            <a:pPr marL="647081" indent="-647081" defTabSz="779616">
              <a:lnSpc>
                <a:spcPct val="72000"/>
              </a:lnSpc>
              <a:spcBef>
                <a:spcPts val="600"/>
              </a:spcBef>
              <a:defRPr sz="2697"/>
            </a:pPr>
            <a:r>
              <a:rPr dirty="0"/>
              <a:t>German citizens have freedom of religion and expression, are equal before the law, and are free to vote from the age of 18.</a:t>
            </a:r>
          </a:p>
          <a:p>
            <a:pPr marL="647081" indent="-647081" defTabSz="779616">
              <a:lnSpc>
                <a:spcPct val="72000"/>
              </a:lnSpc>
              <a:spcBef>
                <a:spcPts val="600"/>
              </a:spcBef>
              <a:defRPr sz="2697"/>
            </a:pPr>
            <a:r>
              <a:rPr dirty="0"/>
              <a:t>Germany’s citizens have the same basic freedoms as citizens of the United States or the United Kingdom.</a:t>
            </a:r>
          </a:p>
          <a:p>
            <a:pPr marL="647081" indent="-647081" defTabSz="779616">
              <a:lnSpc>
                <a:spcPct val="72000"/>
              </a:lnSpc>
              <a:spcBef>
                <a:spcPts val="600"/>
              </a:spcBef>
              <a:defRPr sz="2697"/>
            </a:pPr>
            <a:r>
              <a:rPr dirty="0"/>
              <a:t>Germany’s constitution (the Basic Law) makes Germany a welfare state, meaning that the government guarantees certain benefits to those who are unemployed, poor, disabled, elderly, or sick.</a:t>
            </a:r>
          </a:p>
          <a:p>
            <a:pPr marL="647081" indent="-647081" defTabSz="779616">
              <a:lnSpc>
                <a:spcPct val="72000"/>
              </a:lnSpc>
              <a:spcBef>
                <a:spcPts val="600"/>
              </a:spcBef>
              <a:defRPr sz="2697"/>
            </a:pPr>
            <a:r>
              <a:rPr dirty="0"/>
              <a:t>German citizens also elect representatives to the European Parliament, the representative body of the European Union.</a:t>
            </a:r>
          </a:p>
        </p:txBody>
      </p:sp>
      <p:sp>
        <p:nvSpPr>
          <p:cNvPr id="176" name="Shape 17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
        <p:nvSpPr>
          <p:cNvPr id="177" name="Shape 177"/>
          <p:cNvSpPr/>
          <p:nvPr/>
        </p:nvSpPr>
        <p:spPr>
          <a:xfrm>
            <a:off x="6601583" y="6056629"/>
            <a:ext cx="2430536" cy="358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latin typeface="Trebuchet MS"/>
                <a:ea typeface="Trebuchet MS"/>
                <a:cs typeface="Trebuchet MS"/>
                <a:sym typeface="Trebuchet MS"/>
                <a:hlinkClick r:id="rId2" action="ppaction://hlinksldjump"/>
              </a:defRPr>
            </a:lvl1pPr>
          </a:lstStyle>
          <a:p>
            <a:pPr>
              <a:defRPr>
                <a:solidFill>
                  <a:srgbClr val="FF0000"/>
                </a:solidFill>
                <a:uFill>
                  <a:solidFill>
                    <a:srgbClr val="FF0000"/>
                  </a:solidFill>
                </a:uFill>
              </a:defRPr>
            </a:pPr>
            <a:r>
              <a:rPr>
                <a:solidFill>
                  <a:srgbClr val="0000FF"/>
                </a:solidFill>
                <a:uFill>
                  <a:solidFill>
                    <a:srgbClr val="0000FF"/>
                  </a:solidFill>
                </a:uFill>
                <a:hlinkClick r:id="rId2" action="ppaction://hlinksldjump"/>
              </a:rPr>
              <a:t>Return to Main Menu</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274638"/>
            <a:ext cx="8229600" cy="1143002"/>
          </a:xfrm>
          <a:prstGeom prst="rect">
            <a:avLst/>
          </a:prstGeom>
        </p:spPr>
        <p:txBody>
          <a:bodyPr/>
          <a:lstStyle>
            <a:lvl1pPr defTabSz="896111">
              <a:defRPr sz="3800">
                <a:effectLst>
                  <a:outerShdw blurRad="38100" dist="37338" dir="2700000" rotWithShape="0">
                    <a:srgbClr val="000000">
                      <a:alpha val="43137"/>
                    </a:srgbClr>
                  </a:outerShdw>
                </a:effectLst>
              </a:defRPr>
            </a:lvl1pPr>
          </a:lstStyle>
          <a:p>
            <a:r>
              <a:t>Section 4: Economy of Germany</a:t>
            </a:r>
          </a:p>
        </p:txBody>
      </p:sp>
      <p:sp>
        <p:nvSpPr>
          <p:cNvPr id="180" name="Shape 180"/>
          <p:cNvSpPr>
            <a:spLocks noGrp="1"/>
          </p:cNvSpPr>
          <p:nvPr>
            <p:ph type="body" idx="1"/>
          </p:nvPr>
        </p:nvSpPr>
        <p:spPr>
          <a:xfrm>
            <a:off x="457200" y="1600200"/>
            <a:ext cx="8229600" cy="4525963"/>
          </a:xfrm>
          <a:prstGeom prst="rect">
            <a:avLst/>
          </a:prstGeom>
        </p:spPr>
        <p:txBody>
          <a:bodyPr/>
          <a:lstStyle/>
          <a:p>
            <a:r>
              <a:t>Essential question:</a:t>
            </a:r>
          </a:p>
          <a:p>
            <a:pPr lvl="2">
              <a:buFont typeface="Arial"/>
              <a:buChar char="•"/>
            </a:pPr>
            <a:r>
              <a:t>How does Germany’s type of economy impact its trading partnerships with other countries?</a:t>
            </a:r>
          </a:p>
        </p:txBody>
      </p:sp>
      <p:sp>
        <p:nvSpPr>
          <p:cNvPr id="181" name="Shape 18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274638"/>
            <a:ext cx="8229600" cy="1143002"/>
          </a:xfrm>
          <a:prstGeom prst="rect">
            <a:avLst/>
          </a:prstGeom>
        </p:spPr>
        <p:txBody>
          <a:bodyPr/>
          <a:lstStyle>
            <a:lvl1pPr defTabSz="896111">
              <a:defRPr sz="3800">
                <a:effectLst>
                  <a:outerShdw blurRad="38100" dist="37338" dir="2700000" rotWithShape="0">
                    <a:srgbClr val="000000">
                      <a:alpha val="43137"/>
                    </a:srgbClr>
                  </a:outerShdw>
                </a:effectLst>
              </a:defRPr>
            </a:lvl1pPr>
          </a:lstStyle>
          <a:p>
            <a:r>
              <a:t>Section 4: Economy of Germany</a:t>
            </a:r>
          </a:p>
        </p:txBody>
      </p:sp>
      <p:sp>
        <p:nvSpPr>
          <p:cNvPr id="184" name="Shape 184"/>
          <p:cNvSpPr>
            <a:spLocks noGrp="1"/>
          </p:cNvSpPr>
          <p:nvPr>
            <p:ph type="body" idx="1"/>
          </p:nvPr>
        </p:nvSpPr>
        <p:spPr>
          <a:xfrm>
            <a:off x="457200" y="1600200"/>
            <a:ext cx="8229600" cy="4525963"/>
          </a:xfrm>
          <a:prstGeom prst="rect">
            <a:avLst/>
          </a:prstGeom>
        </p:spPr>
        <p:txBody>
          <a:bodyPr/>
          <a:lstStyle/>
          <a:p>
            <a:r>
              <a:t>What terms do I need to know?</a:t>
            </a:r>
          </a:p>
          <a:p>
            <a:pPr marL="1216150" lvl="1" indent="-758951"/>
            <a:r>
              <a:t>deficit</a:t>
            </a:r>
          </a:p>
          <a:p>
            <a:pPr marL="1216150" lvl="1" indent="-758951"/>
            <a:r>
              <a:t>surplus</a:t>
            </a:r>
          </a:p>
          <a:p>
            <a:pPr marL="1216150" lvl="1" indent="-758951"/>
            <a:r>
              <a:t>euro</a:t>
            </a:r>
          </a:p>
        </p:txBody>
      </p:sp>
      <p:sp>
        <p:nvSpPr>
          <p:cNvPr id="185" name="Shape 185"/>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850391">
              <a:defRPr sz="3600">
                <a:effectLst>
                  <a:outerShdw blurRad="38100" dist="35433" dir="2700000" rotWithShape="0">
                    <a:srgbClr val="000000">
                      <a:alpha val="43137"/>
                    </a:srgbClr>
                  </a:outerShdw>
                </a:effectLst>
              </a:defRPr>
            </a:lvl1pPr>
          </a:lstStyle>
          <a:p>
            <a:r>
              <a:t>Section 1: The Geography of Germany</a:t>
            </a:r>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t>Essential Question:</a:t>
            </a:r>
            <a:endParaRPr sz="2800"/>
          </a:p>
          <a:p>
            <a:pPr marL="742950" lvl="2" indent="-342900">
              <a:lnSpc>
                <a:spcPct val="100000"/>
              </a:lnSpc>
              <a:spcBef>
                <a:spcPts val="600"/>
              </a:spcBef>
              <a:buClr>
                <a:srgbClr val="000000"/>
              </a:buClr>
              <a:buFont typeface="Arial"/>
              <a:buChar char="•"/>
              <a:defRPr sz="2800"/>
            </a:pPr>
            <a:r>
              <a:t>How does Germany’s location affect its climate?</a:t>
            </a:r>
          </a:p>
        </p:txBody>
      </p:sp>
      <p:sp>
        <p:nvSpPr>
          <p:cNvPr id="70" name="Shape 70"/>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xfrm>
            <a:off x="457200" y="274638"/>
            <a:ext cx="8229600" cy="1143002"/>
          </a:xfrm>
          <a:prstGeom prst="rect">
            <a:avLst/>
          </a:prstGeom>
        </p:spPr>
        <p:txBody>
          <a:bodyPr/>
          <a:lstStyle/>
          <a:p>
            <a:r>
              <a:t>Economic System Today</a:t>
            </a:r>
          </a:p>
        </p:txBody>
      </p:sp>
      <p:sp>
        <p:nvSpPr>
          <p:cNvPr id="188" name="Shape 188"/>
          <p:cNvSpPr>
            <a:spLocks noGrp="1"/>
          </p:cNvSpPr>
          <p:nvPr>
            <p:ph type="body" idx="1"/>
          </p:nvPr>
        </p:nvSpPr>
        <p:spPr>
          <a:xfrm>
            <a:off x="457200" y="1600200"/>
            <a:ext cx="8229600" cy="4525963"/>
          </a:xfrm>
          <a:prstGeom prst="rect">
            <a:avLst/>
          </a:prstGeom>
        </p:spPr>
        <p:txBody>
          <a:bodyPr>
            <a:normAutofit lnSpcReduction="10000"/>
          </a:bodyPr>
          <a:lstStyle/>
          <a:p>
            <a:pPr marL="690645" indent="-690645" defTabSz="832104">
              <a:spcBef>
                <a:spcPts val="600"/>
              </a:spcBef>
              <a:defRPr sz="2912"/>
            </a:pPr>
            <a:r>
              <a:rPr dirty="0"/>
              <a:t>Today Germany has a strong market economy that has remained strong even when other countries have experienced recessions.</a:t>
            </a:r>
          </a:p>
          <a:p>
            <a:pPr marL="1106697" lvl="1" indent="-690645" defTabSz="832104">
              <a:spcBef>
                <a:spcPts val="600"/>
              </a:spcBef>
              <a:defRPr sz="2912"/>
            </a:pPr>
            <a:r>
              <a:rPr dirty="0"/>
              <a:t>Germany is ranked in the top 20 freest economies in the world</a:t>
            </a:r>
            <a:r>
              <a:rPr lang="en-US" dirty="0"/>
              <a:t>.</a:t>
            </a:r>
            <a:endParaRPr dirty="0"/>
          </a:p>
          <a:p>
            <a:pPr marL="690645" indent="-690645" defTabSz="832104">
              <a:spcBef>
                <a:spcPts val="600"/>
              </a:spcBef>
              <a:defRPr sz="2912"/>
            </a:pPr>
            <a:r>
              <a:rPr dirty="0"/>
              <a:t>Germany’s economy is 4th-largest in the world in terms of GDP and is the largest economy in Europe.</a:t>
            </a:r>
          </a:p>
          <a:p>
            <a:pPr marL="690645" indent="-690645" defTabSz="832104">
              <a:spcBef>
                <a:spcPts val="600"/>
              </a:spcBef>
              <a:defRPr sz="2912"/>
            </a:pPr>
            <a:r>
              <a:rPr dirty="0"/>
              <a:t>Government reforms in the 2000s to decrease unemployment and low growth rates resulted in a budget surplus by 2012.</a:t>
            </a:r>
          </a:p>
        </p:txBody>
      </p:sp>
      <p:sp>
        <p:nvSpPr>
          <p:cNvPr id="189" name="Shape 189"/>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457200" y="0"/>
            <a:ext cx="8229600" cy="1143001"/>
          </a:xfrm>
          <a:prstGeom prst="rect">
            <a:avLst/>
          </a:prstGeom>
        </p:spPr>
        <p:txBody>
          <a:bodyPr/>
          <a:lstStyle/>
          <a:p>
            <a:r>
              <a:t>Trade</a:t>
            </a:r>
          </a:p>
        </p:txBody>
      </p:sp>
      <p:sp>
        <p:nvSpPr>
          <p:cNvPr id="192" name="Shape 192"/>
          <p:cNvSpPr>
            <a:spLocks noGrp="1"/>
          </p:cNvSpPr>
          <p:nvPr>
            <p:ph type="body" idx="1"/>
          </p:nvPr>
        </p:nvSpPr>
        <p:spPr>
          <a:xfrm>
            <a:off x="118871" y="1143001"/>
            <a:ext cx="8933690" cy="4830763"/>
          </a:xfrm>
          <a:prstGeom prst="rect">
            <a:avLst/>
          </a:prstGeom>
        </p:spPr>
        <p:txBody>
          <a:bodyPr/>
          <a:lstStyle/>
          <a:p>
            <a:pPr marL="637518" indent="-637518" defTabSz="768094">
              <a:spcBef>
                <a:spcPts val="600"/>
              </a:spcBef>
              <a:defRPr sz="3000"/>
            </a:pPr>
            <a:r>
              <a:rPr dirty="0"/>
              <a:t>Germany is a global power in the manufacturing of steel, iron, coal, machinery, tools, electronics, and automobiles.</a:t>
            </a:r>
          </a:p>
          <a:p>
            <a:pPr marL="1094719" lvl="1" indent="-637519" defTabSz="768094">
              <a:spcBef>
                <a:spcPts val="600"/>
              </a:spcBef>
              <a:defRPr sz="3000"/>
            </a:pPr>
            <a:r>
              <a:rPr dirty="0"/>
              <a:t>More than 1/4 of the working population of Germany is employ</a:t>
            </a:r>
            <a:r>
              <a:rPr lang="en-US" dirty="0"/>
              <a:t>ed</a:t>
            </a:r>
            <a:r>
              <a:rPr dirty="0"/>
              <a:t> in manufacturing.</a:t>
            </a:r>
          </a:p>
          <a:p>
            <a:pPr marL="637518" indent="-637518" defTabSz="768094">
              <a:spcBef>
                <a:spcPts val="600"/>
              </a:spcBef>
              <a:defRPr sz="3000"/>
            </a:pPr>
            <a:r>
              <a:rPr dirty="0"/>
              <a:t>Because Germany produces so many manufactured goods, they must import oil, gas, small machinery, food, and agricultural items that the people of Germany need.</a:t>
            </a:r>
          </a:p>
          <a:p>
            <a:pPr marL="1094719" lvl="1" indent="-637519" defTabSz="768094">
              <a:spcBef>
                <a:spcPts val="600"/>
              </a:spcBef>
              <a:defRPr sz="3000"/>
            </a:pPr>
            <a:r>
              <a:rPr dirty="0"/>
              <a:t>As an example of specialization, only about 1% of Germans work in agriculture.</a:t>
            </a:r>
          </a:p>
        </p:txBody>
      </p:sp>
      <p:sp>
        <p:nvSpPr>
          <p:cNvPr id="193" name="Shape 193"/>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xfrm>
            <a:off x="457200" y="274638"/>
            <a:ext cx="8229600" cy="1143002"/>
          </a:xfrm>
          <a:prstGeom prst="rect">
            <a:avLst/>
          </a:prstGeom>
        </p:spPr>
        <p:txBody>
          <a:bodyPr/>
          <a:lstStyle/>
          <a:p>
            <a:r>
              <a:t>Standard of Living</a:t>
            </a:r>
          </a:p>
        </p:txBody>
      </p:sp>
      <p:sp>
        <p:nvSpPr>
          <p:cNvPr id="196" name="Shape 196"/>
          <p:cNvSpPr>
            <a:spLocks noGrp="1"/>
          </p:cNvSpPr>
          <p:nvPr>
            <p:ph type="body" idx="1"/>
          </p:nvPr>
        </p:nvSpPr>
        <p:spPr>
          <a:xfrm>
            <a:off x="457200" y="1600200"/>
            <a:ext cx="8229600" cy="4525963"/>
          </a:xfrm>
          <a:prstGeom prst="rect">
            <a:avLst/>
          </a:prstGeom>
        </p:spPr>
        <p:txBody>
          <a:bodyPr>
            <a:normAutofit lnSpcReduction="10000"/>
          </a:bodyPr>
          <a:lstStyle/>
          <a:p>
            <a:pPr marL="690645" indent="-690645" defTabSz="832104">
              <a:spcBef>
                <a:spcPts val="600"/>
              </a:spcBef>
              <a:defRPr sz="2912"/>
            </a:pPr>
            <a:r>
              <a:t>Germany has a high standard of living, and most adults in Germany work outside of the home.</a:t>
            </a:r>
          </a:p>
          <a:p>
            <a:pPr marL="690645" indent="-690645" defTabSz="832104">
              <a:spcBef>
                <a:spcPts val="600"/>
              </a:spcBef>
              <a:defRPr sz="2912"/>
            </a:pPr>
            <a:r>
              <a:t>More than 95% of Germans work in manufacturing and service industries.</a:t>
            </a:r>
          </a:p>
          <a:p>
            <a:pPr marL="1106697" lvl="1" indent="-690645" defTabSz="832104">
              <a:spcBef>
                <a:spcPts val="600"/>
              </a:spcBef>
              <a:defRPr sz="2912"/>
            </a:pPr>
            <a:r>
              <a:t>These jobs require secondary education or continuing education after high school to stay informed of new technologies.</a:t>
            </a:r>
          </a:p>
          <a:p>
            <a:pPr marL="690645" indent="-690645" defTabSz="832104">
              <a:spcBef>
                <a:spcPts val="600"/>
              </a:spcBef>
              <a:defRPr sz="2912"/>
            </a:pPr>
            <a:r>
              <a:t>Germans tend to save more and borrow less than Americans. </a:t>
            </a:r>
          </a:p>
          <a:p>
            <a:pPr marL="1106697" lvl="1" indent="-690645" defTabSz="832104">
              <a:spcBef>
                <a:spcPts val="600"/>
              </a:spcBef>
              <a:defRPr sz="2912"/>
            </a:pPr>
            <a:r>
              <a:t>An average German saves about 10% of income and has little or no debt.</a:t>
            </a:r>
          </a:p>
        </p:txBody>
      </p:sp>
      <p:sp>
        <p:nvSpPr>
          <p:cNvPr id="197" name="Shape 197"/>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457200" y="274638"/>
            <a:ext cx="8229600" cy="1143002"/>
          </a:xfrm>
          <a:prstGeom prst="rect">
            <a:avLst/>
          </a:prstGeom>
        </p:spPr>
        <p:txBody>
          <a:bodyPr/>
          <a:lstStyle/>
          <a:p>
            <a:r>
              <a:t>Currency</a:t>
            </a:r>
          </a:p>
        </p:txBody>
      </p:sp>
      <p:sp>
        <p:nvSpPr>
          <p:cNvPr id="200" name="Shape 200"/>
          <p:cNvSpPr>
            <a:spLocks noGrp="1"/>
          </p:cNvSpPr>
          <p:nvPr>
            <p:ph type="body" idx="1"/>
          </p:nvPr>
        </p:nvSpPr>
        <p:spPr>
          <a:xfrm>
            <a:off x="457200" y="1600200"/>
            <a:ext cx="8229600" cy="4525963"/>
          </a:xfrm>
          <a:prstGeom prst="rect">
            <a:avLst/>
          </a:prstGeom>
        </p:spPr>
        <p:txBody>
          <a:bodyPr/>
          <a:lstStyle/>
          <a:p>
            <a:r>
              <a:rPr dirty="0"/>
              <a:t>Since the end of World War I, Germany has experienced many changes and difficulties in </a:t>
            </a:r>
            <a:r>
              <a:rPr lang="en-US" dirty="0"/>
              <a:t>its</a:t>
            </a:r>
            <a:r>
              <a:rPr dirty="0"/>
              <a:t> economy and currency.</a:t>
            </a:r>
          </a:p>
          <a:p>
            <a:r>
              <a:rPr dirty="0"/>
              <a:t>By the time of the reunification of Germany, the German mark was a very strong, stable, and safe currency.</a:t>
            </a:r>
          </a:p>
          <a:p>
            <a:r>
              <a:rPr dirty="0"/>
              <a:t>Germany continued to use the mark until the introduction of the euro in 1999.</a:t>
            </a:r>
          </a:p>
        </p:txBody>
      </p:sp>
      <p:sp>
        <p:nvSpPr>
          <p:cNvPr id="201" name="Shape 201"/>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
        <p:nvSpPr>
          <p:cNvPr id="202" name="Shape 202"/>
          <p:cNvSpPr/>
          <p:nvPr/>
        </p:nvSpPr>
        <p:spPr>
          <a:xfrm>
            <a:off x="6621706" y="5986781"/>
            <a:ext cx="2428388" cy="370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hlinkClick r:id="rId2" action="ppaction://hlinksldjump"/>
              </a:defRPr>
            </a:lvl1pPr>
          </a:lstStyle>
          <a:p>
            <a:pPr>
              <a:defRPr u="none">
                <a:solidFill>
                  <a:srgbClr val="000000"/>
                </a:solidFill>
                <a:uFillTx/>
              </a:defRPr>
            </a:pPr>
            <a:r>
              <a:rPr u="sng">
                <a:solidFill>
                  <a:srgbClr val="0000FF"/>
                </a:solidFill>
                <a:uFill>
                  <a:solidFill>
                    <a:srgbClr val="0000FF"/>
                  </a:solidFill>
                </a:uFill>
                <a:hlinkClick r:id="rId2" action="ppaction://hlinksldjump"/>
              </a:rPr>
              <a:t>Return to Main Menu</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457200" y="274638"/>
            <a:ext cx="8229600" cy="1143002"/>
          </a:xfrm>
          <a:prstGeom prst="rect">
            <a:avLst/>
          </a:prstGeom>
        </p:spPr>
        <p:txBody>
          <a:bodyPr/>
          <a:lstStyle>
            <a:lvl1pPr defTabSz="832103">
              <a:defRPr sz="3600">
                <a:effectLst>
                  <a:outerShdw blurRad="38100" dist="34671" dir="2700000" rotWithShape="0">
                    <a:srgbClr val="000000">
                      <a:alpha val="43137"/>
                    </a:srgbClr>
                  </a:outerShdw>
                </a:effectLst>
              </a:defRPr>
            </a:lvl1pPr>
          </a:lstStyle>
          <a:p>
            <a:r>
              <a:rPr dirty="0"/>
              <a:t>Section 5: US-German Relations</a:t>
            </a:r>
          </a:p>
        </p:txBody>
      </p:sp>
      <p:sp>
        <p:nvSpPr>
          <p:cNvPr id="205" name="Shape 205"/>
          <p:cNvSpPr>
            <a:spLocks noGrp="1"/>
          </p:cNvSpPr>
          <p:nvPr>
            <p:ph type="body" idx="1"/>
          </p:nvPr>
        </p:nvSpPr>
        <p:spPr>
          <a:xfrm>
            <a:off x="457200" y="1600200"/>
            <a:ext cx="8229600" cy="4525963"/>
          </a:xfrm>
          <a:prstGeom prst="rect">
            <a:avLst/>
          </a:prstGeom>
        </p:spPr>
        <p:txBody>
          <a:bodyPr/>
          <a:lstStyle/>
          <a:p>
            <a:r>
              <a:t>Essential question:</a:t>
            </a:r>
          </a:p>
          <a:p>
            <a:pPr lvl="2">
              <a:buFont typeface="Arial"/>
              <a:buChar char="•"/>
            </a:pPr>
            <a:r>
              <a:t>What common goals have allowed the United States and Germany to develop strong trade relations?</a:t>
            </a:r>
          </a:p>
        </p:txBody>
      </p:sp>
      <p:sp>
        <p:nvSpPr>
          <p:cNvPr id="206" name="Shape 206"/>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34</a:t>
            </a:fld>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457200" y="274638"/>
            <a:ext cx="8229600" cy="1143002"/>
          </a:xfrm>
          <a:prstGeom prst="rect">
            <a:avLst/>
          </a:prstGeom>
        </p:spPr>
        <p:txBody>
          <a:bodyPr/>
          <a:lstStyle>
            <a:lvl1pPr defTabSz="832103">
              <a:defRPr sz="3600">
                <a:effectLst>
                  <a:outerShdw blurRad="38100" dist="34671" dir="2700000" rotWithShape="0">
                    <a:srgbClr val="000000">
                      <a:alpha val="43137"/>
                    </a:srgbClr>
                  </a:outerShdw>
                </a:effectLst>
              </a:defRPr>
            </a:lvl1pPr>
          </a:lstStyle>
          <a:p>
            <a:r>
              <a:rPr dirty="0"/>
              <a:t>Section 5: US-German Relations</a:t>
            </a:r>
          </a:p>
        </p:txBody>
      </p:sp>
      <p:sp>
        <p:nvSpPr>
          <p:cNvPr id="209" name="Shape 209"/>
          <p:cNvSpPr>
            <a:spLocks noGrp="1"/>
          </p:cNvSpPr>
          <p:nvPr>
            <p:ph type="body" idx="1"/>
          </p:nvPr>
        </p:nvSpPr>
        <p:spPr>
          <a:xfrm>
            <a:off x="457200" y="1600200"/>
            <a:ext cx="8229600" cy="4525963"/>
          </a:xfrm>
          <a:prstGeom prst="rect">
            <a:avLst/>
          </a:prstGeom>
        </p:spPr>
        <p:txBody>
          <a:bodyPr/>
          <a:lstStyle/>
          <a:p>
            <a:r>
              <a:t>What terms do I need to know?</a:t>
            </a:r>
          </a:p>
          <a:p>
            <a:pPr lvl="2">
              <a:buFont typeface="Arial"/>
              <a:buChar char="•"/>
            </a:pPr>
            <a:r>
              <a:t>Transatlantic Economic Council (TEC)</a:t>
            </a:r>
          </a:p>
        </p:txBody>
      </p:sp>
      <p:sp>
        <p:nvSpPr>
          <p:cNvPr id="210" name="Shape 210"/>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457200" y="0"/>
            <a:ext cx="8229600" cy="923546"/>
          </a:xfrm>
          <a:prstGeom prst="rect">
            <a:avLst/>
          </a:prstGeom>
        </p:spPr>
        <p:txBody>
          <a:bodyPr/>
          <a:lstStyle/>
          <a:p>
            <a:r>
              <a:t>Working Together for Security</a:t>
            </a:r>
          </a:p>
        </p:txBody>
      </p:sp>
      <p:sp>
        <p:nvSpPr>
          <p:cNvPr id="213" name="Shape 213"/>
          <p:cNvSpPr>
            <a:spLocks noGrp="1"/>
          </p:cNvSpPr>
          <p:nvPr>
            <p:ph type="body" idx="1"/>
          </p:nvPr>
        </p:nvSpPr>
        <p:spPr>
          <a:xfrm>
            <a:off x="457200" y="1161288"/>
            <a:ext cx="8558784" cy="5276089"/>
          </a:xfrm>
          <a:prstGeom prst="rect">
            <a:avLst/>
          </a:prstGeom>
        </p:spPr>
        <p:txBody>
          <a:bodyPr/>
          <a:lstStyle/>
          <a:p>
            <a:pPr marL="538854" indent="-538854" defTabSz="649223">
              <a:spcBef>
                <a:spcPts val="500"/>
              </a:spcBef>
              <a:defRPr sz="2600"/>
            </a:pPr>
            <a:r>
              <a:rPr dirty="0"/>
              <a:t>Since the end of WWII, Germany has helped the United States in their</a:t>
            </a:r>
            <a:r>
              <a:rPr lang="en-US" dirty="0"/>
              <a:t> common</a:t>
            </a:r>
            <a:r>
              <a:rPr dirty="0"/>
              <a:t> goal of preserving peace in Europe.</a:t>
            </a:r>
          </a:p>
          <a:p>
            <a:pPr marL="996054" lvl="1" indent="-538854" defTabSz="649223">
              <a:spcBef>
                <a:spcPts val="500"/>
              </a:spcBef>
              <a:defRPr sz="2600"/>
            </a:pPr>
            <a:r>
              <a:rPr dirty="0"/>
              <a:t>The United States’ policy toward Germany is to maintain a close relationship as friends, trading partners, and allies.</a:t>
            </a:r>
          </a:p>
          <a:p>
            <a:pPr marL="996054" lvl="1" indent="-538854" defTabSz="649223">
              <a:spcBef>
                <a:spcPts val="500"/>
              </a:spcBef>
              <a:defRPr sz="2600"/>
            </a:pPr>
            <a:r>
              <a:rPr dirty="0"/>
              <a:t>As allies in NATO, the US and Germany work together to maintain peace and freedom.</a:t>
            </a:r>
          </a:p>
          <a:p>
            <a:pPr marL="538854" indent="-538854" defTabSz="649223">
              <a:spcBef>
                <a:spcPts val="500"/>
              </a:spcBef>
              <a:defRPr sz="2600"/>
            </a:pPr>
            <a:r>
              <a:rPr dirty="0"/>
              <a:t>Germany was an important part of the UN forces in Afghanistan in the 2000s, and has remained a strong ally of the US in fighting global terrorism since the September 11, 2001 attacks.</a:t>
            </a:r>
          </a:p>
        </p:txBody>
      </p:sp>
      <p:sp>
        <p:nvSpPr>
          <p:cNvPr id="214" name="Shape 214"/>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457200" y="1"/>
            <a:ext cx="8229600" cy="950975"/>
          </a:xfrm>
          <a:prstGeom prst="rect">
            <a:avLst/>
          </a:prstGeom>
        </p:spPr>
        <p:txBody>
          <a:bodyPr/>
          <a:lstStyle/>
          <a:p>
            <a:r>
              <a:t>Bilateral Economic Relations</a:t>
            </a:r>
          </a:p>
        </p:txBody>
      </p:sp>
      <p:sp>
        <p:nvSpPr>
          <p:cNvPr id="217" name="Shape 217"/>
          <p:cNvSpPr>
            <a:spLocks noGrp="1"/>
          </p:cNvSpPr>
          <p:nvPr>
            <p:ph type="body" idx="1"/>
          </p:nvPr>
        </p:nvSpPr>
        <p:spPr>
          <a:xfrm>
            <a:off x="457200" y="1197863"/>
            <a:ext cx="8229600" cy="4928301"/>
          </a:xfrm>
          <a:prstGeom prst="rect">
            <a:avLst/>
          </a:prstGeom>
        </p:spPr>
        <p:txBody>
          <a:bodyPr>
            <a:normAutofit lnSpcReduction="10000"/>
          </a:bodyPr>
          <a:lstStyle/>
          <a:p>
            <a:pPr marL="690646" indent="-690646" defTabSz="832103">
              <a:spcBef>
                <a:spcPts val="600"/>
              </a:spcBef>
              <a:defRPr sz="2900"/>
            </a:pPr>
            <a:r>
              <a:rPr dirty="0"/>
              <a:t>The United States and Germany share a commitment to an open and expanding world economy.</a:t>
            </a:r>
          </a:p>
          <a:p>
            <a:pPr marL="690646" indent="-690646" defTabSz="832103">
              <a:spcBef>
                <a:spcPts val="600"/>
              </a:spcBef>
              <a:defRPr sz="2900"/>
            </a:pPr>
            <a:r>
              <a:rPr dirty="0"/>
              <a:t>In 2007 Germany pushed for the creation of the Transatlantic Economic Council (TEC) to increase cooperation between the US and the European Union in promoting economic growth.</a:t>
            </a:r>
          </a:p>
          <a:p>
            <a:pPr marL="690646" indent="-690646" defTabSz="832103">
              <a:spcBef>
                <a:spcPts val="600"/>
              </a:spcBef>
              <a:defRPr sz="2900"/>
            </a:pPr>
            <a:r>
              <a:rPr dirty="0"/>
              <a:t>The United States is one of Germany’s leading export markets.</a:t>
            </a:r>
          </a:p>
          <a:p>
            <a:pPr marL="1147846" lvl="1" indent="-690646" defTabSz="832103">
              <a:spcBef>
                <a:spcPts val="600"/>
              </a:spcBef>
              <a:defRPr sz="2900"/>
            </a:pPr>
            <a:r>
              <a:rPr dirty="0"/>
              <a:t>The combined goods traded between the </a:t>
            </a:r>
            <a:r>
              <a:rPr lang="en-US" dirty="0"/>
              <a:t>two</a:t>
            </a:r>
            <a:r>
              <a:rPr dirty="0"/>
              <a:t> countries show Germany as the United States’ 5th-largest trading partner.</a:t>
            </a:r>
          </a:p>
        </p:txBody>
      </p:sp>
      <p:sp>
        <p:nvSpPr>
          <p:cNvPr id="218" name="Shape 218"/>
          <p:cNvSpPr>
            <a:spLocks noGrp="1"/>
          </p:cNvSpPr>
          <p:nvPr>
            <p:ph type="sldNum" sz="quarter" idx="4294967295"/>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sp>
        <p:nvSpPr>
          <p:cNvPr id="219" name="Shape 219"/>
          <p:cNvSpPr/>
          <p:nvPr/>
        </p:nvSpPr>
        <p:spPr>
          <a:xfrm>
            <a:off x="6601583" y="6056629"/>
            <a:ext cx="2430536" cy="3581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u="sng">
                <a:solidFill>
                  <a:srgbClr val="0000FF"/>
                </a:solidFill>
                <a:uFill>
                  <a:solidFill>
                    <a:srgbClr val="0000FF"/>
                  </a:solidFill>
                </a:uFill>
                <a:latin typeface="Trebuchet MS"/>
                <a:ea typeface="Trebuchet MS"/>
                <a:cs typeface="Trebuchet MS"/>
                <a:sym typeface="Trebuchet MS"/>
                <a:hlinkClick r:id="rId2" action="ppaction://hlinksldjump"/>
              </a:defRPr>
            </a:lvl1pPr>
          </a:lstStyle>
          <a:p>
            <a:pPr>
              <a:defRPr>
                <a:solidFill>
                  <a:srgbClr val="FF0000"/>
                </a:solidFill>
                <a:uFill>
                  <a:solidFill>
                    <a:srgbClr val="FF0000"/>
                  </a:solidFill>
                </a:uFill>
              </a:defRPr>
            </a:pPr>
            <a:r>
              <a:rPr>
                <a:solidFill>
                  <a:srgbClr val="0000FF"/>
                </a:solidFill>
                <a:uFill>
                  <a:solidFill>
                    <a:srgbClr val="0000FF"/>
                  </a:solidFill>
                </a:uFill>
                <a:hlinkClick r:id="rId2" action="ppaction://hlinksldjump"/>
              </a:rPr>
              <a:t>Return to Main Menu</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DesenbergGermany_ViewFromRui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2"/>
            <a:ext cx="9144002" cy="6528119"/>
          </a:xfrm>
          <a:prstGeom prst="rect">
            <a:avLst/>
          </a:prstGeom>
          <a:ln w="12700">
            <a:miter lim="400000"/>
          </a:ln>
        </p:spPr>
      </p:pic>
      <p:sp>
        <p:nvSpPr>
          <p:cNvPr id="222" name="Shape 222"/>
          <p:cNvSpPr>
            <a:spLocks noGrp="1"/>
          </p:cNvSpPr>
          <p:nvPr>
            <p:ph type="sldNum" sz="quarter" idx="4294967295"/>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38</a:t>
            </a:fld>
            <a:endParaRPr/>
          </a:p>
        </p:txBody>
      </p:sp>
      <p:sp>
        <p:nvSpPr>
          <p:cNvPr id="223" name="Shape 223"/>
          <p:cNvSpPr/>
          <p:nvPr/>
        </p:nvSpPr>
        <p:spPr>
          <a:xfrm>
            <a:off x="838200" y="5124236"/>
            <a:ext cx="7924800" cy="62483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t>Image Credits: 1 Berliner Dome, 20 Berlin Wall; all others Wikimedia Commons. Maps ©2017 Clairmont Press.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lstStyle>
            <a:lvl1pPr defTabSz="850391">
              <a:defRPr sz="3600">
                <a:effectLst>
                  <a:outerShdw blurRad="38100" dist="35433" dir="2700000" rotWithShape="0">
                    <a:srgbClr val="000000">
                      <a:alpha val="43137"/>
                    </a:srgbClr>
                  </a:outerShdw>
                </a:effectLst>
              </a:defRPr>
            </a:lvl1pPr>
          </a:lstStyle>
          <a:p>
            <a:r>
              <a:t>Section 1: Geography of Germany</a:t>
            </a:r>
          </a:p>
        </p:txBody>
      </p:sp>
      <p:sp>
        <p:nvSpPr>
          <p:cNvPr id="73" name="Shape 73"/>
          <p:cNvSpPr>
            <a:spLocks noGrp="1"/>
          </p:cNvSpPr>
          <p:nvPr>
            <p:ph type="body" idx="1"/>
          </p:nvPr>
        </p:nvSpPr>
        <p:spPr>
          <a:xfrm>
            <a:off x="457200" y="1600200"/>
            <a:ext cx="8229600" cy="4525963"/>
          </a:xfrm>
          <a:prstGeom prst="rect">
            <a:avLst/>
          </a:prstGeom>
        </p:spPr>
        <p:txBody>
          <a:bodyPr/>
          <a:lstStyle/>
          <a:p>
            <a:r>
              <a:t>What terms do I need to know? </a:t>
            </a:r>
          </a:p>
          <a:p>
            <a:pPr marL="742950" lvl="1" indent="-285750">
              <a:lnSpc>
                <a:spcPct val="100000"/>
              </a:lnSpc>
              <a:spcBef>
                <a:spcPts val="600"/>
              </a:spcBef>
              <a:buFont typeface="Arial"/>
              <a:defRPr sz="2800"/>
            </a:pPr>
            <a:r>
              <a:t>autobahn</a:t>
            </a:r>
          </a:p>
          <a:p>
            <a:pPr marL="742950" lvl="1" indent="-285750">
              <a:lnSpc>
                <a:spcPct val="100000"/>
              </a:lnSpc>
              <a:spcBef>
                <a:spcPts val="600"/>
              </a:spcBef>
              <a:buFont typeface="Arial"/>
              <a:defRPr sz="2800"/>
            </a:pPr>
            <a:r>
              <a:t>acid rain</a:t>
            </a:r>
          </a:p>
        </p:txBody>
      </p:sp>
      <p:sp>
        <p:nvSpPr>
          <p:cNvPr id="74" name="Shape 74"/>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3">
                                            <p:txEl>
                                              <p:pRg st="1" end="1"/>
                                            </p:txEl>
                                          </p:spTgt>
                                        </p:tgtEl>
                                        <p:attrNameLst>
                                          <p:attrName>style.visibility</p:attrName>
                                        </p:attrNameLst>
                                      </p:cBhvr>
                                      <p:to>
                                        <p:strVal val="visible"/>
                                      </p:to>
                                    </p:set>
                                    <p:anim calcmode="lin" valueType="num">
                                      <p:cBhvr>
                                        <p:cTn id="16"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3">
                                            <p:txEl>
                                              <p:pRg st="2" end="2"/>
                                            </p:txEl>
                                          </p:spTgt>
                                        </p:tgtEl>
                                        <p:attrNameLst>
                                          <p:attrName>style.visibility</p:attrName>
                                        </p:attrNameLst>
                                      </p:cBhvr>
                                      <p:to>
                                        <p:strVal val="visible"/>
                                      </p:to>
                                    </p:set>
                                    <p:anim calcmode="lin" valueType="num">
                                      <p:cBhvr>
                                        <p:cTn id="21"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57200" y="55245"/>
            <a:ext cx="8229600" cy="1143001"/>
          </a:xfrm>
          <a:prstGeom prst="rect">
            <a:avLst/>
          </a:prstGeom>
        </p:spPr>
        <p:txBody>
          <a:bodyPr/>
          <a:lstStyle/>
          <a:p>
            <a:r>
              <a:t>Location and Size of Germany</a:t>
            </a:r>
          </a:p>
        </p:txBody>
      </p:sp>
      <p:sp>
        <p:nvSpPr>
          <p:cNvPr id="77" name="Shape 77"/>
          <p:cNvSpPr>
            <a:spLocks noGrp="1"/>
          </p:cNvSpPr>
          <p:nvPr>
            <p:ph type="body" idx="1"/>
          </p:nvPr>
        </p:nvSpPr>
        <p:spPr>
          <a:xfrm>
            <a:off x="457200" y="1088136"/>
            <a:ext cx="8229600" cy="4525963"/>
          </a:xfrm>
          <a:prstGeom prst="rect">
            <a:avLst/>
          </a:prstGeom>
        </p:spPr>
        <p:txBody>
          <a:bodyPr/>
          <a:lstStyle/>
          <a:p>
            <a:pPr marL="743771" indent="-743771" defTabSz="896111">
              <a:spcBef>
                <a:spcPts val="600"/>
              </a:spcBef>
              <a:defRPr sz="3136"/>
            </a:pPr>
            <a:r>
              <a:rPr dirty="0"/>
              <a:t>Germany is located in the northern and central regions of Western Europe</a:t>
            </a:r>
            <a:r>
              <a:rPr lang="en-US" dirty="0"/>
              <a:t>.</a:t>
            </a:r>
            <a:endParaRPr dirty="0"/>
          </a:p>
          <a:p>
            <a:pPr marL="743771" indent="-743771" defTabSz="896111">
              <a:spcBef>
                <a:spcPts val="600"/>
              </a:spcBef>
              <a:defRPr sz="3136"/>
            </a:pPr>
            <a:r>
              <a:rPr dirty="0"/>
              <a:t>Germany shares a border with more countries than any other European country.</a:t>
            </a:r>
          </a:p>
          <a:p>
            <a:pPr marL="743771" indent="-743771" defTabSz="896111">
              <a:spcBef>
                <a:spcPts val="600"/>
              </a:spcBef>
              <a:defRPr sz="3136"/>
            </a:pPr>
            <a:r>
              <a:rPr dirty="0"/>
              <a:t>Germany’s location on the North and Baltic Seas allow</a:t>
            </a:r>
            <a:r>
              <a:rPr lang="en-US" dirty="0"/>
              <a:t>s</a:t>
            </a:r>
            <a:r>
              <a:rPr dirty="0"/>
              <a:t> it to have numerous sea ports, giving easy access to other count</a:t>
            </a:r>
            <a:r>
              <a:rPr lang="en-US" dirty="0"/>
              <a:t>r</a:t>
            </a:r>
            <a:r>
              <a:rPr dirty="0"/>
              <a:t>ies and the Atlantic Ocean.</a:t>
            </a:r>
          </a:p>
          <a:p>
            <a:pPr marL="743771" indent="-743771" defTabSz="896111">
              <a:spcBef>
                <a:spcPts val="600"/>
              </a:spcBef>
              <a:defRPr sz="3136"/>
            </a:pPr>
            <a:r>
              <a:rPr dirty="0"/>
              <a:t>Germany is the 63rd largest nation in the world based on its land area.</a:t>
            </a:r>
          </a:p>
        </p:txBody>
      </p:sp>
      <p:sp>
        <p:nvSpPr>
          <p:cNvPr id="78" name="Shape 78"/>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274638"/>
            <a:ext cx="8229600" cy="1143002"/>
          </a:xfrm>
          <a:prstGeom prst="rect">
            <a:avLst/>
          </a:prstGeom>
        </p:spPr>
        <p:txBody>
          <a:bodyPr/>
          <a:lstStyle/>
          <a:p>
            <a:r>
              <a:t>Location and Size of Germany</a:t>
            </a:r>
          </a:p>
        </p:txBody>
      </p:sp>
      <p:sp>
        <p:nvSpPr>
          <p:cNvPr id="81" name="Shape 81"/>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82" name="Globe-German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423" y="3729123"/>
            <a:ext cx="2474570" cy="2668430"/>
          </a:xfrm>
          <a:prstGeom prst="rect">
            <a:avLst/>
          </a:prstGeom>
          <a:ln w="12700">
            <a:miter lim="400000"/>
          </a:ln>
        </p:spPr>
      </p:pic>
      <p:pic>
        <p:nvPicPr>
          <p:cNvPr id="83" name="Europe Map cop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8211" y="1315021"/>
            <a:ext cx="6302180" cy="44819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546100" y="109538"/>
            <a:ext cx="8229600" cy="1143002"/>
          </a:xfrm>
          <a:prstGeom prst="rect">
            <a:avLst/>
          </a:prstGeom>
        </p:spPr>
        <p:txBody>
          <a:bodyPr/>
          <a:lstStyle>
            <a:lvl1pPr defTabSz="841247">
              <a:defRPr sz="3600">
                <a:effectLst>
                  <a:outerShdw blurRad="38100" dist="35052" dir="2700000" rotWithShape="0">
                    <a:srgbClr val="000000">
                      <a:alpha val="43137"/>
                    </a:srgbClr>
                  </a:outerShdw>
                </a:effectLst>
              </a:defRPr>
            </a:lvl1pPr>
          </a:lstStyle>
          <a:p>
            <a:r>
              <a:t>Location and Size of Germany</a:t>
            </a:r>
          </a:p>
        </p:txBody>
      </p:sp>
      <p:sp>
        <p:nvSpPr>
          <p:cNvPr id="86" name="Shape 86"/>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pic>
        <p:nvPicPr>
          <p:cNvPr id="87" name="Size of Germany Ma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7521" y="2647866"/>
            <a:ext cx="4341029" cy="2598907"/>
          </a:xfrm>
          <a:prstGeom prst="rect">
            <a:avLst/>
          </a:prstGeom>
          <a:ln w="12700">
            <a:miter lim="400000"/>
          </a:ln>
        </p:spPr>
      </p:pic>
      <p:pic>
        <p:nvPicPr>
          <p:cNvPr id="88" name="Germany 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8840" y="1149905"/>
            <a:ext cx="3822284" cy="52842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457200" y="0"/>
            <a:ext cx="8229600" cy="1143001"/>
          </a:xfrm>
          <a:prstGeom prst="rect">
            <a:avLst/>
          </a:prstGeom>
        </p:spPr>
        <p:txBody>
          <a:bodyPr/>
          <a:lstStyle/>
          <a:p>
            <a:r>
              <a:t>Climate of Germany</a:t>
            </a:r>
          </a:p>
        </p:txBody>
      </p:sp>
      <p:sp>
        <p:nvSpPr>
          <p:cNvPr id="91" name="Shape 91"/>
          <p:cNvSpPr>
            <a:spLocks noGrp="1"/>
          </p:cNvSpPr>
          <p:nvPr>
            <p:ph type="body" idx="1"/>
          </p:nvPr>
        </p:nvSpPr>
        <p:spPr>
          <a:xfrm>
            <a:off x="457200" y="1042735"/>
            <a:ext cx="8229600" cy="4525963"/>
          </a:xfrm>
          <a:prstGeom prst="rect">
            <a:avLst/>
          </a:prstGeom>
        </p:spPr>
        <p:txBody>
          <a:bodyPr>
            <a:normAutofit lnSpcReduction="10000"/>
          </a:bodyPr>
          <a:lstStyle/>
          <a:p>
            <a:pPr marL="690645" indent="-690645" defTabSz="832104">
              <a:spcBef>
                <a:spcPts val="600"/>
              </a:spcBef>
              <a:defRPr sz="2912"/>
            </a:pPr>
            <a:r>
              <a:t>Most of Germany has a marine climate, as waters of the Gulf Stream bring warmth and moisture from the Gulf of Mexico across the Atlantic Ocean.</a:t>
            </a:r>
          </a:p>
          <a:p>
            <a:pPr marL="1106697" lvl="1" indent="-690645" defTabSz="832104">
              <a:spcBef>
                <a:spcPts val="600"/>
              </a:spcBef>
              <a:defRPr sz="2912"/>
            </a:pPr>
            <a:r>
              <a:t>The warm waters keep the land warm in winter and cool in summer.</a:t>
            </a:r>
          </a:p>
          <a:p>
            <a:pPr marL="690645" indent="-690645" defTabSz="832104">
              <a:spcBef>
                <a:spcPts val="600"/>
              </a:spcBef>
              <a:defRPr sz="2912"/>
            </a:pPr>
            <a:r>
              <a:t>The climate of the Bavarian Alps changes based on altitude, with some areas of the mountains covered in snow all winter.</a:t>
            </a:r>
          </a:p>
          <a:p>
            <a:pPr marL="690645" indent="-690645" defTabSz="832104">
              <a:spcBef>
                <a:spcPts val="600"/>
              </a:spcBef>
              <a:defRPr sz="2912"/>
            </a:pPr>
            <a:r>
              <a:t>Eastern Germany is farther from the sea and therefore has longer, colder winters and hotter, drier summers.</a:t>
            </a:r>
          </a:p>
        </p:txBody>
      </p:sp>
      <p:sp>
        <p:nvSpPr>
          <p:cNvPr id="92" name="Shape 92"/>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91">
                                            <p:bg/>
                                          </p:spTgt>
                                        </p:tgtEl>
                                        <p:attrNameLst>
                                          <p:attrName>style.visibility</p:attrName>
                                        </p:attrNameLst>
                                      </p:cBhvr>
                                      <p:to>
                                        <p:strVal val="visible"/>
                                      </p:to>
                                    </p:set>
                                    <p:anim calcmode="lin" valueType="num">
                                      <p:cBhvr>
                                        <p:cTn id="7" dur="500" fill="hold"/>
                                        <p:tgtEl>
                                          <p:spTgt spid="91">
                                            <p:bg/>
                                          </p:spTgt>
                                        </p:tgtEl>
                                        <p:attrNameLst>
                                          <p:attrName>ppt_x</p:attrName>
                                        </p:attrNameLst>
                                      </p:cBhvr>
                                      <p:tavLst>
                                        <p:tav tm="0">
                                          <p:val>
                                            <p:strVal val="0-#ppt_w/2"/>
                                          </p:val>
                                        </p:tav>
                                        <p:tav tm="100000">
                                          <p:val>
                                            <p:strVal val="#ppt_x"/>
                                          </p:val>
                                        </p:tav>
                                      </p:tavLst>
                                    </p:anim>
                                    <p:anim calcmode="lin" valueType="num">
                                      <p:cBhvr>
                                        <p:cTn id="8" dur="500" fill="hold"/>
                                        <p:tgtEl>
                                          <p:spTgt spid="9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91">
                                            <p:txEl>
                                              <p:pRg st="0" end="0"/>
                                            </p:txEl>
                                          </p:spTgt>
                                        </p:tgtEl>
                                        <p:attrNameLst>
                                          <p:attrName>style.visibility</p:attrName>
                                        </p:attrNameLst>
                                      </p:cBhvr>
                                      <p:to>
                                        <p:strVal val="visible"/>
                                      </p:to>
                                    </p:set>
                                    <p:anim calcmode="lin" valueType="num">
                                      <p:cBhvr>
                                        <p:cTn id="11" dur="500" fill="hold"/>
                                        <p:tgtEl>
                                          <p:spTgt spid="9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9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91">
                                            <p:txEl>
                                              <p:pRg st="1" end="1"/>
                                            </p:txEl>
                                          </p:spTgt>
                                        </p:tgtEl>
                                        <p:attrNameLst>
                                          <p:attrName>style.visibility</p:attrName>
                                        </p:attrNameLst>
                                      </p:cBhvr>
                                      <p:to>
                                        <p:strVal val="visible"/>
                                      </p:to>
                                    </p:set>
                                    <p:anim calcmode="lin" valueType="num">
                                      <p:cBhvr>
                                        <p:cTn id="16" dur="500" fill="hold"/>
                                        <p:tgtEl>
                                          <p:spTgt spid="9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9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91">
                                            <p:txEl>
                                              <p:pRg st="2" end="2"/>
                                            </p:txEl>
                                          </p:spTgt>
                                        </p:tgtEl>
                                        <p:attrNameLst>
                                          <p:attrName>style.visibility</p:attrName>
                                        </p:attrNameLst>
                                      </p:cBhvr>
                                      <p:to>
                                        <p:strVal val="visible"/>
                                      </p:to>
                                    </p:set>
                                    <p:anim calcmode="lin" valueType="num">
                                      <p:cBhvr>
                                        <p:cTn id="21" dur="500" fill="hold"/>
                                        <p:tgtEl>
                                          <p:spTgt spid="9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9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91">
                                            <p:txEl>
                                              <p:pRg st="3" end="3"/>
                                            </p:txEl>
                                          </p:spTgt>
                                        </p:tgtEl>
                                        <p:attrNameLst>
                                          <p:attrName>style.visibility</p:attrName>
                                        </p:attrNameLst>
                                      </p:cBhvr>
                                      <p:to>
                                        <p:strVal val="visible"/>
                                      </p:to>
                                    </p:set>
                                    <p:anim calcmode="lin" valueType="num">
                                      <p:cBhvr>
                                        <p:cTn id="26" dur="500" fill="hold"/>
                                        <p:tgtEl>
                                          <p:spTgt spid="91">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457200" y="274638"/>
            <a:ext cx="8229600" cy="1143002"/>
          </a:xfrm>
          <a:prstGeom prst="rect">
            <a:avLst/>
          </a:prstGeom>
        </p:spPr>
        <p:txBody>
          <a:bodyPr/>
          <a:lstStyle>
            <a:lvl1pPr defTabSz="841247">
              <a:defRPr sz="3600">
                <a:effectLst>
                  <a:outerShdw blurRad="38100" dist="35052" dir="2700000" rotWithShape="0">
                    <a:srgbClr val="000000">
                      <a:alpha val="43137"/>
                    </a:srgbClr>
                  </a:outerShdw>
                </a:effectLst>
              </a:defRPr>
            </a:lvl1pPr>
          </a:lstStyle>
          <a:p>
            <a:r>
              <a:t>Distribution of People in Germany</a:t>
            </a:r>
          </a:p>
        </p:txBody>
      </p:sp>
      <p:sp>
        <p:nvSpPr>
          <p:cNvPr id="95" name="Shape 95"/>
          <p:cNvSpPr>
            <a:spLocks noGrp="1"/>
          </p:cNvSpPr>
          <p:nvPr>
            <p:ph type="body" idx="1"/>
          </p:nvPr>
        </p:nvSpPr>
        <p:spPr>
          <a:xfrm>
            <a:off x="457200" y="1600200"/>
            <a:ext cx="8229600" cy="4525963"/>
          </a:xfrm>
          <a:prstGeom prst="rect">
            <a:avLst/>
          </a:prstGeom>
        </p:spPr>
        <p:txBody>
          <a:bodyPr/>
          <a:lstStyle/>
          <a:p>
            <a:pPr marL="705824" indent="-705824" defTabSz="850391">
              <a:spcBef>
                <a:spcPts val="600"/>
              </a:spcBef>
              <a:defRPr sz="2976"/>
            </a:pPr>
            <a:r>
              <a:rPr dirty="0"/>
              <a:t>Germany is the most populated country in Europe with almost 81 million people.</a:t>
            </a:r>
          </a:p>
          <a:p>
            <a:pPr marL="705824" indent="-705824" defTabSz="850391">
              <a:spcBef>
                <a:spcPts val="600"/>
              </a:spcBef>
              <a:defRPr sz="2976"/>
            </a:pPr>
            <a:r>
              <a:rPr dirty="0"/>
              <a:t>Around 75% of Germans live in urban areas.</a:t>
            </a:r>
          </a:p>
          <a:p>
            <a:pPr marL="705824" indent="-705824" defTabSz="850391">
              <a:spcBef>
                <a:spcPts val="600"/>
              </a:spcBef>
              <a:defRPr sz="2976"/>
            </a:pPr>
            <a:r>
              <a:rPr dirty="0"/>
              <a:t>The most populated areas are in the northern and western parts of the country, along the Rhine River near Cologne and Frankfurt.</a:t>
            </a:r>
          </a:p>
          <a:p>
            <a:pPr marL="1131020" lvl="1" indent="-705824" defTabSz="850391">
              <a:spcBef>
                <a:spcPts val="600"/>
              </a:spcBef>
              <a:defRPr sz="2976"/>
            </a:pPr>
            <a:r>
              <a:rPr dirty="0"/>
              <a:t>This area has the most manufacturing jobs and a large transportation system.</a:t>
            </a:r>
          </a:p>
          <a:p>
            <a:pPr marL="705824" indent="-705824" defTabSz="850391">
              <a:spcBef>
                <a:spcPts val="600"/>
              </a:spcBef>
              <a:defRPr sz="2976"/>
            </a:pPr>
            <a:r>
              <a:rPr dirty="0"/>
              <a:t>The former East German and Alps regions are the least populated areas.</a:t>
            </a:r>
          </a:p>
        </p:txBody>
      </p:sp>
      <p:sp>
        <p:nvSpPr>
          <p:cNvPr id="96" name="Shape 96"/>
          <p:cNvSpPr>
            <a:spLocks noGrp="1"/>
          </p:cNvSpPr>
          <p:nvPr>
            <p:ph type="sldNum" sz="quarter" idx="4294967295"/>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TotalTime>
  <Words>2509</Words>
  <Application>Microsoft Macintosh PowerPoint</Application>
  <PresentationFormat>On-screen Show (4:3)</PresentationFormat>
  <Paragraphs>218</Paragraphs>
  <Slides>38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Helvetica</vt:lpstr>
      <vt:lpstr>Trebuchet MS</vt:lpstr>
      <vt:lpstr>Wingdings</vt:lpstr>
      <vt:lpstr>Office Theme</vt:lpstr>
      <vt:lpstr>PowerPoint Presentation</vt:lpstr>
      <vt:lpstr>PowerPoint Presentation</vt:lpstr>
      <vt:lpstr>Section 1: The Geography of Germany</vt:lpstr>
      <vt:lpstr>Section 1: Geography of Germany</vt:lpstr>
      <vt:lpstr>Location and Size of Germany</vt:lpstr>
      <vt:lpstr>Location and Size of Germany</vt:lpstr>
      <vt:lpstr>Location and Size of Germany</vt:lpstr>
      <vt:lpstr>Climate of Germany</vt:lpstr>
      <vt:lpstr>Distribution of People in Germany</vt:lpstr>
      <vt:lpstr>Natural Resources of Germany</vt:lpstr>
      <vt:lpstr>Physical Features of Germany</vt:lpstr>
      <vt:lpstr>Environmental Issues of Germany</vt:lpstr>
      <vt:lpstr>Section 2: A Brief History of Germany</vt:lpstr>
      <vt:lpstr>Section 2: A Brief History of Germany</vt:lpstr>
      <vt:lpstr>European Rivalries</vt:lpstr>
      <vt:lpstr>World War I</vt:lpstr>
      <vt:lpstr>The Rise of the Nazi Party</vt:lpstr>
      <vt:lpstr>World War II</vt:lpstr>
      <vt:lpstr>The Cold War</vt:lpstr>
      <vt:lpstr>Berlin Wall</vt:lpstr>
      <vt:lpstr>Reunification of Germany</vt:lpstr>
      <vt:lpstr>Reunification of Germany— Berlin</vt:lpstr>
      <vt:lpstr>Section 3: Government of Germany</vt:lpstr>
      <vt:lpstr>Section 3: Government of Germany</vt:lpstr>
      <vt:lpstr>Structure of Government</vt:lpstr>
      <vt:lpstr>German States— Länder</vt:lpstr>
      <vt:lpstr>Citizen Participation</vt:lpstr>
      <vt:lpstr>Section 4: Economy of Germany</vt:lpstr>
      <vt:lpstr>Section 4: Economy of Germany</vt:lpstr>
      <vt:lpstr>Economic System Today</vt:lpstr>
      <vt:lpstr>Trade</vt:lpstr>
      <vt:lpstr>Standard of Living</vt:lpstr>
      <vt:lpstr>Currency</vt:lpstr>
      <vt:lpstr>Section 5: US-German Relations</vt:lpstr>
      <vt:lpstr>Section 5: US-German Relations</vt:lpstr>
      <vt:lpstr>Working Together for Security</vt:lpstr>
      <vt:lpstr>Bilateral Economic Relations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emmettm clairmontpress.com</cp:lastModifiedBy>
  <cp:revision>13</cp:revision>
  <dcterms:modified xsi:type="dcterms:W3CDTF">2018-08-09T17:03:50Z</dcterms:modified>
</cp:coreProperties>
</file>