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1"/>
  </p:sldMasterIdLst>
  <p:notesMasterIdLst>
    <p:notesMasterId r:id="rId12"/>
  </p:notesMasterIdLst>
  <p:sldIdLst>
    <p:sldId id="260" r:id="rId2"/>
    <p:sldId id="257" r:id="rId3"/>
    <p:sldId id="259" r:id="rId4"/>
    <p:sldId id="256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2F0"/>
    <a:srgbClr val="E3BBDA"/>
    <a:srgbClr val="BBE0E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36"/>
  </p:normalViewPr>
  <p:slideViewPr>
    <p:cSldViewPr>
      <p:cViewPr varScale="1">
        <p:scale>
          <a:sx n="116" d="100"/>
          <a:sy n="116" d="100"/>
        </p:scale>
        <p:origin x="20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45B58-5DF8-B24A-8DCF-052B59C68C5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C797-BF9A-DF43-8A3B-EAFC83B7C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Iraq;</a:t>
            </a:r>
            <a:r>
              <a:rPr lang="en-US" baseline="0" dirty="0" smtClean="0"/>
              <a:t> Turkey, Syria, Jordan, Saudi Arabia, Kuwait, Iran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5F0F5-4B52-9F4F-9906-CEFADE6925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Tigris and Euphrates; the Persian Gulf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5F0F5-4B52-9F4F-9906-CEFADE6925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r>
              <a:rPr lang="en-US" baseline="0" dirty="0" smtClean="0"/>
              <a:t> 300 miles.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5F0F5-4B52-9F4F-9906-CEFADE6925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answer (the Persian Gulf is its only direct access to the ocean, making it important for its Navy and shipping)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5F0F5-4B52-9F4F-9906-CEFADE6925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Sample answers: Name </a:t>
            </a:r>
            <a:r>
              <a:rPr lang="en-US" dirty="0" smtClean="0"/>
              <a:t>of the country, Compass Rose, star means capital,</a:t>
            </a:r>
            <a:r>
              <a:rPr lang="en-US" baseline="0" dirty="0" smtClean="0"/>
              <a:t>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5F0F5-4B52-9F4F-9906-CEFADE6925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18A6FDF1-555E-0C41-BA1D-0DD8266A1B8D}" type="datetime1">
              <a:rPr lang="en-US" smtClean="0"/>
              <a:pPr/>
              <a:t>8/11/17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fld id="{0BB43431-5AF4-8A46-A1B4-2B6D968CAA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0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7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4CFB-67FC-4F4B-BB7F-88C1B62AE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4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4"/>
            <p:cNvSpPr/>
            <p:nvPr/>
          </p:nvSpPr>
          <p:spPr>
            <a:xfrm>
              <a:off x="2279857" y="611189"/>
              <a:ext cx="5286216" cy="136820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7708943" y="611189"/>
              <a:ext cx="1433469" cy="136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fld id="{04DE43ED-8301-244F-88C4-2B86EEA32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BB75-D7CF-304E-9638-495A41CC6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F59A239-2949-9040-B92A-EF327D43C198}" type="datetime1">
              <a:rPr lang="en-US" smtClean="0"/>
              <a:pPr/>
              <a:t>8/11/17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F0C7475C-351B-A444-877D-B86C60354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B5955-6B08-FA44-98AB-FCA8ED497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A445E-BDEC-324B-A824-5A7F88923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29C0A-B9FF-3641-AE82-A7852A9FB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07CB3-3E77-8C4F-92AB-3F41819FA5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D37A1-9D99-2240-85D7-BF20BA2FD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61C48-8461-5D40-976E-4D07C4A40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2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  <a:alpha val="90000"/>
              </a:schemeClr>
            </a:gs>
            <a:gs pos="49000">
              <a:schemeClr val="bg2">
                <a:lumMod val="60000"/>
                <a:lumOff val="40000"/>
                <a:alpha val="90000"/>
              </a:schemeClr>
            </a:gs>
            <a:gs pos="100000">
              <a:schemeClr val="accent4">
                <a:lumMod val="75000"/>
                <a:alpha val="9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10001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  <a:endParaRPr lang="en-US" altLang="x-none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en-US" alt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36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5361-0425-D84A-BF6A-499C032CC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title 4"/>
          <p:cNvSpPr>
            <a:spLocks noGrp="1"/>
          </p:cNvSpPr>
          <p:nvPr>
            <p:ph type="subTitle" idx="1"/>
          </p:nvPr>
        </p:nvSpPr>
        <p:spPr>
          <a:xfrm>
            <a:off x="609600" y="2246313"/>
            <a:ext cx="8228013" cy="1066800"/>
          </a:xfrm>
        </p:spPr>
        <p:txBody>
          <a:bodyPr/>
          <a:lstStyle/>
          <a:p>
            <a:r>
              <a:rPr lang="en-US" altLang="x-none"/>
              <a:t>A Social Studies Skill Building Program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227013" y="533400"/>
            <a:ext cx="86883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algn="r" eaLnBrk="1" hangingPunct="1">
              <a:defRPr/>
            </a:pPr>
            <a:r>
              <a:rPr lang="en-US" sz="6600" dirty="0">
                <a:latin typeface="+mj-lt"/>
                <a:cs typeface="ＭＳ Ｐゴシック" charset="-128"/>
              </a:rPr>
              <a:t>Smart Skills Practice</a:t>
            </a:r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6781800" y="63246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x-none" sz="1200" dirty="0" smtClean="0">
                <a:latin typeface="+mn-lt"/>
                <a:sym typeface="Symbol" charset="2"/>
              </a:rPr>
              <a:t> 2017</a:t>
            </a:r>
            <a:r>
              <a:rPr lang="en-US" altLang="x-none" sz="1200" dirty="0" smtClean="0">
                <a:latin typeface="+mn-lt"/>
              </a:rPr>
              <a:t> Clairmont Press, Inc. </a:t>
            </a:r>
          </a:p>
        </p:txBody>
      </p:sp>
      <p:pic>
        <p:nvPicPr>
          <p:cNvPr id="2" name="Picture 1" descr="WS-7-titl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743200"/>
            <a:ext cx="5562599" cy="1427007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 bwMode="auto">
          <a:xfrm>
            <a:off x="0" y="4495800"/>
            <a:ext cx="891539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algn="r" eaLnBrk="1" hangingPunct="1">
              <a:defRPr/>
            </a:pPr>
            <a:r>
              <a:rPr lang="en-US" sz="6600" b="1" i="1" dirty="0" smtClean="0">
                <a:latin typeface="+mj-lt"/>
                <a:cs typeface="ＭＳ Ｐゴシック" charset="-128"/>
              </a:rPr>
              <a:t>Overview and Week 1 SAMPLE </a:t>
            </a:r>
            <a:endParaRPr lang="en-US" sz="6600" b="1" i="1" dirty="0">
              <a:latin typeface="+mj-lt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5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496311" y="5921375"/>
            <a:ext cx="6647687" cy="936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some key components that would improve this map?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107500"/>
            <a:ext cx="2496312" cy="6704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Friday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65" y="-17452"/>
            <a:ext cx="5886470" cy="5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Calisto MT" charset="0"/>
                <a:ea typeface="ＭＳ Ｐゴシック" charset="0"/>
                <a:cs typeface="ＭＳ Ｐゴシック" charset="0"/>
              </a:rPr>
              <a:t>Overview</a:t>
            </a:r>
            <a:endParaRPr lang="en-US" dirty="0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The focus is on obtaining a mastery of the skill and further support </a:t>
            </a:r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standards</a:t>
            </a:r>
            <a:endParaRPr lang="en-US" dirty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Questions to promote thinking</a:t>
            </a:r>
            <a:endParaRPr lang="en-US" dirty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dirty="0">
                <a:latin typeface="Calisto MT" charset="0"/>
                <a:ea typeface="ＭＳ Ｐゴシック" charset="0"/>
              </a:rPr>
              <a:t>Promotes higher order thinking.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>
                <a:latin typeface="Calisto MT" charset="0"/>
                <a:ea typeface="ＭＳ Ｐゴシック" charset="0"/>
              </a:rPr>
              <a:t>Ex:  interpret, analyze, translate, formulate, determine.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The math behind the </a:t>
            </a:r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system</a:t>
            </a:r>
            <a:endParaRPr lang="en-US" dirty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dirty="0">
                <a:latin typeface="Calisto MT" charset="0"/>
                <a:ea typeface="ＭＳ Ｐゴシック" charset="0"/>
              </a:rPr>
              <a:t>5 minutes a day, 5 days a week, for seven weeks each skill.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latin typeface="Calisto MT" charset="0"/>
                <a:ea typeface="ＭＳ Ｐゴシック" charset="0"/>
              </a:rPr>
              <a:t>Equal to 2 ½ entire class periods devoted to each skill.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>
                <a:latin typeface="Calisto MT" charset="0"/>
                <a:ea typeface="ＭＳ Ｐゴシック" charset="0"/>
              </a:rPr>
              <a:t>Like doing a major project over one particular skill.</a:t>
            </a:r>
          </a:p>
          <a:p>
            <a:pPr lvl="1" eaLnBrk="1" hangingPunct="1">
              <a:lnSpc>
                <a:spcPct val="80000"/>
              </a:lnSpc>
            </a:pPr>
            <a:endParaRPr lang="en-US" sz="1900" dirty="0">
              <a:solidFill>
                <a:srgbClr val="7F7F7F"/>
              </a:solidFill>
              <a:latin typeface="Calisto MT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How the system </a:t>
            </a:r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works</a:t>
            </a:r>
            <a:endParaRPr lang="en-US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You simply follow the weeks 1-35.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Each day of the week you will use that week</a:t>
            </a:r>
            <a:r>
              <a:rPr lang="ja-JP" altLang="en-US" sz="2000" dirty="0">
                <a:latin typeface="Calisto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s presentation. The slide days are easily marked and the answers are listed at the end of the slide. 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It is easy 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for the teacher to access.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Each day is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labeled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and as 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the week progresses the D.O.K. level increases.  By Friday, the students are asked Level III questions.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The chart on slide 2 shows the progression.  There is a five week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rotation: 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Maps, Charts and Graphs, Analyzing Artifacts and Photographs, Timelines, and Political Cartoons.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Each of the five skills has seven different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examples. 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s </a:t>
            </a:r>
            <a:r>
              <a:rPr lang="en-US" sz="2000" dirty="0">
                <a:latin typeface="Calisto MT" charset="0"/>
                <a:ea typeface="ＭＳ Ｐゴシック" charset="0"/>
                <a:cs typeface="ＭＳ Ｐゴシック" charset="0"/>
              </a:rPr>
              <a:t>the year progresses the difficulty of the skill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5429"/>
              </p:ext>
            </p:extLst>
          </p:nvPr>
        </p:nvGraphicFramePr>
        <p:xfrm>
          <a:off x="533400" y="609600"/>
          <a:ext cx="7848600" cy="5559536"/>
        </p:xfrm>
        <a:graphic>
          <a:graphicData uri="http://schemas.openxmlformats.org/drawingml/2006/table">
            <a:tbl>
              <a:tblPr/>
              <a:tblGrid>
                <a:gridCol w="1570038"/>
                <a:gridCol w="1570037"/>
                <a:gridCol w="1568450"/>
                <a:gridCol w="1570038"/>
                <a:gridCol w="1570037"/>
              </a:tblGrid>
              <a:tr h="694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Map/ Globe Skills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Charts/ Graphs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Analyzing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Artifacts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Timelines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Political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Cartoons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 G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6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 G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G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16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G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19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G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26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G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29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 G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Artifact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Timeline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Cartoon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 35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</a:tbl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1600200" y="457200"/>
            <a:ext cx="54864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49000">
              <a:schemeClr val="bg2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title 4"/>
          <p:cNvSpPr>
            <a:spLocks noGrp="1"/>
          </p:cNvSpPr>
          <p:nvPr>
            <p:ph type="subTitle" idx="1"/>
          </p:nvPr>
        </p:nvSpPr>
        <p:spPr>
          <a:xfrm>
            <a:off x="609600" y="2246313"/>
            <a:ext cx="8228013" cy="1066800"/>
          </a:xfrm>
        </p:spPr>
        <p:txBody>
          <a:bodyPr/>
          <a:lstStyle/>
          <a:p>
            <a:r>
              <a:rPr lang="en-US" altLang="x-none"/>
              <a:t>A Social Studies Skill Building Program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227013" y="533400"/>
            <a:ext cx="86883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algn="r" eaLnBrk="1" hangingPunct="1">
              <a:defRPr/>
            </a:pPr>
            <a:r>
              <a:rPr lang="en-US" sz="6600" dirty="0">
                <a:latin typeface="+mj-lt"/>
                <a:cs typeface="ＭＳ Ｐゴシック" charset="-128"/>
              </a:rPr>
              <a:t>Smart Skills Practice</a:t>
            </a:r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6781800" y="63246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x-none" sz="1200" dirty="0" smtClean="0">
                <a:latin typeface="+mn-lt"/>
                <a:sym typeface="Symbol" charset="2"/>
              </a:rPr>
              <a:t> 2017</a:t>
            </a:r>
            <a:r>
              <a:rPr lang="en-US" altLang="x-none" sz="1200" dirty="0" smtClean="0">
                <a:latin typeface="+mn-lt"/>
              </a:rPr>
              <a:t> Clairmont Press, Inc. </a:t>
            </a:r>
          </a:p>
        </p:txBody>
      </p:sp>
      <p:pic>
        <p:nvPicPr>
          <p:cNvPr id="2" name="Picture 1" descr="WS-7-titl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743200"/>
            <a:ext cx="5562599" cy="1427007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 bwMode="auto">
          <a:xfrm>
            <a:off x="140082" y="4179126"/>
            <a:ext cx="86883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algn="r" eaLnBrk="1" hangingPunct="1">
              <a:defRPr/>
            </a:pPr>
            <a:r>
              <a:rPr lang="en-US" sz="6600" dirty="0" smtClean="0">
                <a:latin typeface="+mj-lt"/>
                <a:cs typeface="ＭＳ Ｐゴシック" charset="-128"/>
              </a:rPr>
              <a:t>Week 1 </a:t>
            </a:r>
            <a:r>
              <a:rPr lang="mr-IN" sz="6600" dirty="0" smtClean="0">
                <a:latin typeface="+mj-lt"/>
                <a:cs typeface="ＭＳ Ｐゴシック" charset="-128"/>
              </a:rPr>
              <a:t>–</a:t>
            </a:r>
            <a:r>
              <a:rPr lang="en-US" sz="6600" dirty="0" smtClean="0">
                <a:latin typeface="+mj-lt"/>
                <a:cs typeface="ＭＳ Ｐゴシック" charset="-128"/>
              </a:rPr>
              <a:t> Map 1</a:t>
            </a:r>
            <a:endParaRPr lang="en-US" sz="6600" dirty="0">
              <a:latin typeface="+mj-lt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5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496311" y="5921375"/>
            <a:ext cx="6647687" cy="936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country featured in the map?</a:t>
            </a:r>
          </a:p>
          <a:p>
            <a:pPr marL="0" indent="0">
              <a:buNone/>
            </a:pPr>
            <a:r>
              <a:rPr lang="en-US" dirty="0"/>
              <a:t>What countries border the featured country?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107500"/>
            <a:ext cx="2496312" cy="6704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Monday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65" y="-17452"/>
            <a:ext cx="5886470" cy="5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496311" y="5921375"/>
            <a:ext cx="6647687" cy="936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the major rivers located in Iraq?</a:t>
            </a:r>
          </a:p>
          <a:p>
            <a:pPr marL="0" indent="0">
              <a:buNone/>
            </a:pPr>
            <a:r>
              <a:rPr lang="en-US" dirty="0"/>
              <a:t>Into what body of water do the rivers empty?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107500"/>
            <a:ext cx="2496312" cy="6704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Tuesday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65" y="-17452"/>
            <a:ext cx="5886470" cy="5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401568" y="5937250"/>
            <a:ext cx="5742430" cy="9207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smtClean="0"/>
              <a:t>the approximate distance </a:t>
            </a:r>
            <a:r>
              <a:rPr lang="en-US" dirty="0"/>
              <a:t>from Baghdad to the Persian Gulf?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107500"/>
            <a:ext cx="2496312" cy="6704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Wednesday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65" y="-17452"/>
            <a:ext cx="5886470" cy="5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496311" y="5921375"/>
            <a:ext cx="6647687" cy="936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Why do you believe that Iraq strongly defends its Persian Gulf ports?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107500"/>
            <a:ext cx="2496312" cy="6704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Thursday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65" y="-17452"/>
            <a:ext cx="5886470" cy="5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2">
      <a:dk1>
        <a:sysClr val="windowText" lastClr="000000"/>
      </a:dk1>
      <a:lt1>
        <a:sysClr val="window" lastClr="FFFFFF"/>
      </a:lt1>
      <a:dk2>
        <a:srgbClr val="63240F"/>
      </a:dk2>
      <a:lt2>
        <a:srgbClr val="EAE5EB"/>
      </a:lt2>
      <a:accent1>
        <a:srgbClr val="EC4F1C"/>
      </a:accent1>
      <a:accent2>
        <a:srgbClr val="D54819"/>
      </a:accent2>
      <a:accent3>
        <a:srgbClr val="DB1C21"/>
      </a:accent3>
      <a:accent4>
        <a:srgbClr val="B02022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ily Smart Practice Chart.pptx" id="{9A98A98A-02ED-3541-85DD-B0C1D41A0F40}" vid="{6117029B-CA09-D840-B96D-D0E6768028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Berlin.thmx</Template>
  <TotalTime>330</TotalTime>
  <Words>565</Words>
  <Application>Microsoft Macintosh PowerPoint</Application>
  <PresentationFormat>On-screen Show (4:3)</PresentationFormat>
  <Paragraphs>122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Calisto MT</vt:lpstr>
      <vt:lpstr>ＭＳ Ｐゴシック</vt:lpstr>
      <vt:lpstr>Symbol</vt:lpstr>
      <vt:lpstr>Trebuchet MS</vt:lpstr>
      <vt:lpstr>Arial</vt:lpstr>
      <vt:lpstr>Berlin</vt:lpstr>
      <vt:lpstr>PowerPoint Presentation</vt:lpstr>
      <vt:lpstr>Overview</vt:lpstr>
      <vt:lpstr>How the system works</vt:lpstr>
      <vt:lpstr>PowerPoint Presentation</vt:lpstr>
      <vt:lpstr>PowerPoint Presentation</vt:lpstr>
      <vt:lpstr>Monday</vt:lpstr>
      <vt:lpstr>Tuesday</vt:lpstr>
      <vt:lpstr>Wednesday</vt:lpstr>
      <vt:lpstr>Thursday</vt:lpstr>
      <vt:lpstr>Friday</vt:lpstr>
    </vt:vector>
  </TitlesOfParts>
  <Company>jcs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jms</dc:creator>
  <cp:lastModifiedBy>Mullins, Emmett</cp:lastModifiedBy>
  <cp:revision>17</cp:revision>
  <dcterms:created xsi:type="dcterms:W3CDTF">2011-01-11T20:54:50Z</dcterms:created>
  <dcterms:modified xsi:type="dcterms:W3CDTF">2017-08-11T22:30:38Z</dcterms:modified>
</cp:coreProperties>
</file>