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59" r:id="rId5"/>
    <p:sldId id="260" r:id="rId6"/>
    <p:sldId id="307" r:id="rId7"/>
    <p:sldId id="261" r:id="rId8"/>
    <p:sldId id="262" r:id="rId9"/>
    <p:sldId id="308" r:id="rId10"/>
    <p:sldId id="263" r:id="rId11"/>
    <p:sldId id="264" r:id="rId12"/>
    <p:sldId id="265" r:id="rId13"/>
    <p:sldId id="266" r:id="rId14"/>
    <p:sldId id="311" r:id="rId15"/>
    <p:sldId id="267" r:id="rId16"/>
    <p:sldId id="268" r:id="rId17"/>
    <p:sldId id="269" r:id="rId18"/>
    <p:sldId id="270" r:id="rId19"/>
    <p:sldId id="271" r:id="rId20"/>
    <p:sldId id="272" r:id="rId21"/>
    <p:sldId id="273" r:id="rId22"/>
    <p:sldId id="312" r:id="rId23"/>
    <p:sldId id="274" r:id="rId24"/>
    <p:sldId id="275" r:id="rId25"/>
    <p:sldId id="276" r:id="rId26"/>
    <p:sldId id="277" r:id="rId27"/>
    <p:sldId id="278" r:id="rId28"/>
    <p:sldId id="279" r:id="rId29"/>
    <p:sldId id="280" r:id="rId30"/>
    <p:sldId id="309" r:id="rId31"/>
    <p:sldId id="281" r:id="rId32"/>
    <p:sldId id="282" r:id="rId33"/>
    <p:sldId id="283" r:id="rId34"/>
    <p:sldId id="284" r:id="rId35"/>
    <p:sldId id="285" r:id="rId36"/>
    <p:sldId id="286" r:id="rId37"/>
    <p:sldId id="287" r:id="rId38"/>
    <p:sldId id="288" r:id="rId39"/>
    <p:sldId id="289" r:id="rId40"/>
    <p:sldId id="290" r:id="rId41"/>
    <p:sldId id="310" r:id="rId42"/>
    <p:sldId id="291" r:id="rId43"/>
    <p:sldId id="313"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36"/>
  </p:normalViewPr>
  <p:slideViewPr>
    <p:cSldViewPr snapToGrid="0" snapToObjects="1">
      <p:cViewPr varScale="1">
        <p:scale>
          <a:sx n="139" d="100"/>
          <a:sy n="139" d="100"/>
        </p:scale>
        <p:origin x="138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63348185"/>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smtClean="0">
                <a:effectLst/>
                <a:latin typeface="+mj-lt"/>
                <a:ea typeface="+mj-ea"/>
                <a:cs typeface="+mj-cs"/>
                <a:sym typeface="Calibri"/>
              </a:rPr>
              <a:t>The First Fleet of 11 ships</a:t>
            </a:r>
            <a:r>
              <a:rPr lang="en-US" sz="1200" b="0" i="0" baseline="0" dirty="0" smtClean="0">
                <a:effectLst/>
                <a:latin typeface="+mj-lt"/>
                <a:ea typeface="+mj-ea"/>
                <a:cs typeface="+mj-cs"/>
                <a:sym typeface="Calibri"/>
              </a:rPr>
              <a:t> left England </a:t>
            </a:r>
            <a:r>
              <a:rPr lang="en-US" sz="1200" b="0" i="0" dirty="0" smtClean="0">
                <a:effectLst/>
                <a:latin typeface="+mj-lt"/>
                <a:ea typeface="+mj-ea"/>
                <a:cs typeface="+mj-cs"/>
                <a:sym typeface="Calibri"/>
              </a:rPr>
              <a:t>in 1787 with more than 1480 men, women and children. Most were British, but there were African, American, and French convicts, too. After three months at sea, the First Fleet arrived in Australia</a:t>
            </a:r>
            <a:r>
              <a:rPr lang="en-US" sz="1200" b="0" i="0" baseline="0" dirty="0" smtClean="0">
                <a:effectLst/>
                <a:latin typeface="+mj-lt"/>
                <a:ea typeface="+mj-ea"/>
                <a:cs typeface="+mj-cs"/>
                <a:sym typeface="Calibri"/>
              </a:rPr>
              <a:t> </a:t>
            </a:r>
            <a:r>
              <a:rPr lang="en-US" sz="1200" b="0" i="0" dirty="0" smtClean="0">
                <a:effectLst/>
                <a:latin typeface="+mj-lt"/>
                <a:ea typeface="+mj-ea"/>
                <a:cs typeface="+mj-cs"/>
                <a:sym typeface="Calibri"/>
              </a:rPr>
              <a:t>in January,</a:t>
            </a:r>
            <a:r>
              <a:rPr lang="en-US" sz="1200" b="0" i="0" baseline="0" dirty="0" smtClean="0">
                <a:effectLst/>
                <a:latin typeface="+mj-lt"/>
                <a:ea typeface="+mj-ea"/>
                <a:cs typeface="+mj-cs"/>
                <a:sym typeface="Calibri"/>
              </a:rPr>
              <a:t> </a:t>
            </a:r>
            <a:r>
              <a:rPr lang="en-US" sz="1200" b="0" i="0" dirty="0" smtClean="0">
                <a:effectLst/>
                <a:latin typeface="+mj-lt"/>
                <a:ea typeface="+mj-ea"/>
                <a:cs typeface="+mj-cs"/>
                <a:sym typeface="Calibri"/>
              </a:rPr>
              <a:t>1788. </a:t>
            </a:r>
            <a:endParaRPr lang="en-US" dirty="0"/>
          </a:p>
        </p:txBody>
      </p:sp>
    </p:spTree>
    <p:extLst>
      <p:ext uri="{BB962C8B-B14F-4D97-AF65-F5344CB8AC3E}">
        <p14:creationId xmlns:p14="http://schemas.microsoft.com/office/powerpoint/2010/main" val="42507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What patterns do you see? What seemed to have happened between 2008 and 2009? What has happened since then? </a:t>
            </a:r>
            <a:endParaRPr lang="en-US" dirty="0"/>
          </a:p>
        </p:txBody>
      </p:sp>
    </p:spTree>
    <p:extLst>
      <p:ext uri="{BB962C8B-B14F-4D97-AF65-F5344CB8AC3E}">
        <p14:creationId xmlns:p14="http://schemas.microsoft.com/office/powerpoint/2010/main" val="167654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What do you notice</a:t>
            </a:r>
            <a:r>
              <a:rPr lang="en-US" baseline="0" dirty="0" smtClean="0"/>
              <a:t> in this picture? Location is Sydney; large container ship; ship is loaded, etc. (Be sure to point out that the containers seen here could end up being carried down Georgia’s highways. How does Sydney’s location affect trade? It’s on the Pacific Ocean which gives its port access to markets around the world. </a:t>
            </a:r>
            <a:endParaRPr lang="en-US" dirty="0"/>
          </a:p>
        </p:txBody>
      </p:sp>
    </p:spTree>
    <p:extLst>
      <p:ext uri="{BB962C8B-B14F-4D97-AF65-F5344CB8AC3E}">
        <p14:creationId xmlns:p14="http://schemas.microsoft.com/office/powerpoint/2010/main" val="201381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8822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457200" algn="ctr">
              <a:lnSpc>
                <a:spcPct val="100000"/>
              </a:lnSpc>
              <a:buSzTx/>
              <a:buFontTx/>
              <a:buNone/>
              <a:defRPr>
                <a:solidFill>
                  <a:srgbClr val="FFFFFF"/>
                </a:solidFill>
              </a:defRPr>
            </a:lvl2pPr>
            <a:lvl3pPr marL="0" indent="914400" algn="ctr">
              <a:lnSpc>
                <a:spcPct val="100000"/>
              </a:lnSpc>
              <a:buSzTx/>
              <a:buFontTx/>
              <a:buNone/>
              <a:defRPr>
                <a:solidFill>
                  <a:srgbClr val="FFFFFF"/>
                </a:solidFill>
              </a:defRPr>
            </a:lvl3pPr>
            <a:lvl4pPr marL="0" indent="1371600" algn="ctr">
              <a:lnSpc>
                <a:spcPct val="100000"/>
              </a:lnSpc>
              <a:buSzTx/>
              <a:buFontTx/>
              <a:buNone/>
              <a:defRPr>
                <a:solidFill>
                  <a:srgbClr val="FFFFFF"/>
                </a:solidFill>
              </a:defRPr>
            </a:lvl4pPr>
            <a:lvl5pPr marL="0" indent="182880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0" y="6528117"/>
            <a:ext cx="312500" cy="294641"/>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
        <p:nvSpPr>
          <p:cNvPr id="32" name="Shape 32"/>
          <p:cNvSpPr>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457200">
              <a:lnSpc>
                <a:spcPct val="100000"/>
              </a:lnSpc>
              <a:spcBef>
                <a:spcPts val="500"/>
              </a:spcBef>
              <a:buSzTx/>
              <a:buFontTx/>
              <a:buNone/>
              <a:defRPr sz="2400" b="1"/>
            </a:lvl2pPr>
            <a:lvl3pPr marL="0" indent="914400">
              <a:lnSpc>
                <a:spcPct val="100000"/>
              </a:lnSpc>
              <a:spcBef>
                <a:spcPts val="500"/>
              </a:spcBef>
              <a:buSzTx/>
              <a:buFontTx/>
              <a:buNone/>
              <a:defRPr sz="2400" b="1"/>
            </a:lvl3pPr>
            <a:lvl4pPr marL="0" indent="1371600">
              <a:lnSpc>
                <a:spcPct val="100000"/>
              </a:lnSpc>
              <a:spcBef>
                <a:spcPts val="500"/>
              </a:spcBef>
              <a:buSzTx/>
              <a:buFontTx/>
              <a:buNone/>
              <a:defRPr sz="2400" b="1"/>
            </a:lvl4pPr>
            <a:lvl5pPr marL="0" indent="182880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3"/>
          </a:xfrm>
          <a:prstGeom prst="rect">
            <a:avLst/>
          </a:prstGeom>
        </p:spPr>
        <p:txBody>
          <a:bodyPr anchor="b"/>
          <a:lstStyle/>
          <a:p>
            <a:pPr marL="0" indent="0">
              <a:lnSpc>
                <a:spcPct val="100000"/>
              </a:lnSpc>
              <a:spcBef>
                <a:spcPts val="500"/>
              </a:spcBef>
              <a:buSzTx/>
              <a:buFontTx/>
              <a:buNone/>
              <a:defRPr sz="2400" b="1"/>
            </a:pPr>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9" rIns="45719" anchor="ctr"/>
          <a:lstStyle/>
          <a:p>
            <a:pPr algn="ctr">
              <a:defRPr>
                <a:solidFill>
                  <a:srgbClr val="FFFFFF"/>
                </a:solidFill>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0" y="6528117"/>
            <a:ext cx="312500" cy="294641"/>
          </a:xfrm>
          <a:prstGeom prst="rect">
            <a:avLst/>
          </a:prstGeom>
          <a:ln w="12700">
            <a:miter lim="400000"/>
          </a:ln>
        </p:spPr>
        <p:txBody>
          <a:bodyPr wrap="none" lIns="45719" rIns="45719" anchor="ctr">
            <a:spAutoFit/>
          </a:bodyPr>
          <a:lstStyle>
            <a:lvl1pPr algn="r">
              <a:defRPr sz="1400" b="1">
                <a:solidFill>
                  <a:srgbClr val="FFFFFF"/>
                </a:solidFill>
                <a:latin typeface="+mj-lt"/>
                <a:ea typeface="+mj-ea"/>
                <a:cs typeface="+mj-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hyperlink" Target="https://safeshare.tv/x/ss58eb8f5ea2a3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afeshare.tv/x/ss58eb8df66cdd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afeshare.tv/x/ss58eb8eb56c48b"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17.xml"/><Relationship Id="rId5" Type="http://schemas.openxmlformats.org/officeDocument/2006/relationships/slide" Target="slide27.xml"/><Relationship Id="rId6" Type="http://schemas.openxmlformats.org/officeDocument/2006/relationships/slide" Target="slide34.xml"/><Relationship Id="rId7" Type="http://schemas.openxmlformats.org/officeDocument/2006/relationships/slide" Target="slide54.xml"/><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anknotes.rba.gov.au/australias-banknotes/banknotes-in-circulation/five-dollar/"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m/maps/place/Australia/@-21.1064639,95.4761536,3z/data=!3m1!4b1!4m5!3m4!1s0x2b2bfd076787c5df:0x538267a1955b1352!8m2!3d-25.274398!4d133.775136"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751" r="26394" b="-317"/>
          <a:stretch/>
        </p:blipFill>
        <p:spPr>
          <a:xfrm>
            <a:off x="1" y="-127696"/>
            <a:ext cx="9141246" cy="6673486"/>
          </a:xfrm>
          <a:prstGeom prst="rect">
            <a:avLst/>
          </a:prstGeom>
        </p:spPr>
      </p:pic>
      <p:sp>
        <p:nvSpPr>
          <p:cNvPr id="58" name="Shape 58"/>
          <p:cNvSpPr/>
          <p:nvPr/>
        </p:nvSpPr>
        <p:spPr>
          <a:xfrm>
            <a:off x="0" y="4955013"/>
            <a:ext cx="9141246" cy="1569660"/>
          </a:xfrm>
          <a:prstGeom prst="rect">
            <a:avLst/>
          </a:prstGeom>
          <a:solidFill>
            <a:srgbClr val="DCE6F2">
              <a:alpha val="18000"/>
            </a:srgbClr>
          </a:solidFill>
          <a:ln w="12700">
            <a:miter lim="400000"/>
          </a:ln>
          <a:extLst>
            <a:ext uri="{C572A759-6A51-4108-AA02-DFA0A04FC94B}">
              <ma14:wrappingTextBoxFlag xmlns:ma14="http://schemas.microsoft.com/office/mac/drawingml/2011/main"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a:t>Chapter </a:t>
            </a:r>
            <a:r>
              <a:rPr smtClean="0"/>
              <a:t>1</a:t>
            </a:r>
            <a:r>
              <a:rPr lang="en-US" smtClean="0"/>
              <a:t>1</a:t>
            </a:r>
            <a:r>
              <a:rPr smtClean="0"/>
              <a:t>:</a:t>
            </a:r>
            <a:endParaRPr dirty="0"/>
          </a:p>
          <a:p>
            <a:pPr algn="r">
              <a:defRPr sz="3200">
                <a:solidFill>
                  <a:srgbClr val="FFFFFF"/>
                </a:solidFill>
                <a:effectLst>
                  <a:outerShdw blurRad="38100" dist="19050" dir="2700000" rotWithShape="0">
                    <a:srgbClr val="000000">
                      <a:alpha val="40000"/>
                    </a:srgbClr>
                  </a:outerShdw>
                </a:effectLst>
              </a:defRPr>
            </a:pPr>
            <a:r>
              <a:rPr lang="en-US" dirty="0" smtClean="0"/>
              <a:t>Commonwealth of </a:t>
            </a:r>
            <a:r>
              <a:rPr dirty="0" smtClean="0"/>
              <a:t>Australia</a:t>
            </a:r>
            <a:endParaRPr dirty="0"/>
          </a:p>
          <a:p>
            <a:pPr algn="r">
              <a:defRPr sz="3200">
                <a:solidFill>
                  <a:srgbClr val="FFFFFF"/>
                </a:solidFill>
                <a:effectLst>
                  <a:outerShdw blurRad="38100" dist="19050" dir="2700000" rotWithShape="0">
                    <a:srgbClr val="000000">
                      <a:alpha val="40000"/>
                    </a:srgbClr>
                  </a:outerShdw>
                </a:effectLst>
              </a:defRPr>
            </a:pPr>
            <a:r>
              <a:rPr dirty="0"/>
              <a:t>STUDY PRESENTATION</a:t>
            </a:r>
          </a:p>
        </p:txBody>
      </p:sp>
      <p:sp>
        <p:nvSpPr>
          <p:cNvPr id="59" name="Shape 59"/>
          <p:cNvSpPr/>
          <p:nvPr/>
        </p:nvSpPr>
        <p:spPr>
          <a:xfrm>
            <a:off x="7543800" y="6545790"/>
            <a:ext cx="1600200"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t>© 2017 Clairmont Press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05" y="381143"/>
            <a:ext cx="5476126" cy="1404823"/>
          </a:xfrm>
          <a:prstGeom prst="rect">
            <a:avLst/>
          </a:prstGeom>
          <a:effectLst>
            <a:glow rad="139700">
              <a:schemeClr val="accent1">
                <a:satMod val="175000"/>
                <a:alpha val="40000"/>
              </a:schemeClr>
            </a:glo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8"/>
                                        </p:tgtEl>
                                        <p:attrNameLst>
                                          <p:attrName>style.visibility</p:attrName>
                                        </p:attrNameLst>
                                      </p:cBhvr>
                                      <p:to>
                                        <p:strVal val="visible"/>
                                      </p:to>
                                    </p:set>
                                    <p:anim calcmode="lin" valueType="num">
                                      <p:cBhvr>
                                        <p:cTn id="7" dur="500" fill="hold"/>
                                        <p:tgtEl>
                                          <p:spTgt spid="58"/>
                                        </p:tgtEl>
                                        <p:attrNameLst>
                                          <p:attrName>ppt_x</p:attrName>
                                        </p:attrNameLst>
                                      </p:cBhvr>
                                      <p:tavLst>
                                        <p:tav tm="0">
                                          <p:val>
                                            <p:strVal val="0-#ppt_w/2"/>
                                          </p:val>
                                        </p:tav>
                                        <p:tav tm="100000">
                                          <p:val>
                                            <p:strVal val="#ppt_x"/>
                                          </p:val>
                                        </p:tav>
                                      </p:tavLst>
                                    </p:anim>
                                    <p:anim calcmode="lin" valueType="num">
                                      <p:cBhvr>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p:cNvSpPr>
          <p:nvPr>
            <p:ph type="title"/>
          </p:nvPr>
        </p:nvSpPr>
        <p:spPr>
          <a:xfrm>
            <a:off x="457200" y="0"/>
            <a:ext cx="8229600" cy="1143001"/>
          </a:xfrm>
          <a:prstGeom prst="rect">
            <a:avLst/>
          </a:prstGeom>
        </p:spPr>
        <p:txBody>
          <a:bodyPr/>
          <a:lstStyle/>
          <a:p>
            <a:r>
              <a:rPr dirty="0"/>
              <a:t>Natural Resources of Australia</a:t>
            </a:r>
          </a:p>
        </p:txBody>
      </p:sp>
      <p:sp>
        <p:nvSpPr>
          <p:cNvPr id="87" name="Shape 87"/>
          <p:cNvSpPr>
            <a:spLocks noGrp="1"/>
          </p:cNvSpPr>
          <p:nvPr>
            <p:ph type="body" idx="1"/>
          </p:nvPr>
        </p:nvSpPr>
        <p:spPr>
          <a:xfrm>
            <a:off x="457200" y="1225296"/>
            <a:ext cx="8229600" cy="4900867"/>
          </a:xfrm>
          <a:prstGeom prst="rect">
            <a:avLst/>
          </a:prstGeom>
        </p:spPr>
        <p:txBody>
          <a:bodyPr/>
          <a:lstStyle/>
          <a:p>
            <a:pPr marL="667877" indent="-667877" defTabSz="804672">
              <a:spcBef>
                <a:spcPts val="600"/>
              </a:spcBef>
              <a:defRPr sz="2816"/>
            </a:pPr>
            <a:r>
              <a:rPr dirty="0"/>
              <a:t>“Outback” refers to Australia’s dry interior, where there are few small settlements, usually around </a:t>
            </a:r>
            <a:r>
              <a:rPr dirty="0" smtClean="0"/>
              <a:t>mines</a:t>
            </a:r>
            <a:r>
              <a:rPr lang="en-US" dirty="0" smtClean="0"/>
              <a:t>.</a:t>
            </a:r>
            <a:endParaRPr dirty="0"/>
          </a:p>
          <a:p>
            <a:pPr marL="667877" indent="-667877" defTabSz="804672">
              <a:spcBef>
                <a:spcPts val="600"/>
              </a:spcBef>
              <a:defRPr sz="2816"/>
            </a:pPr>
            <a:r>
              <a:rPr dirty="0"/>
              <a:t>Australians use mining to take advantage of their natural </a:t>
            </a:r>
            <a:r>
              <a:rPr dirty="0" smtClean="0"/>
              <a:t>resources</a:t>
            </a:r>
            <a:r>
              <a:rPr lang="en-US" dirty="0" smtClean="0"/>
              <a:t>.</a:t>
            </a:r>
            <a:endParaRPr dirty="0"/>
          </a:p>
          <a:p>
            <a:pPr marL="1505642" lvl="2" indent="-667877" defTabSz="804672">
              <a:spcBef>
                <a:spcPts val="600"/>
              </a:spcBef>
              <a:buFont typeface="Arial" charset="0"/>
              <a:buChar char="•"/>
              <a:defRPr sz="2816"/>
            </a:pPr>
            <a:r>
              <a:rPr dirty="0"/>
              <a:t>Minerals are an important part of Australia’s </a:t>
            </a:r>
            <a:r>
              <a:rPr dirty="0" smtClean="0"/>
              <a:t>trade</a:t>
            </a:r>
            <a:r>
              <a:rPr lang="en-US" dirty="0" smtClean="0"/>
              <a:t>.</a:t>
            </a:r>
            <a:endParaRPr dirty="0"/>
          </a:p>
          <a:p>
            <a:pPr marL="1505642" lvl="2" indent="-667877" defTabSz="804672">
              <a:spcBef>
                <a:spcPts val="600"/>
              </a:spcBef>
              <a:buFont typeface="Arial" charset="0"/>
              <a:buChar char="•"/>
              <a:defRPr sz="2816"/>
            </a:pPr>
            <a:r>
              <a:rPr dirty="0"/>
              <a:t>Australia exports more coal and iron ore than any other </a:t>
            </a:r>
            <a:r>
              <a:rPr dirty="0" smtClean="0"/>
              <a:t>nation</a:t>
            </a:r>
            <a:r>
              <a:rPr lang="en-US" dirty="0" smtClean="0"/>
              <a:t>.</a:t>
            </a:r>
            <a:endParaRPr dirty="0"/>
          </a:p>
          <a:p>
            <a:pPr marL="667877" indent="-667877" defTabSz="804672">
              <a:spcBef>
                <a:spcPts val="600"/>
              </a:spcBef>
              <a:defRPr sz="2816"/>
            </a:pPr>
            <a:r>
              <a:rPr dirty="0"/>
              <a:t>Australia </a:t>
            </a:r>
            <a:r>
              <a:rPr dirty="0" smtClean="0"/>
              <a:t>has </a:t>
            </a:r>
            <a:r>
              <a:rPr dirty="0"/>
              <a:t>arable land, and farmers produce more food than Australians can </a:t>
            </a:r>
            <a:r>
              <a:rPr dirty="0" smtClean="0"/>
              <a:t>consume</a:t>
            </a:r>
            <a:r>
              <a:rPr lang="en-US" dirty="0" smtClean="0"/>
              <a:t>.</a:t>
            </a:r>
            <a:endParaRPr dirty="0"/>
          </a:p>
        </p:txBody>
      </p:sp>
      <p:sp>
        <p:nvSpPr>
          <p:cNvPr id="88" name="Shape 88"/>
          <p:cNvSpPr>
            <a:spLocks noGrp="1"/>
          </p:cNvSpPr>
          <p:nvPr>
            <p:ph type="sldNum" sz="quarter" idx="2"/>
          </p:nvPr>
        </p:nvSpPr>
        <p:spPr>
          <a:xfrm>
            <a:off x="8630880" y="6528117"/>
            <a:ext cx="20832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457200" y="0"/>
            <a:ext cx="8229600" cy="1143001"/>
          </a:xfrm>
          <a:prstGeom prst="rect">
            <a:avLst/>
          </a:prstGeom>
        </p:spPr>
        <p:txBody>
          <a:bodyPr/>
          <a:lstStyle/>
          <a:p>
            <a:r>
              <a:t>Physical Features of Australia</a:t>
            </a:r>
          </a:p>
        </p:txBody>
      </p:sp>
      <p:sp>
        <p:nvSpPr>
          <p:cNvPr id="91" name="Shape 91"/>
          <p:cNvSpPr>
            <a:spLocks noGrp="1"/>
          </p:cNvSpPr>
          <p:nvPr>
            <p:ph type="body" idx="1"/>
          </p:nvPr>
        </p:nvSpPr>
        <p:spPr>
          <a:xfrm>
            <a:off x="457200" y="1033272"/>
            <a:ext cx="8229600" cy="5092891"/>
          </a:xfrm>
          <a:prstGeom prst="rect">
            <a:avLst/>
          </a:prstGeom>
        </p:spPr>
        <p:txBody>
          <a:bodyPr>
            <a:normAutofit lnSpcReduction="10000"/>
          </a:bodyPr>
          <a:lstStyle/>
          <a:p>
            <a:pPr marL="728593" indent="-728593" defTabSz="877823">
              <a:defRPr sz="3072"/>
            </a:pPr>
            <a:r>
              <a:rPr dirty="0"/>
              <a:t>Across the middle of Australia are huge desert plains, with milder climates along the southeastern and southwestern </a:t>
            </a:r>
            <a:r>
              <a:rPr dirty="0" smtClean="0"/>
              <a:t>coasts</a:t>
            </a:r>
            <a:r>
              <a:rPr lang="en-US" dirty="0" smtClean="0"/>
              <a:t>.</a:t>
            </a:r>
            <a:endParaRPr dirty="0"/>
          </a:p>
          <a:p>
            <a:pPr marL="1602934" lvl="2" indent="-728593" defTabSz="877823">
              <a:buFont typeface="Arial" charset="0"/>
              <a:buChar char="•"/>
              <a:defRPr sz="3072"/>
            </a:pPr>
            <a:r>
              <a:rPr dirty="0"/>
              <a:t>The largest part of Australia is the semiarid lands known as the </a:t>
            </a:r>
            <a:r>
              <a:rPr dirty="0" smtClean="0"/>
              <a:t>outback</a:t>
            </a:r>
            <a:r>
              <a:rPr lang="en-US" dirty="0" smtClean="0"/>
              <a:t>.</a:t>
            </a:r>
            <a:endParaRPr dirty="0"/>
          </a:p>
          <a:p>
            <a:pPr marL="728593" indent="-728593" defTabSz="877823">
              <a:defRPr sz="3072"/>
            </a:pPr>
            <a:r>
              <a:rPr dirty="0"/>
              <a:t>Northern Australia’s tropical climate has a rain forest, mangrove swamps, grasslands, and even more </a:t>
            </a:r>
            <a:r>
              <a:rPr dirty="0" smtClean="0"/>
              <a:t>desert</a:t>
            </a:r>
            <a:r>
              <a:rPr lang="en-US" dirty="0" smtClean="0"/>
              <a:t>.</a:t>
            </a:r>
            <a:endParaRPr dirty="0"/>
          </a:p>
          <a:p>
            <a:pPr marL="728593" indent="-728593" defTabSz="877823">
              <a:defRPr sz="3072"/>
            </a:pPr>
            <a:r>
              <a:rPr dirty="0" smtClean="0"/>
              <a:t>Australia</a:t>
            </a:r>
            <a:r>
              <a:rPr lang="en-US" dirty="0" smtClean="0"/>
              <a:t> </a:t>
            </a:r>
            <a:r>
              <a:rPr dirty="0" smtClean="0"/>
              <a:t>includes </a:t>
            </a:r>
            <a:r>
              <a:rPr dirty="0"/>
              <a:t>the island of Tasmania and several other islands in the Indian and Pacific </a:t>
            </a:r>
            <a:r>
              <a:rPr dirty="0" smtClean="0"/>
              <a:t>Oceans</a:t>
            </a:r>
            <a:r>
              <a:rPr lang="en-US" dirty="0" smtClean="0"/>
              <a:t>.</a:t>
            </a:r>
            <a:endParaRPr dirty="0"/>
          </a:p>
        </p:txBody>
      </p:sp>
      <p:sp>
        <p:nvSpPr>
          <p:cNvPr id="92" name="Shape 92"/>
          <p:cNvSpPr>
            <a:spLocks noGrp="1"/>
          </p:cNvSpPr>
          <p:nvPr>
            <p:ph type="sldNum" sz="quarter" idx="2"/>
          </p:nvPr>
        </p:nvSpPr>
        <p:spPr>
          <a:xfrm>
            <a:off x="8630880" y="6528117"/>
            <a:ext cx="20832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a:xfrm>
            <a:off x="453350" y="0"/>
            <a:ext cx="8229600" cy="1143001"/>
          </a:xfrm>
          <a:prstGeom prst="rect">
            <a:avLst/>
          </a:prstGeom>
        </p:spPr>
        <p:txBody>
          <a:bodyPr/>
          <a:lstStyle/>
          <a:p>
            <a:r>
              <a:t>The Great Barrier Reef</a:t>
            </a:r>
          </a:p>
        </p:txBody>
      </p:sp>
      <p:sp>
        <p:nvSpPr>
          <p:cNvPr id="95" name="Shape 95"/>
          <p:cNvSpPr>
            <a:spLocks noGrp="1"/>
          </p:cNvSpPr>
          <p:nvPr>
            <p:ph type="body" idx="1"/>
          </p:nvPr>
        </p:nvSpPr>
        <p:spPr>
          <a:xfrm>
            <a:off x="0" y="1243584"/>
            <a:ext cx="4781230" cy="5093208"/>
          </a:xfrm>
          <a:prstGeom prst="rect">
            <a:avLst/>
          </a:prstGeom>
        </p:spPr>
        <p:txBody>
          <a:bodyPr>
            <a:normAutofit lnSpcReduction="10000"/>
          </a:bodyPr>
          <a:lstStyle/>
          <a:p>
            <a:r>
              <a:rPr dirty="0"/>
              <a:t>The Great Barrier Reef is the world’s largest coral reef, and lies off the northeast coast of Queensland in the Coral </a:t>
            </a:r>
            <a:r>
              <a:rPr dirty="0" smtClean="0"/>
              <a:t>Sea</a:t>
            </a:r>
            <a:r>
              <a:rPr lang="en-US" dirty="0" smtClean="0"/>
              <a:t>.</a:t>
            </a:r>
            <a:endParaRPr dirty="0"/>
          </a:p>
          <a:p>
            <a:r>
              <a:rPr dirty="0"/>
              <a:t>The reef contains the world’s largest collection of coral and is home to several rare species of </a:t>
            </a:r>
            <a:r>
              <a:rPr dirty="0" smtClean="0"/>
              <a:t>animals</a:t>
            </a:r>
            <a:r>
              <a:rPr lang="en-US" dirty="0" smtClean="0"/>
              <a:t>.</a:t>
            </a:r>
            <a:r>
              <a:rPr dirty="0" smtClean="0"/>
              <a:t> </a:t>
            </a:r>
            <a:endParaRPr dirty="0"/>
          </a:p>
        </p:txBody>
      </p:sp>
      <p:sp>
        <p:nvSpPr>
          <p:cNvPr id="96" name="Shape 9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1230" y="1814789"/>
            <a:ext cx="4362770" cy="2918455"/>
          </a:xfrm>
          <a:prstGeom prst="rect">
            <a:avLst/>
          </a:prstGeom>
        </p:spPr>
      </p:pic>
      <p:sp>
        <p:nvSpPr>
          <p:cNvPr id="3" name="TextBox 2"/>
          <p:cNvSpPr txBox="1"/>
          <p:nvPr/>
        </p:nvSpPr>
        <p:spPr>
          <a:xfrm>
            <a:off x="5310989" y="5807368"/>
            <a:ext cx="363496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hlinkClick r:id="rId3"/>
              </a:rPr>
              <a:t>Great </a:t>
            </a:r>
            <a:r>
              <a:rPr kumimoji="0" lang="en-US" sz="1800" b="0" i="0" u="none" strike="noStrike" cap="none" spc="0" normalizeH="0" baseline="0" smtClean="0">
                <a:ln>
                  <a:noFill/>
                </a:ln>
                <a:solidFill>
                  <a:srgbClr val="000000"/>
                </a:solidFill>
                <a:effectLst/>
                <a:uFillTx/>
                <a:latin typeface="Trebuchet MS"/>
                <a:ea typeface="Trebuchet MS"/>
                <a:cs typeface="Trebuchet MS"/>
                <a:sym typeface="Trebuchet MS"/>
                <a:hlinkClick r:id="rId3"/>
              </a:rPr>
              <a:t>Barrier Reef</a:t>
            </a:r>
            <a:r>
              <a:rPr kumimoji="0" lang="en-US" sz="1800" b="0" i="0" u="none" strike="noStrike" cap="none" spc="0" normalizeH="0" baseline="0" smtClean="0">
                <a:ln>
                  <a:noFill/>
                </a:ln>
                <a:solidFill>
                  <a:srgbClr val="000000"/>
                </a:solidFill>
                <a:effectLst/>
                <a:uFillTx/>
                <a:latin typeface="Trebuchet MS"/>
                <a:ea typeface="Trebuchet MS"/>
                <a:cs typeface="Trebuchet MS"/>
                <a:sym typeface="Trebuchet MS"/>
              </a:rPr>
              <a:t> (Video: 4 min.)</a:t>
            </a:r>
            <a:endParaRPr kumimoji="0" lang="en-US"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457200" y="55245"/>
            <a:ext cx="8229600" cy="941451"/>
          </a:xfrm>
          <a:prstGeom prst="rect">
            <a:avLst/>
          </a:prstGeom>
        </p:spPr>
        <p:txBody>
          <a:bodyPr/>
          <a:lstStyle/>
          <a:p>
            <a:r>
              <a:t>The Coral Sea</a:t>
            </a:r>
          </a:p>
        </p:txBody>
      </p:sp>
      <p:sp>
        <p:nvSpPr>
          <p:cNvPr id="99" name="Shape 99"/>
          <p:cNvSpPr>
            <a:spLocks noGrp="1"/>
          </p:cNvSpPr>
          <p:nvPr>
            <p:ph type="body" idx="1"/>
          </p:nvPr>
        </p:nvSpPr>
        <p:spPr>
          <a:xfrm>
            <a:off x="457200" y="1170432"/>
            <a:ext cx="8229600" cy="4525963"/>
          </a:xfrm>
          <a:prstGeom prst="rect">
            <a:avLst/>
          </a:prstGeom>
        </p:spPr>
        <p:txBody>
          <a:bodyPr/>
          <a:lstStyle/>
          <a:p>
            <a:pPr marL="667877" indent="-667877" defTabSz="804672">
              <a:spcBef>
                <a:spcPts val="600"/>
              </a:spcBef>
              <a:defRPr sz="2816"/>
            </a:pPr>
            <a:r>
              <a:rPr dirty="0"/>
              <a:t>The Coral Sea is part of the Pacific Ocean and an important source of coral for the Great Barrier </a:t>
            </a:r>
            <a:r>
              <a:rPr dirty="0" smtClean="0"/>
              <a:t>Reef</a:t>
            </a:r>
            <a:r>
              <a:rPr lang="en-US" dirty="0" smtClean="0"/>
              <a:t>. </a:t>
            </a:r>
            <a:endParaRPr dirty="0"/>
          </a:p>
          <a:p>
            <a:pPr marL="667877" indent="-667877" defTabSz="804672">
              <a:spcBef>
                <a:spcPts val="600"/>
              </a:spcBef>
              <a:defRPr sz="2816"/>
            </a:pPr>
            <a:r>
              <a:rPr dirty="0"/>
              <a:t>The Coral Sea lies off the northeast coast of </a:t>
            </a:r>
            <a:r>
              <a:rPr dirty="0" smtClean="0"/>
              <a:t>Australia</a:t>
            </a:r>
            <a:r>
              <a:rPr lang="en-US" dirty="0" smtClean="0"/>
              <a:t>. </a:t>
            </a:r>
            <a:endParaRPr dirty="0"/>
          </a:p>
          <a:p>
            <a:pPr marL="667877" indent="-667877" defTabSz="804672">
              <a:spcBef>
                <a:spcPts val="600"/>
              </a:spcBef>
              <a:defRPr sz="2816"/>
            </a:pPr>
            <a:r>
              <a:rPr dirty="0"/>
              <a:t>Coral Sea islands are scattered over thousands of miles of </a:t>
            </a:r>
            <a:r>
              <a:rPr dirty="0" smtClean="0"/>
              <a:t>ocean</a:t>
            </a:r>
            <a:r>
              <a:rPr lang="en-US" dirty="0" smtClean="0"/>
              <a:t>. </a:t>
            </a:r>
            <a:endParaRPr dirty="0"/>
          </a:p>
          <a:p>
            <a:pPr marL="1505642" lvl="2" indent="-667877" defTabSz="804672">
              <a:spcBef>
                <a:spcPts val="600"/>
              </a:spcBef>
              <a:buFont typeface="Arial" charset="0"/>
              <a:buChar char="•"/>
              <a:defRPr sz="2816"/>
            </a:pPr>
            <a:r>
              <a:rPr dirty="0"/>
              <a:t>Australia claimed the islands as a territory of Australia in </a:t>
            </a:r>
            <a:r>
              <a:rPr dirty="0" smtClean="0"/>
              <a:t>1969</a:t>
            </a:r>
            <a:r>
              <a:rPr lang="en-US" dirty="0" smtClean="0"/>
              <a:t>. </a:t>
            </a:r>
            <a:endParaRPr dirty="0"/>
          </a:p>
          <a:p>
            <a:pPr marL="1505642" lvl="2" indent="-667877" defTabSz="804672">
              <a:spcBef>
                <a:spcPts val="600"/>
              </a:spcBef>
              <a:buFont typeface="Arial" charset="0"/>
              <a:buChar char="•"/>
              <a:defRPr sz="2816"/>
            </a:pPr>
            <a:r>
              <a:rPr dirty="0"/>
              <a:t>No one lives on the Coral Sea islands except a small group of weather specialists on the Willis </a:t>
            </a:r>
            <a:r>
              <a:rPr dirty="0" smtClean="0"/>
              <a:t>Islets</a:t>
            </a:r>
            <a:r>
              <a:rPr lang="en-US" dirty="0" smtClean="0"/>
              <a:t>. </a:t>
            </a:r>
            <a:endParaRPr dirty="0"/>
          </a:p>
        </p:txBody>
      </p:sp>
      <p:sp>
        <p:nvSpPr>
          <p:cNvPr id="100" name="Shape 10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2" name="TextBox 1"/>
          <p:cNvSpPr txBox="1"/>
          <p:nvPr/>
        </p:nvSpPr>
        <p:spPr>
          <a:xfrm>
            <a:off x="5138928" y="5843016"/>
            <a:ext cx="338777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hlinkClick r:id="rId2"/>
              </a:rPr>
              <a:t>The Coral Sea</a:t>
            </a: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rPr>
              <a:t> (Video: 4 min)</a:t>
            </a:r>
            <a:endParaRPr kumimoji="0" lang="en-US"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xfrm>
            <a:off x="457200" y="0"/>
            <a:ext cx="8229600" cy="1143001"/>
          </a:xfrm>
          <a:prstGeom prst="rect">
            <a:avLst/>
          </a:prstGeom>
        </p:spPr>
        <p:txBody>
          <a:bodyPr/>
          <a:lstStyle/>
          <a:p>
            <a:r>
              <a:rPr dirty="0"/>
              <a:t>The Great </a:t>
            </a:r>
            <a:r>
              <a:rPr lang="en-US" dirty="0" smtClean="0"/>
              <a:t>Dividing Range</a:t>
            </a:r>
            <a:endParaRPr dirty="0"/>
          </a:p>
        </p:txBody>
      </p:sp>
      <p:sp>
        <p:nvSpPr>
          <p:cNvPr id="107" name="Shape 107"/>
          <p:cNvSpPr>
            <a:spLocks noGrp="1"/>
          </p:cNvSpPr>
          <p:nvPr>
            <p:ph type="body" idx="1"/>
          </p:nvPr>
        </p:nvSpPr>
        <p:spPr>
          <a:xfrm>
            <a:off x="457200" y="1143001"/>
            <a:ext cx="8229600" cy="4525963"/>
          </a:xfrm>
          <a:prstGeom prst="rect">
            <a:avLst/>
          </a:prstGeom>
        </p:spPr>
        <p:txBody>
          <a:bodyPr>
            <a:normAutofit/>
          </a:bodyPr>
          <a:lstStyle/>
          <a:p>
            <a:r>
              <a:rPr dirty="0"/>
              <a:t>The Great </a:t>
            </a:r>
            <a:r>
              <a:rPr lang="en-US" dirty="0" smtClean="0"/>
              <a:t>Dividing Range is a series of mountain ranges in eastern Australia.</a:t>
            </a:r>
          </a:p>
          <a:p>
            <a:r>
              <a:rPr lang="en-US" dirty="0" smtClean="0"/>
              <a:t>It is over 2,100 miles long. </a:t>
            </a:r>
          </a:p>
          <a:p>
            <a:r>
              <a:rPr lang="en-US" dirty="0" smtClean="0"/>
              <a:t>Australia’s tallest mountains are here. </a:t>
            </a:r>
          </a:p>
          <a:p>
            <a:r>
              <a:rPr lang="en-US" dirty="0" smtClean="0"/>
              <a:t>Water from the mountains is used for drinking, irrigation, and hydroelectric power. </a:t>
            </a:r>
          </a:p>
          <a:p>
            <a:r>
              <a:rPr lang="en-US" dirty="0" smtClean="0"/>
              <a:t>The mountains are crossed by highways and railroads.  </a:t>
            </a:r>
          </a:p>
          <a:p>
            <a:endParaRPr dirty="0"/>
          </a:p>
        </p:txBody>
      </p:sp>
      <p:sp>
        <p:nvSpPr>
          <p:cNvPr id="108" name="Shape 10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2" name="TextBox 1"/>
          <p:cNvSpPr txBox="1"/>
          <p:nvPr/>
        </p:nvSpPr>
        <p:spPr>
          <a:xfrm>
            <a:off x="5821680" y="5452211"/>
            <a:ext cx="301752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hlinkClick r:id="rId2"/>
              </a:rPr>
              <a:t>The Great Dividing Range </a:t>
            </a: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rPr>
              <a:t>(Video:</a:t>
            </a:r>
            <a:r>
              <a:rPr kumimoji="0" lang="en-US" sz="1800" b="0" i="0" u="none" strike="noStrike" cap="none" spc="0" normalizeH="0" dirty="0" smtClean="0">
                <a:ln>
                  <a:noFill/>
                </a:ln>
                <a:solidFill>
                  <a:srgbClr val="000000"/>
                </a:solidFill>
                <a:effectLst/>
                <a:uFillTx/>
                <a:latin typeface="Trebuchet MS"/>
                <a:ea typeface="Trebuchet MS"/>
                <a:cs typeface="Trebuchet MS"/>
                <a:sym typeface="Trebuchet MS"/>
              </a:rPr>
              <a:t> 2.5 min.)</a:t>
            </a:r>
            <a:endParaRPr kumimoji="0" lang="en-US"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Tree>
    <p:extLst>
      <p:ext uri="{BB962C8B-B14F-4D97-AF65-F5344CB8AC3E}">
        <p14:creationId xmlns:p14="http://schemas.microsoft.com/office/powerpoint/2010/main" val="151501823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a:xfrm>
            <a:off x="457200" y="18999"/>
            <a:ext cx="8229600" cy="669259"/>
          </a:xfrm>
          <a:prstGeom prst="rect">
            <a:avLst/>
          </a:prstGeom>
        </p:spPr>
        <p:txBody>
          <a:bodyPr>
            <a:normAutofit fontScale="90000"/>
          </a:bodyPr>
          <a:lstStyle/>
          <a:p>
            <a:r>
              <a:rPr dirty="0" smtClean="0"/>
              <a:t>Uluru</a:t>
            </a:r>
            <a:r>
              <a:rPr lang="en-US" dirty="0"/>
              <a:t> </a:t>
            </a:r>
            <a:r>
              <a:rPr lang="en-US" dirty="0" smtClean="0"/>
              <a:t>/ Ayers Rock</a:t>
            </a:r>
            <a:endParaRPr dirty="0"/>
          </a:p>
        </p:txBody>
      </p:sp>
      <p:sp>
        <p:nvSpPr>
          <p:cNvPr id="103" name="Shape 103"/>
          <p:cNvSpPr>
            <a:spLocks noGrp="1"/>
          </p:cNvSpPr>
          <p:nvPr>
            <p:ph type="body" idx="1"/>
          </p:nvPr>
        </p:nvSpPr>
        <p:spPr>
          <a:xfrm>
            <a:off x="0" y="688258"/>
            <a:ext cx="5535561" cy="6134499"/>
          </a:xfrm>
          <a:prstGeom prst="rect">
            <a:avLst/>
          </a:prstGeom>
        </p:spPr>
        <p:txBody>
          <a:bodyPr>
            <a:normAutofit lnSpcReduction="10000"/>
          </a:bodyPr>
          <a:lstStyle/>
          <a:p>
            <a:pPr marL="713414" indent="-713414" defTabSz="859536">
              <a:defRPr sz="3008"/>
            </a:pPr>
            <a:r>
              <a:rPr dirty="0"/>
              <a:t>At the center of the continent, a large red rock towers over the flatlands, a monolith called </a:t>
            </a:r>
            <a:r>
              <a:rPr dirty="0" smtClean="0"/>
              <a:t>Uluru</a:t>
            </a:r>
            <a:r>
              <a:rPr lang="en-US" dirty="0" smtClean="0"/>
              <a:t>. </a:t>
            </a:r>
            <a:endParaRPr dirty="0"/>
          </a:p>
          <a:p>
            <a:pPr marL="713414" indent="-713414" defTabSz="859536">
              <a:defRPr sz="3008"/>
            </a:pPr>
            <a:r>
              <a:rPr dirty="0"/>
              <a:t>Uluru is the tip of a massive underground sandstone rock cemented together with sand and </a:t>
            </a:r>
            <a:r>
              <a:rPr dirty="0" smtClean="0"/>
              <a:t>mud</a:t>
            </a:r>
            <a:r>
              <a:rPr lang="en-US" dirty="0" smtClean="0"/>
              <a:t>. </a:t>
            </a:r>
            <a:endParaRPr dirty="0"/>
          </a:p>
          <a:p>
            <a:pPr marL="713414" indent="-713414" defTabSz="859536">
              <a:defRPr sz="3008"/>
            </a:pPr>
            <a:r>
              <a:rPr dirty="0"/>
              <a:t>The Aborigines named the monolith </a:t>
            </a:r>
            <a:r>
              <a:rPr dirty="0" smtClean="0"/>
              <a:t>Uluru</a:t>
            </a:r>
            <a:r>
              <a:rPr lang="en-US" dirty="0" smtClean="0"/>
              <a:t>. </a:t>
            </a:r>
            <a:r>
              <a:rPr dirty="0" smtClean="0"/>
              <a:t>Europeans </a:t>
            </a:r>
            <a:r>
              <a:rPr dirty="0"/>
              <a:t>named it </a:t>
            </a:r>
            <a:r>
              <a:rPr lang="en-US" dirty="0"/>
              <a:t>"</a:t>
            </a:r>
            <a:r>
              <a:rPr dirty="0" smtClean="0"/>
              <a:t>Ayers Rock</a:t>
            </a:r>
            <a:r>
              <a:rPr lang="en-US" dirty="0" smtClean="0"/>
              <a:t>"</a:t>
            </a:r>
            <a:r>
              <a:rPr dirty="0" smtClean="0"/>
              <a:t> </a:t>
            </a:r>
            <a:r>
              <a:rPr dirty="0"/>
              <a:t>after a government official in South </a:t>
            </a:r>
            <a:r>
              <a:rPr dirty="0" smtClean="0"/>
              <a:t>Australia</a:t>
            </a:r>
            <a:r>
              <a:rPr lang="en-US" dirty="0" smtClean="0"/>
              <a:t>. </a:t>
            </a:r>
            <a:endParaRPr dirty="0"/>
          </a:p>
          <a:p>
            <a:pPr marL="713414" indent="-713414" defTabSz="859536">
              <a:defRPr sz="3008"/>
            </a:pPr>
            <a:r>
              <a:rPr dirty="0"/>
              <a:t>In 1950, Australia created Uluru-Kata Tjuta National </a:t>
            </a:r>
            <a:r>
              <a:rPr dirty="0" smtClean="0"/>
              <a:t>Park</a:t>
            </a:r>
            <a:r>
              <a:rPr lang="en-US" dirty="0" smtClean="0"/>
              <a:t>. </a:t>
            </a:r>
            <a:endParaRPr dirty="0"/>
          </a:p>
        </p:txBody>
      </p:sp>
      <p:sp>
        <p:nvSpPr>
          <p:cNvPr id="104" name="Shape 10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206" y="2095986"/>
            <a:ext cx="3411794" cy="2257656"/>
          </a:xfrm>
          <a:prstGeom prst="rect">
            <a:avLst/>
          </a:prstGeom>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xfrm>
            <a:off x="457200" y="0"/>
            <a:ext cx="8229600" cy="1143001"/>
          </a:xfrm>
          <a:prstGeom prst="rect">
            <a:avLst/>
          </a:prstGeom>
        </p:spPr>
        <p:txBody>
          <a:bodyPr/>
          <a:lstStyle/>
          <a:p>
            <a:r>
              <a:t>The Great Victoria Desert</a:t>
            </a:r>
          </a:p>
        </p:txBody>
      </p:sp>
      <p:sp>
        <p:nvSpPr>
          <p:cNvPr id="107" name="Shape 107"/>
          <p:cNvSpPr>
            <a:spLocks noGrp="1"/>
          </p:cNvSpPr>
          <p:nvPr>
            <p:ph type="body" idx="1"/>
          </p:nvPr>
        </p:nvSpPr>
        <p:spPr>
          <a:xfrm>
            <a:off x="457200" y="1143001"/>
            <a:ext cx="8229600" cy="4525963"/>
          </a:xfrm>
          <a:prstGeom prst="rect">
            <a:avLst/>
          </a:prstGeom>
        </p:spPr>
        <p:txBody>
          <a:bodyPr>
            <a:normAutofit lnSpcReduction="10000"/>
          </a:bodyPr>
          <a:lstStyle/>
          <a:p>
            <a:r>
              <a:rPr dirty="0"/>
              <a:t>The Great Victoria Desert is located in the states of South Australia and Western </a:t>
            </a:r>
            <a:r>
              <a:rPr dirty="0" smtClean="0"/>
              <a:t>Australia</a:t>
            </a:r>
            <a:r>
              <a:rPr lang="en-US" dirty="0" smtClean="0"/>
              <a:t>. </a:t>
            </a:r>
            <a:endParaRPr dirty="0"/>
          </a:p>
          <a:p>
            <a:r>
              <a:rPr dirty="0"/>
              <a:t>The desert only receives 8 to 10 inches of rain a year, and never receives </a:t>
            </a:r>
            <a:r>
              <a:rPr dirty="0" smtClean="0"/>
              <a:t>snow</a:t>
            </a:r>
            <a:r>
              <a:rPr lang="en-US" dirty="0" smtClean="0"/>
              <a:t>. </a:t>
            </a:r>
            <a:endParaRPr dirty="0"/>
          </a:p>
          <a:p>
            <a:r>
              <a:rPr dirty="0"/>
              <a:t>It contains some grasslands, sandhills, and salt </a:t>
            </a:r>
            <a:r>
              <a:rPr dirty="0" smtClean="0"/>
              <a:t>lakes</a:t>
            </a:r>
            <a:r>
              <a:rPr lang="en-US" dirty="0" smtClean="0"/>
              <a:t>. </a:t>
            </a:r>
            <a:endParaRPr dirty="0"/>
          </a:p>
          <a:p>
            <a:r>
              <a:rPr lang="en-US" dirty="0" smtClean="0"/>
              <a:t>The desert c</a:t>
            </a:r>
            <a:r>
              <a:rPr dirty="0" smtClean="0"/>
              <a:t>overs </a:t>
            </a:r>
            <a:r>
              <a:rPr dirty="0"/>
              <a:t>more than 160,000 square miles and is a protected wilderness </a:t>
            </a:r>
            <a:r>
              <a:rPr dirty="0" smtClean="0"/>
              <a:t>area</a:t>
            </a:r>
            <a:r>
              <a:rPr lang="en-US" dirty="0" smtClean="0"/>
              <a:t>. </a:t>
            </a:r>
            <a:endParaRPr dirty="0"/>
          </a:p>
          <a:p>
            <a:r>
              <a:rPr dirty="0"/>
              <a:t>Very few people live in this </a:t>
            </a:r>
            <a:r>
              <a:rPr dirty="0" smtClean="0"/>
              <a:t>area</a:t>
            </a:r>
            <a:r>
              <a:rPr lang="en-US" dirty="0" smtClean="0"/>
              <a:t>. </a:t>
            </a:r>
            <a:r>
              <a:rPr dirty="0" smtClean="0"/>
              <a:t> </a:t>
            </a:r>
            <a:endParaRPr dirty="0"/>
          </a:p>
        </p:txBody>
      </p:sp>
      <p:sp>
        <p:nvSpPr>
          <p:cNvPr id="108" name="Shape 10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6" name="Shape 109"/>
          <p:cNvSpPr/>
          <p:nvPr/>
        </p:nvSpPr>
        <p:spPr>
          <a:xfrm>
            <a:off x="6601582" y="6056629"/>
            <a:ext cx="2430536"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u="sng">
                <a:solidFill>
                  <a:srgbClr val="FF0000"/>
                </a:solidFill>
                <a:uFill>
                  <a:solidFill>
                    <a:srgbClr val="FF0000"/>
                  </a:solidFill>
                </a:uFill>
                <a:hlinkClick r:id="rId2" action="ppaction://hlinksldjump"/>
              </a:defRPr>
            </a:lvl1pPr>
          </a:lstStyle>
          <a:p>
            <a:pPr>
              <a:defRPr u="none">
                <a:solidFill>
                  <a:srgbClr val="000000"/>
                </a:solidFill>
                <a:uFillTx/>
              </a:defRPr>
            </a:pPr>
            <a:r>
              <a:rPr u="sng">
                <a:solidFill>
                  <a:srgbClr val="FF0000"/>
                </a:solidFill>
                <a:uFill>
                  <a:solidFill>
                    <a:srgbClr val="FF0000"/>
                  </a:solidFill>
                </a:uFill>
                <a:hlinkClick r:id="rId2" action="ppaction://hlinksldjump"/>
              </a:rPr>
              <a:t>Return to Main Menu</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457200" y="0"/>
            <a:ext cx="8229600" cy="1143000"/>
          </a:xfrm>
          <a:prstGeom prst="rect">
            <a:avLst/>
          </a:prstGeom>
        </p:spPr>
        <p:txBody>
          <a:bodyPr>
            <a:normAutofit fontScale="90000"/>
          </a:bodyPr>
          <a:lstStyle>
            <a:lvl1pPr defTabSz="859536">
              <a:defRPr sz="3666">
                <a:effectLst>
                  <a:outerShdw blurRad="35814" dist="35814" dir="2700000" rotWithShape="0">
                    <a:srgbClr val="000000">
                      <a:alpha val="43137"/>
                    </a:srgbClr>
                  </a:outerShdw>
                </a:effectLst>
              </a:defRPr>
            </a:lvl1pPr>
          </a:lstStyle>
          <a:p>
            <a:r>
              <a:t>Section 2: A Brief History of Australia</a:t>
            </a:r>
          </a:p>
        </p:txBody>
      </p:sp>
      <p:sp>
        <p:nvSpPr>
          <p:cNvPr id="112" name="Shape 112"/>
          <p:cNvSpPr>
            <a:spLocks noGrp="1"/>
          </p:cNvSpPr>
          <p:nvPr>
            <p:ph type="body" idx="1"/>
          </p:nvPr>
        </p:nvSpPr>
        <p:spPr>
          <a:xfrm>
            <a:off x="457200" y="1600200"/>
            <a:ext cx="8229600" cy="4525963"/>
          </a:xfrm>
          <a:prstGeom prst="rect">
            <a:avLst/>
          </a:prstGeom>
        </p:spPr>
        <p:txBody>
          <a:bodyPr/>
          <a:lstStyle>
            <a:lvl2pPr marL="742950" indent="-285750">
              <a:lnSpc>
                <a:spcPct val="100000"/>
              </a:lnSpc>
              <a:spcBef>
                <a:spcPts val="600"/>
              </a:spcBef>
              <a:buFont typeface="Arial"/>
              <a:defRPr sz="2800"/>
            </a:lvl2pPr>
          </a:lstStyle>
          <a:p>
            <a:r>
              <a:rPr dirty="0"/>
              <a:t>Essential Question:</a:t>
            </a:r>
          </a:p>
          <a:p>
            <a:pPr lvl="1"/>
            <a:r>
              <a:rPr lang="en-US" dirty="0" smtClean="0"/>
              <a:t>Why did </a:t>
            </a:r>
            <a:r>
              <a:rPr dirty="0" smtClean="0"/>
              <a:t>Europeans colonize </a:t>
            </a:r>
            <a:r>
              <a:rPr dirty="0"/>
              <a:t>Australia?</a:t>
            </a:r>
          </a:p>
        </p:txBody>
      </p:sp>
      <p:sp>
        <p:nvSpPr>
          <p:cNvPr id="113" name="Shape 113"/>
          <p:cNvSpPr>
            <a:spLocks noGrp="1"/>
          </p:cNvSpPr>
          <p:nvPr>
            <p:ph type="sldNum" sz="quarter" idx="2"/>
          </p:nvPr>
        </p:nvSpPr>
        <p:spPr>
          <a:xfrm>
            <a:off x="85267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2">
                                            <p:bg/>
                                          </p:spTgt>
                                        </p:tgtEl>
                                        <p:attrNameLst>
                                          <p:attrName>style.visibility</p:attrName>
                                        </p:attrNameLst>
                                      </p:cBhvr>
                                      <p:to>
                                        <p:strVal val="visible"/>
                                      </p:to>
                                    </p:set>
                                    <p:anim calcmode="lin" valueType="num">
                                      <p:cBhvr>
                                        <p:cTn id="7" dur="500" fill="hold"/>
                                        <p:tgtEl>
                                          <p:spTgt spid="112">
                                            <p:bg/>
                                          </p:spTgt>
                                        </p:tgtEl>
                                        <p:attrNameLst>
                                          <p:attrName>ppt_x</p:attrName>
                                        </p:attrNameLst>
                                      </p:cBhvr>
                                      <p:tavLst>
                                        <p:tav tm="0">
                                          <p:val>
                                            <p:strVal val="0-#ppt_w/2"/>
                                          </p:val>
                                        </p:tav>
                                        <p:tav tm="100000">
                                          <p:val>
                                            <p:strVal val="#ppt_x"/>
                                          </p:val>
                                        </p:tav>
                                      </p:tavLst>
                                    </p:anim>
                                    <p:anim calcmode="lin" valueType="num">
                                      <p:cBhvr>
                                        <p:cTn id="8" dur="500" fill="hold"/>
                                        <p:tgtEl>
                                          <p:spTgt spid="11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2">
                                            <p:txEl>
                                              <p:pRg st="0" end="0"/>
                                            </p:txEl>
                                          </p:spTgt>
                                        </p:tgtEl>
                                        <p:attrNameLst>
                                          <p:attrName>style.visibility</p:attrName>
                                        </p:attrNameLst>
                                      </p:cBhvr>
                                      <p:to>
                                        <p:strVal val="visible"/>
                                      </p:to>
                                    </p:set>
                                    <p:anim calcmode="lin" valueType="num">
                                      <p:cBhvr>
                                        <p:cTn id="11"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12">
                                            <p:txEl>
                                              <p:pRg st="1" end="1"/>
                                            </p:txEl>
                                          </p:spTgt>
                                        </p:tgtEl>
                                        <p:attrNameLst>
                                          <p:attrName>style.visibility</p:attrName>
                                        </p:attrNameLst>
                                      </p:cBhvr>
                                      <p:to>
                                        <p:strVal val="visible"/>
                                      </p:to>
                                    </p:set>
                                    <p:anim calcmode="lin" valueType="num">
                                      <p:cBhvr>
                                        <p:cTn id="15" dur="500" fill="hold"/>
                                        <p:tgtEl>
                                          <p:spTgt spid="112">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title"/>
          </p:nvPr>
        </p:nvSpPr>
        <p:spPr>
          <a:xfrm>
            <a:off x="457200" y="0"/>
            <a:ext cx="8229600" cy="1143000"/>
          </a:xfrm>
          <a:prstGeom prst="rect">
            <a:avLst/>
          </a:prstGeom>
        </p:spPr>
        <p:txBody>
          <a:bodyPr>
            <a:normAutofit fontScale="90000"/>
          </a:bodyPr>
          <a:lstStyle>
            <a:lvl1pPr defTabSz="859536">
              <a:defRPr sz="3666">
                <a:effectLst>
                  <a:outerShdw blurRad="35814" dist="35814" dir="2700000" rotWithShape="0">
                    <a:srgbClr val="000000">
                      <a:alpha val="43137"/>
                    </a:srgbClr>
                  </a:outerShdw>
                </a:effectLst>
              </a:defRPr>
            </a:lvl1pPr>
          </a:lstStyle>
          <a:p>
            <a:r>
              <a:t>Section 2: A Brief History of Australia</a:t>
            </a:r>
          </a:p>
        </p:txBody>
      </p:sp>
      <p:sp>
        <p:nvSpPr>
          <p:cNvPr id="116" name="Shape 116"/>
          <p:cNvSpPr>
            <a:spLocks noGrp="1"/>
          </p:cNvSpPr>
          <p:nvPr>
            <p:ph type="body" idx="1"/>
          </p:nvPr>
        </p:nvSpPr>
        <p:spPr>
          <a:xfrm>
            <a:off x="457200" y="1219200"/>
            <a:ext cx="8229600" cy="4800600"/>
          </a:xfrm>
          <a:prstGeom prst="rect">
            <a:avLst/>
          </a:prstGeom>
        </p:spPr>
        <p:txBody>
          <a:bodyPr/>
          <a:lstStyle/>
          <a:p>
            <a:r>
              <a:t>What terms do I need to know? </a:t>
            </a:r>
          </a:p>
          <a:p>
            <a:pPr marL="742950" lvl="1" indent="-285750">
              <a:lnSpc>
                <a:spcPct val="100000"/>
              </a:lnSpc>
              <a:spcBef>
                <a:spcPts val="600"/>
              </a:spcBef>
              <a:buFont typeface="Arial"/>
              <a:defRPr sz="2800"/>
            </a:pPr>
            <a:r>
              <a:t>nomadic</a:t>
            </a:r>
          </a:p>
          <a:p>
            <a:pPr marL="742950" lvl="1" indent="-285750">
              <a:lnSpc>
                <a:spcPct val="100000"/>
              </a:lnSpc>
              <a:spcBef>
                <a:spcPts val="600"/>
              </a:spcBef>
              <a:buFont typeface="Arial"/>
              <a:defRPr sz="2800"/>
            </a:pPr>
            <a:r>
              <a:t>indigenous</a:t>
            </a:r>
          </a:p>
          <a:p>
            <a:pPr marL="742950" lvl="1" indent="-285750">
              <a:lnSpc>
                <a:spcPct val="100000"/>
              </a:lnSpc>
              <a:spcBef>
                <a:spcPts val="600"/>
              </a:spcBef>
              <a:buFont typeface="Arial"/>
              <a:defRPr sz="2800"/>
            </a:pPr>
            <a:r>
              <a:t>Stolen Generations</a:t>
            </a:r>
          </a:p>
        </p:txBody>
      </p:sp>
      <p:sp>
        <p:nvSpPr>
          <p:cNvPr id="117" name="Shape 117"/>
          <p:cNvSpPr>
            <a:spLocks noGrp="1"/>
          </p:cNvSpPr>
          <p:nvPr>
            <p:ph type="sldNum" sz="quarter" idx="2"/>
          </p:nvPr>
        </p:nvSpPr>
        <p:spPr>
          <a:xfrm>
            <a:off x="85267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6">
                                            <p:bg/>
                                          </p:spTgt>
                                        </p:tgtEl>
                                        <p:attrNameLst>
                                          <p:attrName>style.visibility</p:attrName>
                                        </p:attrNameLst>
                                      </p:cBhvr>
                                      <p:to>
                                        <p:strVal val="visible"/>
                                      </p:to>
                                    </p:set>
                                    <p:anim calcmode="lin" valueType="num">
                                      <p:cBhvr>
                                        <p:cTn id="7" dur="500" fill="hold"/>
                                        <p:tgtEl>
                                          <p:spTgt spid="116">
                                            <p:bg/>
                                          </p:spTgt>
                                        </p:tgtEl>
                                        <p:attrNameLst>
                                          <p:attrName>ppt_x</p:attrName>
                                        </p:attrNameLst>
                                      </p:cBhvr>
                                      <p:tavLst>
                                        <p:tav tm="0">
                                          <p:val>
                                            <p:strVal val="0-#ppt_w/2"/>
                                          </p:val>
                                        </p:tav>
                                        <p:tav tm="100000">
                                          <p:val>
                                            <p:strVal val="#ppt_x"/>
                                          </p:val>
                                        </p:tav>
                                      </p:tavLst>
                                    </p:anim>
                                    <p:anim calcmode="lin" valueType="num">
                                      <p:cBhvr>
                                        <p:cTn id="8" dur="500" fill="hold"/>
                                        <p:tgtEl>
                                          <p:spTgt spid="11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6">
                                            <p:txEl>
                                              <p:pRg st="0" end="0"/>
                                            </p:txEl>
                                          </p:spTgt>
                                        </p:tgtEl>
                                        <p:attrNameLst>
                                          <p:attrName>style.visibility</p:attrName>
                                        </p:attrNameLst>
                                      </p:cBhvr>
                                      <p:to>
                                        <p:strVal val="visible"/>
                                      </p:to>
                                    </p:set>
                                    <p:anim calcmode="lin" valueType="num">
                                      <p:cBhvr>
                                        <p:cTn id="11" dur="500" fill="hold"/>
                                        <p:tgtEl>
                                          <p:spTgt spid="11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16">
                                            <p:txEl>
                                              <p:pRg st="1" end="1"/>
                                            </p:txEl>
                                          </p:spTgt>
                                        </p:tgtEl>
                                        <p:attrNameLst>
                                          <p:attrName>style.visibility</p:attrName>
                                        </p:attrNameLst>
                                      </p:cBhvr>
                                      <p:to>
                                        <p:strVal val="visible"/>
                                      </p:to>
                                    </p:set>
                                    <p:anim calcmode="lin" valueType="num">
                                      <p:cBhvr>
                                        <p:cTn id="15" dur="500" fill="hold"/>
                                        <p:tgtEl>
                                          <p:spTgt spid="116">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16">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p:tmAbs val="0"/>
                                  </p:iterate>
                                  <p:childTnLst>
                                    <p:set>
                                      <p:cBhvr>
                                        <p:cTn id="18" fill="hold"/>
                                        <p:tgtEl>
                                          <p:spTgt spid="116">
                                            <p:txEl>
                                              <p:pRg st="2" end="2"/>
                                            </p:txEl>
                                          </p:spTgt>
                                        </p:tgtEl>
                                        <p:attrNameLst>
                                          <p:attrName>style.visibility</p:attrName>
                                        </p:attrNameLst>
                                      </p:cBhvr>
                                      <p:to>
                                        <p:strVal val="visible"/>
                                      </p:to>
                                    </p:set>
                                    <p:anim calcmode="lin" valueType="num">
                                      <p:cBhvr>
                                        <p:cTn id="19" dur="500" fill="hold"/>
                                        <p:tgtEl>
                                          <p:spTgt spid="116">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116">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1" nodeType="withEffect">
                                  <p:stCondLst>
                                    <p:cond delay="0"/>
                                  </p:stCondLst>
                                  <p:iterate>
                                    <p:tmAbs val="0"/>
                                  </p:iterate>
                                  <p:childTnLst>
                                    <p:set>
                                      <p:cBhvr>
                                        <p:cTn id="22" fill="hold"/>
                                        <p:tgtEl>
                                          <p:spTgt spid="116">
                                            <p:txEl>
                                              <p:pRg st="3" end="3"/>
                                            </p:txEl>
                                          </p:spTgt>
                                        </p:tgtEl>
                                        <p:attrNameLst>
                                          <p:attrName>style.visibility</p:attrName>
                                        </p:attrNameLst>
                                      </p:cBhvr>
                                      <p:to>
                                        <p:strVal val="visible"/>
                                      </p:to>
                                    </p:set>
                                    <p:anim calcmode="lin" valueType="num">
                                      <p:cBhvr>
                                        <p:cTn id="23" dur="500" fill="hold"/>
                                        <p:tgtEl>
                                          <p:spTgt spid="116">
                                            <p:txEl>
                                              <p:pRg st="3" end="3"/>
                                            </p:txEl>
                                          </p:spTgt>
                                        </p:tgtEl>
                                        <p:attrNameLst>
                                          <p:attrName>ppt_x</p:attrName>
                                        </p:attrNameLst>
                                      </p:cBhvr>
                                      <p:tavLst>
                                        <p:tav tm="0">
                                          <p:val>
                                            <p:strVal val="0-#ppt_w/2"/>
                                          </p:val>
                                        </p:tav>
                                        <p:tav tm="100000">
                                          <p:val>
                                            <p:strVal val="#ppt_x"/>
                                          </p:val>
                                        </p:tav>
                                      </p:tavLst>
                                    </p:anim>
                                    <p:anim calcmode="lin" valueType="num">
                                      <p:cBhvr>
                                        <p:cTn id="24" dur="500" fill="hold"/>
                                        <p:tgtEl>
                                          <p:spTgt spid="11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12901" y="3557016"/>
            <a:ext cx="4036611" cy="2818384"/>
          </a:xfrm>
          <a:prstGeom prst="rect">
            <a:avLst/>
          </a:prstGeom>
        </p:spPr>
      </p:pic>
      <p:sp>
        <p:nvSpPr>
          <p:cNvPr id="119" name="Shape 119"/>
          <p:cNvSpPr>
            <a:spLocks noGrp="1"/>
          </p:cNvSpPr>
          <p:nvPr>
            <p:ph type="title"/>
          </p:nvPr>
        </p:nvSpPr>
        <p:spPr>
          <a:xfrm>
            <a:off x="453350" y="0"/>
            <a:ext cx="8229600" cy="1143001"/>
          </a:xfrm>
          <a:prstGeom prst="rect">
            <a:avLst/>
          </a:prstGeom>
        </p:spPr>
        <p:txBody>
          <a:bodyPr/>
          <a:lstStyle/>
          <a:p>
            <a:r>
              <a:t>The Aborigines</a:t>
            </a:r>
          </a:p>
        </p:txBody>
      </p:sp>
      <p:sp>
        <p:nvSpPr>
          <p:cNvPr id="120" name="Shape 120"/>
          <p:cNvSpPr>
            <a:spLocks noGrp="1"/>
          </p:cNvSpPr>
          <p:nvPr>
            <p:ph type="body" idx="1"/>
          </p:nvPr>
        </p:nvSpPr>
        <p:spPr>
          <a:xfrm>
            <a:off x="453350" y="941642"/>
            <a:ext cx="8229600" cy="4525963"/>
          </a:xfrm>
          <a:prstGeom prst="rect">
            <a:avLst/>
          </a:prstGeom>
        </p:spPr>
        <p:txBody>
          <a:bodyPr>
            <a:normAutofit/>
          </a:bodyPr>
          <a:lstStyle/>
          <a:p>
            <a:pPr marL="690646" indent="-690646" defTabSz="832104">
              <a:spcBef>
                <a:spcPts val="600"/>
              </a:spcBef>
              <a:defRPr sz="2912"/>
            </a:pPr>
            <a:r>
              <a:rPr dirty="0"/>
              <a:t>Aborigines are the native people of </a:t>
            </a:r>
            <a:r>
              <a:rPr dirty="0" smtClean="0"/>
              <a:t>Australia</a:t>
            </a:r>
            <a:r>
              <a:rPr lang="en-US" dirty="0" smtClean="0"/>
              <a:t>.</a:t>
            </a:r>
            <a:endParaRPr dirty="0"/>
          </a:p>
          <a:p>
            <a:pPr marL="690646" indent="-690646" defTabSz="832104">
              <a:spcBef>
                <a:spcPts val="600"/>
              </a:spcBef>
              <a:defRPr sz="2912"/>
            </a:pPr>
            <a:r>
              <a:rPr dirty="0"/>
              <a:t>Aborigines have occupied Australia for at least 40,000 </a:t>
            </a:r>
            <a:r>
              <a:rPr dirty="0" smtClean="0"/>
              <a:t>years</a:t>
            </a:r>
            <a:r>
              <a:rPr lang="en-US" dirty="0" smtClean="0"/>
              <a:t>.</a:t>
            </a:r>
            <a:endParaRPr dirty="0"/>
          </a:p>
          <a:p>
            <a:pPr marL="690646" indent="-690646" defTabSz="832104">
              <a:spcBef>
                <a:spcPts val="600"/>
              </a:spcBef>
              <a:defRPr sz="2912"/>
            </a:pPr>
            <a:r>
              <a:rPr dirty="0"/>
              <a:t>They were hunters and gatherers who ate animals, wild nuts, fruits, and </a:t>
            </a:r>
            <a:r>
              <a:rPr dirty="0" smtClean="0"/>
              <a:t>berries</a:t>
            </a:r>
            <a:r>
              <a:rPr lang="en-US" dirty="0" smtClean="0"/>
              <a:t>.</a:t>
            </a:r>
            <a:endParaRPr dirty="0"/>
          </a:p>
        </p:txBody>
      </p:sp>
      <p:sp>
        <p:nvSpPr>
          <p:cNvPr id="121" name="Shape 121"/>
          <p:cNvSpPr>
            <a:spLocks noGrp="1"/>
          </p:cNvSpPr>
          <p:nvPr>
            <p:ph type="sldNum" sz="quarter" idx="2"/>
          </p:nvPr>
        </p:nvSpPr>
        <p:spPr>
          <a:xfrm>
            <a:off x="85267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sp>
        <p:nvSpPr>
          <p:cNvPr id="7" name="Shape 120"/>
          <p:cNvSpPr txBox="1">
            <a:spLocks/>
          </p:cNvSpPr>
          <p:nvPr/>
        </p:nvSpPr>
        <p:spPr>
          <a:xfrm>
            <a:off x="453350" y="3303333"/>
            <a:ext cx="4813594" cy="283229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690646" indent="-690646" defTabSz="832104" hangingPunct="1">
              <a:spcBef>
                <a:spcPts val="600"/>
              </a:spcBef>
              <a:defRPr sz="2912"/>
            </a:pPr>
            <a:r>
              <a:rPr lang="en-US" sz="2912" dirty="0" smtClean="0"/>
              <a:t>They were nomadic, moving from place to place to find food.</a:t>
            </a:r>
          </a:p>
          <a:p>
            <a:pPr marL="690646" indent="-690646" defTabSz="832104" hangingPunct="1">
              <a:spcBef>
                <a:spcPts val="600"/>
              </a:spcBef>
              <a:defRPr sz="2912"/>
            </a:pPr>
            <a:r>
              <a:rPr lang="en-US" sz="2912" dirty="0" smtClean="0"/>
              <a:t>Before the Europeans, there were between 250,000-500,000 Aborigines.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0">
                                            <p:txEl>
                                              <p:pRg st="0" end="0"/>
                                            </p:txEl>
                                          </p:spTgt>
                                        </p:tgtEl>
                                        <p:attrNameLst>
                                          <p:attrName>style.visibility</p:attrName>
                                        </p:attrNameLst>
                                      </p:cBhvr>
                                      <p:to>
                                        <p:strVal val="visible"/>
                                      </p:to>
                                    </p:set>
                                    <p:anim calcmode="lin" valueType="num">
                                      <p:cBhvr>
                                        <p:cTn id="11"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0">
                                            <p:txEl>
                                              <p:pRg st="1" end="1"/>
                                            </p:txEl>
                                          </p:spTgt>
                                        </p:tgtEl>
                                        <p:attrNameLst>
                                          <p:attrName>style.visibility</p:attrName>
                                        </p:attrNameLst>
                                      </p:cBhvr>
                                      <p:to>
                                        <p:strVal val="visible"/>
                                      </p:to>
                                    </p:set>
                                    <p:anim calcmode="lin" valueType="num">
                                      <p:cBhvr>
                                        <p:cTn id="16"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0">
                                            <p:txEl>
                                              <p:pRg st="2" end="2"/>
                                            </p:txEl>
                                          </p:spTgt>
                                        </p:tgtEl>
                                        <p:attrNameLst>
                                          <p:attrName>style.visibility</p:attrName>
                                        </p:attrNameLst>
                                      </p:cBhvr>
                                      <p:to>
                                        <p:strVal val="visible"/>
                                      </p:to>
                                    </p:set>
                                    <p:anim calcmode="lin" valueType="num">
                                      <p:cBhvr>
                                        <p:cTn id="21"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7">
                                            <p:bg/>
                                          </p:spTgt>
                                        </p:tgtEl>
                                        <p:attrNameLst>
                                          <p:attrName>style.visibility</p:attrName>
                                        </p:attrNameLst>
                                      </p:cBhvr>
                                      <p:to>
                                        <p:strVal val="visible"/>
                                      </p:to>
                                    </p:set>
                                    <p:anim calcmode="lin" valueType="num">
                                      <p:cBhvr>
                                        <p:cTn id="26" dur="500" fill="hold"/>
                                        <p:tgtEl>
                                          <p:spTgt spid="7">
                                            <p:bg/>
                                          </p:spTgt>
                                        </p:tgtEl>
                                        <p:attrNameLst>
                                          <p:attrName>ppt_x</p:attrName>
                                        </p:attrNameLst>
                                      </p:cBhvr>
                                      <p:tavLst>
                                        <p:tav tm="0">
                                          <p:val>
                                            <p:strVal val="0-#ppt_w/2"/>
                                          </p:val>
                                        </p:tav>
                                        <p:tav tm="100000">
                                          <p:val>
                                            <p:strVal val="#ppt_x"/>
                                          </p:val>
                                        </p:tav>
                                      </p:tavLst>
                                    </p:anim>
                                    <p:anim calcmode="lin" valueType="num">
                                      <p:cBhvr>
                                        <p:cTn id="27" dur="500" fill="hold"/>
                                        <p:tgtEl>
                                          <p:spTgt spid="7">
                                            <p:bg/>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7">
                                            <p:txEl>
                                              <p:pRg st="0" end="0"/>
                                            </p:txEl>
                                          </p:spTgt>
                                        </p:tgtEl>
                                        <p:attrNameLst>
                                          <p:attrName>style.visibility</p:attrName>
                                        </p:attrNameLst>
                                      </p:cBhvr>
                                      <p:to>
                                        <p:strVal val="visible"/>
                                      </p:to>
                                    </p:set>
                                    <p:anim calcmode="lin" valueType="num">
                                      <p:cBhvr>
                                        <p:cTn id="3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p:cTn id="3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7">
                                            <p:txEl>
                                              <p:pRg st="1" end="1"/>
                                            </p:txEl>
                                          </p:spTgt>
                                        </p:tgtEl>
                                        <p:attrNameLst>
                                          <p:attrName>style.visibility</p:attrName>
                                        </p:attrNameLst>
                                      </p:cBhvr>
                                      <p:to>
                                        <p:strVal val="visible"/>
                                      </p:to>
                                    </p:set>
                                    <p:anim calcmode="lin" valueType="num">
                                      <p:cBhvr>
                                        <p:cTn id="36"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p:cTn id="37"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animBg="1" advAuto="0"/>
      <p:bldP spid="7" grpId="0"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97" r="2407"/>
          <a:stretch/>
        </p:blipFill>
        <p:spPr>
          <a:xfrm>
            <a:off x="0" y="25890"/>
            <a:ext cx="9144000" cy="6502227"/>
          </a:xfrm>
          <a:prstGeom prst="rect">
            <a:avLst/>
          </a:prstGeom>
        </p:spPr>
      </p:pic>
      <p:sp>
        <p:nvSpPr>
          <p:cNvPr id="62" name="Shape 62"/>
          <p:cNvSpPr/>
          <p:nvPr/>
        </p:nvSpPr>
        <p:spPr>
          <a:xfrm>
            <a:off x="3950635" y="4567867"/>
            <a:ext cx="4888566" cy="1654214"/>
          </a:xfrm>
          <a:prstGeom prst="rect">
            <a:avLst/>
          </a:prstGeom>
          <a:solidFill>
            <a:srgbClr val="10253F">
              <a:alpha val="81961"/>
            </a:srgbClr>
          </a:solidFill>
          <a:ln w="12700">
            <a:miter lim="400000"/>
          </a:ln>
          <a:effectLst>
            <a:outerShdw blurRad="152400" dist="250190" dir="8460000" rotWithShape="0">
              <a:srgbClr val="000000">
                <a:alpha val="28000"/>
              </a:srgbClr>
            </a:outerShdw>
          </a:effectLst>
        </p:spPr>
        <p:txBody>
          <a:bodyPr lIns="45719" rIns="45719" anchor="ctr"/>
          <a:lstStyle/>
          <a:p>
            <a:pPr algn="ctr">
              <a:defRPr>
                <a:solidFill>
                  <a:srgbClr val="FFFFFF"/>
                </a:solidFill>
              </a:defRPr>
            </a:pPr>
            <a:endParaRPr/>
          </a:p>
        </p:txBody>
      </p:sp>
      <p:sp>
        <p:nvSpPr>
          <p:cNvPr id="63" name="Shape 63"/>
          <p:cNvSpPr/>
          <p:nvPr/>
        </p:nvSpPr>
        <p:spPr>
          <a:xfrm>
            <a:off x="4013139" y="4567867"/>
            <a:ext cx="4834846" cy="163121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2000" b="1">
                <a:solidFill>
                  <a:srgbClr val="FFFFFF"/>
                </a:solidFill>
                <a:effectLst>
                  <a:outerShdw blurRad="38100" dist="38100" dir="2700000" rotWithShape="0">
                    <a:srgbClr val="000000">
                      <a:alpha val="43137"/>
                    </a:srgbClr>
                  </a:outerShdw>
                </a:effectLst>
              </a:defRPr>
            </a:pPr>
            <a:r>
              <a:rPr dirty="0"/>
              <a:t>Section 1: </a:t>
            </a:r>
            <a:r>
              <a:rPr u="sng" dirty="0">
                <a:solidFill>
                  <a:srgbClr val="FF0000"/>
                </a:solidFill>
                <a:uFill>
                  <a:solidFill>
                    <a:srgbClr val="FF0000"/>
                  </a:solidFill>
                </a:uFill>
                <a:hlinkClick r:id="rId3" action="ppaction://hlinksldjump"/>
              </a:rPr>
              <a:t>Geography of Australia</a:t>
            </a:r>
          </a:p>
          <a:p>
            <a:pPr>
              <a:defRPr sz="2000" b="1">
                <a:solidFill>
                  <a:srgbClr val="FFFFFF"/>
                </a:solidFill>
                <a:effectLst>
                  <a:outerShdw blurRad="38100" dist="38100" dir="2700000" rotWithShape="0">
                    <a:srgbClr val="000000">
                      <a:alpha val="43137"/>
                    </a:srgbClr>
                  </a:outerShdw>
                </a:effectLst>
              </a:defRPr>
            </a:pPr>
            <a:r>
              <a:rPr dirty="0"/>
              <a:t>Section 2: </a:t>
            </a:r>
            <a:r>
              <a:rPr u="sng" dirty="0">
                <a:solidFill>
                  <a:srgbClr val="FF0000"/>
                </a:solidFill>
                <a:uFill>
                  <a:solidFill>
                    <a:srgbClr val="FF0000"/>
                  </a:solidFill>
                </a:uFill>
                <a:hlinkClick r:id="rId4" action="ppaction://hlinksldjump"/>
              </a:rPr>
              <a:t>A Brief History of Australia</a:t>
            </a:r>
          </a:p>
          <a:p>
            <a:pPr>
              <a:defRPr sz="2000" b="1">
                <a:solidFill>
                  <a:srgbClr val="FFFFFF"/>
                </a:solidFill>
                <a:effectLst>
                  <a:outerShdw blurRad="38100" dist="38100" dir="2700000" rotWithShape="0">
                    <a:srgbClr val="000000">
                      <a:alpha val="43137"/>
                    </a:srgbClr>
                  </a:outerShdw>
                </a:effectLst>
              </a:defRPr>
            </a:pPr>
            <a:r>
              <a:rPr dirty="0"/>
              <a:t>Section 3: </a:t>
            </a:r>
            <a:r>
              <a:rPr u="sng" dirty="0">
                <a:solidFill>
                  <a:srgbClr val="FF0000"/>
                </a:solidFill>
                <a:uFill>
                  <a:solidFill>
                    <a:srgbClr val="FF0000"/>
                  </a:solidFill>
                </a:uFill>
                <a:hlinkClick r:id="rId5" action="ppaction://hlinksldjump"/>
              </a:rPr>
              <a:t>Government of Australia</a:t>
            </a:r>
          </a:p>
          <a:p>
            <a:pPr>
              <a:defRPr sz="2000" b="1">
                <a:solidFill>
                  <a:srgbClr val="FFFFFF"/>
                </a:solidFill>
                <a:effectLst>
                  <a:outerShdw blurRad="38100" dist="38100" dir="2700000" rotWithShape="0">
                    <a:srgbClr val="000000">
                      <a:alpha val="43137"/>
                    </a:srgbClr>
                  </a:outerShdw>
                </a:effectLst>
              </a:defRPr>
            </a:pPr>
            <a:r>
              <a:rPr dirty="0"/>
              <a:t>Section 4: </a:t>
            </a:r>
            <a:r>
              <a:rPr u="sng" dirty="0">
                <a:solidFill>
                  <a:srgbClr val="FF0000"/>
                </a:solidFill>
                <a:uFill>
                  <a:solidFill>
                    <a:srgbClr val="FF0000"/>
                  </a:solidFill>
                </a:uFill>
                <a:hlinkClick r:id="rId6" action="ppaction://hlinksldjump"/>
              </a:rPr>
              <a:t>Economy of Australia</a:t>
            </a:r>
          </a:p>
          <a:p>
            <a:pPr>
              <a:defRPr sz="2000" b="1">
                <a:solidFill>
                  <a:srgbClr val="FFFFFF"/>
                </a:solidFill>
                <a:effectLst>
                  <a:outerShdw blurRad="38100" dist="38100" dir="2700000" rotWithShape="0">
                    <a:srgbClr val="000000">
                      <a:alpha val="43137"/>
                    </a:srgbClr>
                  </a:outerShdw>
                </a:effectLst>
              </a:defRPr>
            </a:pPr>
            <a:r>
              <a:rPr dirty="0"/>
              <a:t>Section 5: </a:t>
            </a:r>
            <a:r>
              <a:rPr u="sng" dirty="0">
                <a:solidFill>
                  <a:srgbClr val="FF0000"/>
                </a:solidFill>
                <a:uFill>
                  <a:solidFill>
                    <a:srgbClr val="FF0000"/>
                  </a:solidFill>
                </a:uFill>
                <a:hlinkClick r:id="rId7" action="ppaction://hlinksldjump"/>
              </a:rPr>
              <a:t>U.S.-Australia Relations</a:t>
            </a:r>
          </a:p>
        </p:txBody>
      </p:sp>
      <p:sp>
        <p:nvSpPr>
          <p:cNvPr id="64" name="Shape 64"/>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2"/>
                                        </p:tgtEl>
                                        <p:attrNameLst>
                                          <p:attrName>style.visibility</p:attrName>
                                        </p:attrNameLst>
                                      </p:cBhvr>
                                      <p:to>
                                        <p:strVal val="visible"/>
                                      </p:to>
                                    </p:set>
                                    <p:anim calcmode="lin" valueType="num">
                                      <p:cBhvr>
                                        <p:cTn id="7" dur="500" fill="hold"/>
                                        <p:tgtEl>
                                          <p:spTgt spid="62"/>
                                        </p:tgtEl>
                                        <p:attrNameLst>
                                          <p:attrName>ppt_x</p:attrName>
                                        </p:attrNameLst>
                                      </p:cBhvr>
                                      <p:tavLst>
                                        <p:tav tm="0">
                                          <p:val>
                                            <p:strVal val="0-#ppt_w/2"/>
                                          </p:val>
                                        </p:tav>
                                        <p:tav tm="100000">
                                          <p:val>
                                            <p:strVal val="#ppt_x"/>
                                          </p:val>
                                        </p:tav>
                                      </p:tavLst>
                                    </p:anim>
                                    <p:anim calcmode="lin" valueType="num">
                                      <p:cBhvr>
                                        <p:cTn id="8" dur="5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63"/>
                                        </p:tgtEl>
                                        <p:attrNameLst>
                                          <p:attrName>style.visibility</p:attrName>
                                        </p:attrNameLst>
                                      </p:cBhvr>
                                      <p:to>
                                        <p:strVal val="visible"/>
                                      </p:to>
                                    </p:set>
                                    <p:anim calcmode="lin" valueType="num">
                                      <p:cBhvr>
                                        <p:cTn id="12" dur="500" fill="hold"/>
                                        <p:tgtEl>
                                          <p:spTgt spid="63"/>
                                        </p:tgtEl>
                                        <p:attrNameLst>
                                          <p:attrName>ppt_x</p:attrName>
                                        </p:attrNameLst>
                                      </p:cBhvr>
                                      <p:tavLst>
                                        <p:tav tm="0">
                                          <p:val>
                                            <p:strVal val="0-#ppt_w/2"/>
                                          </p:val>
                                        </p:tav>
                                        <p:tav tm="100000">
                                          <p:val>
                                            <p:strVal val="#ppt_x"/>
                                          </p:val>
                                        </p:tav>
                                      </p:tavLst>
                                    </p:anim>
                                    <p:anim calcmode="lin" valueType="num">
                                      <p:cBhvr>
                                        <p:cTn id="13"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1" animBg="1" advAuto="0"/>
      <p:bldP spid="63"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457200" y="0"/>
            <a:ext cx="8229600" cy="1143000"/>
          </a:xfrm>
          <a:prstGeom prst="rect">
            <a:avLst/>
          </a:prstGeom>
        </p:spPr>
        <p:txBody>
          <a:bodyPr/>
          <a:lstStyle/>
          <a:p>
            <a:r>
              <a:t>Colonization of Australia</a:t>
            </a:r>
          </a:p>
        </p:txBody>
      </p:sp>
      <p:sp>
        <p:nvSpPr>
          <p:cNvPr id="124" name="Shape 124"/>
          <p:cNvSpPr>
            <a:spLocks noGrp="1"/>
          </p:cNvSpPr>
          <p:nvPr>
            <p:ph type="body" idx="1"/>
          </p:nvPr>
        </p:nvSpPr>
        <p:spPr>
          <a:xfrm>
            <a:off x="457200" y="1143000"/>
            <a:ext cx="8229600" cy="5072063"/>
          </a:xfrm>
          <a:prstGeom prst="rect">
            <a:avLst/>
          </a:prstGeom>
        </p:spPr>
        <p:txBody>
          <a:bodyPr>
            <a:normAutofit/>
          </a:bodyPr>
          <a:lstStyle/>
          <a:p>
            <a:pPr marL="693420" indent="-693420" defTabSz="832104">
              <a:lnSpc>
                <a:spcPct val="90000"/>
              </a:lnSpc>
              <a:spcBef>
                <a:spcPts val="600"/>
              </a:spcBef>
              <a:defRPr sz="2912">
                <a:solidFill>
                  <a:srgbClr val="080808"/>
                </a:solidFill>
              </a:defRPr>
            </a:pPr>
            <a:r>
              <a:rPr dirty="0"/>
              <a:t>The first Europeans arrived in </a:t>
            </a:r>
            <a:r>
              <a:rPr dirty="0" smtClean="0"/>
              <a:t>1606</a:t>
            </a:r>
            <a:r>
              <a:rPr lang="en-US" dirty="0" smtClean="0"/>
              <a:t>.</a:t>
            </a:r>
            <a:endParaRPr dirty="0"/>
          </a:p>
          <a:p>
            <a:pPr marL="693420" indent="-693420" defTabSz="832104">
              <a:lnSpc>
                <a:spcPct val="90000"/>
              </a:lnSpc>
              <a:spcBef>
                <a:spcPts val="600"/>
              </a:spcBef>
              <a:defRPr sz="2912">
                <a:solidFill>
                  <a:srgbClr val="080808"/>
                </a:solidFill>
              </a:defRPr>
            </a:pPr>
            <a:r>
              <a:rPr dirty="0"/>
              <a:t>In 1770, British Captain James Cook claimed the east coast for Britain and named eastern Australia “New South Wales</a:t>
            </a:r>
            <a:r>
              <a:rPr dirty="0" smtClean="0"/>
              <a:t>”</a:t>
            </a:r>
            <a:r>
              <a:rPr lang="en-US" dirty="0" smtClean="0"/>
              <a:t>.</a:t>
            </a:r>
            <a:endParaRPr dirty="0"/>
          </a:p>
          <a:p>
            <a:pPr marL="693420" indent="-693420" defTabSz="832104">
              <a:lnSpc>
                <a:spcPct val="90000"/>
              </a:lnSpc>
              <a:spcBef>
                <a:spcPts val="600"/>
              </a:spcBef>
              <a:defRPr sz="2912">
                <a:solidFill>
                  <a:srgbClr val="080808"/>
                </a:solidFill>
              </a:defRPr>
            </a:pPr>
            <a:r>
              <a:rPr dirty="0"/>
              <a:t>British colonization began in 1788, using Australia as a prison </a:t>
            </a:r>
            <a:r>
              <a:rPr dirty="0" smtClean="0"/>
              <a:t>colony</a:t>
            </a:r>
            <a:r>
              <a:rPr lang="en-US" dirty="0" smtClean="0"/>
              <a:t>.</a:t>
            </a:r>
            <a:endParaRPr dirty="0"/>
          </a:p>
          <a:p>
            <a:pPr marL="693420" indent="-693420" defTabSz="832104">
              <a:lnSpc>
                <a:spcPct val="90000"/>
              </a:lnSpc>
              <a:spcBef>
                <a:spcPts val="600"/>
              </a:spcBef>
              <a:defRPr sz="2912">
                <a:solidFill>
                  <a:srgbClr val="080808"/>
                </a:solidFill>
              </a:defRPr>
            </a:pPr>
            <a:r>
              <a:rPr dirty="0"/>
              <a:t>Britain wanted to relieve overcrowding in </a:t>
            </a:r>
            <a:r>
              <a:rPr lang="en-US" dirty="0" smtClean="0"/>
              <a:t>its </a:t>
            </a:r>
            <a:r>
              <a:rPr dirty="0" smtClean="0"/>
              <a:t>jails</a:t>
            </a:r>
            <a:r>
              <a:rPr dirty="0"/>
              <a:t>, have </a:t>
            </a:r>
            <a:r>
              <a:rPr lang="en-US" dirty="0" smtClean="0"/>
              <a:t>its </a:t>
            </a:r>
            <a:r>
              <a:rPr dirty="0" smtClean="0"/>
              <a:t>navy </a:t>
            </a:r>
            <a:r>
              <a:rPr dirty="0"/>
              <a:t>stationed in the southern hemisphere, gain an economic base to expand trade, and wanted to prevent </a:t>
            </a:r>
            <a:r>
              <a:rPr dirty="0" smtClean="0"/>
              <a:t>rivals</a:t>
            </a:r>
            <a:r>
              <a:rPr dirty="0"/>
              <a:t>, especially France, from </a:t>
            </a:r>
            <a:r>
              <a:rPr dirty="0" smtClean="0"/>
              <a:t>coloniz</a:t>
            </a:r>
            <a:r>
              <a:rPr lang="en-US" dirty="0" smtClean="0"/>
              <a:t>ing</a:t>
            </a:r>
            <a:r>
              <a:rPr dirty="0" smtClean="0"/>
              <a:t> Australia</a:t>
            </a:r>
            <a:r>
              <a:rPr lang="en-US" dirty="0" smtClean="0"/>
              <a:t>.</a:t>
            </a:r>
            <a:endParaRPr dirty="0"/>
          </a:p>
        </p:txBody>
      </p:sp>
      <p:sp>
        <p:nvSpPr>
          <p:cNvPr id="125" name="Shape 125"/>
          <p:cNvSpPr>
            <a:spLocks noGrp="1"/>
          </p:cNvSpPr>
          <p:nvPr>
            <p:ph type="sldNum" sz="quarter" idx="2"/>
          </p:nvPr>
        </p:nvSpPr>
        <p:spPr>
          <a:xfrm>
            <a:off x="85267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4">
                                            <p:bg/>
                                          </p:spTgt>
                                        </p:tgtEl>
                                        <p:attrNameLst>
                                          <p:attrName>style.visibility</p:attrName>
                                        </p:attrNameLst>
                                      </p:cBhvr>
                                      <p:to>
                                        <p:strVal val="visible"/>
                                      </p:to>
                                    </p:set>
                                    <p:anim calcmode="lin" valueType="num">
                                      <p:cBhvr>
                                        <p:cTn id="7" dur="500" fill="hold"/>
                                        <p:tgtEl>
                                          <p:spTgt spid="124">
                                            <p:bg/>
                                          </p:spTgt>
                                        </p:tgtEl>
                                        <p:attrNameLst>
                                          <p:attrName>ppt_x</p:attrName>
                                        </p:attrNameLst>
                                      </p:cBhvr>
                                      <p:tavLst>
                                        <p:tav tm="0">
                                          <p:val>
                                            <p:strVal val="0-#ppt_w/2"/>
                                          </p:val>
                                        </p:tav>
                                        <p:tav tm="100000">
                                          <p:val>
                                            <p:strVal val="#ppt_x"/>
                                          </p:val>
                                        </p:tav>
                                      </p:tavLst>
                                    </p:anim>
                                    <p:anim calcmode="lin" valueType="num">
                                      <p:cBhvr>
                                        <p:cTn id="8" dur="500" fill="hold"/>
                                        <p:tgtEl>
                                          <p:spTgt spid="124">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4">
                                            <p:txEl>
                                              <p:pRg st="0" end="0"/>
                                            </p:txEl>
                                          </p:spTgt>
                                        </p:tgtEl>
                                        <p:attrNameLst>
                                          <p:attrName>style.visibility</p:attrName>
                                        </p:attrNameLst>
                                      </p:cBhvr>
                                      <p:to>
                                        <p:strVal val="visible"/>
                                      </p:to>
                                    </p:set>
                                    <p:anim calcmode="lin" valueType="num">
                                      <p:cBhvr>
                                        <p:cTn id="11" dur="500" fill="hold"/>
                                        <p:tgtEl>
                                          <p:spTgt spid="124">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4">
                                            <p:txEl>
                                              <p:pRg st="1" end="1"/>
                                            </p:txEl>
                                          </p:spTgt>
                                        </p:tgtEl>
                                        <p:attrNameLst>
                                          <p:attrName>style.visibility</p:attrName>
                                        </p:attrNameLst>
                                      </p:cBhvr>
                                      <p:to>
                                        <p:strVal val="visible"/>
                                      </p:to>
                                    </p:set>
                                    <p:anim calcmode="lin" valueType="num">
                                      <p:cBhvr>
                                        <p:cTn id="16" dur="500" fill="hold"/>
                                        <p:tgtEl>
                                          <p:spTgt spid="124">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4">
                                            <p:txEl>
                                              <p:pRg st="2" end="2"/>
                                            </p:txEl>
                                          </p:spTgt>
                                        </p:tgtEl>
                                        <p:attrNameLst>
                                          <p:attrName>style.visibility</p:attrName>
                                        </p:attrNameLst>
                                      </p:cBhvr>
                                      <p:to>
                                        <p:strVal val="visible"/>
                                      </p:to>
                                    </p:set>
                                    <p:anim calcmode="lin" valueType="num">
                                      <p:cBhvr>
                                        <p:cTn id="21" dur="500" fill="hold"/>
                                        <p:tgtEl>
                                          <p:spTgt spid="124">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4">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24">
                                            <p:txEl>
                                              <p:pRg st="3" end="3"/>
                                            </p:txEl>
                                          </p:spTgt>
                                        </p:tgtEl>
                                        <p:attrNameLst>
                                          <p:attrName>style.visibility</p:attrName>
                                        </p:attrNameLst>
                                      </p:cBhvr>
                                      <p:to>
                                        <p:strVal val="visible"/>
                                      </p:to>
                                    </p:set>
                                    <p:anim calcmode="lin" valueType="num">
                                      <p:cBhvr>
                                        <p:cTn id="26" dur="500" fill="hold"/>
                                        <p:tgtEl>
                                          <p:spTgt spid="124">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457200" y="55245"/>
            <a:ext cx="8229600" cy="804291"/>
          </a:xfrm>
          <a:prstGeom prst="rect">
            <a:avLst/>
          </a:prstGeom>
        </p:spPr>
        <p:txBody>
          <a:bodyPr/>
          <a:lstStyle/>
          <a:p>
            <a:r>
              <a:t>Prisoners as Colonists</a:t>
            </a:r>
          </a:p>
        </p:txBody>
      </p:sp>
      <p:sp>
        <p:nvSpPr>
          <p:cNvPr id="128" name="Shape 128"/>
          <p:cNvSpPr>
            <a:spLocks noGrp="1"/>
          </p:cNvSpPr>
          <p:nvPr>
            <p:ph type="body" idx="1"/>
          </p:nvPr>
        </p:nvSpPr>
        <p:spPr>
          <a:xfrm>
            <a:off x="457200" y="1042416"/>
            <a:ext cx="8229600" cy="5248656"/>
          </a:xfrm>
          <a:prstGeom prst="rect">
            <a:avLst/>
          </a:prstGeom>
        </p:spPr>
        <p:txBody>
          <a:bodyPr>
            <a:normAutofit/>
          </a:bodyPr>
          <a:lstStyle/>
          <a:p>
            <a:pPr marL="614751" indent="-614751" defTabSz="740663">
              <a:spcBef>
                <a:spcPts val="600"/>
              </a:spcBef>
              <a:defRPr sz="2592"/>
            </a:pPr>
            <a:r>
              <a:rPr dirty="0"/>
              <a:t>Australia had no colonies from other European or Asian </a:t>
            </a:r>
            <a:r>
              <a:rPr dirty="0" smtClean="0"/>
              <a:t>countries</a:t>
            </a:r>
            <a:r>
              <a:rPr lang="en-US" dirty="0" smtClean="0"/>
              <a:t>.</a:t>
            </a:r>
            <a:endParaRPr dirty="0"/>
          </a:p>
          <a:p>
            <a:pPr marL="614751" indent="-614751" defTabSz="740663">
              <a:spcBef>
                <a:spcPts val="600"/>
              </a:spcBef>
              <a:defRPr sz="2592"/>
            </a:pPr>
            <a:r>
              <a:rPr dirty="0"/>
              <a:t>From 1788-1823, the colony of New South Wales was an official penal colony made up of convicts, marines, and the marines’ </a:t>
            </a:r>
            <a:r>
              <a:rPr dirty="0" smtClean="0"/>
              <a:t>wives</a:t>
            </a:r>
            <a:r>
              <a:rPr lang="en-US" dirty="0" smtClean="0"/>
              <a:t>.</a:t>
            </a:r>
            <a:endParaRPr dirty="0"/>
          </a:p>
          <a:p>
            <a:pPr marL="614751" indent="-614751" defTabSz="740663">
              <a:spcBef>
                <a:spcPts val="600"/>
              </a:spcBef>
              <a:defRPr sz="2592"/>
            </a:pPr>
            <a:r>
              <a:rPr dirty="0"/>
              <a:t>Many free immigrants moved to the region, establishing trading posts, farms, and </a:t>
            </a:r>
            <a:r>
              <a:rPr dirty="0" smtClean="0"/>
              <a:t>businesses</a:t>
            </a:r>
            <a:r>
              <a:rPr lang="en-US" dirty="0" smtClean="0"/>
              <a:t>.</a:t>
            </a:r>
            <a:endParaRPr dirty="0"/>
          </a:p>
          <a:p>
            <a:pPr marL="1420512" lvl="2" indent="-614751" defTabSz="740663">
              <a:spcBef>
                <a:spcPts val="600"/>
              </a:spcBef>
              <a:buFont typeface="Arial" charset="0"/>
              <a:buChar char="•"/>
              <a:defRPr sz="2592"/>
            </a:pPr>
            <a:r>
              <a:rPr dirty="0"/>
              <a:t>Britain saw opportunities for trade and a navy </a:t>
            </a:r>
            <a:r>
              <a:rPr dirty="0" smtClean="0"/>
              <a:t>outpost</a:t>
            </a:r>
            <a:r>
              <a:rPr lang="en-US" dirty="0" smtClean="0"/>
              <a:t>.</a:t>
            </a:r>
            <a:endParaRPr dirty="0"/>
          </a:p>
          <a:p>
            <a:pPr marL="614751" indent="-614751" defTabSz="740663">
              <a:spcBef>
                <a:spcPts val="600"/>
              </a:spcBef>
              <a:defRPr sz="2592"/>
            </a:pPr>
            <a:r>
              <a:rPr dirty="0"/>
              <a:t>By 1861 officials had created the boundaries that are still used </a:t>
            </a:r>
            <a:r>
              <a:rPr dirty="0" smtClean="0"/>
              <a:t>today</a:t>
            </a:r>
            <a:r>
              <a:rPr lang="en-US" dirty="0" smtClean="0"/>
              <a:t>.</a:t>
            </a:r>
            <a:endParaRPr dirty="0"/>
          </a:p>
          <a:p>
            <a:pPr marL="614751" indent="-614751" defTabSz="740663">
              <a:spcBef>
                <a:spcPts val="600"/>
              </a:spcBef>
              <a:defRPr sz="2592"/>
            </a:pPr>
            <a:r>
              <a:rPr dirty="0"/>
              <a:t>The Commonwealth of Australia was established on January 1, </a:t>
            </a:r>
            <a:r>
              <a:rPr dirty="0" smtClean="0"/>
              <a:t>1901</a:t>
            </a:r>
            <a:r>
              <a:rPr lang="en-US" dirty="0" smtClean="0"/>
              <a:t>.</a:t>
            </a:r>
            <a:endParaRPr dirty="0"/>
          </a:p>
        </p:txBody>
      </p:sp>
      <p:sp>
        <p:nvSpPr>
          <p:cNvPr id="129" name="Shape 12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457200" y="55245"/>
            <a:ext cx="8229600" cy="804291"/>
          </a:xfrm>
          <a:prstGeom prst="rect">
            <a:avLst/>
          </a:prstGeom>
        </p:spPr>
        <p:txBody>
          <a:bodyPr/>
          <a:lstStyle/>
          <a:p>
            <a:r>
              <a:t>Prisoners as Colonists</a:t>
            </a:r>
          </a:p>
        </p:txBody>
      </p:sp>
      <p:sp>
        <p:nvSpPr>
          <p:cNvPr id="129" name="Shape 12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pic>
        <p:nvPicPr>
          <p:cNvPr id="3" name="Picture 2"/>
          <p:cNvPicPr>
            <a:picLocks noChangeAspect="1"/>
          </p:cNvPicPr>
          <p:nvPr/>
        </p:nvPicPr>
        <p:blipFill>
          <a:blip r:embed="rId3"/>
          <a:stretch>
            <a:fillRect/>
          </a:stretch>
        </p:blipFill>
        <p:spPr>
          <a:xfrm>
            <a:off x="424697" y="859536"/>
            <a:ext cx="8414503" cy="5571215"/>
          </a:xfrm>
          <a:prstGeom prst="rect">
            <a:avLst/>
          </a:prstGeom>
        </p:spPr>
      </p:pic>
    </p:spTree>
    <p:extLst>
      <p:ext uri="{BB962C8B-B14F-4D97-AF65-F5344CB8AC3E}">
        <p14:creationId xmlns:p14="http://schemas.microsoft.com/office/powerpoint/2010/main" val="171701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453350" y="55245"/>
            <a:ext cx="8229600" cy="1143001"/>
          </a:xfrm>
          <a:prstGeom prst="rect">
            <a:avLst/>
          </a:prstGeom>
        </p:spPr>
        <p:txBody>
          <a:bodyPr/>
          <a:lstStyle>
            <a:lvl1pPr defTabSz="804672">
              <a:defRPr sz="3872">
                <a:effectLst>
                  <a:outerShdw blurRad="33528" dist="33528" dir="2700000" rotWithShape="0">
                    <a:srgbClr val="000000">
                      <a:alpha val="43137"/>
                    </a:srgbClr>
                  </a:outerShdw>
                </a:effectLst>
              </a:defRPr>
            </a:lvl1pPr>
          </a:lstStyle>
          <a:p>
            <a:r>
              <a:rPr dirty="0"/>
              <a:t>European Impact on the Aborigines</a:t>
            </a:r>
          </a:p>
        </p:txBody>
      </p:sp>
      <p:sp>
        <p:nvSpPr>
          <p:cNvPr id="132" name="Shape 132"/>
          <p:cNvSpPr>
            <a:spLocks noGrp="1"/>
          </p:cNvSpPr>
          <p:nvPr>
            <p:ph type="body" idx="1"/>
          </p:nvPr>
        </p:nvSpPr>
        <p:spPr>
          <a:xfrm>
            <a:off x="457200" y="1133856"/>
            <a:ext cx="8229600" cy="4992307"/>
          </a:xfrm>
          <a:prstGeom prst="rect">
            <a:avLst/>
          </a:prstGeom>
        </p:spPr>
        <p:txBody>
          <a:bodyPr/>
          <a:lstStyle/>
          <a:p>
            <a:pPr marL="485729" indent="-485729" defTabSz="585215">
              <a:spcBef>
                <a:spcPts val="400"/>
              </a:spcBef>
              <a:defRPr sz="2048"/>
            </a:pPr>
            <a:r>
              <a:rPr dirty="0"/>
              <a:t>European settlers took over sources of water, fisheries, and productive land from the </a:t>
            </a:r>
            <a:r>
              <a:rPr dirty="0" smtClean="0"/>
              <a:t>Aborigines</a:t>
            </a:r>
            <a:r>
              <a:rPr lang="en-US" dirty="0"/>
              <a:t> </a:t>
            </a:r>
            <a:r>
              <a:rPr lang="en-US" dirty="0" smtClean="0"/>
              <a:t>and t</a:t>
            </a:r>
            <a:r>
              <a:rPr dirty="0" smtClean="0"/>
              <a:t>urned </a:t>
            </a:r>
            <a:r>
              <a:rPr dirty="0"/>
              <a:t>Aborigine land into towns, farms, and </a:t>
            </a:r>
            <a:r>
              <a:rPr dirty="0" smtClean="0"/>
              <a:t>mines</a:t>
            </a:r>
            <a:r>
              <a:rPr lang="en-US" dirty="0" smtClean="0"/>
              <a:t>.</a:t>
            </a:r>
            <a:endParaRPr dirty="0"/>
          </a:p>
          <a:p>
            <a:pPr marL="485729" indent="-485729" defTabSz="585215">
              <a:spcBef>
                <a:spcPts val="400"/>
              </a:spcBef>
              <a:defRPr sz="2048"/>
            </a:pPr>
            <a:r>
              <a:rPr dirty="0"/>
              <a:t>Most damaging were the diseases that the Europeans brought to the </a:t>
            </a:r>
            <a:r>
              <a:rPr dirty="0" smtClean="0"/>
              <a:t>Aborigines</a:t>
            </a:r>
            <a:r>
              <a:rPr lang="en-US" dirty="0" smtClean="0"/>
              <a:t>.</a:t>
            </a:r>
            <a:endParaRPr dirty="0"/>
          </a:p>
          <a:p>
            <a:pPr marL="1213766" lvl="2" indent="-485729" defTabSz="585215">
              <a:spcBef>
                <a:spcPts val="400"/>
              </a:spcBef>
              <a:buFont typeface="Arial" charset="0"/>
              <a:buChar char="•"/>
              <a:defRPr sz="2048"/>
            </a:pPr>
            <a:r>
              <a:rPr dirty="0"/>
              <a:t>About half of the indigenous people died of smallpox and other disease brought by </a:t>
            </a:r>
            <a:r>
              <a:rPr dirty="0" smtClean="0"/>
              <a:t>Europeans</a:t>
            </a:r>
            <a:r>
              <a:rPr lang="en-US" dirty="0" smtClean="0"/>
              <a:t>.</a:t>
            </a:r>
            <a:endParaRPr dirty="0"/>
          </a:p>
          <a:p>
            <a:pPr marL="485729" indent="-485729" defTabSz="585215">
              <a:spcBef>
                <a:spcPts val="400"/>
              </a:spcBef>
              <a:defRPr sz="2048"/>
            </a:pPr>
            <a:r>
              <a:rPr dirty="0"/>
              <a:t>Guns gave the colonists a major advantage in fights with the indigenous </a:t>
            </a:r>
            <a:r>
              <a:rPr dirty="0" smtClean="0"/>
              <a:t>people</a:t>
            </a:r>
            <a:r>
              <a:rPr lang="en-US" dirty="0" smtClean="0"/>
              <a:t>.</a:t>
            </a:r>
            <a:endParaRPr dirty="0"/>
          </a:p>
          <a:p>
            <a:pPr marL="485729" indent="-485729" defTabSz="585215">
              <a:spcBef>
                <a:spcPts val="400"/>
              </a:spcBef>
              <a:defRPr sz="2048"/>
            </a:pPr>
            <a:r>
              <a:rPr dirty="0"/>
              <a:t>Introduction of cattle and sheep required fencing, clearing trees, and raising crops, changing the landscape and pushing the Aborigines off their </a:t>
            </a:r>
            <a:r>
              <a:rPr dirty="0" smtClean="0"/>
              <a:t>lands</a:t>
            </a:r>
            <a:r>
              <a:rPr lang="en-US" dirty="0" smtClean="0"/>
              <a:t>.</a:t>
            </a:r>
            <a:endParaRPr dirty="0"/>
          </a:p>
          <a:p>
            <a:pPr marL="485729" indent="-485729" defTabSz="585215">
              <a:spcBef>
                <a:spcPts val="400"/>
              </a:spcBef>
              <a:defRPr sz="2048"/>
            </a:pPr>
            <a:r>
              <a:rPr dirty="0"/>
              <a:t>As British settlement expanded, Aborigines turned to violence to protect their </a:t>
            </a:r>
            <a:r>
              <a:rPr dirty="0" smtClean="0"/>
              <a:t>land</a:t>
            </a:r>
            <a:r>
              <a:rPr lang="en-US" dirty="0" smtClean="0"/>
              <a:t>.</a:t>
            </a:r>
            <a:endParaRPr dirty="0"/>
          </a:p>
          <a:p>
            <a:pPr marL="1213766" lvl="2" indent="-485729" defTabSz="585215">
              <a:spcBef>
                <a:spcPts val="400"/>
              </a:spcBef>
              <a:buFont typeface="Arial" charset="0"/>
              <a:buChar char="•"/>
              <a:defRPr sz="2048"/>
            </a:pPr>
            <a:r>
              <a:rPr dirty="0"/>
              <a:t>The gold rush and increasing conflicts led to more deaths of </a:t>
            </a:r>
            <a:r>
              <a:rPr dirty="0" smtClean="0"/>
              <a:t>Aborigines</a:t>
            </a:r>
            <a:r>
              <a:rPr lang="en-US" dirty="0" smtClean="0"/>
              <a:t>.</a:t>
            </a:r>
            <a:endParaRPr dirty="0"/>
          </a:p>
        </p:txBody>
      </p:sp>
      <p:sp>
        <p:nvSpPr>
          <p:cNvPr id="133" name="Shape 1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p:nvPr>
        </p:nvSpPr>
        <p:spPr>
          <a:xfrm>
            <a:off x="453350" y="0"/>
            <a:ext cx="8229600" cy="1143001"/>
          </a:xfrm>
          <a:prstGeom prst="rect">
            <a:avLst/>
          </a:prstGeom>
        </p:spPr>
        <p:txBody>
          <a:bodyPr/>
          <a:lstStyle/>
          <a:p>
            <a:r>
              <a:rPr dirty="0"/>
              <a:t>The Aborigines Today</a:t>
            </a:r>
          </a:p>
        </p:txBody>
      </p:sp>
      <p:sp>
        <p:nvSpPr>
          <p:cNvPr id="136" name="Shape 136"/>
          <p:cNvSpPr>
            <a:spLocks noGrp="1"/>
          </p:cNvSpPr>
          <p:nvPr>
            <p:ph type="body" idx="1"/>
          </p:nvPr>
        </p:nvSpPr>
        <p:spPr>
          <a:xfrm>
            <a:off x="457200" y="1143002"/>
            <a:ext cx="8229600" cy="4983162"/>
          </a:xfrm>
          <a:prstGeom prst="rect">
            <a:avLst/>
          </a:prstGeom>
        </p:spPr>
        <p:txBody>
          <a:bodyPr/>
          <a:lstStyle/>
          <a:p>
            <a:pPr marL="516087" indent="-516087" defTabSz="621791">
              <a:spcBef>
                <a:spcPts val="500"/>
              </a:spcBef>
              <a:defRPr sz="2176"/>
            </a:pPr>
            <a:r>
              <a:rPr dirty="0"/>
              <a:t>Originally, there were about 600 different clan groups of Aborigines with distinct cultures and </a:t>
            </a:r>
            <a:r>
              <a:rPr dirty="0" smtClean="0"/>
              <a:t>beliefs</a:t>
            </a:r>
            <a:r>
              <a:rPr lang="en-US" dirty="0" smtClean="0"/>
              <a:t>.</a:t>
            </a:r>
            <a:endParaRPr dirty="0"/>
          </a:p>
          <a:p>
            <a:pPr marL="516087" indent="-516087" defTabSz="621791">
              <a:spcBef>
                <a:spcPts val="500"/>
              </a:spcBef>
              <a:defRPr sz="2176"/>
            </a:pPr>
            <a:r>
              <a:rPr dirty="0"/>
              <a:t>Indigenous communities keep their cultural heritage alive by passing down their knowledge, arts, rituals, and performances to new </a:t>
            </a:r>
            <a:r>
              <a:rPr dirty="0" smtClean="0"/>
              <a:t>generations</a:t>
            </a:r>
            <a:r>
              <a:rPr lang="en-US" dirty="0" smtClean="0"/>
              <a:t>.</a:t>
            </a:r>
            <a:endParaRPr dirty="0"/>
          </a:p>
          <a:p>
            <a:pPr marL="516087" indent="-516087" defTabSz="621791">
              <a:spcBef>
                <a:spcPts val="500"/>
              </a:spcBef>
              <a:defRPr sz="2176"/>
            </a:pPr>
            <a:r>
              <a:rPr dirty="0"/>
              <a:t>The government of Australia has had a poor record of treatment of Aborigine </a:t>
            </a:r>
            <a:r>
              <a:rPr dirty="0" smtClean="0"/>
              <a:t>citizens</a:t>
            </a:r>
            <a:r>
              <a:rPr lang="en-US" dirty="0" smtClean="0"/>
              <a:t>.</a:t>
            </a:r>
            <a:endParaRPr dirty="0"/>
          </a:p>
          <a:p>
            <a:pPr marL="516087" indent="-516087" defTabSz="621791">
              <a:spcBef>
                <a:spcPts val="500"/>
              </a:spcBef>
              <a:defRPr sz="2176"/>
            </a:pPr>
            <a:r>
              <a:rPr dirty="0"/>
              <a:t>The Stolen Generations refer to Aboriginal children removed by the Australian government and given to white families and church-run institutions for cultural </a:t>
            </a:r>
            <a:r>
              <a:rPr dirty="0" smtClean="0"/>
              <a:t>reprogramming</a:t>
            </a:r>
            <a:r>
              <a:rPr lang="en-US" dirty="0" smtClean="0"/>
              <a:t>.</a:t>
            </a:r>
            <a:endParaRPr dirty="0"/>
          </a:p>
          <a:p>
            <a:pPr marL="516087" indent="-516087" defTabSz="621791">
              <a:spcBef>
                <a:spcPts val="500"/>
              </a:spcBef>
              <a:defRPr sz="2176"/>
            </a:pPr>
            <a:r>
              <a:rPr dirty="0"/>
              <a:t>There is still inequality in the lives of Aborigines, but the government has been changing their position toward the native </a:t>
            </a:r>
            <a:r>
              <a:rPr dirty="0" smtClean="0"/>
              <a:t>people</a:t>
            </a:r>
            <a:r>
              <a:rPr lang="en-US" dirty="0" smtClean="0"/>
              <a:t>.</a:t>
            </a:r>
            <a:endParaRPr dirty="0"/>
          </a:p>
          <a:p>
            <a:pPr marL="1262412" lvl="2" indent="-516087" defTabSz="621791">
              <a:spcBef>
                <a:spcPts val="500"/>
              </a:spcBef>
              <a:buFont typeface="Arial" charset="0"/>
              <a:buChar char="•"/>
              <a:defRPr sz="2176"/>
            </a:pPr>
            <a:r>
              <a:rPr dirty="0"/>
              <a:t>Indigenous groups are increasingly well organized and </a:t>
            </a:r>
            <a:r>
              <a:rPr dirty="0" smtClean="0"/>
              <a:t>successful</a:t>
            </a:r>
            <a:r>
              <a:rPr lang="en-US" dirty="0" smtClean="0"/>
              <a:t>.</a:t>
            </a:r>
            <a:endParaRPr dirty="0"/>
          </a:p>
        </p:txBody>
      </p:sp>
      <p:sp>
        <p:nvSpPr>
          <p:cNvPr id="137" name="Shape 13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prstGeom prst="rect">
            <a:avLst/>
          </a:prstGeom>
        </p:spPr>
        <p:txBody>
          <a:bodyPr/>
          <a:lstStyle/>
          <a:p>
            <a:r>
              <a:t>Language in Australia</a:t>
            </a:r>
          </a:p>
        </p:txBody>
      </p:sp>
      <p:sp>
        <p:nvSpPr>
          <p:cNvPr id="140" name="Shape 140"/>
          <p:cNvSpPr>
            <a:spLocks noGrp="1"/>
          </p:cNvSpPr>
          <p:nvPr>
            <p:ph type="body" idx="1"/>
          </p:nvPr>
        </p:nvSpPr>
        <p:spPr>
          <a:prstGeom prst="rect">
            <a:avLst/>
          </a:prstGeom>
        </p:spPr>
        <p:txBody>
          <a:bodyPr>
            <a:normAutofit lnSpcReduction="10000"/>
          </a:bodyPr>
          <a:lstStyle/>
          <a:p>
            <a:pPr marL="637519" indent="-637519" defTabSz="768095">
              <a:spcBef>
                <a:spcPts val="600"/>
              </a:spcBef>
              <a:defRPr sz="2688"/>
            </a:pPr>
            <a:r>
              <a:rPr dirty="0"/>
              <a:t>Australia’s language is a result of British colonization and </a:t>
            </a:r>
            <a:r>
              <a:rPr dirty="0" smtClean="0"/>
              <a:t>expansion</a:t>
            </a:r>
            <a:r>
              <a:rPr lang="en-US" dirty="0" smtClean="0"/>
              <a:t>.</a:t>
            </a:r>
            <a:endParaRPr dirty="0"/>
          </a:p>
          <a:p>
            <a:pPr marL="637519" indent="-637519" defTabSz="768095">
              <a:spcBef>
                <a:spcPts val="600"/>
              </a:spcBef>
              <a:defRPr sz="2688"/>
            </a:pPr>
            <a:r>
              <a:rPr dirty="0"/>
              <a:t>The language of the government officials and prisoners sent to Australia was </a:t>
            </a:r>
            <a:r>
              <a:rPr dirty="0" smtClean="0"/>
              <a:t>English</a:t>
            </a:r>
            <a:r>
              <a:rPr lang="en-US" dirty="0" smtClean="0"/>
              <a:t>.</a:t>
            </a:r>
            <a:endParaRPr dirty="0"/>
          </a:p>
          <a:p>
            <a:pPr marL="637519" indent="-637519" defTabSz="768095">
              <a:spcBef>
                <a:spcPts val="600"/>
              </a:spcBef>
              <a:defRPr sz="2688"/>
            </a:pPr>
            <a:r>
              <a:rPr lang="en-US" dirty="0" smtClean="0"/>
              <a:t>The </a:t>
            </a:r>
            <a:r>
              <a:rPr dirty="0" smtClean="0"/>
              <a:t>British </a:t>
            </a:r>
            <a:r>
              <a:rPr dirty="0"/>
              <a:t>built new cities as fast as possible to keep the French out of Australia, spreading the English language to the western part of the </a:t>
            </a:r>
            <a:r>
              <a:rPr dirty="0" smtClean="0"/>
              <a:t>continent</a:t>
            </a:r>
            <a:r>
              <a:rPr lang="en-US" dirty="0" smtClean="0"/>
              <a:t>.</a:t>
            </a:r>
            <a:endParaRPr dirty="0"/>
          </a:p>
          <a:p>
            <a:pPr marL="637519" indent="-637519" defTabSz="768095">
              <a:spcBef>
                <a:spcPts val="600"/>
              </a:spcBef>
              <a:defRPr sz="2688"/>
            </a:pPr>
            <a:r>
              <a:rPr dirty="0"/>
              <a:t>When Australia gained independence from Great Britain, they regulated immigration to encourage more English-speakers to move to Australia and limit immigrants from Africa and </a:t>
            </a:r>
            <a:r>
              <a:rPr dirty="0" smtClean="0"/>
              <a:t>Asia</a:t>
            </a:r>
            <a:r>
              <a:rPr lang="en-US" dirty="0" smtClean="0"/>
              <a:t>.</a:t>
            </a:r>
            <a:endParaRPr dirty="0"/>
          </a:p>
        </p:txBody>
      </p:sp>
      <p:sp>
        <p:nvSpPr>
          <p:cNvPr id="141" name="Shape 14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xfrm>
            <a:off x="457200" y="0"/>
            <a:ext cx="8229600" cy="1143001"/>
          </a:xfrm>
          <a:prstGeom prst="rect">
            <a:avLst/>
          </a:prstGeom>
        </p:spPr>
        <p:txBody>
          <a:bodyPr/>
          <a:lstStyle/>
          <a:p>
            <a:r>
              <a:t>Religion in Australia</a:t>
            </a:r>
          </a:p>
        </p:txBody>
      </p:sp>
      <p:sp>
        <p:nvSpPr>
          <p:cNvPr id="144" name="Shape 144"/>
          <p:cNvSpPr>
            <a:spLocks noGrp="1"/>
          </p:cNvSpPr>
          <p:nvPr>
            <p:ph type="body" idx="1"/>
          </p:nvPr>
        </p:nvSpPr>
        <p:spPr>
          <a:xfrm>
            <a:off x="457200" y="1143001"/>
            <a:ext cx="8229600" cy="4525963"/>
          </a:xfrm>
          <a:prstGeom prst="rect">
            <a:avLst/>
          </a:prstGeom>
        </p:spPr>
        <p:txBody>
          <a:bodyPr/>
          <a:lstStyle/>
          <a:p>
            <a:pPr marL="705825" indent="-705825" defTabSz="850391">
              <a:defRPr sz="2976"/>
            </a:pPr>
            <a:r>
              <a:rPr dirty="0"/>
              <a:t>Europeans introduced Christianity to Australia in </a:t>
            </a:r>
            <a:r>
              <a:rPr dirty="0" smtClean="0"/>
              <a:t>1788</a:t>
            </a:r>
            <a:r>
              <a:rPr lang="en-US" dirty="0" smtClean="0"/>
              <a:t>.</a:t>
            </a:r>
            <a:endParaRPr dirty="0"/>
          </a:p>
          <a:p>
            <a:pPr marL="705825" indent="-705825" defTabSz="850391">
              <a:defRPr sz="2976"/>
            </a:pPr>
            <a:r>
              <a:rPr dirty="0"/>
              <a:t>Irish prisoners were mainly Roman Catholic, the rest were members of the Church of England (Anglicans) or </a:t>
            </a:r>
            <a:r>
              <a:rPr dirty="0" smtClean="0"/>
              <a:t>Methodists</a:t>
            </a:r>
            <a:r>
              <a:rPr lang="en-US" dirty="0" smtClean="0"/>
              <a:t>.</a:t>
            </a:r>
            <a:endParaRPr dirty="0"/>
          </a:p>
          <a:p>
            <a:pPr marL="705825" indent="-705825" defTabSz="850391">
              <a:defRPr sz="2976"/>
            </a:pPr>
            <a:r>
              <a:rPr dirty="0"/>
              <a:t>In the 1800s, Europeans brought their traditional churches to </a:t>
            </a:r>
            <a:r>
              <a:rPr dirty="0" smtClean="0"/>
              <a:t>Australia</a:t>
            </a:r>
            <a:r>
              <a:rPr lang="en-US" dirty="0" smtClean="0"/>
              <a:t>.</a:t>
            </a:r>
            <a:endParaRPr dirty="0"/>
          </a:p>
          <a:p>
            <a:pPr marL="705825" indent="-705825" defTabSz="850391">
              <a:defRPr sz="2976"/>
            </a:pPr>
            <a:r>
              <a:rPr dirty="0"/>
              <a:t>Today, most Australians are Christians, while Muslims, Buddhists, Jews, and Hindus make up less than 5% of the </a:t>
            </a:r>
            <a:r>
              <a:rPr dirty="0" smtClean="0"/>
              <a:t>population</a:t>
            </a:r>
            <a:r>
              <a:rPr lang="en-US" dirty="0" smtClean="0"/>
              <a:t>.</a:t>
            </a:r>
            <a:r>
              <a:rPr dirty="0" smtClean="0"/>
              <a:t> </a:t>
            </a:r>
            <a:endParaRPr dirty="0"/>
          </a:p>
        </p:txBody>
      </p:sp>
      <p:sp>
        <p:nvSpPr>
          <p:cNvPr id="145" name="Shape 1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
        <p:nvSpPr>
          <p:cNvPr id="146" name="Shape 146"/>
          <p:cNvSpPr/>
          <p:nvPr/>
        </p:nvSpPr>
        <p:spPr>
          <a:xfrm>
            <a:off x="6601583" y="6056629"/>
            <a:ext cx="2430535"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u="sng">
                <a:solidFill>
                  <a:srgbClr val="FF0000"/>
                </a:solidFill>
                <a:uFill>
                  <a:solidFill>
                    <a:srgbClr val="FF0000"/>
                  </a:solidFill>
                </a:uFill>
                <a:hlinkClick r:id="rId2" action="ppaction://hlinksldjump"/>
              </a:defRPr>
            </a:lvl1pPr>
          </a:lstStyle>
          <a:p>
            <a:pPr>
              <a:defRPr u="none">
                <a:solidFill>
                  <a:srgbClr val="000000"/>
                </a:solidFill>
                <a:uFillTx/>
              </a:defRPr>
            </a:pPr>
            <a:r>
              <a:rPr u="sng">
                <a:solidFill>
                  <a:srgbClr val="FF0000"/>
                </a:solidFill>
                <a:uFill>
                  <a:solidFill>
                    <a:srgbClr val="FF0000"/>
                  </a:solidFill>
                </a:uFill>
                <a:hlinkClick r:id="rId2" action="ppaction://hlinksldjump"/>
              </a:rPr>
              <a:t>Return to Main Menu</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xfrm>
            <a:off x="457200" y="0"/>
            <a:ext cx="8229600" cy="1143000"/>
          </a:xfrm>
          <a:prstGeom prst="rect">
            <a:avLst/>
          </a:prstGeom>
        </p:spPr>
        <p:txBody>
          <a:bodyPr/>
          <a:lstStyle>
            <a:lvl1pPr defTabSz="804672">
              <a:defRPr sz="3872">
                <a:effectLst>
                  <a:outerShdw blurRad="33528" dist="33528" dir="2700000" rotWithShape="0">
                    <a:srgbClr val="000000">
                      <a:alpha val="43137"/>
                    </a:srgbClr>
                  </a:outerShdw>
                </a:effectLst>
              </a:defRPr>
            </a:lvl1pPr>
          </a:lstStyle>
          <a:p>
            <a:r>
              <a:t>Section 3: Government of Australia</a:t>
            </a:r>
          </a:p>
        </p:txBody>
      </p:sp>
      <p:sp>
        <p:nvSpPr>
          <p:cNvPr id="149" name="Shape 149"/>
          <p:cNvSpPr>
            <a:spLocks noGrp="1"/>
          </p:cNvSpPr>
          <p:nvPr>
            <p:ph type="body" idx="1"/>
          </p:nvPr>
        </p:nvSpPr>
        <p:spPr>
          <a:xfrm>
            <a:off x="457200" y="1981200"/>
            <a:ext cx="8229600" cy="4144963"/>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t>Essential Question:</a:t>
            </a:r>
          </a:p>
          <a:p>
            <a:pPr lvl="1"/>
            <a:r>
              <a:t>What impact do the citizens of Australia have on the government of their country?</a:t>
            </a:r>
          </a:p>
        </p:txBody>
      </p:sp>
      <p:sp>
        <p:nvSpPr>
          <p:cNvPr id="150" name="Shape 150"/>
          <p:cNvSpPr>
            <a:spLocks noGrp="1"/>
          </p:cNvSpPr>
          <p:nvPr>
            <p:ph type="sldNum" sz="quarter" idx="2"/>
          </p:nvPr>
        </p:nvSpPr>
        <p:spPr>
          <a:xfrm>
            <a:off x="85267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49">
                                            <p:bg/>
                                          </p:spTgt>
                                        </p:tgtEl>
                                        <p:attrNameLst>
                                          <p:attrName>style.visibility</p:attrName>
                                        </p:attrNameLst>
                                      </p:cBhvr>
                                      <p:to>
                                        <p:strVal val="visible"/>
                                      </p:to>
                                    </p:set>
                                    <p:anim calcmode="lin" valueType="num">
                                      <p:cBhvr>
                                        <p:cTn id="7" dur="500" fill="hold"/>
                                        <p:tgtEl>
                                          <p:spTgt spid="149">
                                            <p:bg/>
                                          </p:spTgt>
                                        </p:tgtEl>
                                        <p:attrNameLst>
                                          <p:attrName>ppt_x</p:attrName>
                                        </p:attrNameLst>
                                      </p:cBhvr>
                                      <p:tavLst>
                                        <p:tav tm="0">
                                          <p:val>
                                            <p:strVal val="0-#ppt_w/2"/>
                                          </p:val>
                                        </p:tav>
                                        <p:tav tm="100000">
                                          <p:val>
                                            <p:strVal val="#ppt_x"/>
                                          </p:val>
                                        </p:tav>
                                      </p:tavLst>
                                    </p:anim>
                                    <p:anim calcmode="lin" valueType="num">
                                      <p:cBhvr>
                                        <p:cTn id="8" dur="500" fill="hold"/>
                                        <p:tgtEl>
                                          <p:spTgt spid="149">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49">
                                            <p:txEl>
                                              <p:pRg st="0" end="0"/>
                                            </p:txEl>
                                          </p:spTgt>
                                        </p:tgtEl>
                                        <p:attrNameLst>
                                          <p:attrName>style.visibility</p:attrName>
                                        </p:attrNameLst>
                                      </p:cBhvr>
                                      <p:to>
                                        <p:strVal val="visible"/>
                                      </p:to>
                                    </p:set>
                                    <p:anim calcmode="lin" valueType="num">
                                      <p:cBhvr>
                                        <p:cTn id="11" dur="500" fill="hold"/>
                                        <p:tgtEl>
                                          <p:spTgt spid="149">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4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49">
                                            <p:txEl>
                                              <p:pRg st="1" end="1"/>
                                            </p:txEl>
                                          </p:spTgt>
                                        </p:tgtEl>
                                        <p:attrNameLst>
                                          <p:attrName>style.visibility</p:attrName>
                                        </p:attrNameLst>
                                      </p:cBhvr>
                                      <p:to>
                                        <p:strVal val="visible"/>
                                      </p:to>
                                    </p:set>
                                    <p:anim calcmode="lin" valueType="num">
                                      <p:cBhvr>
                                        <p:cTn id="15" dur="500" fill="hold"/>
                                        <p:tgtEl>
                                          <p:spTgt spid="149">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4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1" build="p"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xfrm>
            <a:off x="457200" y="0"/>
            <a:ext cx="8229600" cy="1143000"/>
          </a:xfrm>
          <a:prstGeom prst="rect">
            <a:avLst/>
          </a:prstGeom>
        </p:spPr>
        <p:txBody>
          <a:bodyPr/>
          <a:lstStyle>
            <a:lvl1pPr defTabSz="804672">
              <a:defRPr sz="3872">
                <a:effectLst>
                  <a:outerShdw blurRad="33528" dist="33528" dir="2700000" rotWithShape="0">
                    <a:srgbClr val="000000">
                      <a:alpha val="43137"/>
                    </a:srgbClr>
                  </a:outerShdw>
                </a:effectLst>
              </a:defRPr>
            </a:lvl1pPr>
          </a:lstStyle>
          <a:p>
            <a:r>
              <a:t>Section 3: Government of Australia</a:t>
            </a:r>
          </a:p>
        </p:txBody>
      </p:sp>
      <p:sp>
        <p:nvSpPr>
          <p:cNvPr id="153" name="Shape 153"/>
          <p:cNvSpPr>
            <a:spLocks noGrp="1"/>
          </p:cNvSpPr>
          <p:nvPr>
            <p:ph type="body" idx="1"/>
          </p:nvPr>
        </p:nvSpPr>
        <p:spPr>
          <a:xfrm>
            <a:off x="457200" y="1524000"/>
            <a:ext cx="8229600" cy="4572000"/>
          </a:xfrm>
          <a:prstGeom prst="rect">
            <a:avLst/>
          </a:prstGeom>
        </p:spPr>
        <p:txBody>
          <a:bodyPr/>
          <a:lstStyle/>
          <a:p>
            <a:r>
              <a:t>What terms do I need to know? </a:t>
            </a:r>
          </a:p>
          <a:p>
            <a:pPr marL="742950" lvl="1" indent="-285750">
              <a:lnSpc>
                <a:spcPct val="100000"/>
              </a:lnSpc>
              <a:spcBef>
                <a:spcPts val="600"/>
              </a:spcBef>
              <a:buFont typeface="Arial"/>
              <a:defRPr sz="2800"/>
            </a:pPr>
            <a:r>
              <a:t>Commonwealth Parliament</a:t>
            </a:r>
          </a:p>
          <a:p>
            <a:pPr marL="742950" lvl="1" indent="-285750">
              <a:lnSpc>
                <a:spcPct val="100000"/>
              </a:lnSpc>
              <a:spcBef>
                <a:spcPts val="600"/>
              </a:spcBef>
              <a:buFont typeface="Arial"/>
              <a:defRPr sz="2800"/>
            </a:pPr>
            <a:r>
              <a:t>constituency</a:t>
            </a:r>
          </a:p>
          <a:p>
            <a:pPr marL="742950" lvl="1" indent="-285750">
              <a:lnSpc>
                <a:spcPct val="100000"/>
              </a:lnSpc>
              <a:spcBef>
                <a:spcPts val="600"/>
              </a:spcBef>
              <a:buFont typeface="Arial"/>
              <a:defRPr sz="2800"/>
            </a:pPr>
            <a:r>
              <a:t>territory</a:t>
            </a:r>
          </a:p>
          <a:p>
            <a:pPr marL="742950" lvl="1" indent="-285750">
              <a:lnSpc>
                <a:spcPct val="100000"/>
              </a:lnSpc>
              <a:spcBef>
                <a:spcPts val="600"/>
              </a:spcBef>
              <a:buFont typeface="Arial"/>
              <a:defRPr sz="2800"/>
            </a:pPr>
            <a:r>
              <a:t>electorate</a:t>
            </a:r>
          </a:p>
        </p:txBody>
      </p:sp>
      <p:sp>
        <p:nvSpPr>
          <p:cNvPr id="154" name="Shape 154"/>
          <p:cNvSpPr>
            <a:spLocks noGrp="1"/>
          </p:cNvSpPr>
          <p:nvPr>
            <p:ph type="sldNum" sz="quarter" idx="2"/>
          </p:nvPr>
        </p:nvSpPr>
        <p:spPr>
          <a:xfrm>
            <a:off x="85267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28</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3">
                                            <p:bg/>
                                          </p:spTgt>
                                        </p:tgtEl>
                                        <p:attrNameLst>
                                          <p:attrName>style.visibility</p:attrName>
                                        </p:attrNameLst>
                                      </p:cBhvr>
                                      <p:to>
                                        <p:strVal val="visible"/>
                                      </p:to>
                                    </p:set>
                                    <p:anim calcmode="lin" valueType="num">
                                      <p:cBhvr>
                                        <p:cTn id="7" dur="500" fill="hold"/>
                                        <p:tgtEl>
                                          <p:spTgt spid="153">
                                            <p:bg/>
                                          </p:spTgt>
                                        </p:tgtEl>
                                        <p:attrNameLst>
                                          <p:attrName>ppt_x</p:attrName>
                                        </p:attrNameLst>
                                      </p:cBhvr>
                                      <p:tavLst>
                                        <p:tav tm="0">
                                          <p:val>
                                            <p:strVal val="0-#ppt_w/2"/>
                                          </p:val>
                                        </p:tav>
                                        <p:tav tm="100000">
                                          <p:val>
                                            <p:strVal val="#ppt_x"/>
                                          </p:val>
                                        </p:tav>
                                      </p:tavLst>
                                    </p:anim>
                                    <p:anim calcmode="lin" valueType="num">
                                      <p:cBhvr>
                                        <p:cTn id="8" dur="500" fill="hold"/>
                                        <p:tgtEl>
                                          <p:spTgt spid="15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53">
                                            <p:txEl>
                                              <p:pRg st="0" end="0"/>
                                            </p:txEl>
                                          </p:spTgt>
                                        </p:tgtEl>
                                        <p:attrNameLst>
                                          <p:attrName>style.visibility</p:attrName>
                                        </p:attrNameLst>
                                      </p:cBhvr>
                                      <p:to>
                                        <p:strVal val="visible"/>
                                      </p:to>
                                    </p:set>
                                    <p:anim calcmode="lin" valueType="num">
                                      <p:cBhvr>
                                        <p:cTn id="11" dur="500" fill="hold"/>
                                        <p:tgtEl>
                                          <p:spTgt spid="15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3">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53">
                                            <p:txEl>
                                              <p:pRg st="1" end="1"/>
                                            </p:txEl>
                                          </p:spTgt>
                                        </p:tgtEl>
                                        <p:attrNameLst>
                                          <p:attrName>style.visibility</p:attrName>
                                        </p:attrNameLst>
                                      </p:cBhvr>
                                      <p:to>
                                        <p:strVal val="visible"/>
                                      </p:to>
                                    </p:set>
                                    <p:anim calcmode="lin" valueType="num">
                                      <p:cBhvr>
                                        <p:cTn id="15" dur="500" fill="hold"/>
                                        <p:tgtEl>
                                          <p:spTgt spid="153">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5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p:tmAbs val="0"/>
                                  </p:iterate>
                                  <p:childTnLst>
                                    <p:set>
                                      <p:cBhvr>
                                        <p:cTn id="18" fill="hold"/>
                                        <p:tgtEl>
                                          <p:spTgt spid="153">
                                            <p:txEl>
                                              <p:pRg st="2" end="2"/>
                                            </p:txEl>
                                          </p:spTgt>
                                        </p:tgtEl>
                                        <p:attrNameLst>
                                          <p:attrName>style.visibility</p:attrName>
                                        </p:attrNameLst>
                                      </p:cBhvr>
                                      <p:to>
                                        <p:strVal val="visible"/>
                                      </p:to>
                                    </p:set>
                                    <p:anim calcmode="lin" valueType="num">
                                      <p:cBhvr>
                                        <p:cTn id="19" dur="500" fill="hold"/>
                                        <p:tgtEl>
                                          <p:spTgt spid="153">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15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1" nodeType="withEffect">
                                  <p:stCondLst>
                                    <p:cond delay="0"/>
                                  </p:stCondLst>
                                  <p:iterate>
                                    <p:tmAbs val="0"/>
                                  </p:iterate>
                                  <p:childTnLst>
                                    <p:set>
                                      <p:cBhvr>
                                        <p:cTn id="22" fill="hold"/>
                                        <p:tgtEl>
                                          <p:spTgt spid="153">
                                            <p:txEl>
                                              <p:pRg st="3" end="3"/>
                                            </p:txEl>
                                          </p:spTgt>
                                        </p:tgtEl>
                                        <p:attrNameLst>
                                          <p:attrName>style.visibility</p:attrName>
                                        </p:attrNameLst>
                                      </p:cBhvr>
                                      <p:to>
                                        <p:strVal val="visible"/>
                                      </p:to>
                                    </p:set>
                                    <p:anim calcmode="lin" valueType="num">
                                      <p:cBhvr>
                                        <p:cTn id="23" dur="500" fill="hold"/>
                                        <p:tgtEl>
                                          <p:spTgt spid="153">
                                            <p:txEl>
                                              <p:pRg st="3" end="3"/>
                                            </p:txEl>
                                          </p:spTgt>
                                        </p:tgtEl>
                                        <p:attrNameLst>
                                          <p:attrName>ppt_x</p:attrName>
                                        </p:attrNameLst>
                                      </p:cBhvr>
                                      <p:tavLst>
                                        <p:tav tm="0">
                                          <p:val>
                                            <p:strVal val="0-#ppt_w/2"/>
                                          </p:val>
                                        </p:tav>
                                        <p:tav tm="100000">
                                          <p:val>
                                            <p:strVal val="#ppt_x"/>
                                          </p:val>
                                        </p:tav>
                                      </p:tavLst>
                                    </p:anim>
                                    <p:anim calcmode="lin" valueType="num">
                                      <p:cBhvr>
                                        <p:cTn id="24" dur="500" fill="hold"/>
                                        <p:tgtEl>
                                          <p:spTgt spid="15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1" nodeType="withEffect">
                                  <p:stCondLst>
                                    <p:cond delay="0"/>
                                  </p:stCondLst>
                                  <p:iterate>
                                    <p:tmAbs val="0"/>
                                  </p:iterate>
                                  <p:childTnLst>
                                    <p:set>
                                      <p:cBhvr>
                                        <p:cTn id="26" fill="hold"/>
                                        <p:tgtEl>
                                          <p:spTgt spid="153">
                                            <p:txEl>
                                              <p:pRg st="4" end="4"/>
                                            </p:txEl>
                                          </p:spTgt>
                                        </p:tgtEl>
                                        <p:attrNameLst>
                                          <p:attrName>style.visibility</p:attrName>
                                        </p:attrNameLst>
                                      </p:cBhvr>
                                      <p:to>
                                        <p:strVal val="visible"/>
                                      </p:to>
                                    </p:set>
                                    <p:anim calcmode="lin" valueType="num">
                                      <p:cBhvr>
                                        <p:cTn id="27" dur="500" fill="hold"/>
                                        <p:tgtEl>
                                          <p:spTgt spid="153">
                                            <p:txEl>
                                              <p:pRg st="4" end="4"/>
                                            </p:txEl>
                                          </p:spTgt>
                                        </p:tgtEl>
                                        <p:attrNameLst>
                                          <p:attrName>ppt_x</p:attrName>
                                        </p:attrNameLst>
                                      </p:cBhvr>
                                      <p:tavLst>
                                        <p:tav tm="0">
                                          <p:val>
                                            <p:strVal val="0-#ppt_w/2"/>
                                          </p:val>
                                        </p:tav>
                                        <p:tav tm="100000">
                                          <p:val>
                                            <p:strVal val="#ppt_x"/>
                                          </p:val>
                                        </p:tav>
                                      </p:tavLst>
                                    </p:anim>
                                    <p:anim calcmode="lin" valueType="num">
                                      <p:cBhvr>
                                        <p:cTn id="28" dur="500" fill="hold"/>
                                        <p:tgtEl>
                                          <p:spTgt spid="15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build="p"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453350" y="0"/>
            <a:ext cx="8229600" cy="1143001"/>
          </a:xfrm>
          <a:prstGeom prst="rect">
            <a:avLst/>
          </a:prstGeom>
        </p:spPr>
        <p:txBody>
          <a:bodyPr/>
          <a:lstStyle/>
          <a:p>
            <a:r>
              <a:rPr dirty="0"/>
              <a:t>Type of Government</a:t>
            </a:r>
          </a:p>
        </p:txBody>
      </p:sp>
      <p:sp>
        <p:nvSpPr>
          <p:cNvPr id="157" name="Shape 157"/>
          <p:cNvSpPr>
            <a:spLocks noGrp="1"/>
          </p:cNvSpPr>
          <p:nvPr>
            <p:ph type="body" idx="1"/>
          </p:nvPr>
        </p:nvSpPr>
        <p:spPr>
          <a:xfrm>
            <a:off x="457200" y="1051560"/>
            <a:ext cx="8229600" cy="5074603"/>
          </a:xfrm>
          <a:prstGeom prst="rect">
            <a:avLst/>
          </a:prstGeom>
        </p:spPr>
        <p:txBody>
          <a:bodyPr>
            <a:normAutofit/>
          </a:bodyPr>
          <a:lstStyle/>
          <a:p>
            <a:pPr marL="690646" indent="-690646" defTabSz="832104">
              <a:spcBef>
                <a:spcPts val="600"/>
              </a:spcBef>
              <a:defRPr sz="2912"/>
            </a:pPr>
            <a:r>
              <a:rPr lang="en-US" dirty="0" smtClean="0"/>
              <a:t>The l</a:t>
            </a:r>
            <a:r>
              <a:rPr dirty="0" smtClean="0"/>
              <a:t>egislative body</a:t>
            </a:r>
            <a:r>
              <a:rPr lang="en-US" dirty="0" smtClean="0"/>
              <a:t>, or </a:t>
            </a:r>
            <a:r>
              <a:rPr dirty="0" smtClean="0"/>
              <a:t>Commonwealth </a:t>
            </a:r>
            <a:r>
              <a:rPr dirty="0"/>
              <a:t>Parliament, holds the power in </a:t>
            </a:r>
            <a:r>
              <a:rPr lang="en-US" dirty="0" smtClean="0"/>
              <a:t>Australia’s </a:t>
            </a:r>
            <a:r>
              <a:rPr dirty="0" smtClean="0"/>
              <a:t> </a:t>
            </a:r>
            <a:r>
              <a:rPr dirty="0"/>
              <a:t>parliamentary </a:t>
            </a:r>
            <a:r>
              <a:rPr dirty="0" smtClean="0"/>
              <a:t>democracy</a:t>
            </a:r>
            <a:r>
              <a:rPr lang="en-US" dirty="0" smtClean="0"/>
              <a:t>.</a:t>
            </a:r>
            <a:endParaRPr dirty="0"/>
          </a:p>
          <a:p>
            <a:pPr marL="1542127" lvl="2" indent="-690646" defTabSz="832104">
              <a:spcBef>
                <a:spcPts val="600"/>
              </a:spcBef>
              <a:buFont typeface="Arial" charset="0"/>
              <a:buChar char="•"/>
              <a:defRPr sz="2912"/>
            </a:pPr>
            <a:r>
              <a:rPr dirty="0"/>
              <a:t>The people of Australia elect parliament’s members, and parliament chooses the prime minister to be the head of </a:t>
            </a:r>
            <a:r>
              <a:rPr dirty="0" smtClean="0"/>
              <a:t>government</a:t>
            </a:r>
            <a:r>
              <a:rPr lang="en-US" dirty="0" smtClean="0"/>
              <a:t>.</a:t>
            </a:r>
            <a:endParaRPr dirty="0"/>
          </a:p>
          <a:p>
            <a:pPr marL="690646" indent="-690646" defTabSz="832104">
              <a:spcBef>
                <a:spcPts val="600"/>
              </a:spcBef>
              <a:defRPr sz="2912"/>
            </a:pPr>
            <a:r>
              <a:rPr dirty="0"/>
              <a:t>The monarch (head of state) appoints a governor-general to represent the Crown in </a:t>
            </a:r>
            <a:r>
              <a:rPr dirty="0" smtClean="0"/>
              <a:t>Australia</a:t>
            </a:r>
            <a:r>
              <a:rPr lang="en-US" dirty="0" smtClean="0"/>
              <a:t>.</a:t>
            </a:r>
            <a:endParaRPr dirty="0"/>
          </a:p>
          <a:p>
            <a:pPr marL="1542127" lvl="2" indent="-690646" defTabSz="832104">
              <a:spcBef>
                <a:spcPts val="600"/>
              </a:spcBef>
              <a:buFont typeface="Arial" charset="0"/>
              <a:buChar char="•"/>
              <a:defRPr sz="2912"/>
            </a:pPr>
            <a:r>
              <a:rPr dirty="0"/>
              <a:t>Governor-general is chosen based on recommendation of the prime </a:t>
            </a:r>
            <a:r>
              <a:rPr dirty="0" smtClean="0"/>
              <a:t>minister</a:t>
            </a:r>
            <a:r>
              <a:rPr lang="en-US" dirty="0" smtClean="0"/>
              <a:t>.</a:t>
            </a:r>
            <a:endParaRPr dirty="0"/>
          </a:p>
        </p:txBody>
      </p:sp>
      <p:sp>
        <p:nvSpPr>
          <p:cNvPr id="158" name="Shape 158"/>
          <p:cNvSpPr>
            <a:spLocks noGrp="1"/>
          </p:cNvSpPr>
          <p:nvPr>
            <p:ph type="sldNum" sz="quarter" idx="2"/>
          </p:nvPr>
        </p:nvSpPr>
        <p:spPr>
          <a:xfrm>
            <a:off x="85267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57">
                                            <p:txEl>
                                              <p:pRg st="1" end="1"/>
                                            </p:txEl>
                                          </p:spTgt>
                                        </p:tgtEl>
                                        <p:attrNameLst>
                                          <p:attrName>style.visibility</p:attrName>
                                        </p:attrNameLst>
                                      </p:cBhvr>
                                      <p:to>
                                        <p:strVal val="visible"/>
                                      </p:to>
                                    </p:set>
                                    <p:anim calcmode="lin" valueType="num">
                                      <p:cBhvr>
                                        <p:cTn id="15"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1" nodeType="afterEffect">
                                  <p:stCondLst>
                                    <p:cond delay="0"/>
                                  </p:stCondLst>
                                  <p:iterate>
                                    <p:tmAbs val="0"/>
                                  </p:iterate>
                                  <p:childTnLst>
                                    <p:set>
                                      <p:cBhvr>
                                        <p:cTn id="19" fill="hold"/>
                                        <p:tgtEl>
                                          <p:spTgt spid="157">
                                            <p:txEl>
                                              <p:pRg st="2" end="2"/>
                                            </p:txEl>
                                          </p:spTgt>
                                        </p:tgtEl>
                                        <p:attrNameLst>
                                          <p:attrName>style.visibility</p:attrName>
                                        </p:attrNameLst>
                                      </p:cBhvr>
                                      <p:to>
                                        <p:strVal val="visible"/>
                                      </p:to>
                                    </p:set>
                                    <p:anim calcmode="lin" valueType="num">
                                      <p:cBhvr>
                                        <p:cTn id="20" dur="500" fill="hold"/>
                                        <p:tgtEl>
                                          <p:spTgt spid="157">
                                            <p:txEl>
                                              <p:pRg st="2" end="2"/>
                                            </p:txEl>
                                          </p:spTgt>
                                        </p:tgtEl>
                                        <p:attrNameLst>
                                          <p:attrName>ppt_x</p:attrName>
                                        </p:attrNameLst>
                                      </p:cBhvr>
                                      <p:tavLst>
                                        <p:tav tm="0">
                                          <p:val>
                                            <p:strVal val="0-#ppt_w/2"/>
                                          </p:val>
                                        </p:tav>
                                        <p:tav tm="100000">
                                          <p:val>
                                            <p:strVal val="#ppt_x"/>
                                          </p:val>
                                        </p:tav>
                                      </p:tavLst>
                                    </p:anim>
                                    <p:anim calcmode="lin" valueType="num">
                                      <p:cBhvr>
                                        <p:cTn id="21" dur="500" fill="hold"/>
                                        <p:tgtEl>
                                          <p:spTgt spid="157">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grpId="1" nodeType="withEffect">
                                  <p:stCondLst>
                                    <p:cond delay="0"/>
                                  </p:stCondLst>
                                  <p:iterate>
                                    <p:tmAbs val="0"/>
                                  </p:iterate>
                                  <p:childTnLst>
                                    <p:set>
                                      <p:cBhvr>
                                        <p:cTn id="23" fill="hold"/>
                                        <p:tgtEl>
                                          <p:spTgt spid="157">
                                            <p:txEl>
                                              <p:pRg st="3" end="3"/>
                                            </p:txEl>
                                          </p:spTgt>
                                        </p:tgtEl>
                                        <p:attrNameLst>
                                          <p:attrName>style.visibility</p:attrName>
                                        </p:attrNameLst>
                                      </p:cBhvr>
                                      <p:to>
                                        <p:strVal val="visible"/>
                                      </p:to>
                                    </p:set>
                                    <p:anim calcmode="lin" valueType="num">
                                      <p:cBhvr>
                                        <p:cTn id="24" dur="500" fill="hold"/>
                                        <p:tgtEl>
                                          <p:spTgt spid="157">
                                            <p:txEl>
                                              <p:pRg st="3" end="3"/>
                                            </p:txEl>
                                          </p:spTgt>
                                        </p:tgtEl>
                                        <p:attrNameLst>
                                          <p:attrName>ppt_x</p:attrName>
                                        </p:attrNameLst>
                                      </p:cBhvr>
                                      <p:tavLst>
                                        <p:tav tm="0">
                                          <p:val>
                                            <p:strVal val="0-#ppt_w/2"/>
                                          </p:val>
                                        </p:tav>
                                        <p:tav tm="100000">
                                          <p:val>
                                            <p:strVal val="#ppt_x"/>
                                          </p:val>
                                        </p:tav>
                                      </p:tavLst>
                                    </p:anim>
                                    <p:anim calcmode="lin" valueType="num">
                                      <p:cBhvr>
                                        <p:cTn id="25" dur="500" fill="hold"/>
                                        <p:tgtEl>
                                          <p:spTgt spid="15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hape 66"/>
          <p:cNvSpPr>
            <a:spLocks noGrp="1"/>
          </p:cNvSpPr>
          <p:nvPr>
            <p:ph type="title"/>
          </p:nvPr>
        </p:nvSpPr>
        <p:spPr>
          <a:xfrm>
            <a:off x="457200" y="0"/>
            <a:ext cx="8229600" cy="1143000"/>
          </a:xfrm>
          <a:prstGeom prst="rect">
            <a:avLst/>
          </a:prstGeom>
        </p:spPr>
        <p:txBody>
          <a:bodyPr>
            <a:normAutofit fontScale="90000"/>
          </a:bodyPr>
          <a:lstStyle>
            <a:lvl1pPr defTabSz="850391">
              <a:defRPr sz="4092">
                <a:effectLst>
                  <a:outerShdw blurRad="35433" dist="35433" dir="2700000" rotWithShape="0">
                    <a:srgbClr val="000000">
                      <a:alpha val="43137"/>
                    </a:srgbClr>
                  </a:outerShdw>
                </a:effectLst>
              </a:defRPr>
            </a:lvl1pPr>
          </a:lstStyle>
          <a:p>
            <a:r>
              <a:t>Section 1: Geography of Australia</a:t>
            </a:r>
          </a:p>
        </p:txBody>
      </p:sp>
      <p:sp>
        <p:nvSpPr>
          <p:cNvPr id="67" name="Shape 67"/>
          <p:cNvSpPr>
            <a:spLocks noGrp="1"/>
          </p:cNvSpPr>
          <p:nvPr>
            <p:ph type="body" idx="1"/>
          </p:nvPr>
        </p:nvSpPr>
        <p:spPr>
          <a:xfrm>
            <a:off x="457200" y="1600200"/>
            <a:ext cx="8229600" cy="4525963"/>
          </a:xfrm>
          <a:prstGeom prst="rect">
            <a:avLst/>
          </a:prstGeom>
        </p:spPr>
        <p:txBody>
          <a:bodyPr/>
          <a:lstStyle/>
          <a:p>
            <a:pPr marL="342900" lvl="1" indent="-342900">
              <a:lnSpc>
                <a:spcPct val="100000"/>
              </a:lnSpc>
              <a:buChar char="➢"/>
            </a:pPr>
            <a:r>
              <a:t>Essential Question:</a:t>
            </a:r>
            <a:endParaRPr sz="2800"/>
          </a:p>
          <a:p>
            <a:pPr marL="742950" lvl="2" indent="-342900">
              <a:lnSpc>
                <a:spcPct val="100000"/>
              </a:lnSpc>
              <a:spcBef>
                <a:spcPts val="600"/>
              </a:spcBef>
              <a:buFont typeface="Arial"/>
              <a:buChar char="•"/>
              <a:defRPr sz="2800"/>
            </a:pPr>
            <a:r>
              <a:t>How does Australia’s size and climate affect the distribution of its people?</a:t>
            </a:r>
          </a:p>
        </p:txBody>
      </p:sp>
      <p:sp>
        <p:nvSpPr>
          <p:cNvPr id="68" name="Shape 68"/>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sldNum" sz="quarter" idx="2"/>
          </p:nvPr>
        </p:nvSpPr>
        <p:spPr>
          <a:xfrm>
            <a:off x="85267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30</a:t>
            </a:fld>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867" y="155448"/>
            <a:ext cx="8128083" cy="6281928"/>
          </a:xfrm>
          <a:prstGeom prst="rect">
            <a:avLst/>
          </a:prstGeom>
        </p:spPr>
      </p:pic>
    </p:spTree>
    <p:extLst>
      <p:ext uri="{BB962C8B-B14F-4D97-AF65-F5344CB8AC3E}">
        <p14:creationId xmlns:p14="http://schemas.microsoft.com/office/powerpoint/2010/main" val="3344820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457200" y="-19404"/>
            <a:ext cx="8229600" cy="1143001"/>
          </a:xfrm>
          <a:prstGeom prst="rect">
            <a:avLst/>
          </a:prstGeom>
        </p:spPr>
        <p:txBody>
          <a:bodyPr/>
          <a:lstStyle/>
          <a:p>
            <a:r>
              <a:t>Form of Leadership</a:t>
            </a:r>
          </a:p>
        </p:txBody>
      </p:sp>
      <p:sp>
        <p:nvSpPr>
          <p:cNvPr id="161" name="Shape 161"/>
          <p:cNvSpPr>
            <a:spLocks noGrp="1"/>
          </p:cNvSpPr>
          <p:nvPr>
            <p:ph type="body" idx="1"/>
          </p:nvPr>
        </p:nvSpPr>
        <p:spPr>
          <a:xfrm>
            <a:off x="304800" y="990600"/>
            <a:ext cx="8763000" cy="5486400"/>
          </a:xfrm>
          <a:prstGeom prst="rect">
            <a:avLst/>
          </a:prstGeom>
        </p:spPr>
        <p:txBody>
          <a:bodyPr>
            <a:normAutofit lnSpcReduction="10000"/>
          </a:bodyPr>
          <a:lstStyle/>
          <a:p>
            <a:pPr marL="548640" indent="-548640" defTabSz="658368">
              <a:lnSpc>
                <a:spcPct val="100000"/>
              </a:lnSpc>
              <a:spcBef>
                <a:spcPts val="0"/>
              </a:spcBef>
              <a:defRPr sz="2808"/>
            </a:pPr>
            <a:r>
              <a:rPr dirty="0"/>
              <a:t>Australia’s 6 states were the 6 British colonies united to create the Commonwealth of </a:t>
            </a:r>
            <a:r>
              <a:rPr dirty="0" smtClean="0"/>
              <a:t>Australia</a:t>
            </a:r>
            <a:r>
              <a:rPr lang="en-US" dirty="0" smtClean="0"/>
              <a:t>.</a:t>
            </a:r>
            <a:endParaRPr dirty="0"/>
          </a:p>
          <a:p>
            <a:pPr marL="1313253" lvl="2" indent="-548640" defTabSz="658368">
              <a:lnSpc>
                <a:spcPct val="100000"/>
              </a:lnSpc>
              <a:spcBef>
                <a:spcPts val="0"/>
              </a:spcBef>
              <a:buFont typeface="Arial" charset="0"/>
              <a:buChar char="•"/>
              <a:defRPr sz="2808"/>
            </a:pPr>
            <a:r>
              <a:rPr dirty="0"/>
              <a:t>States approved a </a:t>
            </a:r>
            <a:r>
              <a:rPr dirty="0" smtClean="0"/>
              <a:t>constitution</a:t>
            </a:r>
            <a:r>
              <a:rPr lang="en-US" dirty="0" smtClean="0"/>
              <a:t> which</a:t>
            </a:r>
            <a:r>
              <a:rPr dirty="0" smtClean="0"/>
              <a:t> allow</a:t>
            </a:r>
            <a:r>
              <a:rPr lang="en-US" dirty="0" smtClean="0"/>
              <a:t>ed the </a:t>
            </a:r>
            <a:r>
              <a:rPr dirty="0" smtClean="0"/>
              <a:t>federal </a:t>
            </a:r>
            <a:r>
              <a:rPr dirty="0"/>
              <a:t>government to pass certain laws and allows states individual </a:t>
            </a:r>
            <a:r>
              <a:rPr dirty="0" smtClean="0"/>
              <a:t>parliaments</a:t>
            </a:r>
            <a:r>
              <a:rPr lang="en-US" dirty="0" smtClean="0"/>
              <a:t>. </a:t>
            </a:r>
            <a:endParaRPr dirty="0"/>
          </a:p>
          <a:p>
            <a:pPr marL="548640" indent="-548640" defTabSz="658368">
              <a:lnSpc>
                <a:spcPct val="100000"/>
              </a:lnSpc>
              <a:spcBef>
                <a:spcPts val="0"/>
              </a:spcBef>
              <a:defRPr sz="2808"/>
            </a:pPr>
            <a:r>
              <a:rPr dirty="0"/>
              <a:t>The English monarch is the head of state, but does not run the </a:t>
            </a:r>
            <a:r>
              <a:rPr dirty="0" smtClean="0"/>
              <a:t>country</a:t>
            </a:r>
            <a:r>
              <a:rPr lang="en-US" dirty="0" smtClean="0"/>
              <a:t>;</a:t>
            </a:r>
            <a:r>
              <a:rPr dirty="0" smtClean="0"/>
              <a:t> </a:t>
            </a:r>
            <a:r>
              <a:rPr lang="en-US" dirty="0" smtClean="0"/>
              <a:t>the monarch </a:t>
            </a:r>
            <a:r>
              <a:rPr dirty="0" smtClean="0"/>
              <a:t>appoints </a:t>
            </a:r>
            <a:r>
              <a:rPr dirty="0"/>
              <a:t>a governor-general to act as representative of the monarchy in Australia and fulfill the duties of the head of </a:t>
            </a:r>
            <a:r>
              <a:rPr dirty="0" smtClean="0"/>
              <a:t>state</a:t>
            </a:r>
            <a:r>
              <a:rPr lang="en-US" dirty="0" smtClean="0"/>
              <a:t>.</a:t>
            </a:r>
            <a:endParaRPr dirty="0"/>
          </a:p>
          <a:p>
            <a:pPr marL="548640" indent="-548640" defTabSz="658368">
              <a:lnSpc>
                <a:spcPct val="100000"/>
              </a:lnSpc>
              <a:spcBef>
                <a:spcPts val="0"/>
              </a:spcBef>
              <a:defRPr sz="2808"/>
            </a:pPr>
            <a:r>
              <a:rPr dirty="0"/>
              <a:t>The prime minister is the head of </a:t>
            </a:r>
            <a:r>
              <a:rPr dirty="0" smtClean="0"/>
              <a:t>government</a:t>
            </a:r>
            <a:r>
              <a:rPr lang="en-US" dirty="0" smtClean="0"/>
              <a:t>.</a:t>
            </a:r>
            <a:endParaRPr dirty="0"/>
          </a:p>
          <a:p>
            <a:pPr marL="1313253" lvl="2" indent="-548640" defTabSz="658368">
              <a:lnSpc>
                <a:spcPct val="100000"/>
              </a:lnSpc>
              <a:spcBef>
                <a:spcPts val="0"/>
              </a:spcBef>
              <a:buFont typeface="Arial" charset="0"/>
              <a:buChar char="•"/>
              <a:defRPr sz="2808"/>
            </a:pPr>
            <a:r>
              <a:rPr lang="en-US" dirty="0" smtClean="0"/>
              <a:t>The prime minister is the l</a:t>
            </a:r>
            <a:r>
              <a:rPr dirty="0" smtClean="0"/>
              <a:t>eader </a:t>
            </a:r>
            <a:r>
              <a:rPr dirty="0"/>
              <a:t>of the political party with the most members in the Commonwealth </a:t>
            </a:r>
            <a:r>
              <a:rPr dirty="0" smtClean="0"/>
              <a:t>Parliament</a:t>
            </a:r>
            <a:r>
              <a:rPr lang="en-US" dirty="0" smtClean="0"/>
              <a:t>.</a:t>
            </a:r>
            <a:endParaRPr dirty="0"/>
          </a:p>
        </p:txBody>
      </p:sp>
      <p:sp>
        <p:nvSpPr>
          <p:cNvPr id="162" name="Shape 162"/>
          <p:cNvSpPr>
            <a:spLocks noGrp="1"/>
          </p:cNvSpPr>
          <p:nvPr>
            <p:ph type="sldNum" sz="quarter" idx="2"/>
          </p:nvPr>
        </p:nvSpPr>
        <p:spPr>
          <a:xfrm>
            <a:off x="85267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31</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0-#ppt_w/2"/>
                                          </p:val>
                                        </p:tav>
                                        <p:tav tm="100000">
                                          <p:val>
                                            <p:strVal val="#ppt_x"/>
                                          </p:val>
                                        </p:tav>
                                      </p:tavLst>
                                    </p:anim>
                                    <p:anim calcmode="lin" valueType="num">
                                      <p:cBhvr>
                                        <p:cTn id="8" dur="500" fill="hold"/>
                                        <p:tgtEl>
                                          <p:spTgt spid="16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61">
                                            <p:txEl>
                                              <p:pRg st="1" end="1"/>
                                            </p:txEl>
                                          </p:spTgt>
                                        </p:tgtEl>
                                        <p:attrNameLst>
                                          <p:attrName>style.visibility</p:attrName>
                                        </p:attrNameLst>
                                      </p:cBhvr>
                                      <p:to>
                                        <p:strVal val="visible"/>
                                      </p:to>
                                    </p:set>
                                    <p:anim calcmode="lin" valueType="num">
                                      <p:cBhvr>
                                        <p:cTn id="15" dur="500" fill="hold"/>
                                        <p:tgtEl>
                                          <p:spTgt spid="161">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61">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1" nodeType="afterEffect">
                                  <p:stCondLst>
                                    <p:cond delay="0"/>
                                  </p:stCondLst>
                                  <p:iterate>
                                    <p:tmAbs val="0"/>
                                  </p:iterate>
                                  <p:childTnLst>
                                    <p:set>
                                      <p:cBhvr>
                                        <p:cTn id="19" fill="hold"/>
                                        <p:tgtEl>
                                          <p:spTgt spid="161">
                                            <p:txEl>
                                              <p:pRg st="2" end="2"/>
                                            </p:txEl>
                                          </p:spTgt>
                                        </p:tgtEl>
                                        <p:attrNameLst>
                                          <p:attrName>style.visibility</p:attrName>
                                        </p:attrNameLst>
                                      </p:cBhvr>
                                      <p:to>
                                        <p:strVal val="visible"/>
                                      </p:to>
                                    </p:set>
                                    <p:anim calcmode="lin" valueType="num">
                                      <p:cBhvr>
                                        <p:cTn id="20" dur="500" fill="hold"/>
                                        <p:tgtEl>
                                          <p:spTgt spid="161">
                                            <p:txEl>
                                              <p:pRg st="2" end="2"/>
                                            </p:txEl>
                                          </p:spTgt>
                                        </p:tgtEl>
                                        <p:attrNameLst>
                                          <p:attrName>ppt_x</p:attrName>
                                        </p:attrNameLst>
                                      </p:cBhvr>
                                      <p:tavLst>
                                        <p:tav tm="0">
                                          <p:val>
                                            <p:strVal val="0-#ppt_w/2"/>
                                          </p:val>
                                        </p:tav>
                                        <p:tav tm="100000">
                                          <p:val>
                                            <p:strVal val="#ppt_x"/>
                                          </p:val>
                                        </p:tav>
                                      </p:tavLst>
                                    </p:anim>
                                    <p:anim calcmode="lin" valueType="num">
                                      <p:cBhvr>
                                        <p:cTn id="21" dur="500" fill="hold"/>
                                        <p:tgtEl>
                                          <p:spTgt spid="161">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1" nodeType="afterEffect">
                                  <p:stCondLst>
                                    <p:cond delay="0"/>
                                  </p:stCondLst>
                                  <p:iterate>
                                    <p:tmAbs val="0"/>
                                  </p:iterate>
                                  <p:childTnLst>
                                    <p:set>
                                      <p:cBhvr>
                                        <p:cTn id="24" fill="hold"/>
                                        <p:tgtEl>
                                          <p:spTgt spid="161">
                                            <p:txEl>
                                              <p:pRg st="3" end="3"/>
                                            </p:txEl>
                                          </p:spTgt>
                                        </p:tgtEl>
                                        <p:attrNameLst>
                                          <p:attrName>style.visibility</p:attrName>
                                        </p:attrNameLst>
                                      </p:cBhvr>
                                      <p:to>
                                        <p:strVal val="visible"/>
                                      </p:to>
                                    </p:set>
                                    <p:anim calcmode="lin" valueType="num">
                                      <p:cBhvr>
                                        <p:cTn id="25" dur="500" fill="hold"/>
                                        <p:tgtEl>
                                          <p:spTgt spid="161">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161">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1" nodeType="withEffect">
                                  <p:stCondLst>
                                    <p:cond delay="0"/>
                                  </p:stCondLst>
                                  <p:iterate>
                                    <p:tmAbs val="0"/>
                                  </p:iterate>
                                  <p:childTnLst>
                                    <p:set>
                                      <p:cBhvr>
                                        <p:cTn id="28" fill="hold"/>
                                        <p:tgtEl>
                                          <p:spTgt spid="161">
                                            <p:txEl>
                                              <p:pRg st="4" end="4"/>
                                            </p:txEl>
                                          </p:spTgt>
                                        </p:tgtEl>
                                        <p:attrNameLst>
                                          <p:attrName>style.visibility</p:attrName>
                                        </p:attrNameLst>
                                      </p:cBhvr>
                                      <p:to>
                                        <p:strVal val="visible"/>
                                      </p:to>
                                    </p:set>
                                    <p:anim calcmode="lin" valueType="num">
                                      <p:cBhvr>
                                        <p:cTn id="29" dur="500" fill="hold"/>
                                        <p:tgtEl>
                                          <p:spTgt spid="161">
                                            <p:txEl>
                                              <p:pRg st="4" end="4"/>
                                            </p:txEl>
                                          </p:spTgt>
                                        </p:tgtEl>
                                        <p:attrNameLst>
                                          <p:attrName>ppt_x</p:attrName>
                                        </p:attrNameLst>
                                      </p:cBhvr>
                                      <p:tavLst>
                                        <p:tav tm="0">
                                          <p:val>
                                            <p:strVal val="0-#ppt_w/2"/>
                                          </p:val>
                                        </p:tav>
                                        <p:tav tm="100000">
                                          <p:val>
                                            <p:strVal val="#ppt_x"/>
                                          </p:val>
                                        </p:tav>
                                      </p:tavLst>
                                    </p:anim>
                                    <p:anim calcmode="lin" valueType="num">
                                      <p:cBhvr>
                                        <p:cTn id="30" dur="500" fill="hold"/>
                                        <p:tgtEl>
                                          <p:spTgt spid="16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457200" y="0"/>
            <a:ext cx="8229600" cy="1143001"/>
          </a:xfrm>
          <a:prstGeom prst="rect">
            <a:avLst/>
          </a:prstGeom>
        </p:spPr>
        <p:txBody>
          <a:bodyPr/>
          <a:lstStyle/>
          <a:p>
            <a:r>
              <a:rPr dirty="0"/>
              <a:t>Type of Legislature</a:t>
            </a:r>
          </a:p>
        </p:txBody>
      </p:sp>
      <p:sp>
        <p:nvSpPr>
          <p:cNvPr id="165" name="Shape 165"/>
          <p:cNvSpPr>
            <a:spLocks noGrp="1"/>
          </p:cNvSpPr>
          <p:nvPr>
            <p:ph type="body" idx="1"/>
          </p:nvPr>
        </p:nvSpPr>
        <p:spPr>
          <a:xfrm>
            <a:off x="457200" y="1143001"/>
            <a:ext cx="8229600" cy="4525963"/>
          </a:xfrm>
          <a:prstGeom prst="rect">
            <a:avLst/>
          </a:prstGeom>
        </p:spPr>
        <p:txBody>
          <a:bodyPr>
            <a:normAutofit lnSpcReduction="10000"/>
          </a:bodyPr>
          <a:lstStyle/>
          <a:p>
            <a:pPr marL="637519" indent="-637519" defTabSz="768095">
              <a:spcBef>
                <a:spcPts val="600"/>
              </a:spcBef>
              <a:defRPr sz="2688"/>
            </a:pPr>
            <a:r>
              <a:rPr dirty="0"/>
              <a:t>An elected government runs the </a:t>
            </a:r>
            <a:r>
              <a:rPr dirty="0" smtClean="0"/>
              <a:t>country</a:t>
            </a:r>
            <a:r>
              <a:rPr lang="en-US" dirty="0" smtClean="0"/>
              <a:t>.</a:t>
            </a:r>
            <a:endParaRPr dirty="0"/>
          </a:p>
          <a:p>
            <a:pPr marL="637519" indent="-637519" defTabSz="768095">
              <a:spcBef>
                <a:spcPts val="600"/>
              </a:spcBef>
              <a:defRPr sz="2688"/>
            </a:pPr>
            <a:r>
              <a:rPr lang="en-US" dirty="0" smtClean="0"/>
              <a:t>The </a:t>
            </a:r>
            <a:r>
              <a:rPr dirty="0" smtClean="0"/>
              <a:t>Commonwealth </a:t>
            </a:r>
            <a:r>
              <a:rPr dirty="0"/>
              <a:t>Parliament contains two houses: the House of Representatives and the </a:t>
            </a:r>
            <a:r>
              <a:rPr dirty="0" smtClean="0"/>
              <a:t>Senate</a:t>
            </a:r>
            <a:r>
              <a:rPr lang="en-US" dirty="0" smtClean="0"/>
              <a:t>.</a:t>
            </a:r>
            <a:endParaRPr dirty="0"/>
          </a:p>
          <a:p>
            <a:pPr marL="637519" indent="-637519" defTabSz="768095">
              <a:spcBef>
                <a:spcPts val="600"/>
              </a:spcBef>
              <a:defRPr sz="2688"/>
            </a:pPr>
            <a:r>
              <a:rPr dirty="0"/>
              <a:t>Australia is divided into areas called </a:t>
            </a:r>
            <a:r>
              <a:rPr dirty="0" smtClean="0"/>
              <a:t>electorates</a:t>
            </a:r>
            <a:r>
              <a:rPr lang="en-US" dirty="0" smtClean="0"/>
              <a:t>;</a:t>
            </a:r>
            <a:r>
              <a:rPr dirty="0" smtClean="0"/>
              <a:t> </a:t>
            </a:r>
            <a:r>
              <a:rPr dirty="0"/>
              <a:t>each electorate votes for a representative in </a:t>
            </a:r>
            <a:r>
              <a:rPr dirty="0" smtClean="0"/>
              <a:t>parliament</a:t>
            </a:r>
            <a:r>
              <a:rPr lang="en-US" dirty="0" smtClean="0"/>
              <a:t>.</a:t>
            </a:r>
            <a:r>
              <a:rPr dirty="0" smtClean="0"/>
              <a:t> </a:t>
            </a:r>
            <a:endParaRPr dirty="0"/>
          </a:p>
          <a:p>
            <a:pPr marL="637519" indent="-637519" defTabSz="768095">
              <a:spcBef>
                <a:spcPts val="600"/>
              </a:spcBef>
              <a:defRPr sz="2688"/>
            </a:pPr>
            <a:r>
              <a:rPr dirty="0"/>
              <a:t>For the Senate, each state elects 12 senators, regardless of the size of the </a:t>
            </a:r>
            <a:r>
              <a:rPr dirty="0" smtClean="0"/>
              <a:t>state</a:t>
            </a:r>
            <a:r>
              <a:rPr lang="en-US" dirty="0" smtClean="0"/>
              <a:t>.</a:t>
            </a:r>
            <a:endParaRPr dirty="0"/>
          </a:p>
          <a:p>
            <a:pPr marL="637519" indent="-637519" defTabSz="768095">
              <a:spcBef>
                <a:spcPts val="600"/>
              </a:spcBef>
              <a:defRPr sz="2688"/>
            </a:pPr>
            <a:r>
              <a:rPr dirty="0"/>
              <a:t>After an election, the party </a:t>
            </a:r>
            <a:r>
              <a:rPr dirty="0" smtClean="0"/>
              <a:t>with </a:t>
            </a:r>
            <a:r>
              <a:rPr dirty="0"/>
              <a:t>most seats in the House of Representatives becomes the government, and their leader becomes the prime </a:t>
            </a:r>
            <a:r>
              <a:rPr dirty="0" smtClean="0"/>
              <a:t>minister</a:t>
            </a:r>
            <a:r>
              <a:rPr lang="en-US" dirty="0" smtClean="0"/>
              <a:t>.</a:t>
            </a:r>
            <a:endParaRPr dirty="0"/>
          </a:p>
        </p:txBody>
      </p:sp>
      <p:sp>
        <p:nvSpPr>
          <p:cNvPr id="166" name="Shape 16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32</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prstGeom prst="rect">
            <a:avLst/>
          </a:prstGeom>
        </p:spPr>
        <p:txBody>
          <a:bodyPr/>
          <a:lstStyle/>
          <a:p>
            <a:r>
              <a:t>Citizen Participation</a:t>
            </a:r>
          </a:p>
        </p:txBody>
      </p:sp>
      <p:sp>
        <p:nvSpPr>
          <p:cNvPr id="169" name="Shape 169"/>
          <p:cNvSpPr>
            <a:spLocks noGrp="1"/>
          </p:cNvSpPr>
          <p:nvPr>
            <p:ph type="body" idx="1"/>
          </p:nvPr>
        </p:nvSpPr>
        <p:spPr>
          <a:prstGeom prst="rect">
            <a:avLst/>
          </a:prstGeom>
        </p:spPr>
        <p:txBody>
          <a:bodyPr>
            <a:normAutofit lnSpcReduction="10000"/>
          </a:bodyPr>
          <a:lstStyle/>
          <a:p>
            <a:pPr marL="743772" indent="-743772" defTabSz="896111">
              <a:defRPr sz="3136"/>
            </a:pPr>
            <a:r>
              <a:rPr dirty="0"/>
              <a:t>Because Australia’s government is a democracy, voters choose the </a:t>
            </a:r>
            <a:r>
              <a:rPr dirty="0" smtClean="0"/>
              <a:t>lawmakers</a:t>
            </a:r>
            <a:r>
              <a:rPr lang="en-US" dirty="0" smtClean="0"/>
              <a:t>.</a:t>
            </a:r>
            <a:r>
              <a:rPr dirty="0" smtClean="0"/>
              <a:t> </a:t>
            </a:r>
            <a:endParaRPr dirty="0"/>
          </a:p>
          <a:p>
            <a:pPr marL="743772" indent="-743772" defTabSz="896111">
              <a:defRPr sz="3136"/>
            </a:pPr>
            <a:r>
              <a:rPr dirty="0"/>
              <a:t>In Australia, voting is </a:t>
            </a:r>
            <a:r>
              <a:rPr dirty="0" smtClean="0"/>
              <a:t>compulsory</a:t>
            </a:r>
            <a:r>
              <a:rPr lang="en-US" dirty="0" smtClean="0"/>
              <a:t>.</a:t>
            </a:r>
            <a:endParaRPr dirty="0"/>
          </a:p>
          <a:p>
            <a:pPr marL="1627257" lvl="2" indent="-743772" defTabSz="896111">
              <a:buFont typeface="Arial" charset="0"/>
              <a:buChar char="•"/>
              <a:defRPr sz="3136"/>
            </a:pPr>
            <a:r>
              <a:rPr dirty="0"/>
              <a:t>Everyone who is eligible to vote is required to vote unless there is a good reason, like an </a:t>
            </a:r>
            <a:r>
              <a:rPr dirty="0" smtClean="0"/>
              <a:t>illness</a:t>
            </a:r>
            <a:r>
              <a:rPr lang="en-US" dirty="0" smtClean="0"/>
              <a:t>.</a:t>
            </a:r>
            <a:endParaRPr dirty="0"/>
          </a:p>
          <a:p>
            <a:pPr marL="743772" indent="-743772" defTabSz="896111">
              <a:defRPr sz="3136"/>
            </a:pPr>
            <a:r>
              <a:rPr dirty="0"/>
              <a:t>Australians have many freedoms, including freedom of religion and of speech, freedom to choose their own jobs, freedom to travel, and right to </a:t>
            </a:r>
            <a:r>
              <a:rPr dirty="0" smtClean="0"/>
              <a:t>vote</a:t>
            </a:r>
            <a:r>
              <a:rPr lang="en-US" dirty="0" smtClean="0"/>
              <a:t>.</a:t>
            </a:r>
            <a:endParaRPr dirty="0"/>
          </a:p>
        </p:txBody>
      </p:sp>
      <p:sp>
        <p:nvSpPr>
          <p:cNvPr id="170" name="Shape 17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33</a:t>
            </a:fld>
            <a:endParaRPr/>
          </a:p>
        </p:txBody>
      </p:sp>
      <p:sp>
        <p:nvSpPr>
          <p:cNvPr id="171" name="Shape 171"/>
          <p:cNvSpPr/>
          <p:nvPr/>
        </p:nvSpPr>
        <p:spPr>
          <a:xfrm>
            <a:off x="6601583" y="6056629"/>
            <a:ext cx="2430535"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u="sng">
                <a:solidFill>
                  <a:srgbClr val="FF0000"/>
                </a:solidFill>
                <a:uFill>
                  <a:solidFill>
                    <a:srgbClr val="FF0000"/>
                  </a:solidFill>
                </a:uFill>
                <a:hlinkClick r:id="rId2" action="ppaction://hlinksldjump"/>
              </a:defRPr>
            </a:lvl1pPr>
          </a:lstStyle>
          <a:p>
            <a:pPr>
              <a:defRPr u="none">
                <a:solidFill>
                  <a:srgbClr val="000000"/>
                </a:solidFill>
                <a:uFillTx/>
              </a:defRPr>
            </a:pPr>
            <a:r>
              <a:rPr u="sng">
                <a:solidFill>
                  <a:srgbClr val="FF0000"/>
                </a:solidFill>
                <a:uFill>
                  <a:solidFill>
                    <a:srgbClr val="FF0000"/>
                  </a:solidFill>
                </a:uFill>
                <a:hlinkClick r:id="rId2" action="ppaction://hlinksldjump"/>
              </a:rPr>
              <a:t>Return to Main Menu</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prstGeom prst="rect">
            <a:avLst/>
          </a:prstGeom>
        </p:spPr>
        <p:txBody>
          <a:bodyPr>
            <a:normAutofit fontScale="90000"/>
          </a:bodyPr>
          <a:lstStyle>
            <a:lvl1pPr defTabSz="896111">
              <a:defRPr sz="4312">
                <a:effectLst>
                  <a:outerShdw blurRad="37338" dist="37338" dir="2700000" rotWithShape="0">
                    <a:srgbClr val="000000">
                      <a:alpha val="43137"/>
                    </a:srgbClr>
                  </a:outerShdw>
                </a:effectLst>
              </a:defRPr>
            </a:lvl1pPr>
          </a:lstStyle>
          <a:p>
            <a:r>
              <a:t>Section 4: Economy of Australia</a:t>
            </a:r>
          </a:p>
        </p:txBody>
      </p:sp>
      <p:sp>
        <p:nvSpPr>
          <p:cNvPr id="174" name="Shape 174"/>
          <p:cNvSpPr>
            <a:spLocks noGrp="1"/>
          </p:cNvSpPr>
          <p:nvPr>
            <p:ph type="body" idx="1"/>
          </p:nvPr>
        </p:nvSpPr>
        <p:spPr>
          <a:prstGeom prst="rect">
            <a:avLst/>
          </a:prstGeom>
        </p:spPr>
        <p:txBody>
          <a:bodyPr/>
          <a:lstStyle>
            <a:lvl2pPr marL="1216151" indent="-758951">
              <a:buChar char="➢"/>
            </a:lvl2pPr>
          </a:lstStyle>
          <a:p>
            <a:r>
              <a:rPr dirty="0"/>
              <a:t>Essential question:</a:t>
            </a:r>
          </a:p>
          <a:p>
            <a:pPr lvl="2">
              <a:buFont typeface="Arial" charset="0"/>
              <a:buChar char="•"/>
            </a:pPr>
            <a:r>
              <a:rPr dirty="0"/>
              <a:t>What advantages does Australia gain from having a market economy?</a:t>
            </a:r>
          </a:p>
        </p:txBody>
      </p:sp>
      <p:sp>
        <p:nvSpPr>
          <p:cNvPr id="175" name="Shape 17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34</a:t>
            </a:fld>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normAutofit fontScale="90000"/>
          </a:bodyPr>
          <a:lstStyle>
            <a:lvl1pPr defTabSz="896111">
              <a:defRPr sz="4312">
                <a:effectLst>
                  <a:outerShdw blurRad="37338" dist="37338" dir="2700000" rotWithShape="0">
                    <a:srgbClr val="000000">
                      <a:alpha val="43137"/>
                    </a:srgbClr>
                  </a:outerShdw>
                </a:effectLst>
              </a:defRPr>
            </a:lvl1pPr>
          </a:lstStyle>
          <a:p>
            <a:r>
              <a:t>Section 4: Economy of Australia</a:t>
            </a:r>
          </a:p>
        </p:txBody>
      </p:sp>
      <p:sp>
        <p:nvSpPr>
          <p:cNvPr id="178" name="Shape 178"/>
          <p:cNvSpPr>
            <a:spLocks noGrp="1"/>
          </p:cNvSpPr>
          <p:nvPr>
            <p:ph type="body" idx="1"/>
          </p:nvPr>
        </p:nvSpPr>
        <p:spPr>
          <a:prstGeom prst="rect">
            <a:avLst/>
          </a:prstGeom>
        </p:spPr>
        <p:txBody>
          <a:bodyPr/>
          <a:lstStyle/>
          <a:p>
            <a:r>
              <a:t>What terms do I need to know?</a:t>
            </a:r>
          </a:p>
          <a:p>
            <a:pPr marL="1216151" lvl="1" indent="-758951">
              <a:buChar char="➢"/>
            </a:pPr>
            <a:r>
              <a:t>tariff</a:t>
            </a:r>
          </a:p>
          <a:p>
            <a:pPr marL="1216151" lvl="1" indent="-758951">
              <a:buChar char="➢"/>
            </a:pPr>
            <a:r>
              <a:t>quota</a:t>
            </a:r>
          </a:p>
          <a:p>
            <a:pPr marL="1216151" lvl="1" indent="-758951">
              <a:buChar char="➢"/>
            </a:pPr>
            <a:r>
              <a:t>embargo</a:t>
            </a:r>
          </a:p>
          <a:p>
            <a:pPr marL="1216151" lvl="1" indent="-758951">
              <a:buChar char="➢"/>
            </a:pPr>
            <a:r>
              <a:t>currency</a:t>
            </a:r>
          </a:p>
          <a:p>
            <a:pPr marL="1216151" lvl="1" indent="-758951">
              <a:buChar char="➢"/>
            </a:pPr>
            <a:r>
              <a:t>Gross Domestic Product (GDP)</a:t>
            </a:r>
          </a:p>
          <a:p>
            <a:pPr marL="1216151" lvl="1" indent="-758951">
              <a:buChar char="➢"/>
            </a:pPr>
            <a:r>
              <a:t>literacy</a:t>
            </a:r>
          </a:p>
          <a:p>
            <a:pPr marL="1216151" lvl="1" indent="-758951">
              <a:buChar char="➢"/>
            </a:pPr>
            <a:r>
              <a:t>entrepreneur</a:t>
            </a:r>
          </a:p>
        </p:txBody>
      </p:sp>
      <p:sp>
        <p:nvSpPr>
          <p:cNvPr id="179" name="Shape 17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35</a:t>
            </a:fld>
            <a:endParaRP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r>
              <a:t>Economic Systems</a:t>
            </a:r>
          </a:p>
        </p:txBody>
      </p:sp>
      <p:sp>
        <p:nvSpPr>
          <p:cNvPr id="182" name="Shape 182"/>
          <p:cNvSpPr>
            <a:spLocks noGrp="1"/>
          </p:cNvSpPr>
          <p:nvPr>
            <p:ph type="body" idx="1"/>
          </p:nvPr>
        </p:nvSpPr>
        <p:spPr>
          <a:prstGeom prst="rect">
            <a:avLst/>
          </a:prstGeom>
        </p:spPr>
        <p:txBody>
          <a:bodyPr/>
          <a:lstStyle/>
          <a:p>
            <a:r>
              <a:rPr dirty="0"/>
              <a:t>All countries have to answer three basic questions in order to develop their economic systems:</a:t>
            </a:r>
          </a:p>
          <a:p>
            <a:pPr marL="1443789" lvl="2" indent="-427789">
              <a:buFontTx/>
              <a:buAutoNum type="arabicPeriod"/>
            </a:pPr>
            <a:r>
              <a:rPr dirty="0"/>
              <a:t>What goods will they produce?</a:t>
            </a:r>
          </a:p>
          <a:p>
            <a:pPr marL="1443789" lvl="2" indent="-427789">
              <a:buFontTx/>
              <a:buAutoNum type="arabicPeriod"/>
            </a:pPr>
            <a:r>
              <a:rPr dirty="0"/>
              <a:t>How will they be produced?</a:t>
            </a:r>
          </a:p>
          <a:p>
            <a:pPr marL="1443789" lvl="2" indent="-427789">
              <a:buFontTx/>
              <a:buAutoNum type="arabicPeriod"/>
            </a:pPr>
            <a:r>
              <a:rPr dirty="0"/>
              <a:t>For whom will they be produced?</a:t>
            </a:r>
          </a:p>
          <a:p>
            <a:r>
              <a:rPr dirty="0"/>
              <a:t>Based on the answers to these questions, a country develops a traditional, command, or market </a:t>
            </a:r>
            <a:r>
              <a:rPr dirty="0" smtClean="0"/>
              <a:t>economy</a:t>
            </a:r>
            <a:r>
              <a:rPr lang="en-US" dirty="0" smtClean="0"/>
              <a:t>.</a:t>
            </a:r>
            <a:endParaRPr dirty="0"/>
          </a:p>
        </p:txBody>
      </p:sp>
      <p:sp>
        <p:nvSpPr>
          <p:cNvPr id="183" name="Shape 18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36</a:t>
            </a:fld>
            <a:endParaRP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prstGeom prst="rect">
            <a:avLst/>
          </a:prstGeom>
        </p:spPr>
        <p:txBody>
          <a:bodyPr/>
          <a:lstStyle/>
          <a:p>
            <a:r>
              <a:t>Traditional Economy</a:t>
            </a:r>
          </a:p>
        </p:txBody>
      </p:sp>
      <p:sp>
        <p:nvSpPr>
          <p:cNvPr id="186" name="Shape 186"/>
          <p:cNvSpPr>
            <a:spLocks noGrp="1"/>
          </p:cNvSpPr>
          <p:nvPr>
            <p:ph type="body" idx="1"/>
          </p:nvPr>
        </p:nvSpPr>
        <p:spPr>
          <a:prstGeom prst="rect">
            <a:avLst/>
          </a:prstGeom>
        </p:spPr>
        <p:txBody>
          <a:bodyPr/>
          <a:lstStyle/>
          <a:p>
            <a:pPr marL="736183" indent="-736183" defTabSz="886968">
              <a:defRPr sz="3104"/>
            </a:pPr>
            <a:r>
              <a:rPr dirty="0"/>
              <a:t>In a traditional economy, customs and habits are used to decide what goods will be produced, distributed, and </a:t>
            </a:r>
            <a:r>
              <a:rPr dirty="0" smtClean="0"/>
              <a:t>consumed</a:t>
            </a:r>
            <a:r>
              <a:rPr lang="en-US" dirty="0" smtClean="0"/>
              <a:t>.</a:t>
            </a:r>
            <a:endParaRPr dirty="0"/>
          </a:p>
          <a:p>
            <a:pPr marL="736183" indent="-736183" defTabSz="886968">
              <a:defRPr sz="3104"/>
            </a:pPr>
            <a:r>
              <a:rPr dirty="0"/>
              <a:t>Jobs are often handed down from generation to generation, meaning there is very little change over </a:t>
            </a:r>
            <a:r>
              <a:rPr dirty="0" smtClean="0"/>
              <a:t>time</a:t>
            </a:r>
            <a:r>
              <a:rPr lang="en-US" dirty="0" smtClean="0"/>
              <a:t>.</a:t>
            </a:r>
            <a:endParaRPr dirty="0"/>
          </a:p>
          <a:p>
            <a:pPr marL="736183" indent="-736183" defTabSz="886968">
              <a:defRPr sz="3104"/>
            </a:pPr>
            <a:r>
              <a:rPr dirty="0"/>
              <a:t>Farming, hunting and gathering, and cattle herding are often parts of a traditional </a:t>
            </a:r>
            <a:r>
              <a:rPr dirty="0" smtClean="0"/>
              <a:t>economy</a:t>
            </a:r>
            <a:r>
              <a:rPr lang="en-US" dirty="0" smtClean="0"/>
              <a:t>.</a:t>
            </a:r>
            <a:endParaRPr dirty="0"/>
          </a:p>
          <a:p>
            <a:pPr marL="736183" indent="-736183" defTabSz="886968">
              <a:defRPr sz="3104"/>
            </a:pPr>
            <a:r>
              <a:rPr dirty="0"/>
              <a:t>This type of economy was found in the culture of the Aborigines in </a:t>
            </a:r>
            <a:r>
              <a:rPr dirty="0" smtClean="0"/>
              <a:t>Australia</a:t>
            </a:r>
            <a:r>
              <a:rPr lang="en-US" dirty="0" smtClean="0"/>
              <a:t>.</a:t>
            </a:r>
            <a:endParaRPr dirty="0"/>
          </a:p>
        </p:txBody>
      </p:sp>
      <p:sp>
        <p:nvSpPr>
          <p:cNvPr id="187" name="Shape 18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37</a:t>
            </a:fld>
            <a:endParaRP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title"/>
          </p:nvPr>
        </p:nvSpPr>
        <p:spPr>
          <a:prstGeom prst="rect">
            <a:avLst/>
          </a:prstGeom>
        </p:spPr>
        <p:txBody>
          <a:bodyPr/>
          <a:lstStyle/>
          <a:p>
            <a:r>
              <a:t>Command Economy</a:t>
            </a:r>
          </a:p>
        </p:txBody>
      </p:sp>
      <p:sp>
        <p:nvSpPr>
          <p:cNvPr id="190" name="Shape 190"/>
          <p:cNvSpPr>
            <a:spLocks noGrp="1"/>
          </p:cNvSpPr>
          <p:nvPr>
            <p:ph type="body" idx="1"/>
          </p:nvPr>
        </p:nvSpPr>
        <p:spPr>
          <a:prstGeom prst="rect">
            <a:avLst/>
          </a:prstGeom>
        </p:spPr>
        <p:txBody>
          <a:bodyPr>
            <a:normAutofit lnSpcReduction="10000"/>
          </a:bodyPr>
          <a:lstStyle/>
          <a:p>
            <a:pPr marL="675467" indent="-675467" defTabSz="813816">
              <a:spcBef>
                <a:spcPts val="600"/>
              </a:spcBef>
              <a:defRPr sz="2848"/>
            </a:pPr>
            <a:r>
              <a:rPr dirty="0"/>
              <a:t>In a command economy, government planning groups make the basic economic </a:t>
            </a:r>
            <a:r>
              <a:rPr dirty="0" smtClean="0"/>
              <a:t>decisions</a:t>
            </a:r>
            <a:r>
              <a:rPr lang="en-US" dirty="0" smtClean="0"/>
              <a:t>.</a:t>
            </a:r>
            <a:endParaRPr dirty="0"/>
          </a:p>
          <a:p>
            <a:pPr marL="675467" indent="-675467" defTabSz="813816">
              <a:spcBef>
                <a:spcPts val="600"/>
              </a:spcBef>
              <a:defRPr sz="2848"/>
            </a:pPr>
            <a:r>
              <a:rPr dirty="0"/>
              <a:t>Individuals and corporations do not usually own their businesses and </a:t>
            </a:r>
            <a:r>
              <a:rPr dirty="0" smtClean="0"/>
              <a:t>farms</a:t>
            </a:r>
            <a:r>
              <a:rPr lang="en-US" dirty="0" smtClean="0"/>
              <a:t>;</a:t>
            </a:r>
            <a:r>
              <a:rPr dirty="0" smtClean="0"/>
              <a:t> </a:t>
            </a:r>
            <a:r>
              <a:rPr dirty="0"/>
              <a:t>the government owns </a:t>
            </a:r>
            <a:r>
              <a:rPr dirty="0" smtClean="0"/>
              <a:t>them</a:t>
            </a:r>
            <a:r>
              <a:rPr lang="en-US" dirty="0" smtClean="0"/>
              <a:t>.</a:t>
            </a:r>
            <a:endParaRPr dirty="0"/>
          </a:p>
          <a:p>
            <a:pPr marL="675467" indent="-675467" defTabSz="813816">
              <a:spcBef>
                <a:spcPts val="600"/>
              </a:spcBef>
              <a:defRPr sz="2848"/>
            </a:pPr>
            <a:r>
              <a:rPr dirty="0"/>
              <a:t>Workers are told what to produce and how much to produce at a given </a:t>
            </a:r>
            <a:r>
              <a:rPr dirty="0" smtClean="0"/>
              <a:t>time</a:t>
            </a:r>
            <a:r>
              <a:rPr lang="en-US" dirty="0" smtClean="0"/>
              <a:t>.</a:t>
            </a:r>
            <a:endParaRPr dirty="0"/>
          </a:p>
          <a:p>
            <a:pPr marL="675467" indent="-675467" defTabSz="813816">
              <a:spcBef>
                <a:spcPts val="600"/>
              </a:spcBef>
              <a:defRPr sz="2848"/>
            </a:pPr>
            <a:r>
              <a:rPr dirty="0"/>
              <a:t>Government sets prices, wages, etc.</a:t>
            </a:r>
          </a:p>
          <a:p>
            <a:pPr marL="675467" indent="-675467" defTabSz="813816">
              <a:spcBef>
                <a:spcPts val="600"/>
              </a:spcBef>
              <a:defRPr sz="2848"/>
            </a:pPr>
            <a:r>
              <a:rPr dirty="0"/>
              <a:t>The expectation is that everyone in the country will have the goods they need when they need </a:t>
            </a:r>
            <a:r>
              <a:rPr dirty="0" smtClean="0"/>
              <a:t>them</a:t>
            </a:r>
            <a:r>
              <a:rPr lang="en-US" dirty="0" smtClean="0"/>
              <a:t>.</a:t>
            </a:r>
            <a:endParaRPr dirty="0"/>
          </a:p>
        </p:txBody>
      </p:sp>
      <p:sp>
        <p:nvSpPr>
          <p:cNvPr id="191" name="Shape 19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38</a:t>
            </a:fld>
            <a:endParaRP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prstGeom prst="rect">
            <a:avLst/>
          </a:prstGeom>
        </p:spPr>
        <p:txBody>
          <a:bodyPr/>
          <a:lstStyle/>
          <a:p>
            <a:r>
              <a:t>Market Economy</a:t>
            </a:r>
          </a:p>
        </p:txBody>
      </p:sp>
      <p:sp>
        <p:nvSpPr>
          <p:cNvPr id="194" name="Shape 194"/>
          <p:cNvSpPr>
            <a:spLocks noGrp="1"/>
          </p:cNvSpPr>
          <p:nvPr>
            <p:ph type="body" idx="1"/>
          </p:nvPr>
        </p:nvSpPr>
        <p:spPr>
          <a:prstGeom prst="rect">
            <a:avLst/>
          </a:prstGeom>
        </p:spPr>
        <p:txBody>
          <a:bodyPr/>
          <a:lstStyle/>
          <a:p>
            <a:r>
              <a:rPr dirty="0"/>
              <a:t>In a market economy, decisions are made by changes in prices that occur between individual buyers and sellers in the </a:t>
            </a:r>
            <a:r>
              <a:rPr dirty="0" smtClean="0"/>
              <a:t>marketplace</a:t>
            </a:r>
            <a:r>
              <a:rPr lang="en-US" dirty="0" smtClean="0"/>
              <a:t>.</a:t>
            </a:r>
            <a:endParaRPr dirty="0"/>
          </a:p>
          <a:p>
            <a:r>
              <a:rPr dirty="0"/>
              <a:t>Australia is a good example of a market </a:t>
            </a:r>
            <a:r>
              <a:rPr dirty="0" smtClean="0"/>
              <a:t>economy</a:t>
            </a:r>
            <a:r>
              <a:rPr lang="en-US" dirty="0" smtClean="0"/>
              <a:t>.</a:t>
            </a:r>
            <a:endParaRPr dirty="0"/>
          </a:p>
          <a:p>
            <a:r>
              <a:rPr dirty="0"/>
              <a:t>Businesses operate without many rules from the </a:t>
            </a:r>
            <a:r>
              <a:rPr dirty="0" smtClean="0"/>
              <a:t>government</a:t>
            </a:r>
            <a:r>
              <a:rPr lang="en-US" dirty="0" smtClean="0"/>
              <a:t>.</a:t>
            </a:r>
            <a:endParaRPr dirty="0"/>
          </a:p>
          <a:p>
            <a:r>
              <a:rPr dirty="0"/>
              <a:t>People are free to start businesses and can do so </a:t>
            </a:r>
            <a:r>
              <a:rPr dirty="0" smtClean="0"/>
              <a:t>quickly</a:t>
            </a:r>
            <a:r>
              <a:rPr lang="en-US" dirty="0" smtClean="0"/>
              <a:t>.</a:t>
            </a:r>
            <a:endParaRPr dirty="0"/>
          </a:p>
        </p:txBody>
      </p:sp>
      <p:sp>
        <p:nvSpPr>
          <p:cNvPr id="195" name="Shape 19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39</a:t>
            </a:fld>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title"/>
          </p:nvPr>
        </p:nvSpPr>
        <p:spPr>
          <a:xfrm>
            <a:off x="457200" y="0"/>
            <a:ext cx="8229600" cy="1143000"/>
          </a:xfrm>
          <a:prstGeom prst="rect">
            <a:avLst/>
          </a:prstGeom>
        </p:spPr>
        <p:txBody>
          <a:bodyPr>
            <a:normAutofit fontScale="90000"/>
          </a:bodyPr>
          <a:lstStyle>
            <a:lvl1pPr defTabSz="850391">
              <a:defRPr sz="4092">
                <a:effectLst>
                  <a:outerShdw blurRad="35433" dist="35433" dir="2700000" rotWithShape="0">
                    <a:srgbClr val="000000">
                      <a:alpha val="43137"/>
                    </a:srgbClr>
                  </a:outerShdw>
                </a:effectLst>
              </a:defRPr>
            </a:lvl1pPr>
          </a:lstStyle>
          <a:p>
            <a:r>
              <a:t>Section 1: Geography of Australia</a:t>
            </a:r>
          </a:p>
        </p:txBody>
      </p:sp>
      <p:sp>
        <p:nvSpPr>
          <p:cNvPr id="71" name="Shape 71"/>
          <p:cNvSpPr>
            <a:spLocks noGrp="1"/>
          </p:cNvSpPr>
          <p:nvPr>
            <p:ph type="body" idx="1"/>
          </p:nvPr>
        </p:nvSpPr>
        <p:spPr>
          <a:xfrm>
            <a:off x="457200" y="1600200"/>
            <a:ext cx="8229600" cy="4525963"/>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dirty="0" smtClean="0"/>
              <a:t>outback</a:t>
            </a:r>
            <a:endParaRPr dirty="0"/>
          </a:p>
          <a:p>
            <a:pPr marL="742950" lvl="1" indent="-285750">
              <a:lnSpc>
                <a:spcPct val="100000"/>
              </a:lnSpc>
              <a:spcBef>
                <a:spcPts val="600"/>
              </a:spcBef>
              <a:buFont typeface="Arial"/>
              <a:defRPr sz="2800"/>
            </a:pPr>
            <a:r>
              <a:rPr dirty="0"/>
              <a:t>natural resource</a:t>
            </a:r>
          </a:p>
          <a:p>
            <a:pPr marL="742950" lvl="1" indent="-285750">
              <a:lnSpc>
                <a:spcPct val="100000"/>
              </a:lnSpc>
              <a:spcBef>
                <a:spcPts val="600"/>
              </a:spcBef>
              <a:buFont typeface="Arial"/>
              <a:defRPr sz="2800"/>
            </a:pPr>
            <a:r>
              <a:rPr dirty="0"/>
              <a:t>monolith</a:t>
            </a:r>
          </a:p>
          <a:p>
            <a:pPr marL="742950" lvl="1" indent="-285750">
              <a:lnSpc>
                <a:spcPct val="100000"/>
              </a:lnSpc>
              <a:spcBef>
                <a:spcPts val="600"/>
              </a:spcBef>
              <a:buFont typeface="Arial"/>
              <a:defRPr sz="2800"/>
            </a:pPr>
            <a:r>
              <a:rPr dirty="0"/>
              <a:t>Aborigines</a:t>
            </a:r>
          </a:p>
        </p:txBody>
      </p:sp>
      <p:sp>
        <p:nvSpPr>
          <p:cNvPr id="72" name="Shape 72"/>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1">
                                            <p:bg/>
                                          </p:spTgt>
                                        </p:tgtEl>
                                        <p:attrNameLst>
                                          <p:attrName>style.visibility</p:attrName>
                                        </p:attrNameLst>
                                      </p:cBhvr>
                                      <p:to>
                                        <p:strVal val="visible"/>
                                      </p:to>
                                    </p:set>
                                    <p:anim calcmode="lin" valueType="num">
                                      <p:cBhvr>
                                        <p:cTn id="7" dur="500" fill="hold"/>
                                        <p:tgtEl>
                                          <p:spTgt spid="71">
                                            <p:bg/>
                                          </p:spTgt>
                                        </p:tgtEl>
                                        <p:attrNameLst>
                                          <p:attrName>ppt_x</p:attrName>
                                        </p:attrNameLst>
                                      </p:cBhvr>
                                      <p:tavLst>
                                        <p:tav tm="0">
                                          <p:val>
                                            <p:strVal val="0-#ppt_w/2"/>
                                          </p:val>
                                        </p:tav>
                                        <p:tav tm="100000">
                                          <p:val>
                                            <p:strVal val="#ppt_x"/>
                                          </p:val>
                                        </p:tav>
                                      </p:tavLst>
                                    </p:anim>
                                    <p:anim calcmode="lin" valueType="num">
                                      <p:cBhvr>
                                        <p:cTn id="8" dur="500" fill="hold"/>
                                        <p:tgtEl>
                                          <p:spTgt spid="7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1">
                                            <p:txEl>
                                              <p:pRg st="0" end="0"/>
                                            </p:txEl>
                                          </p:spTgt>
                                        </p:tgtEl>
                                        <p:attrNameLst>
                                          <p:attrName>style.visibility</p:attrName>
                                        </p:attrNameLst>
                                      </p:cBhvr>
                                      <p:to>
                                        <p:strVal val="visible"/>
                                      </p:to>
                                    </p:set>
                                    <p:anim calcmode="lin" valueType="num">
                                      <p:cBhvr>
                                        <p:cTn id="11" dur="500" fill="hold"/>
                                        <p:tgtEl>
                                          <p:spTgt spid="7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71">
                                            <p:txEl>
                                              <p:pRg st="1" end="1"/>
                                            </p:txEl>
                                          </p:spTgt>
                                        </p:tgtEl>
                                        <p:attrNameLst>
                                          <p:attrName>style.visibility</p:attrName>
                                        </p:attrNameLst>
                                      </p:cBhvr>
                                      <p:to>
                                        <p:strVal val="visible"/>
                                      </p:to>
                                    </p:set>
                                    <p:anim calcmode="lin" valueType="num">
                                      <p:cBhvr>
                                        <p:cTn id="15" dur="500" fill="hold"/>
                                        <p:tgtEl>
                                          <p:spTgt spid="71">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71">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p:tmAbs val="0"/>
                                  </p:iterate>
                                  <p:childTnLst>
                                    <p:set>
                                      <p:cBhvr>
                                        <p:cTn id="18" fill="hold"/>
                                        <p:tgtEl>
                                          <p:spTgt spid="71">
                                            <p:txEl>
                                              <p:pRg st="2" end="2"/>
                                            </p:txEl>
                                          </p:spTgt>
                                        </p:tgtEl>
                                        <p:attrNameLst>
                                          <p:attrName>style.visibility</p:attrName>
                                        </p:attrNameLst>
                                      </p:cBhvr>
                                      <p:to>
                                        <p:strVal val="visible"/>
                                      </p:to>
                                    </p:set>
                                    <p:anim calcmode="lin" valueType="num">
                                      <p:cBhvr>
                                        <p:cTn id="19" dur="500" fill="hold"/>
                                        <p:tgtEl>
                                          <p:spTgt spid="71">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71">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1" nodeType="withEffect">
                                  <p:stCondLst>
                                    <p:cond delay="0"/>
                                  </p:stCondLst>
                                  <p:iterate>
                                    <p:tmAbs val="0"/>
                                  </p:iterate>
                                  <p:childTnLst>
                                    <p:set>
                                      <p:cBhvr>
                                        <p:cTn id="22" fill="hold"/>
                                        <p:tgtEl>
                                          <p:spTgt spid="71">
                                            <p:txEl>
                                              <p:pRg st="3" end="3"/>
                                            </p:txEl>
                                          </p:spTgt>
                                        </p:tgtEl>
                                        <p:attrNameLst>
                                          <p:attrName>style.visibility</p:attrName>
                                        </p:attrNameLst>
                                      </p:cBhvr>
                                      <p:to>
                                        <p:strVal val="visible"/>
                                      </p:to>
                                    </p:set>
                                    <p:anim calcmode="lin" valueType="num">
                                      <p:cBhvr>
                                        <p:cTn id="23" dur="500" fill="hold"/>
                                        <p:tgtEl>
                                          <p:spTgt spid="71">
                                            <p:txEl>
                                              <p:pRg st="3" end="3"/>
                                            </p:txEl>
                                          </p:spTgt>
                                        </p:tgtEl>
                                        <p:attrNameLst>
                                          <p:attrName>ppt_x</p:attrName>
                                        </p:attrNameLst>
                                      </p:cBhvr>
                                      <p:tavLst>
                                        <p:tav tm="0">
                                          <p:val>
                                            <p:strVal val="0-#ppt_w/2"/>
                                          </p:val>
                                        </p:tav>
                                        <p:tav tm="100000">
                                          <p:val>
                                            <p:strVal val="#ppt_x"/>
                                          </p:val>
                                        </p:tav>
                                      </p:tavLst>
                                    </p:anim>
                                    <p:anim calcmode="lin" valueType="num">
                                      <p:cBhvr>
                                        <p:cTn id="24" dur="500" fill="hold"/>
                                        <p:tgtEl>
                                          <p:spTgt spid="71">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1" nodeType="withEffect">
                                  <p:stCondLst>
                                    <p:cond delay="0"/>
                                  </p:stCondLst>
                                  <p:iterate>
                                    <p:tmAbs val="0"/>
                                  </p:iterate>
                                  <p:childTnLst>
                                    <p:set>
                                      <p:cBhvr>
                                        <p:cTn id="26" fill="hold"/>
                                        <p:tgtEl>
                                          <p:spTgt spid="71">
                                            <p:txEl>
                                              <p:pRg st="4" end="4"/>
                                            </p:txEl>
                                          </p:spTgt>
                                        </p:tgtEl>
                                        <p:attrNameLst>
                                          <p:attrName>style.visibility</p:attrName>
                                        </p:attrNameLst>
                                      </p:cBhvr>
                                      <p:to>
                                        <p:strVal val="visible"/>
                                      </p:to>
                                    </p:set>
                                    <p:anim calcmode="lin" valueType="num">
                                      <p:cBhvr>
                                        <p:cTn id="27" dur="500" fill="hold"/>
                                        <p:tgtEl>
                                          <p:spTgt spid="71">
                                            <p:txEl>
                                              <p:pRg st="4" end="4"/>
                                            </p:txEl>
                                          </p:spTgt>
                                        </p:tgtEl>
                                        <p:attrNameLst>
                                          <p:attrName>ppt_x</p:attrName>
                                        </p:attrNameLst>
                                      </p:cBhvr>
                                      <p:tavLst>
                                        <p:tav tm="0">
                                          <p:val>
                                            <p:strVal val="0-#ppt_w/2"/>
                                          </p:val>
                                        </p:tav>
                                        <p:tav tm="100000">
                                          <p:val>
                                            <p:strVal val="#ppt_x"/>
                                          </p:val>
                                        </p:tav>
                                      </p:tavLst>
                                    </p:anim>
                                    <p:anim calcmode="lin" valueType="num">
                                      <p:cBhvr>
                                        <p:cTn id="28" dur="500" fill="hold"/>
                                        <p:tgtEl>
                                          <p:spTgt spid="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build="p"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xfrm>
            <a:off x="0" y="274638"/>
            <a:ext cx="9144000" cy="1143001"/>
          </a:xfrm>
          <a:prstGeom prst="rect">
            <a:avLst/>
          </a:prstGeom>
        </p:spPr>
        <p:txBody>
          <a:bodyPr>
            <a:normAutofit/>
          </a:bodyPr>
          <a:lstStyle>
            <a:lvl1pPr defTabSz="795527">
              <a:defRPr sz="3828">
                <a:effectLst>
                  <a:outerShdw blurRad="33147" dist="33147" dir="2700000" rotWithShape="0">
                    <a:srgbClr val="000000">
                      <a:alpha val="43137"/>
                    </a:srgbClr>
                  </a:outerShdw>
                </a:effectLst>
              </a:defRPr>
            </a:lvl1pPr>
          </a:lstStyle>
          <a:p>
            <a:r>
              <a:t>Economic System in Australia Today</a:t>
            </a:r>
          </a:p>
        </p:txBody>
      </p:sp>
      <p:sp>
        <p:nvSpPr>
          <p:cNvPr id="198" name="Shape 198"/>
          <p:cNvSpPr>
            <a:spLocks noGrp="1"/>
          </p:cNvSpPr>
          <p:nvPr>
            <p:ph type="body" idx="1"/>
          </p:nvPr>
        </p:nvSpPr>
        <p:spPr>
          <a:prstGeom prst="rect">
            <a:avLst/>
          </a:prstGeom>
        </p:spPr>
        <p:txBody>
          <a:bodyPr>
            <a:normAutofit lnSpcReduction="10000"/>
          </a:bodyPr>
          <a:lstStyle/>
          <a:p>
            <a:pPr marL="743772" indent="-743772" defTabSz="896111">
              <a:defRPr sz="3136"/>
            </a:pPr>
            <a:r>
              <a:rPr dirty="0"/>
              <a:t>Australia has one of the freest economies in the world </a:t>
            </a:r>
            <a:r>
              <a:rPr dirty="0" smtClean="0"/>
              <a:t>today</a:t>
            </a:r>
            <a:r>
              <a:rPr lang="en-US" dirty="0" smtClean="0"/>
              <a:t>.</a:t>
            </a:r>
            <a:endParaRPr dirty="0"/>
          </a:p>
          <a:p>
            <a:pPr marL="743772" indent="-743772" defTabSz="896111">
              <a:defRPr sz="3136"/>
            </a:pPr>
            <a:r>
              <a:rPr dirty="0"/>
              <a:t>Australia’s economy leans heavily toward a market system, as there is little involvement from the government in the </a:t>
            </a:r>
            <a:r>
              <a:rPr dirty="0" smtClean="0"/>
              <a:t>economy</a:t>
            </a:r>
            <a:r>
              <a:rPr lang="en-US" dirty="0" smtClean="0"/>
              <a:t>.</a:t>
            </a:r>
            <a:endParaRPr dirty="0"/>
          </a:p>
          <a:p>
            <a:pPr marL="743772" indent="-743772" defTabSz="896111">
              <a:defRPr sz="3136"/>
            </a:pPr>
            <a:r>
              <a:rPr dirty="0"/>
              <a:t>Prices are set by the agreement of buyers and sellers, not the </a:t>
            </a:r>
            <a:r>
              <a:rPr dirty="0" smtClean="0"/>
              <a:t>government</a:t>
            </a:r>
            <a:r>
              <a:rPr lang="en-US" dirty="0" smtClean="0"/>
              <a:t>.</a:t>
            </a:r>
            <a:endParaRPr dirty="0"/>
          </a:p>
          <a:p>
            <a:pPr marL="743772" indent="-743772" defTabSz="896111">
              <a:defRPr sz="3136"/>
            </a:pPr>
            <a:r>
              <a:rPr dirty="0"/>
              <a:t>Business owners and consumers in Australia can depend on good laws to protect </a:t>
            </a:r>
            <a:r>
              <a:rPr dirty="0" smtClean="0"/>
              <a:t>them</a:t>
            </a:r>
            <a:r>
              <a:rPr lang="en-US" dirty="0" smtClean="0"/>
              <a:t>.</a:t>
            </a:r>
            <a:endParaRPr dirty="0"/>
          </a:p>
        </p:txBody>
      </p:sp>
      <p:sp>
        <p:nvSpPr>
          <p:cNvPr id="199" name="Shape 19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40</a:t>
            </a:fld>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prstGeom prst="rect">
            <a:avLst/>
          </a:prstGeom>
        </p:spPr>
        <p:txBody>
          <a:bodyPr>
            <a:normAutofit/>
          </a:bodyPr>
          <a:lstStyle>
            <a:lvl1pPr defTabSz="795527">
              <a:defRPr sz="3828">
                <a:effectLst>
                  <a:outerShdw blurRad="33147" dist="33147" dir="2700000" rotWithShape="0">
                    <a:srgbClr val="000000">
                      <a:alpha val="43137"/>
                    </a:srgbClr>
                  </a:outerShdw>
                </a:effectLst>
              </a:defRPr>
            </a:lvl1pPr>
          </a:lstStyle>
          <a:p>
            <a:r>
              <a:rPr lang="en-US" dirty="0" smtClean="0"/>
              <a:t>Australia GDP Growth</a:t>
            </a:r>
            <a:endParaRPr dirty="0"/>
          </a:p>
        </p:txBody>
      </p:sp>
      <p:sp>
        <p:nvSpPr>
          <p:cNvPr id="199" name="Shape 19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41</a:t>
            </a:fld>
            <a:endParaRPr/>
          </a:p>
        </p:txBody>
      </p:sp>
      <p:pic>
        <p:nvPicPr>
          <p:cNvPr id="1026" name="Picture 2" descr="http://finance.mapsofworld.com/new-images/australia-gd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456303"/>
            <a:ext cx="7143750" cy="3543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89046194"/>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xfrm>
            <a:off x="457200" y="0"/>
            <a:ext cx="8229600" cy="1143001"/>
          </a:xfrm>
          <a:prstGeom prst="rect">
            <a:avLst/>
          </a:prstGeom>
        </p:spPr>
        <p:txBody>
          <a:bodyPr/>
          <a:lstStyle/>
          <a:p>
            <a:r>
              <a:rPr dirty="0"/>
              <a:t>Trade and Tourism</a:t>
            </a:r>
          </a:p>
        </p:txBody>
      </p:sp>
      <p:sp>
        <p:nvSpPr>
          <p:cNvPr id="202" name="Shape 202"/>
          <p:cNvSpPr>
            <a:spLocks noGrp="1"/>
          </p:cNvSpPr>
          <p:nvPr>
            <p:ph type="body" idx="1"/>
          </p:nvPr>
        </p:nvSpPr>
        <p:spPr>
          <a:xfrm>
            <a:off x="118872" y="1143001"/>
            <a:ext cx="8933688" cy="4525963"/>
          </a:xfrm>
          <a:prstGeom prst="rect">
            <a:avLst/>
          </a:prstGeom>
        </p:spPr>
        <p:txBody>
          <a:bodyPr>
            <a:normAutofit/>
          </a:bodyPr>
          <a:lstStyle/>
          <a:p>
            <a:pPr marL="637519" indent="-637519" defTabSz="768095">
              <a:spcBef>
                <a:spcPts val="600"/>
              </a:spcBef>
              <a:defRPr sz="2688"/>
            </a:pPr>
            <a:r>
              <a:rPr dirty="0"/>
              <a:t>China’s growth has a direct impact on the Australian economy, as Australia is a major </a:t>
            </a:r>
            <a:r>
              <a:rPr dirty="0" smtClean="0"/>
              <a:t>supplier </a:t>
            </a:r>
            <a:r>
              <a:rPr dirty="0"/>
              <a:t>of natural resources to </a:t>
            </a:r>
            <a:r>
              <a:rPr dirty="0" smtClean="0"/>
              <a:t>China</a:t>
            </a:r>
            <a:r>
              <a:rPr lang="en-US" dirty="0" smtClean="0"/>
              <a:t>.</a:t>
            </a:r>
            <a:endParaRPr dirty="0"/>
          </a:p>
          <a:p>
            <a:pPr marL="637519" indent="-637519" defTabSz="768095">
              <a:spcBef>
                <a:spcPts val="600"/>
              </a:spcBef>
              <a:defRPr sz="2688"/>
            </a:pPr>
            <a:r>
              <a:rPr dirty="0"/>
              <a:t>Australia’s location makes it expensive for people to visit from other countries, and Australians do the majority of tourism within their own </a:t>
            </a:r>
            <a:r>
              <a:rPr dirty="0" smtClean="0"/>
              <a:t>country</a:t>
            </a:r>
            <a:r>
              <a:rPr lang="en-US" dirty="0" smtClean="0"/>
              <a:t>.</a:t>
            </a:r>
            <a:endParaRPr dirty="0"/>
          </a:p>
          <a:p>
            <a:pPr marL="1456996" lvl="2" indent="-637519" defTabSz="768095">
              <a:spcBef>
                <a:spcPts val="600"/>
              </a:spcBef>
              <a:buFont typeface="Arial" charset="0"/>
              <a:buChar char="•"/>
              <a:defRPr sz="2688"/>
            </a:pPr>
            <a:r>
              <a:rPr dirty="0"/>
              <a:t>Most international tourism comes from nearby New </a:t>
            </a:r>
            <a:r>
              <a:rPr dirty="0" smtClean="0"/>
              <a:t>Zealand</a:t>
            </a:r>
            <a:r>
              <a:rPr lang="en-US" dirty="0" smtClean="0"/>
              <a:t>.</a:t>
            </a:r>
            <a:endParaRPr dirty="0"/>
          </a:p>
          <a:p>
            <a:pPr marL="637519" indent="-637519" defTabSz="768095">
              <a:spcBef>
                <a:spcPts val="600"/>
              </a:spcBef>
              <a:defRPr sz="2688"/>
            </a:pPr>
            <a:r>
              <a:rPr dirty="0"/>
              <a:t>In the non-desert regions, Australians grow many grains, and Australia is developing its cotton industry, and has a large beef cattle </a:t>
            </a:r>
            <a:r>
              <a:rPr dirty="0" smtClean="0"/>
              <a:t>industry</a:t>
            </a:r>
            <a:r>
              <a:rPr lang="en-US" dirty="0" smtClean="0"/>
              <a:t>.</a:t>
            </a:r>
            <a:endParaRPr dirty="0"/>
          </a:p>
        </p:txBody>
      </p:sp>
      <p:sp>
        <p:nvSpPr>
          <p:cNvPr id="203" name="Shape 20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42</a:t>
            </a:fld>
            <a:endParaRP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xfrm>
            <a:off x="457200" y="0"/>
            <a:ext cx="8229600" cy="1143001"/>
          </a:xfrm>
          <a:prstGeom prst="rect">
            <a:avLst/>
          </a:prstGeom>
        </p:spPr>
        <p:txBody>
          <a:bodyPr/>
          <a:lstStyle/>
          <a:p>
            <a:r>
              <a:rPr dirty="0"/>
              <a:t>Trade and Tourism</a:t>
            </a:r>
          </a:p>
        </p:txBody>
      </p:sp>
      <p:sp>
        <p:nvSpPr>
          <p:cNvPr id="203" name="Shape 20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43</a:t>
            </a:fld>
            <a:endParaRPr/>
          </a:p>
        </p:txBody>
      </p:sp>
      <p:pic>
        <p:nvPicPr>
          <p:cNvPr id="4" name="Picture 3"/>
          <p:cNvPicPr>
            <a:picLocks noChangeAspect="1"/>
          </p:cNvPicPr>
          <p:nvPr/>
        </p:nvPicPr>
        <p:blipFill>
          <a:blip r:embed="rId3"/>
          <a:stretch>
            <a:fillRect/>
          </a:stretch>
        </p:blipFill>
        <p:spPr>
          <a:xfrm>
            <a:off x="484632" y="934563"/>
            <a:ext cx="8174736" cy="5452485"/>
          </a:xfrm>
          <a:prstGeom prst="rect">
            <a:avLst/>
          </a:prstGeom>
        </p:spPr>
      </p:pic>
    </p:spTree>
    <p:extLst>
      <p:ext uri="{BB962C8B-B14F-4D97-AF65-F5344CB8AC3E}">
        <p14:creationId xmlns:p14="http://schemas.microsoft.com/office/powerpoint/2010/main" val="1913182004"/>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p:cNvSpPr>
          <p:nvPr>
            <p:ph type="title"/>
          </p:nvPr>
        </p:nvSpPr>
        <p:spPr>
          <a:xfrm>
            <a:off x="457200" y="55245"/>
            <a:ext cx="8229600" cy="840867"/>
          </a:xfrm>
          <a:prstGeom prst="rect">
            <a:avLst/>
          </a:prstGeom>
        </p:spPr>
        <p:txBody>
          <a:bodyPr>
            <a:normAutofit fontScale="90000"/>
          </a:bodyPr>
          <a:lstStyle>
            <a:lvl1pPr defTabSz="886968">
              <a:defRPr sz="4268">
                <a:effectLst>
                  <a:outerShdw blurRad="36957" dist="36957" dir="2700000" rotWithShape="0">
                    <a:srgbClr val="000000">
                      <a:alpha val="43137"/>
                    </a:srgbClr>
                  </a:outerShdw>
                </a:effectLst>
              </a:defRPr>
            </a:lvl1pPr>
          </a:lstStyle>
          <a:p>
            <a:r>
              <a:t>Specialization Encourages Trade</a:t>
            </a:r>
          </a:p>
        </p:txBody>
      </p:sp>
      <p:sp>
        <p:nvSpPr>
          <p:cNvPr id="206" name="Shape 206"/>
          <p:cNvSpPr>
            <a:spLocks noGrp="1"/>
          </p:cNvSpPr>
          <p:nvPr>
            <p:ph type="body" idx="1"/>
          </p:nvPr>
        </p:nvSpPr>
        <p:spPr>
          <a:xfrm>
            <a:off x="457200" y="1051560"/>
            <a:ext cx="8229600" cy="4525963"/>
          </a:xfrm>
          <a:prstGeom prst="rect">
            <a:avLst/>
          </a:prstGeom>
        </p:spPr>
        <p:txBody>
          <a:bodyPr>
            <a:normAutofit lnSpcReduction="10000"/>
          </a:bodyPr>
          <a:lstStyle/>
          <a:p>
            <a:pPr marL="614751" indent="-614751" defTabSz="740663">
              <a:spcBef>
                <a:spcPts val="600"/>
              </a:spcBef>
              <a:defRPr sz="2592"/>
            </a:pPr>
            <a:r>
              <a:rPr dirty="0"/>
              <a:t>When workers have different skills and do different jobs, specialization </a:t>
            </a:r>
            <a:r>
              <a:rPr dirty="0" smtClean="0"/>
              <a:t>occurs</a:t>
            </a:r>
            <a:r>
              <a:rPr lang="en-US" dirty="0" smtClean="0"/>
              <a:t>.</a:t>
            </a:r>
            <a:endParaRPr dirty="0"/>
          </a:p>
          <a:p>
            <a:pPr marL="1420512" lvl="2" indent="-614751" defTabSz="740663">
              <a:spcBef>
                <a:spcPts val="600"/>
              </a:spcBef>
              <a:buFont typeface="Arial" charset="0"/>
              <a:buChar char="•"/>
              <a:defRPr sz="2592"/>
            </a:pPr>
            <a:r>
              <a:rPr dirty="0"/>
              <a:t>The factory runs best when each person learns his or her job </a:t>
            </a:r>
            <a:r>
              <a:rPr dirty="0" smtClean="0"/>
              <a:t>well</a:t>
            </a:r>
            <a:r>
              <a:rPr lang="en-US" dirty="0" smtClean="0"/>
              <a:t>.</a:t>
            </a:r>
            <a:endParaRPr dirty="0"/>
          </a:p>
          <a:p>
            <a:pPr marL="614751" indent="-614751" defTabSz="740663">
              <a:spcBef>
                <a:spcPts val="600"/>
              </a:spcBef>
              <a:defRPr sz="2592"/>
            </a:pPr>
            <a:r>
              <a:rPr dirty="0"/>
              <a:t>Work divided in this way is described as division of </a:t>
            </a:r>
            <a:r>
              <a:rPr dirty="0" smtClean="0"/>
              <a:t>labor</a:t>
            </a:r>
            <a:r>
              <a:rPr lang="en-US" dirty="0" smtClean="0"/>
              <a:t>.</a:t>
            </a:r>
            <a:endParaRPr dirty="0"/>
          </a:p>
          <a:p>
            <a:pPr marL="614751" indent="-614751" defTabSz="740663">
              <a:spcBef>
                <a:spcPts val="600"/>
              </a:spcBef>
              <a:defRPr sz="2592"/>
            </a:pPr>
            <a:r>
              <a:rPr dirty="0"/>
              <a:t>Economies of countries work in a similar </a:t>
            </a:r>
            <a:r>
              <a:rPr dirty="0" smtClean="0"/>
              <a:t>way</a:t>
            </a:r>
            <a:r>
              <a:rPr lang="en-US" dirty="0" smtClean="0"/>
              <a:t>.</a:t>
            </a:r>
            <a:endParaRPr dirty="0"/>
          </a:p>
          <a:p>
            <a:pPr marL="1420512" lvl="2" indent="-614751" defTabSz="740663">
              <a:spcBef>
                <a:spcPts val="600"/>
              </a:spcBef>
              <a:buFont typeface="Arial" charset="0"/>
              <a:buChar char="•"/>
              <a:defRPr sz="2592"/>
            </a:pPr>
            <a:r>
              <a:rPr dirty="0"/>
              <a:t>China needs coal and iron ore for </a:t>
            </a:r>
            <a:r>
              <a:rPr lang="en-US" dirty="0" smtClean="0"/>
              <a:t>its </a:t>
            </a:r>
            <a:r>
              <a:rPr dirty="0" smtClean="0"/>
              <a:t>industries</a:t>
            </a:r>
            <a:r>
              <a:rPr dirty="0"/>
              <a:t>, and Australia has spent time and money to learn the best ways to mine those resources from the </a:t>
            </a:r>
            <a:r>
              <a:rPr dirty="0" smtClean="0"/>
              <a:t>ground</a:t>
            </a:r>
            <a:r>
              <a:rPr lang="en-US" dirty="0" smtClean="0"/>
              <a:t>.</a:t>
            </a:r>
            <a:endParaRPr dirty="0"/>
          </a:p>
          <a:p>
            <a:pPr marL="614751" indent="-614751" defTabSz="740663">
              <a:spcBef>
                <a:spcPts val="600"/>
              </a:spcBef>
              <a:defRPr sz="2592"/>
            </a:pPr>
            <a:r>
              <a:rPr dirty="0"/>
              <a:t>In return, goods produced in Chinese factories are brought into </a:t>
            </a:r>
            <a:r>
              <a:rPr dirty="0" smtClean="0"/>
              <a:t>Australia</a:t>
            </a:r>
            <a:r>
              <a:rPr lang="en-US" dirty="0" smtClean="0"/>
              <a:t> to market. </a:t>
            </a:r>
            <a:endParaRPr dirty="0"/>
          </a:p>
        </p:txBody>
      </p:sp>
      <p:sp>
        <p:nvSpPr>
          <p:cNvPr id="207" name="Shape 20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44</a:t>
            </a:fld>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p:nvPr>
        </p:nvSpPr>
        <p:spPr>
          <a:xfrm>
            <a:off x="457200" y="0"/>
            <a:ext cx="8229600" cy="1143001"/>
          </a:xfrm>
          <a:prstGeom prst="rect">
            <a:avLst/>
          </a:prstGeom>
        </p:spPr>
        <p:txBody>
          <a:bodyPr/>
          <a:lstStyle/>
          <a:p>
            <a:r>
              <a:t>Barriers to Trade</a:t>
            </a:r>
          </a:p>
        </p:txBody>
      </p:sp>
      <p:sp>
        <p:nvSpPr>
          <p:cNvPr id="210" name="Shape 210"/>
          <p:cNvSpPr>
            <a:spLocks noGrp="1"/>
          </p:cNvSpPr>
          <p:nvPr>
            <p:ph type="body" idx="1"/>
          </p:nvPr>
        </p:nvSpPr>
        <p:spPr>
          <a:xfrm>
            <a:off x="457200" y="1143002"/>
            <a:ext cx="8229600" cy="4983162"/>
          </a:xfrm>
          <a:prstGeom prst="rect">
            <a:avLst/>
          </a:prstGeom>
        </p:spPr>
        <p:txBody>
          <a:bodyPr>
            <a:normAutofit/>
          </a:bodyPr>
          <a:lstStyle/>
          <a:p>
            <a:pPr marL="667877" indent="-667877" defTabSz="804672">
              <a:spcBef>
                <a:spcPts val="600"/>
              </a:spcBef>
              <a:defRPr sz="2816"/>
            </a:pPr>
            <a:r>
              <a:rPr dirty="0"/>
              <a:t>Countries limit trade by creating trade </a:t>
            </a:r>
            <a:r>
              <a:rPr dirty="0" smtClean="0"/>
              <a:t>barriers</a:t>
            </a:r>
            <a:r>
              <a:rPr lang="en-US" dirty="0" smtClean="0"/>
              <a:t>/.</a:t>
            </a:r>
            <a:endParaRPr dirty="0"/>
          </a:p>
          <a:p>
            <a:pPr marL="1505642" lvl="2" indent="-667877" defTabSz="804672">
              <a:spcBef>
                <a:spcPts val="600"/>
              </a:spcBef>
              <a:buFont typeface="Arial" charset="0"/>
              <a:buChar char="•"/>
              <a:defRPr sz="2816"/>
            </a:pPr>
            <a:r>
              <a:rPr dirty="0"/>
              <a:t>A </a:t>
            </a:r>
            <a:r>
              <a:rPr b="1" dirty="0"/>
              <a:t>tariff</a:t>
            </a:r>
            <a:r>
              <a:rPr dirty="0"/>
              <a:t> is a tax on </a:t>
            </a:r>
            <a:r>
              <a:rPr dirty="0" smtClean="0"/>
              <a:t>imports</a:t>
            </a:r>
            <a:r>
              <a:rPr lang="en-US" dirty="0" smtClean="0"/>
              <a:t>.</a:t>
            </a:r>
            <a:endParaRPr dirty="0"/>
          </a:p>
          <a:p>
            <a:pPr marL="1505642" lvl="2" indent="-667877" defTabSz="804672">
              <a:spcBef>
                <a:spcPts val="600"/>
              </a:spcBef>
              <a:buFont typeface="Arial" charset="0"/>
              <a:buChar char="•"/>
              <a:defRPr sz="2816"/>
            </a:pPr>
            <a:r>
              <a:rPr dirty="0"/>
              <a:t>A </a:t>
            </a:r>
            <a:r>
              <a:rPr b="1" dirty="0"/>
              <a:t>quota</a:t>
            </a:r>
            <a:r>
              <a:rPr dirty="0"/>
              <a:t> is a limit placed on the number of imports that may enter a </a:t>
            </a:r>
            <a:r>
              <a:rPr dirty="0" smtClean="0"/>
              <a:t>country</a:t>
            </a:r>
            <a:r>
              <a:rPr lang="en-US" dirty="0" smtClean="0"/>
              <a:t>.</a:t>
            </a:r>
            <a:endParaRPr dirty="0"/>
          </a:p>
          <a:p>
            <a:pPr marL="1505642" lvl="2" indent="-667877" defTabSz="804672">
              <a:spcBef>
                <a:spcPts val="600"/>
              </a:spcBef>
              <a:buFont typeface="Arial" charset="0"/>
              <a:buChar char="•"/>
              <a:defRPr sz="2816"/>
            </a:pPr>
            <a:r>
              <a:rPr dirty="0"/>
              <a:t>An </a:t>
            </a:r>
            <a:r>
              <a:rPr b="1" dirty="0"/>
              <a:t>embargo</a:t>
            </a:r>
            <a:r>
              <a:rPr dirty="0"/>
              <a:t> is a government order stopping trade with another </a:t>
            </a:r>
            <a:r>
              <a:rPr dirty="0" smtClean="0"/>
              <a:t>country</a:t>
            </a:r>
            <a:r>
              <a:rPr lang="en-US" dirty="0" smtClean="0"/>
              <a:t>.</a:t>
            </a:r>
            <a:r>
              <a:rPr dirty="0" smtClean="0"/>
              <a:t> </a:t>
            </a:r>
            <a:endParaRPr dirty="0"/>
          </a:p>
          <a:p>
            <a:pPr marL="667877" indent="-667877" defTabSz="804672">
              <a:spcBef>
                <a:spcPts val="600"/>
              </a:spcBef>
              <a:defRPr sz="2816"/>
            </a:pPr>
            <a:r>
              <a:rPr dirty="0"/>
              <a:t>Australia has encouraged trade with other countries, so they have few trade </a:t>
            </a:r>
            <a:r>
              <a:rPr dirty="0" smtClean="0"/>
              <a:t>barriers</a:t>
            </a:r>
            <a:r>
              <a:rPr lang="en-US" dirty="0" smtClean="0"/>
              <a:t>.</a:t>
            </a:r>
            <a:endParaRPr dirty="0"/>
          </a:p>
          <a:p>
            <a:pPr marL="667877" indent="-667877" defTabSz="804672">
              <a:spcBef>
                <a:spcPts val="600"/>
              </a:spcBef>
              <a:defRPr sz="2816"/>
            </a:pPr>
            <a:r>
              <a:rPr dirty="0"/>
              <a:t>Australia has participated in embargoes such as refusing to sell weapons to countries at war to help stop the </a:t>
            </a:r>
            <a:r>
              <a:rPr dirty="0" smtClean="0"/>
              <a:t>fighting</a:t>
            </a:r>
            <a:r>
              <a:rPr lang="en-US" dirty="0" smtClean="0"/>
              <a:t>.</a:t>
            </a:r>
            <a:endParaRPr dirty="0"/>
          </a:p>
        </p:txBody>
      </p:sp>
      <p:sp>
        <p:nvSpPr>
          <p:cNvPr id="211" name="Shape 21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45</a:t>
            </a:fld>
            <a:endParaRPr/>
          </a:p>
        </p:txBody>
      </p:sp>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p>
            <a:r>
              <a:t>Currency Exchange</a:t>
            </a:r>
          </a:p>
        </p:txBody>
      </p:sp>
      <p:sp>
        <p:nvSpPr>
          <p:cNvPr id="214" name="Shape 214"/>
          <p:cNvSpPr>
            <a:spLocks noGrp="1"/>
          </p:cNvSpPr>
          <p:nvPr>
            <p:ph type="body" idx="1"/>
          </p:nvPr>
        </p:nvSpPr>
        <p:spPr>
          <a:prstGeom prst="rect">
            <a:avLst/>
          </a:prstGeom>
        </p:spPr>
        <p:txBody>
          <a:bodyPr/>
          <a:lstStyle/>
          <a:p>
            <a:r>
              <a:rPr dirty="0"/>
              <a:t>Currency is the money people use to make trade easier, and most countries have their own forms of </a:t>
            </a:r>
            <a:r>
              <a:rPr dirty="0" smtClean="0"/>
              <a:t>currency</a:t>
            </a:r>
            <a:r>
              <a:rPr lang="en-US" dirty="0" smtClean="0"/>
              <a:t>.</a:t>
            </a:r>
            <a:endParaRPr dirty="0"/>
          </a:p>
          <a:p>
            <a:r>
              <a:rPr dirty="0"/>
              <a:t>People trade their currency for the type of currency used in another country in order to purchase things </a:t>
            </a:r>
            <a:r>
              <a:rPr dirty="0" smtClean="0"/>
              <a:t>there</a:t>
            </a:r>
            <a:r>
              <a:rPr lang="en-US" dirty="0" smtClean="0"/>
              <a:t>.</a:t>
            </a:r>
            <a:endParaRPr dirty="0"/>
          </a:p>
          <a:p>
            <a:r>
              <a:rPr dirty="0"/>
              <a:t>Usually the exchange of currency is made at a bank, which charges a fee for making the </a:t>
            </a:r>
            <a:r>
              <a:rPr dirty="0" smtClean="0"/>
              <a:t>exchange</a:t>
            </a:r>
            <a:r>
              <a:rPr lang="en-US" dirty="0" smtClean="0"/>
              <a:t>.</a:t>
            </a:r>
            <a:endParaRPr dirty="0"/>
          </a:p>
        </p:txBody>
      </p:sp>
      <p:sp>
        <p:nvSpPr>
          <p:cNvPr id="215" name="Shape 21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46</a:t>
            </a:fld>
            <a:endParaRPr/>
          </a:p>
        </p:txBody>
      </p:sp>
      <p:sp>
        <p:nvSpPr>
          <p:cNvPr id="2" name="TextBox 1"/>
          <p:cNvSpPr txBox="1"/>
          <p:nvPr/>
        </p:nvSpPr>
        <p:spPr>
          <a:xfrm>
            <a:off x="5907024" y="5939394"/>
            <a:ext cx="314553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hlinkClick r:id="rId2"/>
              </a:rPr>
              <a:t>Banknotes in Australia</a:t>
            </a: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rPr>
              <a:t> </a:t>
            </a:r>
            <a:endParaRPr kumimoji="0" lang="en-US"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prstGeom prst="rect">
            <a:avLst/>
          </a:prstGeom>
        </p:spPr>
        <p:txBody>
          <a:bodyPr/>
          <a:lstStyle/>
          <a:p>
            <a:r>
              <a:t>Standard of Living</a:t>
            </a:r>
          </a:p>
        </p:txBody>
      </p:sp>
      <p:sp>
        <p:nvSpPr>
          <p:cNvPr id="218" name="Shape 218"/>
          <p:cNvSpPr>
            <a:spLocks noGrp="1"/>
          </p:cNvSpPr>
          <p:nvPr>
            <p:ph type="body" idx="1"/>
          </p:nvPr>
        </p:nvSpPr>
        <p:spPr>
          <a:prstGeom prst="rect">
            <a:avLst/>
          </a:prstGeom>
        </p:spPr>
        <p:txBody>
          <a:bodyPr/>
          <a:lstStyle/>
          <a:p>
            <a:r>
              <a:rPr dirty="0"/>
              <a:t>The Gross Domestic Product (GDP) of a country is the total value of all the final goods and services produced in that country in one </a:t>
            </a:r>
            <a:r>
              <a:rPr dirty="0" smtClean="0"/>
              <a:t>year</a:t>
            </a:r>
            <a:r>
              <a:rPr lang="en-US" dirty="0" smtClean="0"/>
              <a:t>.</a:t>
            </a:r>
            <a:endParaRPr dirty="0"/>
          </a:p>
          <a:p>
            <a:r>
              <a:rPr dirty="0"/>
              <a:t>GDP per capita (per person) is a way to determine the quality of life for most people in a </a:t>
            </a:r>
            <a:r>
              <a:rPr dirty="0" smtClean="0"/>
              <a:t>country</a:t>
            </a:r>
            <a:r>
              <a:rPr lang="en-US" dirty="0" smtClean="0"/>
              <a:t>.</a:t>
            </a:r>
            <a:endParaRPr dirty="0"/>
          </a:p>
          <a:p>
            <a:r>
              <a:rPr dirty="0"/>
              <a:t>Raising the GDP of the country can mean a higher standard of living for the people in the </a:t>
            </a:r>
            <a:r>
              <a:rPr dirty="0" smtClean="0"/>
              <a:t>country</a:t>
            </a:r>
            <a:r>
              <a:rPr lang="en-US" dirty="0" smtClean="0"/>
              <a:t>.</a:t>
            </a:r>
            <a:endParaRPr dirty="0"/>
          </a:p>
        </p:txBody>
      </p:sp>
      <p:sp>
        <p:nvSpPr>
          <p:cNvPr id="219" name="Shape 2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47</a:t>
            </a:fld>
            <a:endParaRP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prstGeom prst="rect">
            <a:avLst/>
          </a:prstGeom>
        </p:spPr>
        <p:txBody>
          <a:bodyPr/>
          <a:lstStyle/>
          <a:p>
            <a:r>
              <a:t>Investment in Human Capital</a:t>
            </a:r>
          </a:p>
        </p:txBody>
      </p:sp>
      <p:sp>
        <p:nvSpPr>
          <p:cNvPr id="222" name="Shape 222"/>
          <p:cNvSpPr>
            <a:spLocks noGrp="1"/>
          </p:cNvSpPr>
          <p:nvPr>
            <p:ph type="body" idx="1"/>
          </p:nvPr>
        </p:nvSpPr>
        <p:spPr>
          <a:prstGeom prst="rect">
            <a:avLst/>
          </a:prstGeom>
        </p:spPr>
        <p:txBody>
          <a:bodyPr>
            <a:normAutofit lnSpcReduction="10000"/>
          </a:bodyPr>
          <a:lstStyle/>
          <a:p>
            <a:pPr marL="614751" indent="-614751" defTabSz="740663">
              <a:spcBef>
                <a:spcPts val="600"/>
              </a:spcBef>
              <a:defRPr sz="2592"/>
            </a:pPr>
            <a:r>
              <a:rPr dirty="0"/>
              <a:t>To increase their GDP, countries must invest in human capital, which includes education, training, skills, and health care of workers in a business or country </a:t>
            </a:r>
            <a:r>
              <a:rPr lang="en-US" dirty="0" smtClean="0"/>
              <a:t>.</a:t>
            </a:r>
            <a:endParaRPr dirty="0"/>
          </a:p>
          <a:p>
            <a:pPr marL="614751" indent="-614751" defTabSz="740663">
              <a:spcBef>
                <a:spcPts val="600"/>
              </a:spcBef>
              <a:defRPr sz="2592"/>
            </a:pPr>
            <a:r>
              <a:rPr dirty="0"/>
              <a:t>Australia has invested heavily in human </a:t>
            </a:r>
            <a:r>
              <a:rPr dirty="0" smtClean="0"/>
              <a:t>capital</a:t>
            </a:r>
            <a:r>
              <a:rPr lang="en-US" dirty="0" smtClean="0"/>
              <a:t>.</a:t>
            </a:r>
            <a:endParaRPr dirty="0"/>
          </a:p>
          <a:p>
            <a:pPr marL="1420512" lvl="2" indent="-614751" defTabSz="740663">
              <a:spcBef>
                <a:spcPts val="600"/>
              </a:spcBef>
              <a:buFont typeface="Arial" charset="0"/>
              <a:buChar char="•"/>
              <a:defRPr sz="2592"/>
            </a:pPr>
            <a:r>
              <a:rPr dirty="0"/>
              <a:t>Children are required to attend school paid for by </a:t>
            </a:r>
            <a:r>
              <a:rPr dirty="0" smtClean="0"/>
              <a:t>taxpayers</a:t>
            </a:r>
            <a:r>
              <a:rPr lang="en-US" dirty="0" smtClean="0"/>
              <a:t>.</a:t>
            </a:r>
            <a:endParaRPr dirty="0"/>
          </a:p>
          <a:p>
            <a:pPr marL="1420512" lvl="2" indent="-614751" defTabSz="740663">
              <a:spcBef>
                <a:spcPts val="600"/>
              </a:spcBef>
              <a:buFont typeface="Arial" charset="0"/>
              <a:buChar char="•"/>
              <a:defRPr sz="2592"/>
            </a:pPr>
            <a:r>
              <a:rPr dirty="0"/>
              <a:t>The </a:t>
            </a:r>
            <a:r>
              <a:rPr dirty="0" smtClean="0"/>
              <a:t>workforce </a:t>
            </a:r>
            <a:r>
              <a:rPr dirty="0"/>
              <a:t>is very well trained and well </a:t>
            </a:r>
            <a:r>
              <a:rPr dirty="0" smtClean="0"/>
              <a:t>educated</a:t>
            </a:r>
            <a:r>
              <a:rPr lang="en-US" dirty="0" smtClean="0"/>
              <a:t>.</a:t>
            </a:r>
            <a:endParaRPr dirty="0"/>
          </a:p>
          <a:p>
            <a:pPr marL="1420512" lvl="2" indent="-614751" defTabSz="740663">
              <a:spcBef>
                <a:spcPts val="600"/>
              </a:spcBef>
              <a:buFont typeface="Arial" charset="0"/>
              <a:buChar char="•"/>
              <a:defRPr sz="2592"/>
            </a:pPr>
            <a:r>
              <a:rPr dirty="0"/>
              <a:t>Australia’s health care system is very </a:t>
            </a:r>
            <a:r>
              <a:rPr dirty="0" smtClean="0"/>
              <a:t>good</a:t>
            </a:r>
            <a:r>
              <a:rPr lang="en-US" dirty="0" smtClean="0"/>
              <a:t>.</a:t>
            </a:r>
            <a:endParaRPr dirty="0"/>
          </a:p>
          <a:p>
            <a:pPr marL="614751" indent="-614751" defTabSz="740663">
              <a:spcBef>
                <a:spcPts val="600"/>
              </a:spcBef>
              <a:defRPr sz="2592"/>
            </a:pPr>
            <a:r>
              <a:rPr dirty="0"/>
              <a:t>Australia’s standard of living is one of the highest in the world, and its GDP ranks with the richest countries in Western </a:t>
            </a:r>
            <a:r>
              <a:rPr dirty="0" smtClean="0"/>
              <a:t>Europe</a:t>
            </a:r>
            <a:r>
              <a:rPr lang="en-US" dirty="0" smtClean="0"/>
              <a:t>.</a:t>
            </a:r>
            <a:endParaRPr dirty="0"/>
          </a:p>
        </p:txBody>
      </p:sp>
      <p:sp>
        <p:nvSpPr>
          <p:cNvPr id="223" name="Shape 22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48</a:t>
            </a:fld>
            <a:endParaRP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xfrm>
            <a:off x="0" y="0"/>
            <a:ext cx="9144000" cy="1417639"/>
          </a:xfrm>
          <a:prstGeom prst="rect">
            <a:avLst/>
          </a:prstGeom>
        </p:spPr>
        <p:txBody>
          <a:bodyPr>
            <a:normAutofit/>
          </a:bodyPr>
          <a:lstStyle>
            <a:lvl1pPr defTabSz="740663">
              <a:defRPr sz="3564">
                <a:effectLst>
                  <a:outerShdw blurRad="30861" dist="30861" dir="2700000" rotWithShape="0">
                    <a:srgbClr val="000000">
                      <a:alpha val="43137"/>
                    </a:srgbClr>
                  </a:outerShdw>
                </a:effectLst>
              </a:defRPr>
            </a:lvl1pPr>
          </a:lstStyle>
          <a:p>
            <a:r>
              <a:t>How the Literacy Rate Affects the Standard of Living</a:t>
            </a:r>
          </a:p>
        </p:txBody>
      </p:sp>
      <p:sp>
        <p:nvSpPr>
          <p:cNvPr id="226" name="Shape 226"/>
          <p:cNvSpPr>
            <a:spLocks noGrp="1"/>
          </p:cNvSpPr>
          <p:nvPr>
            <p:ph type="body" idx="1"/>
          </p:nvPr>
        </p:nvSpPr>
        <p:spPr>
          <a:prstGeom prst="rect">
            <a:avLst/>
          </a:prstGeom>
        </p:spPr>
        <p:txBody>
          <a:bodyPr/>
          <a:lstStyle/>
          <a:p>
            <a:r>
              <a:rPr dirty="0"/>
              <a:t>Literacy is the ability to read and </a:t>
            </a:r>
            <a:r>
              <a:rPr dirty="0" smtClean="0"/>
              <a:t>write</a:t>
            </a:r>
            <a:r>
              <a:rPr lang="en-US" dirty="0" smtClean="0"/>
              <a:t>;</a:t>
            </a:r>
            <a:r>
              <a:rPr dirty="0" smtClean="0"/>
              <a:t> </a:t>
            </a:r>
            <a:r>
              <a:rPr dirty="0"/>
              <a:t>the literacy rate is the percentage of the population’s adults that can read and </a:t>
            </a:r>
            <a:r>
              <a:rPr dirty="0" smtClean="0"/>
              <a:t>write</a:t>
            </a:r>
            <a:r>
              <a:rPr lang="en-US" dirty="0" smtClean="0"/>
              <a:t>.</a:t>
            </a:r>
            <a:endParaRPr dirty="0"/>
          </a:p>
          <a:p>
            <a:r>
              <a:rPr dirty="0"/>
              <a:t>Australia’s literacy rate is about 99</a:t>
            </a:r>
            <a:r>
              <a:rPr dirty="0" smtClean="0"/>
              <a:t>%</a:t>
            </a:r>
            <a:r>
              <a:rPr lang="en-US" dirty="0" smtClean="0"/>
              <a:t>.</a:t>
            </a:r>
            <a:endParaRPr dirty="0"/>
          </a:p>
          <a:p>
            <a:r>
              <a:rPr dirty="0"/>
              <a:t>Though Australia’s literacy rate and standard of living are high, there are still issues of </a:t>
            </a:r>
            <a:r>
              <a:rPr dirty="0" smtClean="0"/>
              <a:t>poverty</a:t>
            </a:r>
            <a:r>
              <a:rPr lang="en-US" dirty="0" smtClean="0"/>
              <a:t>.</a:t>
            </a:r>
            <a:endParaRPr dirty="0"/>
          </a:p>
          <a:p>
            <a:pPr lvl="2">
              <a:buFont typeface="Arial" charset="0"/>
              <a:buChar char="•"/>
            </a:pPr>
            <a:r>
              <a:rPr dirty="0"/>
              <a:t>The worst conditions of poverty are among the </a:t>
            </a:r>
            <a:r>
              <a:rPr dirty="0" smtClean="0"/>
              <a:t>Aborigines</a:t>
            </a:r>
            <a:r>
              <a:rPr lang="en-US" dirty="0" smtClean="0"/>
              <a:t>.</a:t>
            </a:r>
            <a:endParaRPr dirty="0"/>
          </a:p>
        </p:txBody>
      </p:sp>
      <p:sp>
        <p:nvSpPr>
          <p:cNvPr id="227" name="Shape 2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49</a:t>
            </a:fld>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xfrm>
            <a:off x="457200" y="55245"/>
            <a:ext cx="8229600" cy="1143001"/>
          </a:xfrm>
          <a:prstGeom prst="rect">
            <a:avLst/>
          </a:prstGeom>
        </p:spPr>
        <p:txBody>
          <a:bodyPr/>
          <a:lstStyle/>
          <a:p>
            <a:r>
              <a:rPr dirty="0"/>
              <a:t>Location and Size of Australia</a:t>
            </a:r>
          </a:p>
        </p:txBody>
      </p:sp>
      <p:sp>
        <p:nvSpPr>
          <p:cNvPr id="75" name="Shape 75"/>
          <p:cNvSpPr>
            <a:spLocks noGrp="1"/>
          </p:cNvSpPr>
          <p:nvPr>
            <p:ph type="body" idx="1"/>
          </p:nvPr>
        </p:nvSpPr>
        <p:spPr>
          <a:xfrm>
            <a:off x="457200" y="1088136"/>
            <a:ext cx="8229600" cy="4525963"/>
          </a:xfrm>
          <a:prstGeom prst="rect">
            <a:avLst/>
          </a:prstGeom>
        </p:spPr>
        <p:txBody>
          <a:bodyPr>
            <a:normAutofit/>
          </a:bodyPr>
          <a:lstStyle/>
          <a:p>
            <a:r>
              <a:rPr dirty="0"/>
              <a:t>Australia is both a continent and a country, with a land area nearly as large as the United </a:t>
            </a:r>
            <a:r>
              <a:rPr dirty="0" smtClean="0"/>
              <a:t>States</a:t>
            </a:r>
            <a:r>
              <a:rPr lang="en-US" dirty="0" smtClean="0"/>
              <a:t>.</a:t>
            </a:r>
            <a:endParaRPr dirty="0"/>
          </a:p>
          <a:p>
            <a:pPr lvl="2">
              <a:buFont typeface="Arial" charset="0"/>
              <a:buChar char="•"/>
            </a:pPr>
            <a:r>
              <a:rPr lang="en-US" dirty="0" smtClean="0"/>
              <a:t>w</a:t>
            </a:r>
            <a:r>
              <a:rPr dirty="0" smtClean="0"/>
              <a:t>orld’s </a:t>
            </a:r>
            <a:r>
              <a:rPr dirty="0"/>
              <a:t>6th largest </a:t>
            </a:r>
            <a:r>
              <a:rPr dirty="0" smtClean="0"/>
              <a:t>country</a:t>
            </a:r>
          </a:p>
          <a:p>
            <a:pPr lvl="2">
              <a:buFont typeface="Arial" charset="0"/>
              <a:buChar char="•"/>
            </a:pPr>
            <a:r>
              <a:rPr dirty="0" smtClean="0"/>
              <a:t>world’s </a:t>
            </a:r>
            <a:r>
              <a:rPr dirty="0"/>
              <a:t>smallest and flattest </a:t>
            </a:r>
            <a:r>
              <a:rPr dirty="0" smtClean="0"/>
              <a:t>continent</a:t>
            </a:r>
            <a:endParaRPr lang="en-US" dirty="0" smtClean="0"/>
          </a:p>
          <a:p>
            <a:pPr lvl="2">
              <a:buFont typeface="Arial" charset="0"/>
              <a:buChar char="•"/>
            </a:pPr>
            <a:r>
              <a:rPr dirty="0" smtClean="0"/>
              <a:t>driest </a:t>
            </a:r>
            <a:r>
              <a:rPr lang="en-US" dirty="0" smtClean="0"/>
              <a:t>continent </a:t>
            </a:r>
            <a:r>
              <a:rPr dirty="0" smtClean="0"/>
              <a:t>other </a:t>
            </a:r>
            <a:r>
              <a:rPr dirty="0"/>
              <a:t>than </a:t>
            </a:r>
            <a:r>
              <a:rPr dirty="0" smtClean="0"/>
              <a:t>Antarctica</a:t>
            </a:r>
            <a:endParaRPr lang="en-US" dirty="0"/>
          </a:p>
          <a:p>
            <a:pPr lvl="2">
              <a:buFont typeface="Arial" charset="0"/>
              <a:buChar char="•"/>
            </a:pPr>
            <a:r>
              <a:rPr lang="en-US" dirty="0" smtClean="0"/>
              <a:t>s</a:t>
            </a:r>
            <a:r>
              <a:rPr dirty="0" smtClean="0"/>
              <a:t>urrounded </a:t>
            </a:r>
            <a:r>
              <a:rPr dirty="0"/>
              <a:t>by Pacific and Indian Oceans</a:t>
            </a:r>
          </a:p>
        </p:txBody>
      </p:sp>
      <p:sp>
        <p:nvSpPr>
          <p:cNvPr id="76" name="Shape 76"/>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
        <p:nvSpPr>
          <p:cNvPr id="2" name="TextBox 1"/>
          <p:cNvSpPr txBox="1"/>
          <p:nvPr/>
        </p:nvSpPr>
        <p:spPr>
          <a:xfrm>
            <a:off x="6208776" y="5614099"/>
            <a:ext cx="242210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Trebuchet MS"/>
                <a:ea typeface="Trebuchet MS"/>
                <a:cs typeface="Trebuchet MS"/>
                <a:sym typeface="Trebuchet MS"/>
                <a:hlinkClick r:id="rId2"/>
              </a:rPr>
              <a:t>Google Map</a:t>
            </a:r>
            <a:endParaRPr kumimoji="0" lang="en-US"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5">
                                            <p:bg/>
                                          </p:spTgt>
                                        </p:tgtEl>
                                        <p:attrNameLst>
                                          <p:attrName>style.visibility</p:attrName>
                                        </p:attrNameLst>
                                      </p:cBhvr>
                                      <p:to>
                                        <p:strVal val="visible"/>
                                      </p:to>
                                    </p:set>
                                    <p:anim calcmode="lin" valueType="num">
                                      <p:cBhvr>
                                        <p:cTn id="7" dur="500" fill="hold"/>
                                        <p:tgtEl>
                                          <p:spTgt spid="75">
                                            <p:bg/>
                                          </p:spTgt>
                                        </p:tgtEl>
                                        <p:attrNameLst>
                                          <p:attrName>ppt_x</p:attrName>
                                        </p:attrNameLst>
                                      </p:cBhvr>
                                      <p:tavLst>
                                        <p:tav tm="0">
                                          <p:val>
                                            <p:strVal val="0-#ppt_w/2"/>
                                          </p:val>
                                        </p:tav>
                                        <p:tav tm="100000">
                                          <p:val>
                                            <p:strVal val="#ppt_x"/>
                                          </p:val>
                                        </p:tav>
                                      </p:tavLst>
                                    </p:anim>
                                    <p:anim calcmode="lin" valueType="num">
                                      <p:cBhvr>
                                        <p:cTn id="8" dur="500" fill="hold"/>
                                        <p:tgtEl>
                                          <p:spTgt spid="75">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5">
                                            <p:txEl>
                                              <p:pRg st="0" end="0"/>
                                            </p:txEl>
                                          </p:spTgt>
                                        </p:tgtEl>
                                        <p:attrNameLst>
                                          <p:attrName>style.visibility</p:attrName>
                                        </p:attrNameLst>
                                      </p:cBhvr>
                                      <p:to>
                                        <p:strVal val="visible"/>
                                      </p:to>
                                    </p:set>
                                    <p:anim calcmode="lin" valueType="num">
                                      <p:cBhvr>
                                        <p:cTn id="11" dur="500" fill="hold"/>
                                        <p:tgtEl>
                                          <p:spTgt spid="7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75">
                                            <p:txEl>
                                              <p:pRg st="1" end="1"/>
                                            </p:txEl>
                                          </p:spTgt>
                                        </p:tgtEl>
                                        <p:attrNameLst>
                                          <p:attrName>style.visibility</p:attrName>
                                        </p:attrNameLst>
                                      </p:cBhvr>
                                      <p:to>
                                        <p:strVal val="visible"/>
                                      </p:to>
                                    </p:set>
                                    <p:anim calcmode="lin" valueType="num">
                                      <p:cBhvr>
                                        <p:cTn id="15" dur="500" fill="hold"/>
                                        <p:tgtEl>
                                          <p:spTgt spid="75">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75">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p:tmAbs val="0"/>
                                  </p:iterate>
                                  <p:childTnLst>
                                    <p:set>
                                      <p:cBhvr>
                                        <p:cTn id="18" fill="hold"/>
                                        <p:tgtEl>
                                          <p:spTgt spid="75">
                                            <p:txEl>
                                              <p:pRg st="2" end="2"/>
                                            </p:txEl>
                                          </p:spTgt>
                                        </p:tgtEl>
                                        <p:attrNameLst>
                                          <p:attrName>style.visibility</p:attrName>
                                        </p:attrNameLst>
                                      </p:cBhvr>
                                      <p:to>
                                        <p:strVal val="visible"/>
                                      </p:to>
                                    </p:set>
                                    <p:anim calcmode="lin" valueType="num">
                                      <p:cBhvr>
                                        <p:cTn id="19" dur="500" fill="hold"/>
                                        <p:tgtEl>
                                          <p:spTgt spid="75">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75">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1" nodeType="withEffect">
                                  <p:stCondLst>
                                    <p:cond delay="0"/>
                                  </p:stCondLst>
                                  <p:iterate>
                                    <p:tmAbs val="0"/>
                                  </p:iterate>
                                  <p:childTnLst>
                                    <p:set>
                                      <p:cBhvr>
                                        <p:cTn id="22" fill="hold"/>
                                        <p:tgtEl>
                                          <p:spTgt spid="75">
                                            <p:txEl>
                                              <p:pRg st="3" end="3"/>
                                            </p:txEl>
                                          </p:spTgt>
                                        </p:tgtEl>
                                        <p:attrNameLst>
                                          <p:attrName>style.visibility</p:attrName>
                                        </p:attrNameLst>
                                      </p:cBhvr>
                                      <p:to>
                                        <p:strVal val="visible"/>
                                      </p:to>
                                    </p:set>
                                    <p:anim calcmode="lin" valueType="num">
                                      <p:cBhvr>
                                        <p:cTn id="23" dur="500" fill="hold"/>
                                        <p:tgtEl>
                                          <p:spTgt spid="75">
                                            <p:txEl>
                                              <p:pRg st="3" end="3"/>
                                            </p:txEl>
                                          </p:spTgt>
                                        </p:tgtEl>
                                        <p:attrNameLst>
                                          <p:attrName>ppt_x</p:attrName>
                                        </p:attrNameLst>
                                      </p:cBhvr>
                                      <p:tavLst>
                                        <p:tav tm="0">
                                          <p:val>
                                            <p:strVal val="0-#ppt_w/2"/>
                                          </p:val>
                                        </p:tav>
                                        <p:tav tm="100000">
                                          <p:val>
                                            <p:strVal val="#ppt_x"/>
                                          </p:val>
                                        </p:tav>
                                      </p:tavLst>
                                    </p:anim>
                                    <p:anim calcmode="lin" valueType="num">
                                      <p:cBhvr>
                                        <p:cTn id="24" dur="500" fill="hold"/>
                                        <p:tgtEl>
                                          <p:spTgt spid="75">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1" nodeType="withEffect">
                                  <p:stCondLst>
                                    <p:cond delay="0"/>
                                  </p:stCondLst>
                                  <p:iterate>
                                    <p:tmAbs val="0"/>
                                  </p:iterate>
                                  <p:childTnLst>
                                    <p:set>
                                      <p:cBhvr>
                                        <p:cTn id="26" fill="hold"/>
                                        <p:tgtEl>
                                          <p:spTgt spid="75">
                                            <p:txEl>
                                              <p:pRg st="4" end="4"/>
                                            </p:txEl>
                                          </p:spTgt>
                                        </p:tgtEl>
                                        <p:attrNameLst>
                                          <p:attrName>style.visibility</p:attrName>
                                        </p:attrNameLst>
                                      </p:cBhvr>
                                      <p:to>
                                        <p:strVal val="visible"/>
                                      </p:to>
                                    </p:set>
                                    <p:anim calcmode="lin" valueType="num">
                                      <p:cBhvr>
                                        <p:cTn id="27" dur="500" fill="hold"/>
                                        <p:tgtEl>
                                          <p:spTgt spid="75">
                                            <p:txEl>
                                              <p:pRg st="4" end="4"/>
                                            </p:txEl>
                                          </p:spTgt>
                                        </p:tgtEl>
                                        <p:attrNameLst>
                                          <p:attrName>ppt_x</p:attrName>
                                        </p:attrNameLst>
                                      </p:cBhvr>
                                      <p:tavLst>
                                        <p:tav tm="0">
                                          <p:val>
                                            <p:strVal val="0-#ppt_w/2"/>
                                          </p:val>
                                        </p:tav>
                                        <p:tav tm="100000">
                                          <p:val>
                                            <p:strVal val="#ppt_x"/>
                                          </p:val>
                                        </p:tav>
                                      </p:tavLst>
                                    </p:anim>
                                    <p:anim calcmode="lin" valueType="num">
                                      <p:cBhvr>
                                        <p:cTn id="28" dur="500" fill="hold"/>
                                        <p:tgtEl>
                                          <p:spTgt spid="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1" build="p"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title"/>
          </p:nvPr>
        </p:nvSpPr>
        <p:spPr>
          <a:xfrm>
            <a:off x="453350" y="55245"/>
            <a:ext cx="8229600" cy="1143001"/>
          </a:xfrm>
          <a:prstGeom prst="rect">
            <a:avLst/>
          </a:prstGeom>
        </p:spPr>
        <p:txBody>
          <a:bodyPr/>
          <a:lstStyle/>
          <a:p>
            <a:r>
              <a:rPr dirty="0"/>
              <a:t>Investment in Capital Goods</a:t>
            </a:r>
          </a:p>
        </p:txBody>
      </p:sp>
      <p:sp>
        <p:nvSpPr>
          <p:cNvPr id="230" name="Shape 230"/>
          <p:cNvSpPr>
            <a:spLocks noGrp="1"/>
          </p:cNvSpPr>
          <p:nvPr>
            <p:ph type="body" idx="1"/>
          </p:nvPr>
        </p:nvSpPr>
        <p:spPr>
          <a:xfrm>
            <a:off x="453350" y="1198246"/>
            <a:ext cx="8229600" cy="4525963"/>
          </a:xfrm>
          <a:prstGeom prst="rect">
            <a:avLst/>
          </a:prstGeom>
        </p:spPr>
        <p:txBody>
          <a:bodyPr>
            <a:normAutofit lnSpcReduction="10000"/>
          </a:bodyPr>
          <a:lstStyle/>
          <a:p>
            <a:pPr marL="675467" indent="-675467" defTabSz="813816">
              <a:spcBef>
                <a:spcPts val="600"/>
              </a:spcBef>
              <a:defRPr sz="2848"/>
            </a:pPr>
            <a:r>
              <a:rPr dirty="0"/>
              <a:t>To increase GDP, countries must invest in capital goods—the factories, machines, technologies, buildings, and property need by businesses to </a:t>
            </a:r>
            <a:r>
              <a:rPr dirty="0" smtClean="0"/>
              <a:t>operate</a:t>
            </a:r>
            <a:r>
              <a:rPr lang="en-US" dirty="0" smtClean="0"/>
              <a:t>.</a:t>
            </a:r>
            <a:endParaRPr dirty="0"/>
          </a:p>
          <a:p>
            <a:pPr marL="675467" indent="-675467" defTabSz="813816">
              <a:spcBef>
                <a:spcPts val="600"/>
              </a:spcBef>
              <a:defRPr sz="2848"/>
            </a:pPr>
            <a:r>
              <a:rPr dirty="0"/>
              <a:t>New technology can produce more goods for a cheaper </a:t>
            </a:r>
            <a:r>
              <a:rPr dirty="0" smtClean="0"/>
              <a:t>price</a:t>
            </a:r>
            <a:r>
              <a:rPr lang="en-US" dirty="0" smtClean="0"/>
              <a:t>.</a:t>
            </a:r>
            <a:endParaRPr dirty="0"/>
          </a:p>
          <a:p>
            <a:pPr marL="1517804" lvl="2" indent="-675467" defTabSz="813816">
              <a:spcBef>
                <a:spcPts val="600"/>
              </a:spcBef>
              <a:buFont typeface="Arial" charset="0"/>
              <a:buChar char="•"/>
              <a:defRPr sz="2848"/>
            </a:pPr>
            <a:r>
              <a:rPr dirty="0"/>
              <a:t>If a company doesn’t keep its machinery up to date, other companies will be able to produce similar goods for a better </a:t>
            </a:r>
            <a:r>
              <a:rPr dirty="0" smtClean="0"/>
              <a:t>price</a:t>
            </a:r>
            <a:r>
              <a:rPr lang="en-US" dirty="0" smtClean="0"/>
              <a:t>.</a:t>
            </a:r>
            <a:endParaRPr dirty="0"/>
          </a:p>
          <a:p>
            <a:pPr marL="675467" indent="-675467" defTabSz="813816">
              <a:spcBef>
                <a:spcPts val="600"/>
              </a:spcBef>
              <a:defRPr sz="2848"/>
            </a:pPr>
            <a:r>
              <a:rPr dirty="0"/>
              <a:t>Australia’s businesses use advanced technology to make their companies work more </a:t>
            </a:r>
            <a:r>
              <a:rPr dirty="0" smtClean="0"/>
              <a:t>efficiently</a:t>
            </a:r>
            <a:r>
              <a:rPr lang="en-US" dirty="0" smtClean="0"/>
              <a:t>.</a:t>
            </a:r>
            <a:r>
              <a:rPr dirty="0" smtClean="0"/>
              <a:t> </a:t>
            </a:r>
            <a:endParaRPr dirty="0"/>
          </a:p>
        </p:txBody>
      </p:sp>
      <p:sp>
        <p:nvSpPr>
          <p:cNvPr id="231" name="Shape 23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50</a:t>
            </a:fld>
            <a:endParaRP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r>
              <a:t>The Role of Natural Resources</a:t>
            </a:r>
          </a:p>
        </p:txBody>
      </p:sp>
      <p:sp>
        <p:nvSpPr>
          <p:cNvPr id="234" name="Shape 234"/>
          <p:cNvSpPr>
            <a:spLocks noGrp="1"/>
          </p:cNvSpPr>
          <p:nvPr>
            <p:ph type="body" idx="1"/>
          </p:nvPr>
        </p:nvSpPr>
        <p:spPr>
          <a:prstGeom prst="rect">
            <a:avLst/>
          </a:prstGeom>
        </p:spPr>
        <p:txBody>
          <a:bodyPr/>
          <a:lstStyle/>
          <a:p>
            <a:r>
              <a:rPr dirty="0"/>
              <a:t>In Australia, arable land is an important natural </a:t>
            </a:r>
            <a:r>
              <a:rPr dirty="0" smtClean="0"/>
              <a:t>resource</a:t>
            </a:r>
            <a:r>
              <a:rPr lang="en-US" dirty="0" smtClean="0"/>
              <a:t>.</a:t>
            </a:r>
            <a:endParaRPr dirty="0"/>
          </a:p>
          <a:p>
            <a:pPr marL="1216151" lvl="1" indent="-758951">
              <a:buChar char="➢"/>
            </a:pPr>
            <a:r>
              <a:rPr dirty="0"/>
              <a:t>Land also provides pasture for beef cattle, an important </a:t>
            </a:r>
            <a:r>
              <a:rPr dirty="0" smtClean="0"/>
              <a:t>export</a:t>
            </a:r>
            <a:r>
              <a:rPr lang="en-US" dirty="0" smtClean="0"/>
              <a:t>.</a:t>
            </a:r>
            <a:endParaRPr dirty="0"/>
          </a:p>
          <a:p>
            <a:r>
              <a:rPr dirty="0"/>
              <a:t>Water is an important resource, but it is very limited in much of the </a:t>
            </a:r>
            <a:r>
              <a:rPr dirty="0" smtClean="0"/>
              <a:t>country</a:t>
            </a:r>
            <a:r>
              <a:rPr lang="en-US" dirty="0" smtClean="0"/>
              <a:t>.</a:t>
            </a:r>
            <a:endParaRPr dirty="0"/>
          </a:p>
          <a:p>
            <a:r>
              <a:rPr dirty="0"/>
              <a:t>Minerals are a major export from </a:t>
            </a:r>
            <a:r>
              <a:rPr dirty="0" smtClean="0"/>
              <a:t>Australia</a:t>
            </a:r>
            <a:r>
              <a:rPr lang="en-US" dirty="0" smtClean="0"/>
              <a:t>.</a:t>
            </a:r>
            <a:endParaRPr dirty="0"/>
          </a:p>
        </p:txBody>
      </p:sp>
      <p:sp>
        <p:nvSpPr>
          <p:cNvPr id="235" name="Shape 23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51</a:t>
            </a:fld>
            <a:endParaRP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title"/>
          </p:nvPr>
        </p:nvSpPr>
        <p:spPr>
          <a:xfrm>
            <a:off x="453350" y="0"/>
            <a:ext cx="8229600" cy="1143001"/>
          </a:xfrm>
          <a:prstGeom prst="rect">
            <a:avLst/>
          </a:prstGeom>
        </p:spPr>
        <p:txBody>
          <a:bodyPr/>
          <a:lstStyle/>
          <a:p>
            <a:r>
              <a:rPr dirty="0"/>
              <a:t>The Role of Entrepreneurship</a:t>
            </a:r>
          </a:p>
        </p:txBody>
      </p:sp>
      <p:sp>
        <p:nvSpPr>
          <p:cNvPr id="238" name="Shape 238"/>
          <p:cNvSpPr>
            <a:spLocks noGrp="1"/>
          </p:cNvSpPr>
          <p:nvPr>
            <p:ph type="body" idx="1"/>
          </p:nvPr>
        </p:nvSpPr>
        <p:spPr>
          <a:xfrm>
            <a:off x="457200" y="1078992"/>
            <a:ext cx="8382000" cy="5449125"/>
          </a:xfrm>
          <a:prstGeom prst="rect">
            <a:avLst/>
          </a:prstGeom>
        </p:spPr>
        <p:txBody>
          <a:bodyPr/>
          <a:lstStyle/>
          <a:p>
            <a:pPr marL="614751" indent="-614751" defTabSz="740663">
              <a:spcBef>
                <a:spcPts val="600"/>
              </a:spcBef>
              <a:defRPr sz="2592"/>
            </a:pPr>
            <a:r>
              <a:rPr dirty="0"/>
              <a:t>People who have new, innovative ideas about goods or services are called </a:t>
            </a:r>
            <a:r>
              <a:rPr dirty="0" smtClean="0"/>
              <a:t>entrepreneurs</a:t>
            </a:r>
            <a:r>
              <a:rPr lang="en-US" dirty="0" smtClean="0"/>
              <a:t>.</a:t>
            </a:r>
            <a:endParaRPr dirty="0"/>
          </a:p>
          <a:p>
            <a:pPr marL="1420512" lvl="2" indent="-614751" defTabSz="740663">
              <a:spcBef>
                <a:spcPts val="600"/>
              </a:spcBef>
              <a:buFont typeface="Arial" charset="0"/>
              <a:buChar char="•"/>
              <a:defRPr sz="2592"/>
            </a:pPr>
            <a:r>
              <a:rPr dirty="0"/>
              <a:t>They risk their own resources to produce new or improved goods and services, and if people are willing to pay for them, they will earn a </a:t>
            </a:r>
            <a:r>
              <a:rPr dirty="0" smtClean="0"/>
              <a:t>profit</a:t>
            </a:r>
            <a:r>
              <a:rPr lang="en-US" dirty="0" smtClean="0"/>
              <a:t>.</a:t>
            </a:r>
            <a:endParaRPr dirty="0"/>
          </a:p>
          <a:p>
            <a:pPr marL="614751" indent="-614751" defTabSz="740663">
              <a:spcBef>
                <a:spcPts val="600"/>
              </a:spcBef>
              <a:defRPr sz="2592"/>
            </a:pPr>
            <a:r>
              <a:rPr dirty="0"/>
              <a:t>Australia is a world leader in </a:t>
            </a:r>
            <a:r>
              <a:rPr dirty="0" smtClean="0"/>
              <a:t>entrepreneurs</a:t>
            </a:r>
            <a:r>
              <a:rPr lang="en-US" dirty="0" smtClean="0"/>
              <a:t>.</a:t>
            </a:r>
            <a:endParaRPr dirty="0"/>
          </a:p>
          <a:p>
            <a:pPr marL="1262961" lvl="2" indent="-457200" defTabSz="740663">
              <a:spcBef>
                <a:spcPts val="600"/>
              </a:spcBef>
              <a:buFont typeface="Arial" charset="0"/>
              <a:buChar char="•"/>
              <a:defRPr sz="2592"/>
            </a:pPr>
            <a:r>
              <a:rPr dirty="0"/>
              <a:t>There are many opportunities for success in business, and the country has abundant raw materials, education, and </a:t>
            </a:r>
            <a:r>
              <a:rPr dirty="0" smtClean="0"/>
              <a:t>wealth</a:t>
            </a:r>
            <a:r>
              <a:rPr lang="en-US" dirty="0" smtClean="0"/>
              <a:t>.</a:t>
            </a:r>
            <a:endParaRPr dirty="0"/>
          </a:p>
          <a:p>
            <a:pPr marL="614751" indent="-614751" defTabSz="740663">
              <a:spcBef>
                <a:spcPts val="600"/>
              </a:spcBef>
              <a:defRPr sz="2592"/>
            </a:pPr>
            <a:r>
              <a:rPr dirty="0"/>
              <a:t>Laws protect entrepreneurs and their businesses, making it easy to start a business and </a:t>
            </a:r>
            <a:r>
              <a:rPr dirty="0" smtClean="0"/>
              <a:t>limit</a:t>
            </a:r>
            <a:r>
              <a:rPr lang="en-US" dirty="0" smtClean="0"/>
              <a:t>ing</a:t>
            </a:r>
            <a:r>
              <a:rPr dirty="0" smtClean="0"/>
              <a:t> </a:t>
            </a:r>
            <a:r>
              <a:rPr dirty="0"/>
              <a:t>the restrictions on existing </a:t>
            </a:r>
            <a:r>
              <a:rPr dirty="0" smtClean="0"/>
              <a:t>businesses</a:t>
            </a:r>
            <a:r>
              <a:rPr lang="en-US" dirty="0" smtClean="0"/>
              <a:t>.</a:t>
            </a:r>
            <a:endParaRPr dirty="0"/>
          </a:p>
        </p:txBody>
      </p:sp>
      <p:sp>
        <p:nvSpPr>
          <p:cNvPr id="239" name="Shape 23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52</a:t>
            </a:fld>
            <a:endParaRP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xfrm>
            <a:off x="453350" y="0"/>
            <a:ext cx="8229600" cy="1143001"/>
          </a:xfrm>
          <a:prstGeom prst="rect">
            <a:avLst/>
          </a:prstGeom>
        </p:spPr>
        <p:txBody>
          <a:bodyPr/>
          <a:lstStyle/>
          <a:p>
            <a:r>
              <a:rPr dirty="0"/>
              <a:t>Growth of Australia’s Economy </a:t>
            </a:r>
          </a:p>
        </p:txBody>
      </p:sp>
      <p:sp>
        <p:nvSpPr>
          <p:cNvPr id="242" name="Shape 242"/>
          <p:cNvSpPr>
            <a:spLocks noGrp="1"/>
          </p:cNvSpPr>
          <p:nvPr>
            <p:ph type="body" idx="1"/>
          </p:nvPr>
        </p:nvSpPr>
        <p:spPr>
          <a:xfrm>
            <a:off x="457200" y="1143002"/>
            <a:ext cx="8494776" cy="4983162"/>
          </a:xfrm>
          <a:prstGeom prst="rect">
            <a:avLst/>
          </a:prstGeom>
        </p:spPr>
        <p:txBody>
          <a:bodyPr/>
          <a:lstStyle/>
          <a:p>
            <a:pPr marL="614751" indent="-614751" defTabSz="740663">
              <a:spcBef>
                <a:spcPts val="600"/>
              </a:spcBef>
              <a:defRPr sz="2592"/>
            </a:pPr>
            <a:r>
              <a:rPr dirty="0"/>
              <a:t>For the past 20 years, Australia’s economy has experienced continuous growth, low unemployment, low inflation, low public debt, and a strong financial </a:t>
            </a:r>
            <a:r>
              <a:rPr dirty="0" smtClean="0"/>
              <a:t>system</a:t>
            </a:r>
            <a:r>
              <a:rPr lang="en-US" dirty="0" smtClean="0"/>
              <a:t>.</a:t>
            </a:r>
            <a:endParaRPr dirty="0"/>
          </a:p>
          <a:p>
            <a:pPr marL="614751" indent="-614751" defTabSz="740663">
              <a:spcBef>
                <a:spcPts val="600"/>
              </a:spcBef>
              <a:defRPr sz="2592"/>
            </a:pPr>
            <a:r>
              <a:rPr dirty="0"/>
              <a:t>The service sector is the largest part of the Australian </a:t>
            </a:r>
            <a:r>
              <a:rPr dirty="0" smtClean="0"/>
              <a:t>economy</a:t>
            </a:r>
            <a:r>
              <a:rPr lang="en-US" dirty="0" smtClean="0"/>
              <a:t>.</a:t>
            </a:r>
            <a:endParaRPr dirty="0"/>
          </a:p>
          <a:p>
            <a:pPr marL="614751" indent="-614751" defTabSz="740663">
              <a:spcBef>
                <a:spcPts val="600"/>
              </a:spcBef>
              <a:defRPr sz="2592"/>
            </a:pPr>
            <a:r>
              <a:rPr dirty="0"/>
              <a:t>Australia was almost unaffected by the global financial crisis of </a:t>
            </a:r>
            <a:r>
              <a:rPr dirty="0" smtClean="0"/>
              <a:t>2008</a:t>
            </a:r>
            <a:r>
              <a:rPr lang="en-US" dirty="0" smtClean="0"/>
              <a:t>.</a:t>
            </a:r>
            <a:endParaRPr dirty="0"/>
          </a:p>
          <a:p>
            <a:pPr marL="614751" indent="-614751" defTabSz="740663">
              <a:spcBef>
                <a:spcPts val="600"/>
              </a:spcBef>
              <a:defRPr sz="2592"/>
            </a:pPr>
            <a:r>
              <a:rPr dirty="0"/>
              <a:t>Australia has benefitted from an increase in trade in recent </a:t>
            </a:r>
            <a:r>
              <a:rPr dirty="0" smtClean="0"/>
              <a:t>years</a:t>
            </a:r>
            <a:r>
              <a:rPr lang="en-US" dirty="0" smtClean="0"/>
              <a:t>.</a:t>
            </a:r>
            <a:endParaRPr dirty="0"/>
          </a:p>
          <a:p>
            <a:pPr marL="614751" indent="-614751" defTabSz="740663">
              <a:spcBef>
                <a:spcPts val="600"/>
              </a:spcBef>
              <a:defRPr sz="2592"/>
            </a:pPr>
            <a:r>
              <a:rPr dirty="0"/>
              <a:t>The process of signing free trade treaties with many other countries has increased productivity, stimulated growth, and improved the </a:t>
            </a:r>
            <a:r>
              <a:rPr dirty="0" smtClean="0"/>
              <a:t>economy</a:t>
            </a:r>
            <a:r>
              <a:rPr lang="en-US" dirty="0" smtClean="0"/>
              <a:t>.</a:t>
            </a:r>
            <a:endParaRPr dirty="0"/>
          </a:p>
        </p:txBody>
      </p:sp>
      <p:sp>
        <p:nvSpPr>
          <p:cNvPr id="243" name="Shape 24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53</a:t>
            </a:fld>
            <a:endParaRPr/>
          </a:p>
        </p:txBody>
      </p:sp>
      <p:sp>
        <p:nvSpPr>
          <p:cNvPr id="244" name="Shape 244"/>
          <p:cNvSpPr/>
          <p:nvPr/>
        </p:nvSpPr>
        <p:spPr>
          <a:xfrm>
            <a:off x="6601583" y="6069329"/>
            <a:ext cx="2430535"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u="sng">
                <a:solidFill>
                  <a:srgbClr val="FF0000"/>
                </a:solidFill>
                <a:uFill>
                  <a:solidFill>
                    <a:srgbClr val="FF0000"/>
                  </a:solidFill>
                </a:uFill>
                <a:hlinkClick r:id="rId2" action="ppaction://hlinksldjump"/>
              </a:defRPr>
            </a:lvl1pPr>
          </a:lstStyle>
          <a:p>
            <a:pPr>
              <a:defRPr u="none">
                <a:solidFill>
                  <a:srgbClr val="000000"/>
                </a:solidFill>
                <a:uFillTx/>
              </a:defRPr>
            </a:pPr>
            <a:r>
              <a:rPr u="sng">
                <a:solidFill>
                  <a:srgbClr val="FF0000"/>
                </a:solidFill>
                <a:uFill>
                  <a:solidFill>
                    <a:srgbClr val="FF0000"/>
                  </a:solidFill>
                </a:uFill>
                <a:hlinkClick r:id="rId2" action="ppaction://hlinksldjump"/>
              </a:rPr>
              <a:t>Return to Main Menu</a:t>
            </a: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p:cNvSpPr>
          <p:nvPr>
            <p:ph type="title"/>
          </p:nvPr>
        </p:nvSpPr>
        <p:spPr>
          <a:prstGeom prst="rect">
            <a:avLst/>
          </a:prstGeom>
        </p:spPr>
        <p:txBody>
          <a:bodyPr>
            <a:normAutofit fontScale="90000"/>
          </a:bodyPr>
          <a:lstStyle>
            <a:lvl1pPr defTabSz="832104">
              <a:defRPr sz="4004">
                <a:effectLst>
                  <a:outerShdw blurRad="34671" dist="34671" dir="2700000" rotWithShape="0">
                    <a:srgbClr val="000000">
                      <a:alpha val="43137"/>
                    </a:srgbClr>
                  </a:outerShdw>
                </a:effectLst>
              </a:defRPr>
            </a:lvl1pPr>
          </a:lstStyle>
          <a:p>
            <a:r>
              <a:t>Section 5: U.S.-Australia Relations</a:t>
            </a:r>
          </a:p>
        </p:txBody>
      </p:sp>
      <p:sp>
        <p:nvSpPr>
          <p:cNvPr id="247" name="Shape 247"/>
          <p:cNvSpPr>
            <a:spLocks noGrp="1"/>
          </p:cNvSpPr>
          <p:nvPr>
            <p:ph type="body" idx="1"/>
          </p:nvPr>
        </p:nvSpPr>
        <p:spPr>
          <a:prstGeom prst="rect">
            <a:avLst/>
          </a:prstGeom>
        </p:spPr>
        <p:txBody>
          <a:bodyPr/>
          <a:lstStyle>
            <a:lvl2pPr marL="1216151" indent="-758951">
              <a:buChar char="➢"/>
            </a:lvl2pPr>
          </a:lstStyle>
          <a:p>
            <a:r>
              <a:rPr dirty="0"/>
              <a:t>Essential question:</a:t>
            </a:r>
          </a:p>
          <a:p>
            <a:pPr lvl="2">
              <a:buFont typeface="Arial" charset="0"/>
              <a:buChar char="•"/>
            </a:pPr>
            <a:r>
              <a:rPr dirty="0"/>
              <a:t>How have Australia and the United States worked to increase global trade?</a:t>
            </a:r>
          </a:p>
        </p:txBody>
      </p:sp>
      <p:sp>
        <p:nvSpPr>
          <p:cNvPr id="248" name="Shape 2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54</a:t>
            </a:fld>
            <a:endParaRP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p:cNvSpPr>
          <p:nvPr>
            <p:ph type="title"/>
          </p:nvPr>
        </p:nvSpPr>
        <p:spPr>
          <a:prstGeom prst="rect">
            <a:avLst/>
          </a:prstGeom>
        </p:spPr>
        <p:txBody>
          <a:bodyPr>
            <a:normAutofit fontScale="90000"/>
          </a:bodyPr>
          <a:lstStyle>
            <a:lvl1pPr defTabSz="832104">
              <a:defRPr sz="4004">
                <a:effectLst>
                  <a:outerShdw blurRad="34671" dist="34671" dir="2700000" rotWithShape="0">
                    <a:srgbClr val="000000">
                      <a:alpha val="43137"/>
                    </a:srgbClr>
                  </a:outerShdw>
                </a:effectLst>
              </a:defRPr>
            </a:lvl1pPr>
          </a:lstStyle>
          <a:p>
            <a:r>
              <a:t>Section 5: U.S.-Australia Relations</a:t>
            </a:r>
          </a:p>
        </p:txBody>
      </p:sp>
      <p:sp>
        <p:nvSpPr>
          <p:cNvPr id="251" name="Shape 251"/>
          <p:cNvSpPr>
            <a:spLocks noGrp="1"/>
          </p:cNvSpPr>
          <p:nvPr>
            <p:ph type="body" idx="1"/>
          </p:nvPr>
        </p:nvSpPr>
        <p:spPr>
          <a:prstGeom prst="rect">
            <a:avLst/>
          </a:prstGeom>
        </p:spPr>
        <p:txBody>
          <a:bodyPr/>
          <a:lstStyle/>
          <a:p>
            <a:r>
              <a:rPr dirty="0"/>
              <a:t>What terms do I need to know?</a:t>
            </a:r>
          </a:p>
          <a:p>
            <a:pPr lvl="2">
              <a:buFont typeface="Arial" charset="0"/>
              <a:buChar char="•"/>
            </a:pPr>
            <a:r>
              <a:rPr dirty="0"/>
              <a:t>autonomy</a:t>
            </a:r>
          </a:p>
          <a:p>
            <a:pPr lvl="2">
              <a:buFont typeface="Arial" charset="0"/>
              <a:buChar char="•"/>
            </a:pPr>
            <a:r>
              <a:rPr dirty="0"/>
              <a:t>ANZUS security treaty</a:t>
            </a:r>
          </a:p>
        </p:txBody>
      </p:sp>
      <p:sp>
        <p:nvSpPr>
          <p:cNvPr id="252" name="Shape 25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55</a:t>
            </a:fld>
            <a:endParaRPr/>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p:nvPr>
        </p:nvSpPr>
        <p:spPr>
          <a:xfrm>
            <a:off x="457200" y="1"/>
            <a:ext cx="8229600" cy="923544"/>
          </a:xfrm>
          <a:prstGeom prst="rect">
            <a:avLst/>
          </a:prstGeom>
        </p:spPr>
        <p:txBody>
          <a:bodyPr/>
          <a:lstStyle/>
          <a:p>
            <a:r>
              <a:t>An Important Alliance</a:t>
            </a:r>
          </a:p>
        </p:txBody>
      </p:sp>
      <p:sp>
        <p:nvSpPr>
          <p:cNvPr id="255" name="Shape 255"/>
          <p:cNvSpPr>
            <a:spLocks noGrp="1"/>
          </p:cNvSpPr>
          <p:nvPr>
            <p:ph type="body" idx="1"/>
          </p:nvPr>
        </p:nvSpPr>
        <p:spPr>
          <a:xfrm>
            <a:off x="457200" y="1161288"/>
            <a:ext cx="8558784" cy="5276088"/>
          </a:xfrm>
          <a:prstGeom prst="rect">
            <a:avLst/>
          </a:prstGeom>
        </p:spPr>
        <p:txBody>
          <a:bodyPr>
            <a:normAutofit/>
          </a:bodyPr>
          <a:lstStyle/>
          <a:p>
            <a:pPr marL="538855" indent="-538855" defTabSz="649223">
              <a:spcBef>
                <a:spcPts val="500"/>
              </a:spcBef>
              <a:defRPr sz="2272"/>
            </a:pPr>
            <a:r>
              <a:rPr dirty="0"/>
              <a:t>The United States and Australia established relations in 1940 after the United Kingdom’s recognition of Australia’s autonomy (right of self-government</a:t>
            </a:r>
            <a:r>
              <a:rPr dirty="0" smtClean="0"/>
              <a:t>)</a:t>
            </a:r>
            <a:r>
              <a:rPr lang="en-US" dirty="0" smtClean="0"/>
              <a:t>.</a:t>
            </a:r>
            <a:endParaRPr dirty="0"/>
          </a:p>
          <a:p>
            <a:pPr marL="538855" indent="-538855" defTabSz="649223">
              <a:spcBef>
                <a:spcPts val="500"/>
              </a:spcBef>
              <a:defRPr sz="2272"/>
            </a:pPr>
            <a:r>
              <a:rPr dirty="0"/>
              <a:t>Australia is a vital ally to the U.S., and the two countries have a partnership based on shared democratic values and common interest, as well as cultural </a:t>
            </a:r>
            <a:r>
              <a:rPr dirty="0" smtClean="0"/>
              <a:t>similarities</a:t>
            </a:r>
            <a:r>
              <a:rPr lang="en-US" dirty="0" smtClean="0"/>
              <a:t>.</a:t>
            </a:r>
            <a:endParaRPr dirty="0"/>
          </a:p>
          <a:p>
            <a:pPr marL="538855" indent="-538855" defTabSz="649223">
              <a:spcBef>
                <a:spcPts val="500"/>
              </a:spcBef>
              <a:defRPr sz="2272"/>
            </a:pPr>
            <a:r>
              <a:rPr dirty="0"/>
              <a:t>The ANZUS security treaty serves as the foundation of defense and security cooperation between the two </a:t>
            </a:r>
            <a:r>
              <a:rPr dirty="0" smtClean="0"/>
              <a:t>countries</a:t>
            </a:r>
            <a:r>
              <a:rPr lang="en-US" dirty="0" smtClean="0"/>
              <a:t>.</a:t>
            </a:r>
            <a:endParaRPr dirty="0"/>
          </a:p>
          <a:p>
            <a:pPr marL="1102941" lvl="2" indent="-342900" defTabSz="649223">
              <a:spcBef>
                <a:spcPts val="500"/>
              </a:spcBef>
              <a:buFont typeface="Arial" charset="0"/>
              <a:buChar char="•"/>
              <a:defRPr sz="2272"/>
            </a:pPr>
            <a:r>
              <a:rPr dirty="0"/>
              <a:t>Australia and the U.S. have worked closely on counterterrorism issues </a:t>
            </a:r>
            <a:r>
              <a:rPr dirty="0" smtClean="0"/>
              <a:t>worldwide</a:t>
            </a:r>
            <a:r>
              <a:rPr lang="en-US" dirty="0" smtClean="0"/>
              <a:t>.</a:t>
            </a:r>
            <a:endParaRPr dirty="0"/>
          </a:p>
          <a:p>
            <a:pPr marL="538855" indent="-538855" defTabSz="649223">
              <a:spcBef>
                <a:spcPts val="500"/>
              </a:spcBef>
              <a:defRPr sz="2272"/>
            </a:pPr>
            <a:r>
              <a:rPr dirty="0"/>
              <a:t>The two countries also work together on global environmental issues like climate </a:t>
            </a:r>
            <a:r>
              <a:rPr dirty="0" smtClean="0"/>
              <a:t>change</a:t>
            </a:r>
            <a:r>
              <a:rPr lang="en-US" dirty="0" smtClean="0"/>
              <a:t>.</a:t>
            </a:r>
            <a:endParaRPr dirty="0"/>
          </a:p>
          <a:p>
            <a:pPr marL="538855" indent="-538855" defTabSz="649223">
              <a:spcBef>
                <a:spcPts val="500"/>
              </a:spcBef>
              <a:defRPr sz="2272"/>
            </a:pPr>
            <a:r>
              <a:rPr dirty="0"/>
              <a:t>The U.S.-Australian alliance is an anchor for peace and stability around the </a:t>
            </a:r>
            <a:r>
              <a:rPr dirty="0" smtClean="0"/>
              <a:t>world</a:t>
            </a:r>
            <a:r>
              <a:rPr lang="en-US" dirty="0" smtClean="0"/>
              <a:t>.</a:t>
            </a:r>
            <a:endParaRPr dirty="0"/>
          </a:p>
        </p:txBody>
      </p:sp>
      <p:sp>
        <p:nvSpPr>
          <p:cNvPr id="256" name="Shape 25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56</a:t>
            </a:fld>
            <a:endParaRP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title"/>
          </p:nvPr>
        </p:nvSpPr>
        <p:spPr>
          <a:xfrm>
            <a:off x="457200" y="1"/>
            <a:ext cx="8229600" cy="950976"/>
          </a:xfrm>
          <a:prstGeom prst="rect">
            <a:avLst/>
          </a:prstGeom>
        </p:spPr>
        <p:txBody>
          <a:bodyPr/>
          <a:lstStyle/>
          <a:p>
            <a:r>
              <a:t>Economic Relations</a:t>
            </a:r>
          </a:p>
        </p:txBody>
      </p:sp>
      <p:sp>
        <p:nvSpPr>
          <p:cNvPr id="259" name="Shape 259"/>
          <p:cNvSpPr>
            <a:spLocks noGrp="1"/>
          </p:cNvSpPr>
          <p:nvPr>
            <p:ph type="body" idx="1"/>
          </p:nvPr>
        </p:nvSpPr>
        <p:spPr>
          <a:xfrm>
            <a:off x="457200" y="1197864"/>
            <a:ext cx="8229600" cy="4928299"/>
          </a:xfrm>
          <a:prstGeom prst="rect">
            <a:avLst/>
          </a:prstGeom>
        </p:spPr>
        <p:txBody>
          <a:bodyPr>
            <a:normAutofit/>
          </a:bodyPr>
          <a:lstStyle/>
          <a:p>
            <a:pPr marL="690646" indent="-690646" defTabSz="832104">
              <a:spcBef>
                <a:spcPts val="600"/>
              </a:spcBef>
              <a:defRPr sz="2912"/>
            </a:pPr>
            <a:r>
              <a:rPr dirty="0"/>
              <a:t>The U.S. exports machinery, vehicles, medical instruments, aircraft, and agricultural products to </a:t>
            </a:r>
            <a:r>
              <a:rPr dirty="0" smtClean="0"/>
              <a:t>Australia</a:t>
            </a:r>
            <a:r>
              <a:rPr lang="en-US" dirty="0" smtClean="0"/>
              <a:t>.</a:t>
            </a:r>
            <a:endParaRPr dirty="0"/>
          </a:p>
          <a:p>
            <a:pPr marL="690646" indent="-690646" defTabSz="832104">
              <a:spcBef>
                <a:spcPts val="600"/>
              </a:spcBef>
              <a:defRPr sz="2912"/>
            </a:pPr>
            <a:r>
              <a:rPr dirty="0"/>
              <a:t>To the U.S., Australia exports precious stones &amp; metals, agricultural products, and medical </a:t>
            </a:r>
            <a:r>
              <a:rPr dirty="0" smtClean="0"/>
              <a:t>instruments</a:t>
            </a:r>
            <a:r>
              <a:rPr lang="en-US" dirty="0" smtClean="0"/>
              <a:t>.</a:t>
            </a:r>
            <a:endParaRPr dirty="0"/>
          </a:p>
          <a:p>
            <a:pPr marL="690646" indent="-690646" defTabSz="832104">
              <a:spcBef>
                <a:spcPts val="600"/>
              </a:spcBef>
              <a:defRPr sz="2912"/>
            </a:pPr>
            <a:r>
              <a:rPr dirty="0"/>
              <a:t>The United States is the largest foreign investor in </a:t>
            </a:r>
            <a:r>
              <a:rPr dirty="0" smtClean="0"/>
              <a:t>Australia</a:t>
            </a:r>
            <a:r>
              <a:rPr lang="en-US" dirty="0" smtClean="0"/>
              <a:t>.</a:t>
            </a:r>
            <a:endParaRPr dirty="0"/>
          </a:p>
          <a:p>
            <a:pPr marL="690646" indent="-690646" defTabSz="832104">
              <a:spcBef>
                <a:spcPts val="600"/>
              </a:spcBef>
              <a:defRPr sz="2912"/>
            </a:pPr>
            <a:r>
              <a:rPr dirty="0"/>
              <a:t>The two countries are committed to increasing global trade through the World Trade Organization and the Asia-Pacific Economic Cooperation </a:t>
            </a:r>
            <a:r>
              <a:rPr dirty="0" smtClean="0"/>
              <a:t>forum</a:t>
            </a:r>
            <a:r>
              <a:rPr lang="en-US" dirty="0" smtClean="0"/>
              <a:t>.</a:t>
            </a:r>
            <a:endParaRPr dirty="0"/>
          </a:p>
        </p:txBody>
      </p:sp>
      <p:sp>
        <p:nvSpPr>
          <p:cNvPr id="260" name="Shape 26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57</a:t>
            </a:fld>
            <a:endParaRPr/>
          </a:p>
        </p:txBody>
      </p:sp>
      <p:sp>
        <p:nvSpPr>
          <p:cNvPr id="261" name="Shape 261"/>
          <p:cNvSpPr/>
          <p:nvPr/>
        </p:nvSpPr>
        <p:spPr>
          <a:xfrm>
            <a:off x="6601583" y="6056629"/>
            <a:ext cx="2430535"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u="sng">
                <a:solidFill>
                  <a:srgbClr val="FF0000"/>
                </a:solidFill>
                <a:uFill>
                  <a:solidFill>
                    <a:srgbClr val="FF0000"/>
                  </a:solidFill>
                </a:uFill>
                <a:hlinkClick r:id="rId2" action="ppaction://hlinksldjump"/>
              </a:defRPr>
            </a:lvl1pPr>
          </a:lstStyle>
          <a:p>
            <a:pPr>
              <a:defRPr u="none">
                <a:solidFill>
                  <a:srgbClr val="000000"/>
                </a:solidFill>
                <a:uFillTx/>
              </a:defRPr>
            </a:pPr>
            <a:r>
              <a:rPr u="sng">
                <a:solidFill>
                  <a:srgbClr val="FF0000"/>
                </a:solidFill>
                <a:uFill>
                  <a:solidFill>
                    <a:srgbClr val="FF0000"/>
                  </a:solidFill>
                </a:uFill>
                <a:hlinkClick r:id="rId2" action="ppaction://hlinksldjump"/>
              </a:rPr>
              <a:t>Return to Main Menu</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131" r="8079"/>
          <a:stretch/>
        </p:blipFill>
        <p:spPr>
          <a:xfrm>
            <a:off x="0" y="-1"/>
            <a:ext cx="9144000" cy="6528117"/>
          </a:xfrm>
          <a:prstGeom prst="rect">
            <a:avLst/>
          </a:prstGeom>
        </p:spPr>
      </p:pic>
      <p:sp>
        <p:nvSpPr>
          <p:cNvPr id="263" name="Shape 263"/>
          <p:cNvSpPr>
            <a:spLocks noGrp="1"/>
          </p:cNvSpPr>
          <p:nvPr>
            <p:ph type="sldNum" sz="quarter" idx="2"/>
          </p:nvPr>
        </p:nvSpPr>
        <p:spPr>
          <a:xfrm>
            <a:off x="8450500" y="6528117"/>
            <a:ext cx="31250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58</a:t>
            </a:fld>
            <a:endParaRPr/>
          </a:p>
        </p:txBody>
      </p:sp>
      <p:sp>
        <p:nvSpPr>
          <p:cNvPr id="264" name="Shape 264"/>
          <p:cNvSpPr/>
          <p:nvPr/>
        </p:nvSpPr>
        <p:spPr>
          <a:xfrm>
            <a:off x="838200" y="5124236"/>
            <a:ext cx="7924800" cy="9233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r>
              <a:rPr dirty="0"/>
              <a:t>Image </a:t>
            </a:r>
            <a:r>
              <a:rPr dirty="0" smtClean="0"/>
              <a:t>Credits</a:t>
            </a:r>
            <a:r>
              <a:rPr lang="en-US" dirty="0" smtClean="0"/>
              <a:t>: 1 Sydney Harbor, 2 Australian Outback, 12 Great Barrier Reef, 15 Ayers Rock/Uluru, 58 Great Barrier Reef (all Shutterstock license); all others Wikimedia Commons. Maps </a:t>
            </a:r>
            <a:r>
              <a:rPr lang="de-DE" dirty="0" smtClean="0"/>
              <a:t>©2017 </a:t>
            </a:r>
            <a:r>
              <a:rPr lang="de-DE" smtClean="0"/>
              <a:t>Clairmont Press. </a:t>
            </a:r>
            <a:endParaRPr dirty="0"/>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64"/>
                                        </p:tgtEl>
                                        <p:attrNameLst>
                                          <p:attrName>style.visibility</p:attrName>
                                        </p:attrNameLst>
                                      </p:cBhvr>
                                      <p:to>
                                        <p:strVal val="visible"/>
                                      </p:to>
                                    </p:set>
                                    <p:animEffect transition="in" filter="dissolve">
                                      <p:cBhvr>
                                        <p:cTn id="7"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prstGeom prst="rect">
            <a:avLst/>
          </a:prstGeom>
        </p:spPr>
        <p:txBody>
          <a:bodyPr/>
          <a:lstStyle/>
          <a:p>
            <a:r>
              <a:rPr dirty="0"/>
              <a:t>Location and Size of Australia</a:t>
            </a:r>
          </a:p>
        </p:txBody>
      </p:sp>
      <p:sp>
        <p:nvSpPr>
          <p:cNvPr id="76" name="Shape 76"/>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pic>
        <p:nvPicPr>
          <p:cNvPr id="3" name="Picture 2"/>
          <p:cNvPicPr>
            <a:picLocks noChangeAspect="1"/>
          </p:cNvPicPr>
          <p:nvPr/>
        </p:nvPicPr>
        <p:blipFill>
          <a:blip r:embed="rId2"/>
          <a:stretch>
            <a:fillRect/>
          </a:stretch>
        </p:blipFill>
        <p:spPr>
          <a:xfrm>
            <a:off x="1771506" y="1311350"/>
            <a:ext cx="5600988" cy="5061210"/>
          </a:xfrm>
          <a:prstGeom prst="rect">
            <a:avLst/>
          </a:prstGeom>
        </p:spPr>
      </p:pic>
    </p:spTree>
    <p:extLst>
      <p:ext uri="{BB962C8B-B14F-4D97-AF65-F5344CB8AC3E}">
        <p14:creationId xmlns:p14="http://schemas.microsoft.com/office/powerpoint/2010/main" val="2404842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xfrm>
            <a:off x="457200" y="0"/>
            <a:ext cx="8229600" cy="1143001"/>
          </a:xfrm>
          <a:prstGeom prst="rect">
            <a:avLst/>
          </a:prstGeom>
        </p:spPr>
        <p:txBody>
          <a:bodyPr/>
          <a:lstStyle/>
          <a:p>
            <a:r>
              <a:t>Climate of Australia</a:t>
            </a:r>
          </a:p>
        </p:txBody>
      </p:sp>
      <p:sp>
        <p:nvSpPr>
          <p:cNvPr id="79" name="Shape 79"/>
          <p:cNvSpPr>
            <a:spLocks noGrp="1"/>
          </p:cNvSpPr>
          <p:nvPr>
            <p:ph type="body" idx="1"/>
          </p:nvPr>
        </p:nvSpPr>
        <p:spPr>
          <a:xfrm>
            <a:off x="457200" y="1042735"/>
            <a:ext cx="8229600" cy="4525963"/>
          </a:xfrm>
          <a:prstGeom prst="rect">
            <a:avLst/>
          </a:prstGeom>
        </p:spPr>
        <p:txBody>
          <a:bodyPr/>
          <a:lstStyle/>
          <a:p>
            <a:r>
              <a:rPr dirty="0"/>
              <a:t>The climate varies across the </a:t>
            </a:r>
            <a:r>
              <a:rPr dirty="0" smtClean="0"/>
              <a:t>continent</a:t>
            </a:r>
            <a:r>
              <a:rPr lang="en-US" dirty="0" smtClean="0"/>
              <a:t>.</a:t>
            </a:r>
            <a:endParaRPr dirty="0"/>
          </a:p>
          <a:p>
            <a:r>
              <a:rPr dirty="0"/>
              <a:t>The northern part of Australia is closest to the equator and has a tropical climate, it is warm to hot all year, and this area gets more rain than the rest of the </a:t>
            </a:r>
            <a:r>
              <a:rPr dirty="0" smtClean="0"/>
              <a:t>country</a:t>
            </a:r>
            <a:r>
              <a:rPr lang="en-US" dirty="0" smtClean="0"/>
              <a:t>.</a:t>
            </a:r>
            <a:endParaRPr dirty="0"/>
          </a:p>
          <a:p>
            <a:r>
              <a:rPr dirty="0"/>
              <a:t>The largest part of Australia is desert, where little rain </a:t>
            </a:r>
            <a:r>
              <a:rPr dirty="0" smtClean="0"/>
              <a:t>falls</a:t>
            </a:r>
            <a:r>
              <a:rPr lang="en-US" dirty="0" smtClean="0"/>
              <a:t>.</a:t>
            </a:r>
            <a:endParaRPr dirty="0"/>
          </a:p>
          <a:p>
            <a:r>
              <a:rPr dirty="0"/>
              <a:t>Only southeast and southwest corners have temperate </a:t>
            </a:r>
            <a:r>
              <a:rPr dirty="0" smtClean="0"/>
              <a:t>climates</a:t>
            </a:r>
            <a:r>
              <a:rPr lang="en-US" dirty="0" smtClean="0"/>
              <a:t>.</a:t>
            </a:r>
            <a:endParaRPr dirty="0"/>
          </a:p>
        </p:txBody>
      </p:sp>
      <p:sp>
        <p:nvSpPr>
          <p:cNvPr id="80" name="Shape 80"/>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9">
                                            <p:bg/>
                                          </p:spTgt>
                                        </p:tgtEl>
                                        <p:attrNameLst>
                                          <p:attrName>style.visibility</p:attrName>
                                        </p:attrNameLst>
                                      </p:cBhvr>
                                      <p:to>
                                        <p:strVal val="visible"/>
                                      </p:to>
                                    </p:set>
                                    <p:anim calcmode="lin" valueType="num">
                                      <p:cBhvr>
                                        <p:cTn id="7" dur="500" fill="hold"/>
                                        <p:tgtEl>
                                          <p:spTgt spid="79">
                                            <p:bg/>
                                          </p:spTgt>
                                        </p:tgtEl>
                                        <p:attrNameLst>
                                          <p:attrName>ppt_x</p:attrName>
                                        </p:attrNameLst>
                                      </p:cBhvr>
                                      <p:tavLst>
                                        <p:tav tm="0">
                                          <p:val>
                                            <p:strVal val="0-#ppt_w/2"/>
                                          </p:val>
                                        </p:tav>
                                        <p:tav tm="100000">
                                          <p:val>
                                            <p:strVal val="#ppt_x"/>
                                          </p:val>
                                        </p:tav>
                                      </p:tavLst>
                                    </p:anim>
                                    <p:anim calcmode="lin" valueType="num">
                                      <p:cBhvr>
                                        <p:cTn id="8" dur="500" fill="hold"/>
                                        <p:tgtEl>
                                          <p:spTgt spid="79">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9">
                                            <p:txEl>
                                              <p:pRg st="0" end="0"/>
                                            </p:txEl>
                                          </p:spTgt>
                                        </p:tgtEl>
                                        <p:attrNameLst>
                                          <p:attrName>style.visibility</p:attrName>
                                        </p:attrNameLst>
                                      </p:cBhvr>
                                      <p:to>
                                        <p:strVal val="visible"/>
                                      </p:to>
                                    </p:set>
                                    <p:anim calcmode="lin" valueType="num">
                                      <p:cBhvr>
                                        <p:cTn id="11" dur="500" fill="hold"/>
                                        <p:tgtEl>
                                          <p:spTgt spid="79">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9">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9">
                                            <p:txEl>
                                              <p:pRg st="1" end="1"/>
                                            </p:txEl>
                                          </p:spTgt>
                                        </p:tgtEl>
                                        <p:attrNameLst>
                                          <p:attrName>style.visibility</p:attrName>
                                        </p:attrNameLst>
                                      </p:cBhvr>
                                      <p:to>
                                        <p:strVal val="visible"/>
                                      </p:to>
                                    </p:set>
                                    <p:anim calcmode="lin" valueType="num">
                                      <p:cBhvr>
                                        <p:cTn id="16" dur="500" fill="hold"/>
                                        <p:tgtEl>
                                          <p:spTgt spid="79">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9">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9">
                                            <p:txEl>
                                              <p:pRg st="2" end="2"/>
                                            </p:txEl>
                                          </p:spTgt>
                                        </p:tgtEl>
                                        <p:attrNameLst>
                                          <p:attrName>style.visibility</p:attrName>
                                        </p:attrNameLst>
                                      </p:cBhvr>
                                      <p:to>
                                        <p:strVal val="visible"/>
                                      </p:to>
                                    </p:set>
                                    <p:anim calcmode="lin" valueType="num">
                                      <p:cBhvr>
                                        <p:cTn id="21" dur="500" fill="hold"/>
                                        <p:tgtEl>
                                          <p:spTgt spid="79">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9">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79">
                                            <p:txEl>
                                              <p:pRg st="3" end="3"/>
                                            </p:txEl>
                                          </p:spTgt>
                                        </p:tgtEl>
                                        <p:attrNameLst>
                                          <p:attrName>style.visibility</p:attrName>
                                        </p:attrNameLst>
                                      </p:cBhvr>
                                      <p:to>
                                        <p:strVal val="visible"/>
                                      </p:to>
                                    </p:set>
                                    <p:anim calcmode="lin" valueType="num">
                                      <p:cBhvr>
                                        <p:cTn id="26" dur="500" fill="hold"/>
                                        <p:tgtEl>
                                          <p:spTgt spid="79">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prstGeom prst="rect">
            <a:avLst/>
          </a:prstGeom>
        </p:spPr>
        <p:txBody>
          <a:bodyPr>
            <a:normAutofit fontScale="90000"/>
          </a:bodyPr>
          <a:lstStyle>
            <a:lvl1pPr defTabSz="841247">
              <a:defRPr sz="4048">
                <a:effectLst>
                  <a:outerShdw blurRad="35052" dist="35052" dir="2700000" rotWithShape="0">
                    <a:srgbClr val="000000">
                      <a:alpha val="43137"/>
                    </a:srgbClr>
                  </a:outerShdw>
                </a:effectLst>
              </a:defRPr>
            </a:lvl1pPr>
          </a:lstStyle>
          <a:p>
            <a:r>
              <a:t>Distribution of People in Australia</a:t>
            </a:r>
          </a:p>
        </p:txBody>
      </p:sp>
      <p:sp>
        <p:nvSpPr>
          <p:cNvPr id="83" name="Shape 83"/>
          <p:cNvSpPr>
            <a:spLocks noGrp="1"/>
          </p:cNvSpPr>
          <p:nvPr>
            <p:ph type="body" idx="1"/>
          </p:nvPr>
        </p:nvSpPr>
        <p:spPr>
          <a:prstGeom prst="rect">
            <a:avLst/>
          </a:prstGeom>
        </p:spPr>
        <p:txBody>
          <a:bodyPr/>
          <a:lstStyle/>
          <a:p>
            <a:r>
              <a:rPr dirty="0"/>
              <a:t>The coastal areas of Australia are the most highly populated, especially the eastern </a:t>
            </a:r>
            <a:r>
              <a:rPr dirty="0" smtClean="0"/>
              <a:t>coast</a:t>
            </a:r>
            <a:r>
              <a:rPr lang="en-US" dirty="0" smtClean="0"/>
              <a:t>.</a:t>
            </a:r>
            <a:endParaRPr dirty="0"/>
          </a:p>
          <a:p>
            <a:r>
              <a:rPr lang="en-US" dirty="0" smtClean="0"/>
              <a:t>The m</a:t>
            </a:r>
            <a:r>
              <a:rPr dirty="0" smtClean="0"/>
              <a:t>ost </a:t>
            </a:r>
            <a:r>
              <a:rPr dirty="0"/>
              <a:t>populated city is Sydney in New South </a:t>
            </a:r>
            <a:r>
              <a:rPr dirty="0" smtClean="0"/>
              <a:t>Wales</a:t>
            </a:r>
            <a:r>
              <a:rPr lang="en-US" dirty="0" smtClean="0"/>
              <a:t>.</a:t>
            </a:r>
            <a:endParaRPr dirty="0"/>
          </a:p>
          <a:p>
            <a:r>
              <a:rPr dirty="0"/>
              <a:t>Nearly 80% of Australians live in urban areas, making Australia one of the most urbanized countries in the </a:t>
            </a:r>
            <a:r>
              <a:rPr dirty="0" smtClean="0"/>
              <a:t>world</a:t>
            </a:r>
            <a:r>
              <a:rPr lang="en-US" dirty="0" smtClean="0"/>
              <a:t>.</a:t>
            </a:r>
            <a:endParaRPr dirty="0"/>
          </a:p>
        </p:txBody>
      </p:sp>
      <p:sp>
        <p:nvSpPr>
          <p:cNvPr id="84" name="Shape 84"/>
          <p:cNvSpPr>
            <a:spLocks noGrp="1"/>
          </p:cNvSpPr>
          <p:nvPr>
            <p:ph type="sldNum" sz="quarter" idx="2"/>
          </p:nvPr>
        </p:nvSpPr>
        <p:spPr>
          <a:xfrm>
            <a:off x="8630880" y="6528117"/>
            <a:ext cx="20832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prstGeom prst="rect">
            <a:avLst/>
          </a:prstGeom>
        </p:spPr>
        <p:txBody>
          <a:bodyPr>
            <a:normAutofit fontScale="90000"/>
          </a:bodyPr>
          <a:lstStyle>
            <a:lvl1pPr defTabSz="841247">
              <a:defRPr sz="4048">
                <a:effectLst>
                  <a:outerShdw blurRad="35052" dist="35052" dir="2700000" rotWithShape="0">
                    <a:srgbClr val="000000">
                      <a:alpha val="43137"/>
                    </a:srgbClr>
                  </a:outerShdw>
                </a:effectLst>
              </a:defRPr>
            </a:lvl1pPr>
          </a:lstStyle>
          <a:p>
            <a:r>
              <a:t>Distribution of People in Australia</a:t>
            </a:r>
          </a:p>
        </p:txBody>
      </p:sp>
      <p:sp>
        <p:nvSpPr>
          <p:cNvPr id="84" name="Shape 84"/>
          <p:cNvSpPr>
            <a:spLocks noGrp="1"/>
          </p:cNvSpPr>
          <p:nvPr>
            <p:ph type="sldNum" sz="quarter" idx="2"/>
          </p:nvPr>
        </p:nvSpPr>
        <p:spPr>
          <a:xfrm>
            <a:off x="8630880" y="6528117"/>
            <a:ext cx="208320" cy="2946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pic>
        <p:nvPicPr>
          <p:cNvPr id="3" name="Picture 2"/>
          <p:cNvPicPr>
            <a:picLocks noChangeAspect="1"/>
          </p:cNvPicPr>
          <p:nvPr/>
        </p:nvPicPr>
        <p:blipFill>
          <a:blip r:embed="rId2"/>
          <a:stretch>
            <a:fillRect/>
          </a:stretch>
        </p:blipFill>
        <p:spPr>
          <a:xfrm>
            <a:off x="1809608" y="1247754"/>
            <a:ext cx="5524784" cy="4775445"/>
          </a:xfrm>
          <a:prstGeom prst="rect">
            <a:avLst/>
          </a:prstGeom>
        </p:spPr>
      </p:pic>
    </p:spTree>
    <p:extLst>
      <p:ext uri="{BB962C8B-B14F-4D97-AF65-F5344CB8AC3E}">
        <p14:creationId xmlns:p14="http://schemas.microsoft.com/office/powerpoint/2010/main" val="1562264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4F81BD">
          <a:alpha val="31000"/>
        </a:srgbClr>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211</TotalTime>
  <Words>3605</Words>
  <Application>Microsoft Macintosh PowerPoint</Application>
  <PresentationFormat>On-screen Show (4:3)</PresentationFormat>
  <Paragraphs>347</Paragraphs>
  <Slides>58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Trebuchet MS</vt:lpstr>
      <vt:lpstr>Wingdings</vt:lpstr>
      <vt:lpstr>Office Theme</vt:lpstr>
      <vt:lpstr>PowerPoint Presentation</vt:lpstr>
      <vt:lpstr>PowerPoint Presentation</vt:lpstr>
      <vt:lpstr>Section 1: Geography of Australia</vt:lpstr>
      <vt:lpstr>Section 1: Geography of Australia</vt:lpstr>
      <vt:lpstr>Location and Size of Australia</vt:lpstr>
      <vt:lpstr>Location and Size of Australia</vt:lpstr>
      <vt:lpstr>Climate of Australia</vt:lpstr>
      <vt:lpstr>Distribution of People in Australia</vt:lpstr>
      <vt:lpstr>Distribution of People in Australia</vt:lpstr>
      <vt:lpstr>Natural Resources of Australia</vt:lpstr>
      <vt:lpstr>Physical Features of Australia</vt:lpstr>
      <vt:lpstr>The Great Barrier Reef</vt:lpstr>
      <vt:lpstr>The Coral Sea</vt:lpstr>
      <vt:lpstr>The Great Dividing Range</vt:lpstr>
      <vt:lpstr>Uluru / Ayers Rock</vt:lpstr>
      <vt:lpstr>The Great Victoria Desert</vt:lpstr>
      <vt:lpstr>Section 2: A Brief History of Australia</vt:lpstr>
      <vt:lpstr>Section 2: A Brief History of Australia</vt:lpstr>
      <vt:lpstr>The Aborigines</vt:lpstr>
      <vt:lpstr>Colonization of Australia</vt:lpstr>
      <vt:lpstr>Prisoners as Colonists</vt:lpstr>
      <vt:lpstr>Prisoners as Colonists</vt:lpstr>
      <vt:lpstr>European Impact on the Aborigines</vt:lpstr>
      <vt:lpstr>The Aborigines Today</vt:lpstr>
      <vt:lpstr>Language in Australia</vt:lpstr>
      <vt:lpstr>Religion in Australia</vt:lpstr>
      <vt:lpstr>Section 3: Government of Australia</vt:lpstr>
      <vt:lpstr>Section 3: Government of Australia</vt:lpstr>
      <vt:lpstr>Type of Government</vt:lpstr>
      <vt:lpstr>PowerPoint Presentation</vt:lpstr>
      <vt:lpstr>Form of Leadership</vt:lpstr>
      <vt:lpstr>Type of Legislature</vt:lpstr>
      <vt:lpstr>Citizen Participation</vt:lpstr>
      <vt:lpstr>Section 4: Economy of Australia</vt:lpstr>
      <vt:lpstr>Section 4: Economy of Australia</vt:lpstr>
      <vt:lpstr>Economic Systems</vt:lpstr>
      <vt:lpstr>Traditional Economy</vt:lpstr>
      <vt:lpstr>Command Economy</vt:lpstr>
      <vt:lpstr>Market Economy</vt:lpstr>
      <vt:lpstr>Economic System in Australia Today</vt:lpstr>
      <vt:lpstr>Australia GDP Growth</vt:lpstr>
      <vt:lpstr>Trade and Tourism</vt:lpstr>
      <vt:lpstr>Trade and Tourism</vt:lpstr>
      <vt:lpstr>Specialization Encourages Trade</vt:lpstr>
      <vt:lpstr>Barriers to Trade</vt:lpstr>
      <vt:lpstr>Currency Exchange</vt:lpstr>
      <vt:lpstr>Standard of Living</vt:lpstr>
      <vt:lpstr>Investment in Human Capital</vt:lpstr>
      <vt:lpstr>How the Literacy Rate Affects the Standard of Living</vt:lpstr>
      <vt:lpstr>Investment in Capital Goods</vt:lpstr>
      <vt:lpstr>The Role of Natural Resources</vt:lpstr>
      <vt:lpstr>The Role of Entrepreneurship</vt:lpstr>
      <vt:lpstr>Growth of Australia’s Economy </vt:lpstr>
      <vt:lpstr>Section 5: U.S.-Australia Relations</vt:lpstr>
      <vt:lpstr>Section 5: U.S.-Australia Relations</vt:lpstr>
      <vt:lpstr>An Important Alliance</vt:lpstr>
      <vt:lpstr>Economic Relations</vt:lpstr>
      <vt:lpstr>PowerPoint Presentation</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Emmett Mullins</cp:lastModifiedBy>
  <cp:revision>28</cp:revision>
  <dcterms:modified xsi:type="dcterms:W3CDTF">2017-04-20T18:27:28Z</dcterms:modified>
</cp:coreProperties>
</file>