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8" r:id="rId7"/>
    <p:sldId id="269" r:id="rId8"/>
    <p:sldId id="270" r:id="rId9"/>
    <p:sldId id="309" r:id="rId10"/>
    <p:sldId id="310" r:id="rId11"/>
    <p:sldId id="272" r:id="rId12"/>
    <p:sldId id="278" r:id="rId13"/>
    <p:sldId id="279" r:id="rId14"/>
    <p:sldId id="304" r:id="rId15"/>
    <p:sldId id="303" r:id="rId16"/>
    <p:sldId id="311" r:id="rId17"/>
    <p:sldId id="280" r:id="rId18"/>
    <p:sldId id="283" r:id="rId19"/>
    <p:sldId id="284" r:id="rId20"/>
    <p:sldId id="285" r:id="rId21"/>
    <p:sldId id="293" r:id="rId2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Row>
  </a:tblStyle>
  <a:tblStyle styleId="{EEE7283C-3CF3-47DC-8721-378D4A62B22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Row>
  </a:tblStyle>
  <a:tblStyle styleId="{CF821DB8-F4EB-4A41-A1BA-3FCAFE7338EE}"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1"/>
          </a:solidFill>
        </a:fill>
      </a:tcStyle>
    </a:band2H>
    <a:firstCol>
      <a:tcTxStyle b="on"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lastRow>
    <a:firstRow>
      <a:tcTxStyle b="on" i="off">
        <a:fontRef idx="major">
          <a:schemeClr val="accent1"/>
        </a:fontRef>
        <a:schemeClr val="accent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15" autoAdjust="0"/>
    <p:restoredTop sz="91682" autoAdjust="0"/>
  </p:normalViewPr>
  <p:slideViewPr>
    <p:cSldViewPr snapToGrid="0" snapToObjects="1">
      <p:cViewPr varScale="1">
        <p:scale>
          <a:sx n="99" d="100"/>
          <a:sy n="99" d="100"/>
        </p:scale>
        <p:origin x="176"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175836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3" name="Shape 13"/>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0" algn="ctr">
              <a:lnSpc>
                <a:spcPct val="100000"/>
              </a:lnSpc>
              <a:buSzTx/>
              <a:buFontTx/>
              <a:buNone/>
              <a:defRPr>
                <a:solidFill>
                  <a:srgbClr val="FFFFFF"/>
                </a:solidFill>
              </a:defRPr>
            </a:lvl2pPr>
            <a:lvl3pPr marL="0" indent="0" algn="ctr">
              <a:lnSpc>
                <a:spcPct val="100000"/>
              </a:lnSpc>
              <a:buSzTx/>
              <a:buFontTx/>
              <a:buNone/>
              <a:defRPr>
                <a:solidFill>
                  <a:srgbClr val="FFFFFF"/>
                </a:solidFill>
              </a:defRPr>
            </a:lvl3pPr>
            <a:lvl4pPr marL="0" indent="0" algn="ctr">
              <a:lnSpc>
                <a:spcPct val="100000"/>
              </a:lnSpc>
              <a:buSzTx/>
              <a:buFontTx/>
              <a:buNone/>
              <a:defRPr>
                <a:solidFill>
                  <a:srgbClr val="FFFFFF"/>
                </a:solidFill>
              </a:defRPr>
            </a:lvl4pPr>
            <a:lvl5pPr marL="0" indent="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8679102" y="6528118"/>
            <a:ext cx="312499" cy="294639"/>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0" name="Shape 30"/>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8" indent="-320038">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Title Text</a:t>
            </a:r>
          </a:p>
        </p:txBody>
      </p:sp>
      <p:sp>
        <p:nvSpPr>
          <p:cNvPr id="40" name="Shape 40"/>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0">
              <a:lnSpc>
                <a:spcPct val="100000"/>
              </a:lnSpc>
              <a:spcBef>
                <a:spcPts val="500"/>
              </a:spcBef>
              <a:buSzTx/>
              <a:buFontTx/>
              <a:buNone/>
              <a:defRPr sz="2400" b="1"/>
            </a:lvl2pPr>
            <a:lvl3pPr marL="0" indent="0">
              <a:lnSpc>
                <a:spcPct val="100000"/>
              </a:lnSpc>
              <a:spcBef>
                <a:spcPts val="500"/>
              </a:spcBef>
              <a:buSzTx/>
              <a:buFontTx/>
              <a:buNone/>
              <a:defRPr sz="2400" b="1"/>
            </a:lvl3pPr>
            <a:lvl4pPr marL="0" indent="0">
              <a:lnSpc>
                <a:spcPct val="100000"/>
              </a:lnSpc>
              <a:spcBef>
                <a:spcPts val="500"/>
              </a:spcBef>
              <a:buSzTx/>
              <a:buFontTx/>
              <a:buNone/>
              <a:defRPr sz="2400" b="1"/>
            </a:lvl4pPr>
            <a:lvl5pPr marL="0" indent="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body" sz="quarter" idx="13"/>
          </p:nvPr>
        </p:nvSpPr>
        <p:spPr>
          <a:xfrm>
            <a:off x="4645025" y="1535112"/>
            <a:ext cx="4041775" cy="639764"/>
          </a:xfrm>
          <a:prstGeom prst="rect">
            <a:avLst/>
          </a:prstGeom>
        </p:spPr>
        <p:txBody>
          <a:bodyPr anchor="b"/>
          <a:lstStyle/>
          <a:p>
            <a:endParaRP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latin typeface="Trebuchet MS"/>
                <a:ea typeface="Trebuchet MS"/>
                <a:cs typeface="Trebuchet MS"/>
                <a:sym typeface="Trebuchet MS"/>
              </a:defRPr>
            </a:pPr>
            <a:endParaRPr/>
          </a:p>
        </p:txBody>
      </p:sp>
      <p:sp>
        <p:nvSpPr>
          <p:cNvPr id="3" name="Shape 3"/>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4" name="Shape 4"/>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8526702" y="6528118"/>
            <a:ext cx="312499" cy="294639"/>
          </a:xfrm>
          <a:prstGeom prst="rect">
            <a:avLst/>
          </a:prstGeom>
          <a:ln w="12700">
            <a:miter lim="400000"/>
          </a:ln>
        </p:spPr>
        <p:txBody>
          <a:bodyPr wrap="none" lIns="45718" tIns="45718" rIns="45718" bIns="45718" anchor="ctr">
            <a:spAutoFit/>
          </a:bodyPr>
          <a:lstStyle>
            <a:lvl1pPr algn="r">
              <a:defRPr sz="1400" b="1">
                <a:solidFill>
                  <a:srgbClr val="FFFFFF"/>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slide" Target="slide18.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slide" Target="slide6.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BEBA8EAE-BF5A-486C-A8C5-ECC9F3942E4B}">
                <a14:imgProps xmlns:a14="http://schemas.microsoft.com/office/drawing/2010/main">
                  <a14:imgLayer r:embed="rId3">
                    <a14:imgEffect>
                      <a14:artisticGlowDiffused/>
                    </a14:imgEffect>
                    <a14:imgEffect>
                      <a14:saturation sat="200000"/>
                    </a14:imgEffect>
                  </a14:imgLayer>
                </a14:imgProps>
              </a:ext>
              <a:ext uri="{28A0092B-C50C-407E-A947-70E740481C1C}">
                <a14:useLocalDpi xmlns:a14="http://schemas.microsoft.com/office/drawing/2010/main"/>
              </a:ext>
            </a:extLst>
          </a:blip>
          <a:srcRect/>
          <a:stretch/>
        </p:blipFill>
        <p:spPr>
          <a:xfrm>
            <a:off x="1378" y="0"/>
            <a:ext cx="9141246" cy="6486569"/>
          </a:xfrm>
          <a:prstGeom prst="rect">
            <a:avLst/>
          </a:prstGeom>
          <a:noFill/>
          <a:ln>
            <a:noFill/>
          </a:ln>
        </p:spPr>
      </p:pic>
      <p:sp>
        <p:nvSpPr>
          <p:cNvPr id="59" name="Shape 59"/>
          <p:cNvSpPr/>
          <p:nvPr/>
        </p:nvSpPr>
        <p:spPr>
          <a:xfrm>
            <a:off x="1377" y="4916913"/>
            <a:ext cx="9141246" cy="1569656"/>
          </a:xfrm>
          <a:prstGeom prst="rect">
            <a:avLst/>
          </a:prstGeom>
          <a:solidFill>
            <a:srgbClr val="DCE6F2">
              <a:alpha val="18000"/>
            </a:srgbClr>
          </a:solidFill>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dirty="0"/>
              <a:t>Chapter </a:t>
            </a:r>
            <a:r>
              <a:rPr lang="en-US" dirty="0"/>
              <a:t>1</a:t>
            </a:r>
            <a:r>
              <a:rPr dirty="0"/>
              <a:t>:</a:t>
            </a:r>
          </a:p>
          <a:p>
            <a:pPr algn="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lang="en-US" sz="3200" dirty="0"/>
              <a:t>The Social Sciences and Decision Making</a:t>
            </a:r>
            <a:endParaRPr sz="2900" dirty="0"/>
          </a:p>
          <a:p>
            <a:pPr algn="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dirty="0"/>
              <a:t>STUDY PRESENTATION</a:t>
            </a:r>
          </a:p>
        </p:txBody>
      </p:sp>
      <p:sp>
        <p:nvSpPr>
          <p:cNvPr id="60" name="Shape 60"/>
          <p:cNvSpPr/>
          <p:nvPr/>
        </p:nvSpPr>
        <p:spPr>
          <a:xfrm>
            <a:off x="7543800" y="6545790"/>
            <a:ext cx="1600200" cy="22698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t>© 2017 Clairmont Press</a:t>
            </a:r>
          </a:p>
        </p:txBody>
      </p:sp>
      <p:pic>
        <p:nvPicPr>
          <p:cNvPr id="61" name="image2.png"/>
          <p:cNvPicPr>
            <a:picLocks noChangeAspect="1"/>
          </p:cNvPicPr>
          <p:nvPr/>
        </p:nvPicPr>
        <p:blipFill>
          <a:blip r:embed="rId4">
            <a:extLst/>
          </a:blip>
          <a:stretch>
            <a:fillRect/>
          </a:stretch>
        </p:blipFill>
        <p:spPr>
          <a:xfrm>
            <a:off x="236305" y="381142"/>
            <a:ext cx="5476126" cy="140482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1" y="-91440"/>
            <a:ext cx="9144000" cy="1143001"/>
          </a:xfrm>
          <a:prstGeom prst="rect">
            <a:avLst/>
          </a:prstGeom>
        </p:spPr>
        <p:txBody>
          <a:bodyPr>
            <a:noAutofit/>
          </a:bodyPr>
          <a:lstStyle/>
          <a:p>
            <a:r>
              <a:rPr lang="en-US" sz="4000" dirty="0"/>
              <a:t>The Study of Geography (cont.)</a:t>
            </a:r>
            <a:endParaRPr sz="4000" dirty="0"/>
          </a:p>
        </p:txBody>
      </p:sp>
      <p:sp>
        <p:nvSpPr>
          <p:cNvPr id="120" name="Shape 120"/>
          <p:cNvSpPr>
            <a:spLocks noGrp="1"/>
          </p:cNvSpPr>
          <p:nvPr>
            <p:ph type="body" idx="1"/>
          </p:nvPr>
        </p:nvSpPr>
        <p:spPr>
          <a:xfrm>
            <a:off x="453349" y="941642"/>
            <a:ext cx="8229601" cy="5504878"/>
          </a:xfrm>
          <a:prstGeom prst="rect">
            <a:avLst/>
          </a:prstGeom>
        </p:spPr>
        <p:txBody>
          <a:bodyPr>
            <a:noAutofit/>
          </a:bodyPr>
          <a:lstStyle/>
          <a:p>
            <a:pPr marL="593955" indent="-593955" defTabSz="715609">
              <a:spcBef>
                <a:spcPts val="500"/>
              </a:spcBef>
              <a:defRPr sz="2494"/>
            </a:pPr>
            <a:r>
              <a:rPr lang="en-US" sz="2650" dirty="0"/>
              <a:t>Geography has five themes:</a:t>
            </a:r>
          </a:p>
          <a:p>
            <a:pPr marL="1054204" lvl="2" indent="-593955" defTabSz="715609">
              <a:spcBef>
                <a:spcPts val="500"/>
              </a:spcBef>
              <a:buFont typeface="Wingdings" charset="2"/>
              <a:buChar char="v"/>
              <a:defRPr sz="2494"/>
            </a:pPr>
            <a:r>
              <a:rPr lang="en-US" sz="2650" i="1" u="sng" dirty="0"/>
              <a:t>Movement</a:t>
            </a:r>
            <a:r>
              <a:rPr lang="en-US" sz="2650" dirty="0"/>
              <a:t> is when people, goods, or ideas travel from one location to another. In the past, movement was very slow because of the restrictions of communication and transportation. Today, movement is much faster, with planes, cars, and the Internet.</a:t>
            </a:r>
          </a:p>
          <a:p>
            <a:pPr marL="1054204" lvl="2" indent="-593955" defTabSz="715609">
              <a:spcBef>
                <a:spcPts val="500"/>
              </a:spcBef>
              <a:buFont typeface="Wingdings" charset="2"/>
              <a:buChar char="v"/>
              <a:defRPr sz="2494"/>
            </a:pPr>
            <a:r>
              <a:rPr lang="en-US" sz="2650" i="1" u="sng" dirty="0"/>
              <a:t>Regions</a:t>
            </a:r>
            <a:r>
              <a:rPr lang="en-US" sz="2650" dirty="0"/>
              <a:t> are areas with distinctive human and/or physical characteristics. A region is a space that is united by some characteristic, with some regions existing in the Amazon rainforest where people still practice ancient traditions.</a:t>
            </a:r>
          </a:p>
        </p:txBody>
      </p:sp>
      <p:sp>
        <p:nvSpPr>
          <p:cNvPr id="121" name="Shape 121"/>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Tree>
    <p:extLst>
      <p:ext uri="{BB962C8B-B14F-4D97-AF65-F5344CB8AC3E}">
        <p14:creationId xmlns:p14="http://schemas.microsoft.com/office/powerpoint/2010/main" val="1145412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20">
                                            <p:bg/>
                                          </p:spTgt>
                                        </p:tgtEl>
                                        <p:attrNameLst>
                                          <p:attrName>style.visibility</p:attrName>
                                        </p:attrNameLst>
                                      </p:cBhvr>
                                      <p:to>
                                        <p:strVal val="visible"/>
                                      </p:to>
                                    </p:set>
                                    <p:anim calcmode="lin" valueType="num">
                                      <p:cBhvr>
                                        <p:cTn id="7" dur="500" fill="hold"/>
                                        <p:tgtEl>
                                          <p:spTgt spid="120">
                                            <p:bg/>
                                          </p:spTgt>
                                        </p:tgtEl>
                                        <p:attrNameLst>
                                          <p:attrName>ppt_x</p:attrName>
                                        </p:attrNameLst>
                                      </p:cBhvr>
                                      <p:tavLst>
                                        <p:tav tm="0">
                                          <p:val>
                                            <p:strVal val="0-#ppt_w/2"/>
                                          </p:val>
                                        </p:tav>
                                        <p:tav tm="100000">
                                          <p:val>
                                            <p:strVal val="#ppt_x"/>
                                          </p:val>
                                        </p:tav>
                                      </p:tavLst>
                                    </p:anim>
                                    <p:anim calcmode="lin" valueType="num">
                                      <p:cBhvr>
                                        <p:cTn id="8" dur="500" fill="hold"/>
                                        <p:tgtEl>
                                          <p:spTgt spid="120">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20">
                                            <p:txEl>
                                              <p:pRg st="0" end="0"/>
                                            </p:txEl>
                                          </p:spTgt>
                                        </p:tgtEl>
                                        <p:attrNameLst>
                                          <p:attrName>style.visibility</p:attrName>
                                        </p:attrNameLst>
                                      </p:cBhvr>
                                      <p:to>
                                        <p:strVal val="visible"/>
                                      </p:to>
                                    </p:set>
                                    <p:anim calcmode="lin" valueType="num">
                                      <p:cBhvr>
                                        <p:cTn id="12" dur="500" fill="hold"/>
                                        <p:tgtEl>
                                          <p:spTgt spid="120">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120">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120">
                                            <p:txEl>
                                              <p:pRg st="1" end="1"/>
                                            </p:txEl>
                                          </p:spTgt>
                                        </p:tgtEl>
                                        <p:attrNameLst>
                                          <p:attrName>style.visibility</p:attrName>
                                        </p:attrNameLst>
                                      </p:cBhvr>
                                      <p:to>
                                        <p:strVal val="visible"/>
                                      </p:to>
                                    </p:set>
                                    <p:anim calcmode="lin" valueType="num">
                                      <p:cBhvr>
                                        <p:cTn id="17" dur="500" fill="hold"/>
                                        <p:tgtEl>
                                          <p:spTgt spid="120">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120">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120">
                                            <p:txEl>
                                              <p:pRg st="2" end="2"/>
                                            </p:txEl>
                                          </p:spTgt>
                                        </p:tgtEl>
                                        <p:attrNameLst>
                                          <p:attrName>style.visibility</p:attrName>
                                        </p:attrNameLst>
                                      </p:cBhvr>
                                      <p:to>
                                        <p:strVal val="visible"/>
                                      </p:to>
                                    </p:set>
                                    <p:anim calcmode="lin" valueType="num">
                                      <p:cBhvr>
                                        <p:cTn id="22" dur="500" fill="hold"/>
                                        <p:tgtEl>
                                          <p:spTgt spid="120">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12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0" y="55244"/>
            <a:ext cx="9144000" cy="804293"/>
          </a:xfrm>
          <a:prstGeom prst="rect">
            <a:avLst/>
          </a:prstGeom>
        </p:spPr>
        <p:txBody>
          <a:bodyPr>
            <a:normAutofit/>
          </a:bodyPr>
          <a:lstStyle/>
          <a:p>
            <a:r>
              <a:rPr lang="en-US" dirty="0"/>
              <a:t>Solving the Longitude Problem</a:t>
            </a:r>
            <a:endParaRPr dirty="0"/>
          </a:p>
        </p:txBody>
      </p:sp>
      <p:sp>
        <p:nvSpPr>
          <p:cNvPr id="128" name="Shape 128"/>
          <p:cNvSpPr>
            <a:spLocks noGrp="1"/>
          </p:cNvSpPr>
          <p:nvPr>
            <p:ph type="body" idx="1"/>
          </p:nvPr>
        </p:nvSpPr>
        <p:spPr>
          <a:xfrm>
            <a:off x="457200" y="941832"/>
            <a:ext cx="8229600" cy="5586284"/>
          </a:xfrm>
          <a:prstGeom prst="rect">
            <a:avLst/>
          </a:prstGeom>
        </p:spPr>
        <p:txBody>
          <a:bodyPr>
            <a:noAutofit/>
          </a:bodyPr>
          <a:lstStyle/>
          <a:p>
            <a:pPr marL="534833" indent="-534833" defTabSz="644376">
              <a:spcBef>
                <a:spcPts val="500"/>
              </a:spcBef>
              <a:defRPr sz="2175"/>
            </a:pPr>
            <a:r>
              <a:rPr lang="en-US" sz="2600" dirty="0"/>
              <a:t>The skill of using latitude and longitude, while easily found today in GPSs, was a very difficult skill to master in the age of exploration</a:t>
            </a:r>
            <a:r>
              <a:rPr sz="2600" dirty="0"/>
              <a:t>.</a:t>
            </a:r>
          </a:p>
          <a:p>
            <a:pPr marL="995082" lvl="2" indent="-534833" defTabSz="644376">
              <a:spcBef>
                <a:spcPts val="500"/>
              </a:spcBef>
              <a:buFont typeface="Arial" charset="0"/>
              <a:buChar char="•"/>
              <a:defRPr sz="2175"/>
            </a:pPr>
            <a:r>
              <a:rPr lang="en-US" sz="2600" dirty="0"/>
              <a:t>Through navigational tools and maps, while also using the positions of the sun and stars, navigators on ships could determine latitude, but that</a:t>
            </a:r>
            <a:r>
              <a:rPr lang="mr-IN" sz="2600" dirty="0"/>
              <a:t>’</a:t>
            </a:r>
            <a:r>
              <a:rPr lang="en-US" sz="2600" dirty="0"/>
              <a:t>s only half of the problem</a:t>
            </a:r>
            <a:r>
              <a:rPr sz="2600" dirty="0"/>
              <a:t>.</a:t>
            </a:r>
          </a:p>
          <a:p>
            <a:pPr marL="534833" indent="-534833" defTabSz="644376">
              <a:spcBef>
                <a:spcPts val="500"/>
              </a:spcBef>
              <a:defRPr sz="2175"/>
            </a:pPr>
            <a:r>
              <a:rPr lang="en-US" sz="2600" dirty="0"/>
              <a:t>For centuries, Europe worked to solve this problem.</a:t>
            </a:r>
          </a:p>
          <a:p>
            <a:pPr marL="534833" indent="-534833" defTabSz="644376">
              <a:spcBef>
                <a:spcPts val="500"/>
              </a:spcBef>
              <a:defRPr sz="2175"/>
            </a:pPr>
            <a:r>
              <a:rPr lang="en-US" sz="2600" dirty="0"/>
              <a:t>In the early 1760’s, mechanic and clockmaker John Harrison created the chronometer, which was a precise instrument for calculating longitude.</a:t>
            </a:r>
          </a:p>
          <a:p>
            <a:pPr marL="995082" lvl="2" indent="-534833" defTabSz="644376">
              <a:spcBef>
                <a:spcPts val="500"/>
              </a:spcBef>
              <a:buFont typeface="Arial" charset="0"/>
              <a:buChar char="•"/>
              <a:defRPr sz="2175"/>
            </a:pPr>
            <a:r>
              <a:rPr lang="en-US" sz="2600" dirty="0"/>
              <a:t>This device would save ships time, along with possibly their lives, since many ships were known to get lost at sea.</a:t>
            </a:r>
          </a:p>
        </p:txBody>
      </p:sp>
      <p:sp>
        <p:nvSpPr>
          <p:cNvPr id="129" name="Shape 129"/>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sp>
        <p:nvSpPr>
          <p:cNvPr id="5" name="Shape 109"/>
          <p:cNvSpPr/>
          <p:nvPr/>
        </p:nvSpPr>
        <p:spPr>
          <a:xfrm>
            <a:off x="6621706" y="6105653"/>
            <a:ext cx="2428388" cy="3693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u="sng">
                <a:solidFill>
                  <a:srgbClr val="0000FF"/>
                </a:solidFill>
                <a:uFill>
                  <a:solidFill>
                    <a:srgbClr val="0000FF"/>
                  </a:solidFill>
                </a:uFill>
                <a:hlinkClick r:id="rId2" action="ppaction://hlinksldjump"/>
              </a:defRPr>
            </a:lvl1pPr>
          </a:lstStyle>
          <a:p>
            <a:pPr>
              <a:defRPr u="none">
                <a:solidFill>
                  <a:srgbClr val="000000"/>
                </a:solidFill>
                <a:uFillTx/>
              </a:defRPr>
            </a:pPr>
            <a:r>
              <a:rPr u="sng" dirty="0">
                <a:solidFill>
                  <a:srgbClr val="0000FF"/>
                </a:solidFill>
                <a:uFill>
                  <a:solidFill>
                    <a:srgbClr val="0000FF"/>
                  </a:solidFill>
                </a:uFill>
                <a:hlinkClick r:id="rId2" action="ppaction://hlinksldjump"/>
              </a:rPr>
              <a:t>Return to Main Menu</a:t>
            </a:r>
            <a:endParaRPr lang="en-US" u="sng" dirty="0">
              <a:solidFill>
                <a:srgbClr val="0000FF"/>
              </a:solidFill>
              <a:uFill>
                <a:solidFill>
                  <a:srgbClr val="0000FF"/>
                </a:solidFill>
              </a:uFill>
              <a:hlinkClick r:id="rId2" action="ppaction://hlinksldjump"/>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xfrm>
            <a:off x="0" y="0"/>
            <a:ext cx="9144000" cy="1143000"/>
          </a:xfrm>
          <a:prstGeom prst="rect">
            <a:avLst/>
          </a:prstGeom>
        </p:spPr>
        <p:txBody>
          <a:bodyPr>
            <a:normAutofit/>
          </a:bodyPr>
          <a:lstStyle>
            <a:lvl1pPr defTabSz="804672">
              <a:defRPr sz="3800">
                <a:effectLst>
                  <a:outerShdw blurRad="38100" dist="33528" dir="2700000" rotWithShape="0">
                    <a:srgbClr val="000000">
                      <a:alpha val="43137"/>
                    </a:srgbClr>
                  </a:outerShdw>
                </a:effectLst>
              </a:defRPr>
            </a:lvl1pPr>
          </a:lstStyle>
          <a:p>
            <a:r>
              <a:rPr sz="3600" dirty="0"/>
              <a:t>Section 3: </a:t>
            </a:r>
            <a:r>
              <a:rPr lang="en-US" sz="3600" dirty="0"/>
              <a:t>What Is Political Science?</a:t>
            </a:r>
            <a:endParaRPr sz="3600" dirty="0"/>
          </a:p>
        </p:txBody>
      </p:sp>
      <p:sp>
        <p:nvSpPr>
          <p:cNvPr id="157" name="Shape 157"/>
          <p:cNvSpPr>
            <a:spLocks noGrp="1"/>
          </p:cNvSpPr>
          <p:nvPr>
            <p:ph type="body" idx="1"/>
          </p:nvPr>
        </p:nvSpPr>
        <p:spPr>
          <a:xfrm>
            <a:off x="457200" y="1981200"/>
            <a:ext cx="8229600" cy="4144963"/>
          </a:xfrm>
          <a:prstGeom prst="rect">
            <a:avLst/>
          </a:prstGeom>
        </p:spPr>
        <p:txBody>
          <a:bodyPr/>
          <a:lstStyle>
            <a:lvl2pPr marL="742950" indent="-285750">
              <a:lnSpc>
                <a:spcPct val="100000"/>
              </a:lnSpc>
              <a:spcBef>
                <a:spcPts val="600"/>
              </a:spcBef>
              <a:buFont typeface="Arial"/>
              <a:defRPr sz="2800">
                <a:solidFill>
                  <a:srgbClr val="080808"/>
                </a:solidFill>
              </a:defRPr>
            </a:lvl2pPr>
          </a:lstStyle>
          <a:p>
            <a:r>
              <a:rPr dirty="0"/>
              <a:t>Essential Question:</a:t>
            </a:r>
          </a:p>
          <a:p>
            <a:pPr lvl="1"/>
            <a:r>
              <a:rPr lang="en-US" dirty="0"/>
              <a:t>What are the three parts to political science</a:t>
            </a:r>
            <a:r>
              <a:rPr dirty="0"/>
              <a:t>?</a:t>
            </a:r>
          </a:p>
        </p:txBody>
      </p:sp>
      <p:sp>
        <p:nvSpPr>
          <p:cNvPr id="158" name="Shape 158"/>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57">
                                            <p:bg/>
                                          </p:spTgt>
                                        </p:tgtEl>
                                        <p:attrNameLst>
                                          <p:attrName>style.visibility</p:attrName>
                                        </p:attrNameLst>
                                      </p:cBhvr>
                                      <p:to>
                                        <p:strVal val="visible"/>
                                      </p:to>
                                    </p:set>
                                    <p:anim calcmode="lin" valueType="num">
                                      <p:cBhvr>
                                        <p:cTn id="7" dur="500" fill="hold"/>
                                        <p:tgtEl>
                                          <p:spTgt spid="157">
                                            <p:bg/>
                                          </p:spTgt>
                                        </p:tgtEl>
                                        <p:attrNameLst>
                                          <p:attrName>ppt_x</p:attrName>
                                        </p:attrNameLst>
                                      </p:cBhvr>
                                      <p:tavLst>
                                        <p:tav tm="0">
                                          <p:val>
                                            <p:strVal val="0-#ppt_w/2"/>
                                          </p:val>
                                        </p:tav>
                                        <p:tav tm="100000">
                                          <p:val>
                                            <p:strVal val="#ppt_x"/>
                                          </p:val>
                                        </p:tav>
                                      </p:tavLst>
                                    </p:anim>
                                    <p:anim calcmode="lin" valueType="num">
                                      <p:cBhvr>
                                        <p:cTn id="8" dur="500" fill="hold"/>
                                        <p:tgtEl>
                                          <p:spTgt spid="15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57">
                                            <p:txEl>
                                              <p:pRg st="0" end="0"/>
                                            </p:txEl>
                                          </p:spTgt>
                                        </p:tgtEl>
                                        <p:attrNameLst>
                                          <p:attrName>style.visibility</p:attrName>
                                        </p:attrNameLst>
                                      </p:cBhvr>
                                      <p:to>
                                        <p:strVal val="visible"/>
                                      </p:to>
                                    </p:set>
                                    <p:anim calcmode="lin" valueType="num">
                                      <p:cBhvr>
                                        <p:cTn id="11" dur="500" fill="hold"/>
                                        <p:tgtEl>
                                          <p:spTgt spid="15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5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57">
                                            <p:txEl>
                                              <p:pRg st="1" end="1"/>
                                            </p:txEl>
                                          </p:spTgt>
                                        </p:tgtEl>
                                        <p:attrNameLst>
                                          <p:attrName>style.visibility</p:attrName>
                                        </p:attrNameLst>
                                      </p:cBhvr>
                                      <p:to>
                                        <p:strVal val="visible"/>
                                      </p:to>
                                    </p:set>
                                    <p:anim calcmode="lin" valueType="num">
                                      <p:cBhvr>
                                        <p:cTn id="16" dur="500" fill="hold"/>
                                        <p:tgtEl>
                                          <p:spTgt spid="15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5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0" y="0"/>
            <a:ext cx="9144000" cy="1143000"/>
          </a:xfrm>
          <a:prstGeom prst="rect">
            <a:avLst/>
          </a:prstGeom>
        </p:spPr>
        <p:txBody>
          <a:bodyPr>
            <a:normAutofit/>
          </a:bodyPr>
          <a:lstStyle>
            <a:lvl1pPr defTabSz="804672">
              <a:defRPr sz="3800">
                <a:effectLst>
                  <a:outerShdw blurRad="38100" dist="33528" dir="2700000" rotWithShape="0">
                    <a:srgbClr val="000000">
                      <a:alpha val="43137"/>
                    </a:srgbClr>
                  </a:outerShdw>
                </a:effectLst>
              </a:defRPr>
            </a:lvl1pPr>
          </a:lstStyle>
          <a:p>
            <a:r>
              <a:rPr lang="en-US" sz="3600" dirty="0"/>
              <a:t>Section 3: What Is Political Science?</a:t>
            </a:r>
            <a:endParaRPr sz="3600" dirty="0"/>
          </a:p>
        </p:txBody>
      </p:sp>
      <p:sp>
        <p:nvSpPr>
          <p:cNvPr id="161" name="Shape 161"/>
          <p:cNvSpPr>
            <a:spLocks noGrp="1"/>
          </p:cNvSpPr>
          <p:nvPr>
            <p:ph type="body" idx="1"/>
          </p:nvPr>
        </p:nvSpPr>
        <p:spPr>
          <a:xfrm>
            <a:off x="457200" y="1718910"/>
            <a:ext cx="8229600" cy="4377090"/>
          </a:xfrm>
          <a:prstGeom prst="rect">
            <a:avLst/>
          </a:prstGeom>
        </p:spPr>
        <p:txBody>
          <a:bodyPr/>
          <a:lstStyle/>
          <a:p>
            <a:r>
              <a:rPr dirty="0"/>
              <a:t>What terms do I need to know? </a:t>
            </a:r>
          </a:p>
          <a:p>
            <a:pPr marL="742950" lvl="1" indent="-285750">
              <a:lnSpc>
                <a:spcPct val="100000"/>
              </a:lnSpc>
              <a:spcBef>
                <a:spcPts val="600"/>
              </a:spcBef>
              <a:buFont typeface="Arial"/>
              <a:defRPr sz="2800"/>
            </a:pPr>
            <a:r>
              <a:rPr lang="en-US" dirty="0"/>
              <a:t>political science</a:t>
            </a:r>
            <a:endParaRPr dirty="0"/>
          </a:p>
          <a:p>
            <a:pPr marL="742950" lvl="1" indent="-285750">
              <a:lnSpc>
                <a:spcPct val="100000"/>
              </a:lnSpc>
              <a:spcBef>
                <a:spcPts val="600"/>
              </a:spcBef>
              <a:buFont typeface="Arial"/>
              <a:defRPr sz="2800"/>
            </a:pPr>
            <a:r>
              <a:rPr lang="en-US" dirty="0"/>
              <a:t>civic life</a:t>
            </a:r>
            <a:endParaRPr dirty="0"/>
          </a:p>
          <a:p>
            <a:pPr marL="742950" lvl="1" indent="-285750">
              <a:lnSpc>
                <a:spcPct val="100000"/>
              </a:lnSpc>
              <a:spcBef>
                <a:spcPts val="600"/>
              </a:spcBef>
              <a:buFont typeface="Arial"/>
              <a:defRPr sz="2800"/>
            </a:pPr>
            <a:r>
              <a:rPr lang="en-US" dirty="0"/>
              <a:t>personal life</a:t>
            </a:r>
          </a:p>
          <a:p>
            <a:pPr marL="742950" lvl="1" indent="-285750">
              <a:lnSpc>
                <a:spcPct val="100000"/>
              </a:lnSpc>
              <a:spcBef>
                <a:spcPts val="600"/>
              </a:spcBef>
              <a:buFont typeface="Arial"/>
              <a:defRPr sz="2800"/>
            </a:pPr>
            <a:r>
              <a:rPr lang="en-US" dirty="0"/>
              <a:t>politics</a:t>
            </a:r>
          </a:p>
          <a:p>
            <a:pPr marL="742950" lvl="1" indent="-285750">
              <a:lnSpc>
                <a:spcPct val="100000"/>
              </a:lnSpc>
              <a:spcBef>
                <a:spcPts val="600"/>
              </a:spcBef>
              <a:buFont typeface="Arial"/>
              <a:defRPr sz="2800"/>
            </a:pPr>
            <a:r>
              <a:rPr lang="en-US" dirty="0"/>
              <a:t>government</a:t>
            </a:r>
            <a:endParaRPr dirty="0"/>
          </a:p>
        </p:txBody>
      </p:sp>
      <p:sp>
        <p:nvSpPr>
          <p:cNvPr id="162" name="Shape 162"/>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61">
                                            <p:bg/>
                                          </p:spTgt>
                                        </p:tgtEl>
                                        <p:attrNameLst>
                                          <p:attrName>style.visibility</p:attrName>
                                        </p:attrNameLst>
                                      </p:cBhvr>
                                      <p:to>
                                        <p:strVal val="visible"/>
                                      </p:to>
                                    </p:set>
                                    <p:anim calcmode="lin" valueType="num">
                                      <p:cBhvr>
                                        <p:cTn id="7" dur="500" fill="hold"/>
                                        <p:tgtEl>
                                          <p:spTgt spid="161">
                                            <p:bg/>
                                          </p:spTgt>
                                        </p:tgtEl>
                                        <p:attrNameLst>
                                          <p:attrName>ppt_x</p:attrName>
                                        </p:attrNameLst>
                                      </p:cBhvr>
                                      <p:tavLst>
                                        <p:tav tm="0">
                                          <p:val>
                                            <p:strVal val="0-#ppt_w/2"/>
                                          </p:val>
                                        </p:tav>
                                        <p:tav tm="100000">
                                          <p:val>
                                            <p:strVal val="#ppt_x"/>
                                          </p:val>
                                        </p:tav>
                                      </p:tavLst>
                                    </p:anim>
                                    <p:anim calcmode="lin" valueType="num">
                                      <p:cBhvr>
                                        <p:cTn id="8" dur="500" fill="hold"/>
                                        <p:tgtEl>
                                          <p:spTgt spid="161">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61">
                                            <p:txEl>
                                              <p:pRg st="0" end="0"/>
                                            </p:txEl>
                                          </p:spTgt>
                                        </p:tgtEl>
                                        <p:attrNameLst>
                                          <p:attrName>style.visibility</p:attrName>
                                        </p:attrNameLst>
                                      </p:cBhvr>
                                      <p:to>
                                        <p:strVal val="visible"/>
                                      </p:to>
                                    </p:set>
                                    <p:anim calcmode="lin" valueType="num">
                                      <p:cBhvr>
                                        <p:cTn id="11" dur="500" fill="hold"/>
                                        <p:tgtEl>
                                          <p:spTgt spid="161">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6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61">
                                            <p:txEl>
                                              <p:pRg st="1" end="1"/>
                                            </p:txEl>
                                          </p:spTgt>
                                        </p:tgtEl>
                                        <p:attrNameLst>
                                          <p:attrName>style.visibility</p:attrName>
                                        </p:attrNameLst>
                                      </p:cBhvr>
                                      <p:to>
                                        <p:strVal val="visible"/>
                                      </p:to>
                                    </p:set>
                                    <p:anim calcmode="lin" valueType="num">
                                      <p:cBhvr>
                                        <p:cTn id="16" dur="500" fill="hold"/>
                                        <p:tgtEl>
                                          <p:spTgt spid="161">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6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61">
                                            <p:txEl>
                                              <p:pRg st="2" end="2"/>
                                            </p:txEl>
                                          </p:spTgt>
                                        </p:tgtEl>
                                        <p:attrNameLst>
                                          <p:attrName>style.visibility</p:attrName>
                                        </p:attrNameLst>
                                      </p:cBhvr>
                                      <p:to>
                                        <p:strVal val="visible"/>
                                      </p:to>
                                    </p:set>
                                    <p:anim calcmode="lin" valueType="num">
                                      <p:cBhvr>
                                        <p:cTn id="21" dur="500" fill="hold"/>
                                        <p:tgtEl>
                                          <p:spTgt spid="161">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61">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1" nodeType="afterEffect">
                                  <p:stCondLst>
                                    <p:cond delay="0"/>
                                  </p:stCondLst>
                                  <p:iterate>
                                    <p:tmAbs val="0"/>
                                  </p:iterate>
                                  <p:childTnLst>
                                    <p:set>
                                      <p:cBhvr>
                                        <p:cTn id="25" fill="hold"/>
                                        <p:tgtEl>
                                          <p:spTgt spid="161">
                                            <p:txEl>
                                              <p:pRg st="3" end="3"/>
                                            </p:txEl>
                                          </p:spTgt>
                                        </p:tgtEl>
                                        <p:attrNameLst>
                                          <p:attrName>style.visibility</p:attrName>
                                        </p:attrNameLst>
                                      </p:cBhvr>
                                      <p:to>
                                        <p:strVal val="visible"/>
                                      </p:to>
                                    </p:set>
                                    <p:anim calcmode="lin" valueType="num">
                                      <p:cBhvr>
                                        <p:cTn id="26" dur="500" fill="hold"/>
                                        <p:tgtEl>
                                          <p:spTgt spid="161">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161">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1" nodeType="afterEffect">
                                  <p:stCondLst>
                                    <p:cond delay="0"/>
                                  </p:stCondLst>
                                  <p:iterate>
                                    <p:tmAbs val="0"/>
                                  </p:iterate>
                                  <p:childTnLst>
                                    <p:set>
                                      <p:cBhvr>
                                        <p:cTn id="30" fill="hold"/>
                                        <p:tgtEl>
                                          <p:spTgt spid="161">
                                            <p:txEl>
                                              <p:pRg st="4" end="4"/>
                                            </p:txEl>
                                          </p:spTgt>
                                        </p:tgtEl>
                                        <p:attrNameLst>
                                          <p:attrName>style.visibility</p:attrName>
                                        </p:attrNameLst>
                                      </p:cBhvr>
                                      <p:to>
                                        <p:strVal val="visible"/>
                                      </p:to>
                                    </p:set>
                                    <p:anim calcmode="lin" valueType="num">
                                      <p:cBhvr>
                                        <p:cTn id="31" dur="500" fill="hold"/>
                                        <p:tgtEl>
                                          <p:spTgt spid="161">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161">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1" nodeType="afterEffect">
                                  <p:stCondLst>
                                    <p:cond delay="0"/>
                                  </p:stCondLst>
                                  <p:iterate>
                                    <p:tmAbs val="0"/>
                                  </p:iterate>
                                  <p:childTnLst>
                                    <p:set>
                                      <p:cBhvr>
                                        <p:cTn id="35" fill="hold"/>
                                        <p:tgtEl>
                                          <p:spTgt spid="161">
                                            <p:txEl>
                                              <p:pRg st="5" end="5"/>
                                            </p:txEl>
                                          </p:spTgt>
                                        </p:tgtEl>
                                        <p:attrNameLst>
                                          <p:attrName>style.visibility</p:attrName>
                                        </p:attrNameLst>
                                      </p:cBhvr>
                                      <p:to>
                                        <p:strVal val="visible"/>
                                      </p:to>
                                    </p:set>
                                    <p:anim calcmode="lin" valueType="num">
                                      <p:cBhvr>
                                        <p:cTn id="36" dur="500" fill="hold"/>
                                        <p:tgtEl>
                                          <p:spTgt spid="161">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16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xfrm>
            <a:off x="0" y="0"/>
            <a:ext cx="9143999" cy="1143001"/>
          </a:xfrm>
          <a:prstGeom prst="rect">
            <a:avLst/>
          </a:prstGeom>
        </p:spPr>
        <p:txBody>
          <a:bodyPr>
            <a:normAutofit/>
          </a:bodyPr>
          <a:lstStyle/>
          <a:p>
            <a:r>
              <a:rPr lang="en-US" dirty="0"/>
              <a:t>What Is Political Science?</a:t>
            </a:r>
            <a:endParaRPr dirty="0"/>
          </a:p>
        </p:txBody>
      </p:sp>
      <p:sp>
        <p:nvSpPr>
          <p:cNvPr id="165" name="Shape 165"/>
          <p:cNvSpPr>
            <a:spLocks noGrp="1"/>
          </p:cNvSpPr>
          <p:nvPr>
            <p:ph type="body" idx="1"/>
          </p:nvPr>
        </p:nvSpPr>
        <p:spPr>
          <a:xfrm>
            <a:off x="457200" y="1051560"/>
            <a:ext cx="8229600" cy="5257800"/>
          </a:xfrm>
          <a:prstGeom prst="rect">
            <a:avLst/>
          </a:prstGeom>
        </p:spPr>
        <p:txBody>
          <a:bodyPr>
            <a:noAutofit/>
          </a:bodyPr>
          <a:lstStyle/>
          <a:p>
            <a:pPr marL="538703" indent="-538703" defTabSz="649041">
              <a:spcBef>
                <a:spcPts val="400"/>
              </a:spcBef>
              <a:defRPr sz="2262"/>
            </a:pPr>
            <a:r>
              <a:rPr lang="en-US" sz="2300" b="1" dirty="0"/>
              <a:t>Political science </a:t>
            </a:r>
            <a:r>
              <a:rPr lang="en-US" sz="2300" dirty="0"/>
              <a:t>is the study of different types of governments and how they help their citizens</a:t>
            </a:r>
            <a:r>
              <a:rPr sz="2300" dirty="0"/>
              <a:t>.</a:t>
            </a:r>
            <a:endParaRPr lang="en-US" sz="2300" dirty="0"/>
          </a:p>
          <a:p>
            <a:pPr marL="538703" indent="-538703" defTabSz="649041">
              <a:spcBef>
                <a:spcPts val="400"/>
              </a:spcBef>
              <a:defRPr sz="2262"/>
            </a:pPr>
            <a:r>
              <a:rPr lang="en-US" sz="2300" dirty="0"/>
              <a:t>There are three main parts to political science:</a:t>
            </a:r>
          </a:p>
          <a:p>
            <a:pPr marL="998952" lvl="2" indent="-538703" defTabSz="649041">
              <a:spcBef>
                <a:spcPts val="400"/>
              </a:spcBef>
              <a:buFont typeface="Wingdings" charset="2"/>
              <a:buChar char="v"/>
              <a:defRPr sz="2262"/>
            </a:pPr>
            <a:r>
              <a:rPr lang="en-US" sz="2300" b="1" dirty="0"/>
              <a:t>Civic life </a:t>
            </a:r>
            <a:r>
              <a:rPr lang="en-US" sz="2300" dirty="0"/>
              <a:t>looks at how citizens’ decisions affect the local community and its decisions, like voting for a candidate in an election. On the other hand, </a:t>
            </a:r>
            <a:r>
              <a:rPr lang="en-US" sz="2300" b="1" dirty="0"/>
              <a:t>personal life </a:t>
            </a:r>
            <a:r>
              <a:rPr lang="en-US" sz="2300" dirty="0"/>
              <a:t>focuses on decisions people make about their own interests.</a:t>
            </a:r>
          </a:p>
          <a:p>
            <a:pPr marL="998952" lvl="2" indent="-538703" defTabSz="649041">
              <a:spcBef>
                <a:spcPts val="400"/>
              </a:spcBef>
              <a:buFont typeface="Wingdings" charset="2"/>
              <a:buChar char="v"/>
              <a:defRPr sz="2262"/>
            </a:pPr>
            <a:r>
              <a:rPr lang="en-US" sz="2300" b="1" dirty="0"/>
              <a:t>Politics</a:t>
            </a:r>
            <a:r>
              <a:rPr lang="en-US" sz="2300" dirty="0"/>
              <a:t> is a process through which people with different opinions reach decisions that are agreed upon and enforced. Every social group, like family, school, and government, is engaged in politics.</a:t>
            </a:r>
          </a:p>
          <a:p>
            <a:pPr marL="998952" lvl="2" indent="-538703" defTabSz="649041">
              <a:spcBef>
                <a:spcPts val="400"/>
              </a:spcBef>
              <a:buFont typeface="Wingdings" charset="2"/>
              <a:buChar char="v"/>
              <a:defRPr sz="2262"/>
            </a:pPr>
            <a:r>
              <a:rPr lang="en-US" sz="2300" b="1" dirty="0"/>
              <a:t>Government</a:t>
            </a:r>
            <a:r>
              <a:rPr lang="en-US" sz="2300" dirty="0"/>
              <a:t> is made up of people and institutions in a society with the authority to make laws and enforce them with the intention to protect citizens.</a:t>
            </a:r>
          </a:p>
          <a:p>
            <a:pPr marL="538703" indent="-538703" defTabSz="649041">
              <a:spcBef>
                <a:spcPts val="400"/>
              </a:spcBef>
              <a:defRPr sz="2262"/>
            </a:pPr>
            <a:r>
              <a:rPr lang="en-US" sz="2300" dirty="0"/>
              <a:t>People will always have different views about politics, but it’s important to look past them and work together if we hope to improve.</a:t>
            </a:r>
            <a:endParaRPr sz="2300" dirty="0"/>
          </a:p>
        </p:txBody>
      </p:sp>
      <p:sp>
        <p:nvSpPr>
          <p:cNvPr id="166" name="Shape 166"/>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
        <p:nvSpPr>
          <p:cNvPr id="5" name="Shape 109"/>
          <p:cNvSpPr/>
          <p:nvPr/>
        </p:nvSpPr>
        <p:spPr>
          <a:xfrm>
            <a:off x="6621706" y="6105653"/>
            <a:ext cx="2428388" cy="3693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u="sng">
                <a:solidFill>
                  <a:srgbClr val="0000FF"/>
                </a:solidFill>
                <a:uFill>
                  <a:solidFill>
                    <a:srgbClr val="0000FF"/>
                  </a:solidFill>
                </a:uFill>
                <a:hlinkClick r:id="rId2" action="ppaction://hlinksldjump"/>
              </a:defRPr>
            </a:lvl1pPr>
          </a:lstStyle>
          <a:p>
            <a:pPr>
              <a:defRPr u="none">
                <a:solidFill>
                  <a:srgbClr val="000000"/>
                </a:solidFill>
                <a:uFillTx/>
              </a:defRPr>
            </a:pPr>
            <a:r>
              <a:rPr u="sng" dirty="0">
                <a:solidFill>
                  <a:srgbClr val="0000FF"/>
                </a:solidFill>
                <a:uFill>
                  <a:solidFill>
                    <a:srgbClr val="0000FF"/>
                  </a:solidFill>
                </a:uFill>
                <a:hlinkClick r:id="rId2" action="ppaction://hlinksldjump"/>
              </a:rPr>
              <a:t>Return to Main Menu</a:t>
            </a:r>
            <a:endParaRPr lang="en-US" u="sng" dirty="0">
              <a:solidFill>
                <a:srgbClr val="0000FF"/>
              </a:solidFill>
              <a:uFill>
                <a:solidFill>
                  <a:srgbClr val="0000FF"/>
                </a:solidFill>
              </a:uFill>
              <a:hlinkClick r:id="rId2" action="ppaction://hlinksldjump"/>
            </a:endParaRPr>
          </a:p>
        </p:txBody>
      </p:sp>
    </p:spTree>
    <p:extLst>
      <p:ext uri="{BB962C8B-B14F-4D97-AF65-F5344CB8AC3E}">
        <p14:creationId xmlns:p14="http://schemas.microsoft.com/office/powerpoint/2010/main" val="4012295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65">
                                            <p:bg/>
                                          </p:spTgt>
                                        </p:tgtEl>
                                        <p:attrNameLst>
                                          <p:attrName>style.visibility</p:attrName>
                                        </p:attrNameLst>
                                      </p:cBhvr>
                                      <p:to>
                                        <p:strVal val="visible"/>
                                      </p:to>
                                    </p:set>
                                    <p:anim calcmode="lin" valueType="num">
                                      <p:cBhvr>
                                        <p:cTn id="7" dur="500" fill="hold"/>
                                        <p:tgtEl>
                                          <p:spTgt spid="165">
                                            <p:bg/>
                                          </p:spTgt>
                                        </p:tgtEl>
                                        <p:attrNameLst>
                                          <p:attrName>ppt_x</p:attrName>
                                        </p:attrNameLst>
                                      </p:cBhvr>
                                      <p:tavLst>
                                        <p:tav tm="0">
                                          <p:val>
                                            <p:strVal val="0-#ppt_w/2"/>
                                          </p:val>
                                        </p:tav>
                                        <p:tav tm="100000">
                                          <p:val>
                                            <p:strVal val="#ppt_x"/>
                                          </p:val>
                                        </p:tav>
                                      </p:tavLst>
                                    </p:anim>
                                    <p:anim calcmode="lin" valueType="num">
                                      <p:cBhvr>
                                        <p:cTn id="8" dur="500" fill="hold"/>
                                        <p:tgtEl>
                                          <p:spTgt spid="165">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65">
                                            <p:txEl>
                                              <p:pRg st="0" end="0"/>
                                            </p:txEl>
                                          </p:spTgt>
                                        </p:tgtEl>
                                        <p:attrNameLst>
                                          <p:attrName>style.visibility</p:attrName>
                                        </p:attrNameLst>
                                      </p:cBhvr>
                                      <p:to>
                                        <p:strVal val="visible"/>
                                      </p:to>
                                    </p:set>
                                    <p:anim calcmode="lin" valueType="num">
                                      <p:cBhvr>
                                        <p:cTn id="11" dur="500" fill="hold"/>
                                        <p:tgtEl>
                                          <p:spTgt spid="165">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6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165">
                                            <p:txEl>
                                              <p:pRg st="1" end="1"/>
                                            </p:txEl>
                                          </p:spTgt>
                                        </p:tgtEl>
                                        <p:attrNameLst>
                                          <p:attrName>style.visibility</p:attrName>
                                        </p:attrNameLst>
                                      </p:cBhvr>
                                      <p:to>
                                        <p:strVal val="visible"/>
                                      </p:to>
                                    </p:set>
                                    <p:anim calcmode="lin" valueType="num">
                                      <p:cBhvr>
                                        <p:cTn id="15" dur="500" fill="hold"/>
                                        <p:tgtEl>
                                          <p:spTgt spid="165">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165">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iterate>
                                    <p:tmAbs val="0"/>
                                  </p:iterate>
                                  <p:childTnLst>
                                    <p:set>
                                      <p:cBhvr>
                                        <p:cTn id="19" fill="hold"/>
                                        <p:tgtEl>
                                          <p:spTgt spid="165">
                                            <p:txEl>
                                              <p:pRg st="2" end="2"/>
                                            </p:txEl>
                                          </p:spTgt>
                                        </p:tgtEl>
                                        <p:attrNameLst>
                                          <p:attrName>style.visibility</p:attrName>
                                        </p:attrNameLst>
                                      </p:cBhvr>
                                      <p:to>
                                        <p:strVal val="visible"/>
                                      </p:to>
                                    </p:set>
                                    <p:anim calcmode="lin" valueType="num">
                                      <p:cBhvr>
                                        <p:cTn id="20" dur="500" fill="hold"/>
                                        <p:tgtEl>
                                          <p:spTgt spid="165">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165">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iterate>
                                    <p:tmAbs val="0"/>
                                  </p:iterate>
                                  <p:childTnLst>
                                    <p:set>
                                      <p:cBhvr>
                                        <p:cTn id="24" fill="hold"/>
                                        <p:tgtEl>
                                          <p:spTgt spid="165">
                                            <p:txEl>
                                              <p:pRg st="3" end="3"/>
                                            </p:txEl>
                                          </p:spTgt>
                                        </p:tgtEl>
                                        <p:attrNameLst>
                                          <p:attrName>style.visibility</p:attrName>
                                        </p:attrNameLst>
                                      </p:cBhvr>
                                      <p:to>
                                        <p:strVal val="visible"/>
                                      </p:to>
                                    </p:set>
                                    <p:anim calcmode="lin" valueType="num">
                                      <p:cBhvr>
                                        <p:cTn id="25" dur="500" fill="hold"/>
                                        <p:tgtEl>
                                          <p:spTgt spid="165">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165">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0" nodeType="afterEffect">
                                  <p:stCondLst>
                                    <p:cond delay="0"/>
                                  </p:stCondLst>
                                  <p:iterate>
                                    <p:tmAbs val="0"/>
                                  </p:iterate>
                                  <p:childTnLst>
                                    <p:set>
                                      <p:cBhvr>
                                        <p:cTn id="29" fill="hold"/>
                                        <p:tgtEl>
                                          <p:spTgt spid="165">
                                            <p:txEl>
                                              <p:pRg st="4" end="4"/>
                                            </p:txEl>
                                          </p:spTgt>
                                        </p:tgtEl>
                                        <p:attrNameLst>
                                          <p:attrName>style.visibility</p:attrName>
                                        </p:attrNameLst>
                                      </p:cBhvr>
                                      <p:to>
                                        <p:strVal val="visible"/>
                                      </p:to>
                                    </p:set>
                                    <p:anim calcmode="lin" valueType="num">
                                      <p:cBhvr>
                                        <p:cTn id="30" dur="500" fill="hold"/>
                                        <p:tgtEl>
                                          <p:spTgt spid="165">
                                            <p:txEl>
                                              <p:pRg st="4" end="4"/>
                                            </p:txEl>
                                          </p:spTgt>
                                        </p:tgtEl>
                                        <p:attrNameLst>
                                          <p:attrName>ppt_x</p:attrName>
                                        </p:attrNameLst>
                                      </p:cBhvr>
                                      <p:tavLst>
                                        <p:tav tm="0">
                                          <p:val>
                                            <p:strVal val="0-#ppt_w/2"/>
                                          </p:val>
                                        </p:tav>
                                        <p:tav tm="100000">
                                          <p:val>
                                            <p:strVal val="#ppt_x"/>
                                          </p:val>
                                        </p:tav>
                                      </p:tavLst>
                                    </p:anim>
                                    <p:anim calcmode="lin" valueType="num">
                                      <p:cBhvr>
                                        <p:cTn id="31" dur="500" fill="hold"/>
                                        <p:tgtEl>
                                          <p:spTgt spid="165">
                                            <p:txEl>
                                              <p:pRg st="4" end="4"/>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iterate>
                                    <p:tmAbs val="0"/>
                                  </p:iterate>
                                  <p:childTnLst>
                                    <p:set>
                                      <p:cBhvr>
                                        <p:cTn id="34" fill="hold"/>
                                        <p:tgtEl>
                                          <p:spTgt spid="165">
                                            <p:txEl>
                                              <p:pRg st="5" end="5"/>
                                            </p:txEl>
                                          </p:spTgt>
                                        </p:tgtEl>
                                        <p:attrNameLst>
                                          <p:attrName>style.visibility</p:attrName>
                                        </p:attrNameLst>
                                      </p:cBhvr>
                                      <p:to>
                                        <p:strVal val="visible"/>
                                      </p:to>
                                    </p:set>
                                    <p:anim calcmode="lin" valueType="num">
                                      <p:cBhvr>
                                        <p:cTn id="35" dur="500" fill="hold"/>
                                        <p:tgtEl>
                                          <p:spTgt spid="165">
                                            <p:txEl>
                                              <p:pRg st="5" end="5"/>
                                            </p:txEl>
                                          </p:spTgt>
                                        </p:tgtEl>
                                        <p:attrNameLst>
                                          <p:attrName>ppt_x</p:attrName>
                                        </p:attrNameLst>
                                      </p:cBhvr>
                                      <p:tavLst>
                                        <p:tav tm="0">
                                          <p:val>
                                            <p:strVal val="0-#ppt_w/2"/>
                                          </p:val>
                                        </p:tav>
                                        <p:tav tm="100000">
                                          <p:val>
                                            <p:strVal val="#ppt_x"/>
                                          </p:val>
                                        </p:tav>
                                      </p:tavLst>
                                    </p:anim>
                                    <p:anim calcmode="lin" valueType="num">
                                      <p:cBhvr>
                                        <p:cTn id="36" dur="500" fill="hold"/>
                                        <p:tgtEl>
                                          <p:spTgt spid="16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xfrm>
            <a:off x="0" y="0"/>
            <a:ext cx="9144000" cy="1143000"/>
          </a:xfrm>
          <a:prstGeom prst="rect">
            <a:avLst/>
          </a:prstGeom>
        </p:spPr>
        <p:txBody>
          <a:bodyPr>
            <a:normAutofit/>
          </a:bodyPr>
          <a:lstStyle>
            <a:lvl1pPr defTabSz="804672">
              <a:defRPr sz="3800">
                <a:effectLst>
                  <a:outerShdw blurRad="38100" dist="33528" dir="2700000" rotWithShape="0">
                    <a:srgbClr val="000000">
                      <a:alpha val="43137"/>
                    </a:srgbClr>
                  </a:outerShdw>
                </a:effectLst>
              </a:defRPr>
            </a:lvl1pPr>
          </a:lstStyle>
          <a:p>
            <a:r>
              <a:rPr sz="3600" dirty="0"/>
              <a:t>Section </a:t>
            </a:r>
            <a:r>
              <a:rPr lang="en-US" sz="3600" dirty="0"/>
              <a:t>4</a:t>
            </a:r>
            <a:r>
              <a:rPr sz="3600" dirty="0"/>
              <a:t>: </a:t>
            </a:r>
            <a:r>
              <a:rPr lang="en-US" sz="3600" dirty="0"/>
              <a:t>What Is Economics?</a:t>
            </a:r>
            <a:endParaRPr sz="3600" dirty="0"/>
          </a:p>
        </p:txBody>
      </p:sp>
      <p:sp>
        <p:nvSpPr>
          <p:cNvPr id="157" name="Shape 157"/>
          <p:cNvSpPr>
            <a:spLocks noGrp="1"/>
          </p:cNvSpPr>
          <p:nvPr>
            <p:ph type="body" idx="1"/>
          </p:nvPr>
        </p:nvSpPr>
        <p:spPr>
          <a:xfrm>
            <a:off x="457200" y="1981200"/>
            <a:ext cx="8229600" cy="4144963"/>
          </a:xfrm>
          <a:prstGeom prst="rect">
            <a:avLst/>
          </a:prstGeom>
        </p:spPr>
        <p:txBody>
          <a:bodyPr/>
          <a:lstStyle>
            <a:lvl2pPr marL="742950" indent="-285750">
              <a:lnSpc>
                <a:spcPct val="100000"/>
              </a:lnSpc>
              <a:spcBef>
                <a:spcPts val="600"/>
              </a:spcBef>
              <a:buFont typeface="Arial"/>
              <a:defRPr sz="2800">
                <a:solidFill>
                  <a:srgbClr val="080808"/>
                </a:solidFill>
              </a:defRPr>
            </a:lvl2pPr>
          </a:lstStyle>
          <a:p>
            <a:r>
              <a:rPr dirty="0"/>
              <a:t>Essential Question:</a:t>
            </a:r>
          </a:p>
          <a:p>
            <a:pPr lvl="1"/>
            <a:r>
              <a:rPr lang="en-US" dirty="0"/>
              <a:t>Why do people study economics</a:t>
            </a:r>
            <a:r>
              <a:rPr dirty="0"/>
              <a:t>?</a:t>
            </a:r>
          </a:p>
        </p:txBody>
      </p:sp>
      <p:sp>
        <p:nvSpPr>
          <p:cNvPr id="158" name="Shape 158"/>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spTree>
    <p:extLst>
      <p:ext uri="{BB962C8B-B14F-4D97-AF65-F5344CB8AC3E}">
        <p14:creationId xmlns:p14="http://schemas.microsoft.com/office/powerpoint/2010/main" val="1336474518"/>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57">
                                            <p:bg/>
                                          </p:spTgt>
                                        </p:tgtEl>
                                        <p:attrNameLst>
                                          <p:attrName>style.visibility</p:attrName>
                                        </p:attrNameLst>
                                      </p:cBhvr>
                                      <p:to>
                                        <p:strVal val="visible"/>
                                      </p:to>
                                    </p:set>
                                    <p:anim calcmode="lin" valueType="num">
                                      <p:cBhvr>
                                        <p:cTn id="7" dur="500" fill="hold"/>
                                        <p:tgtEl>
                                          <p:spTgt spid="157">
                                            <p:bg/>
                                          </p:spTgt>
                                        </p:tgtEl>
                                        <p:attrNameLst>
                                          <p:attrName>ppt_x</p:attrName>
                                        </p:attrNameLst>
                                      </p:cBhvr>
                                      <p:tavLst>
                                        <p:tav tm="0">
                                          <p:val>
                                            <p:strVal val="0-#ppt_w/2"/>
                                          </p:val>
                                        </p:tav>
                                        <p:tav tm="100000">
                                          <p:val>
                                            <p:strVal val="#ppt_x"/>
                                          </p:val>
                                        </p:tav>
                                      </p:tavLst>
                                    </p:anim>
                                    <p:anim calcmode="lin" valueType="num">
                                      <p:cBhvr>
                                        <p:cTn id="8" dur="500" fill="hold"/>
                                        <p:tgtEl>
                                          <p:spTgt spid="15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57">
                                            <p:txEl>
                                              <p:pRg st="0" end="0"/>
                                            </p:txEl>
                                          </p:spTgt>
                                        </p:tgtEl>
                                        <p:attrNameLst>
                                          <p:attrName>style.visibility</p:attrName>
                                        </p:attrNameLst>
                                      </p:cBhvr>
                                      <p:to>
                                        <p:strVal val="visible"/>
                                      </p:to>
                                    </p:set>
                                    <p:anim calcmode="lin" valueType="num">
                                      <p:cBhvr>
                                        <p:cTn id="11" dur="500" fill="hold"/>
                                        <p:tgtEl>
                                          <p:spTgt spid="15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5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157">
                                            <p:txEl>
                                              <p:pRg st="1" end="1"/>
                                            </p:txEl>
                                          </p:spTgt>
                                        </p:tgtEl>
                                        <p:attrNameLst>
                                          <p:attrName>style.visibility</p:attrName>
                                        </p:attrNameLst>
                                      </p:cBhvr>
                                      <p:to>
                                        <p:strVal val="visible"/>
                                      </p:to>
                                    </p:set>
                                    <p:anim calcmode="lin" valueType="num">
                                      <p:cBhvr>
                                        <p:cTn id="16" dur="500" fill="hold"/>
                                        <p:tgtEl>
                                          <p:spTgt spid="15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5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0" y="0"/>
            <a:ext cx="9144000" cy="1143000"/>
          </a:xfrm>
          <a:prstGeom prst="rect">
            <a:avLst/>
          </a:prstGeom>
        </p:spPr>
        <p:txBody>
          <a:bodyPr>
            <a:normAutofit/>
          </a:bodyPr>
          <a:lstStyle>
            <a:lvl1pPr defTabSz="804672">
              <a:defRPr sz="3800">
                <a:effectLst>
                  <a:outerShdw blurRad="38100" dist="33528" dir="2700000" rotWithShape="0">
                    <a:srgbClr val="000000">
                      <a:alpha val="43137"/>
                    </a:srgbClr>
                  </a:outerShdw>
                </a:effectLst>
              </a:defRPr>
            </a:lvl1pPr>
          </a:lstStyle>
          <a:p>
            <a:r>
              <a:rPr lang="en-US" sz="3600" dirty="0"/>
              <a:t>Section 4: What Is Economics?</a:t>
            </a:r>
            <a:endParaRPr sz="3600" dirty="0"/>
          </a:p>
        </p:txBody>
      </p:sp>
      <p:sp>
        <p:nvSpPr>
          <p:cNvPr id="161" name="Shape 161"/>
          <p:cNvSpPr>
            <a:spLocks noGrp="1"/>
          </p:cNvSpPr>
          <p:nvPr>
            <p:ph type="body" idx="1"/>
          </p:nvPr>
        </p:nvSpPr>
        <p:spPr>
          <a:xfrm>
            <a:off x="457200" y="1718910"/>
            <a:ext cx="8229600" cy="4377090"/>
          </a:xfrm>
          <a:prstGeom prst="rect">
            <a:avLst/>
          </a:prstGeom>
        </p:spPr>
        <p:txBody>
          <a:bodyPr/>
          <a:lstStyle/>
          <a:p>
            <a:r>
              <a:rPr dirty="0"/>
              <a:t>What terms do I need to know? </a:t>
            </a:r>
          </a:p>
          <a:p>
            <a:pPr marL="742950" lvl="1" indent="-285750">
              <a:lnSpc>
                <a:spcPct val="100000"/>
              </a:lnSpc>
              <a:spcBef>
                <a:spcPts val="600"/>
              </a:spcBef>
              <a:buFont typeface="Arial"/>
              <a:defRPr sz="2800"/>
            </a:pPr>
            <a:r>
              <a:rPr lang="en-US" dirty="0"/>
              <a:t>economics</a:t>
            </a:r>
            <a:endParaRPr dirty="0"/>
          </a:p>
          <a:p>
            <a:pPr marL="742950" lvl="1" indent="-285750">
              <a:lnSpc>
                <a:spcPct val="100000"/>
              </a:lnSpc>
              <a:spcBef>
                <a:spcPts val="600"/>
              </a:spcBef>
              <a:buFont typeface="Arial"/>
              <a:defRPr sz="2800"/>
            </a:pPr>
            <a:r>
              <a:rPr lang="en-US" dirty="0"/>
              <a:t>scarcity</a:t>
            </a:r>
            <a:endParaRPr dirty="0"/>
          </a:p>
          <a:p>
            <a:pPr marL="742950" lvl="1" indent="-285750">
              <a:lnSpc>
                <a:spcPct val="100000"/>
              </a:lnSpc>
              <a:spcBef>
                <a:spcPts val="600"/>
              </a:spcBef>
              <a:buFont typeface="Arial"/>
              <a:defRPr sz="2800"/>
            </a:pPr>
            <a:r>
              <a:rPr lang="en-US" dirty="0"/>
              <a:t>trade</a:t>
            </a:r>
          </a:p>
          <a:p>
            <a:pPr marL="742950" lvl="1" indent="-285750">
              <a:lnSpc>
                <a:spcPct val="100000"/>
              </a:lnSpc>
              <a:spcBef>
                <a:spcPts val="600"/>
              </a:spcBef>
              <a:buFont typeface="Arial"/>
              <a:defRPr sz="2800"/>
            </a:pPr>
            <a:r>
              <a:rPr lang="en-US" dirty="0"/>
              <a:t>specialization</a:t>
            </a:r>
          </a:p>
          <a:p>
            <a:pPr marL="742950" lvl="1" indent="-285750">
              <a:lnSpc>
                <a:spcPct val="100000"/>
              </a:lnSpc>
              <a:spcBef>
                <a:spcPts val="600"/>
              </a:spcBef>
              <a:buFont typeface="Arial"/>
              <a:defRPr sz="2800"/>
            </a:pPr>
            <a:r>
              <a:rPr lang="en-US" dirty="0"/>
              <a:t>domestic</a:t>
            </a:r>
          </a:p>
          <a:p>
            <a:pPr marL="742950" lvl="1" indent="-285750">
              <a:lnSpc>
                <a:spcPct val="100000"/>
              </a:lnSpc>
              <a:spcBef>
                <a:spcPts val="600"/>
              </a:spcBef>
              <a:buFont typeface="Arial"/>
              <a:defRPr sz="2800"/>
            </a:pPr>
            <a:r>
              <a:rPr lang="en-US" dirty="0"/>
              <a:t>globalization</a:t>
            </a:r>
            <a:endParaRPr dirty="0"/>
          </a:p>
        </p:txBody>
      </p:sp>
      <p:sp>
        <p:nvSpPr>
          <p:cNvPr id="162" name="Shape 162"/>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spTree>
    <p:extLst>
      <p:ext uri="{BB962C8B-B14F-4D97-AF65-F5344CB8AC3E}">
        <p14:creationId xmlns:p14="http://schemas.microsoft.com/office/powerpoint/2010/main" val="1762164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61">
                                            <p:bg/>
                                          </p:spTgt>
                                        </p:tgtEl>
                                        <p:attrNameLst>
                                          <p:attrName>style.visibility</p:attrName>
                                        </p:attrNameLst>
                                      </p:cBhvr>
                                      <p:to>
                                        <p:strVal val="visible"/>
                                      </p:to>
                                    </p:set>
                                    <p:anim calcmode="lin" valueType="num">
                                      <p:cBhvr>
                                        <p:cTn id="7" dur="500" fill="hold"/>
                                        <p:tgtEl>
                                          <p:spTgt spid="161">
                                            <p:bg/>
                                          </p:spTgt>
                                        </p:tgtEl>
                                        <p:attrNameLst>
                                          <p:attrName>ppt_x</p:attrName>
                                        </p:attrNameLst>
                                      </p:cBhvr>
                                      <p:tavLst>
                                        <p:tav tm="0">
                                          <p:val>
                                            <p:strVal val="0-#ppt_w/2"/>
                                          </p:val>
                                        </p:tav>
                                        <p:tav tm="100000">
                                          <p:val>
                                            <p:strVal val="#ppt_x"/>
                                          </p:val>
                                        </p:tav>
                                      </p:tavLst>
                                    </p:anim>
                                    <p:anim calcmode="lin" valueType="num">
                                      <p:cBhvr>
                                        <p:cTn id="8" dur="500" fill="hold"/>
                                        <p:tgtEl>
                                          <p:spTgt spid="161">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61">
                                            <p:txEl>
                                              <p:pRg st="0" end="0"/>
                                            </p:txEl>
                                          </p:spTgt>
                                        </p:tgtEl>
                                        <p:attrNameLst>
                                          <p:attrName>style.visibility</p:attrName>
                                        </p:attrNameLst>
                                      </p:cBhvr>
                                      <p:to>
                                        <p:strVal val="visible"/>
                                      </p:to>
                                    </p:set>
                                    <p:anim calcmode="lin" valueType="num">
                                      <p:cBhvr>
                                        <p:cTn id="11" dur="500" fill="hold"/>
                                        <p:tgtEl>
                                          <p:spTgt spid="161">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6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161">
                                            <p:txEl>
                                              <p:pRg st="1" end="1"/>
                                            </p:txEl>
                                          </p:spTgt>
                                        </p:tgtEl>
                                        <p:attrNameLst>
                                          <p:attrName>style.visibility</p:attrName>
                                        </p:attrNameLst>
                                      </p:cBhvr>
                                      <p:to>
                                        <p:strVal val="visible"/>
                                      </p:to>
                                    </p:set>
                                    <p:anim calcmode="lin" valueType="num">
                                      <p:cBhvr>
                                        <p:cTn id="16" dur="500" fill="hold"/>
                                        <p:tgtEl>
                                          <p:spTgt spid="161">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6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161">
                                            <p:txEl>
                                              <p:pRg st="2" end="2"/>
                                            </p:txEl>
                                          </p:spTgt>
                                        </p:tgtEl>
                                        <p:attrNameLst>
                                          <p:attrName>style.visibility</p:attrName>
                                        </p:attrNameLst>
                                      </p:cBhvr>
                                      <p:to>
                                        <p:strVal val="visible"/>
                                      </p:to>
                                    </p:set>
                                    <p:anim calcmode="lin" valueType="num">
                                      <p:cBhvr>
                                        <p:cTn id="21" dur="500" fill="hold"/>
                                        <p:tgtEl>
                                          <p:spTgt spid="161">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61">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161">
                                            <p:txEl>
                                              <p:pRg st="3" end="3"/>
                                            </p:txEl>
                                          </p:spTgt>
                                        </p:tgtEl>
                                        <p:attrNameLst>
                                          <p:attrName>style.visibility</p:attrName>
                                        </p:attrNameLst>
                                      </p:cBhvr>
                                      <p:to>
                                        <p:strVal val="visible"/>
                                      </p:to>
                                    </p:set>
                                    <p:anim calcmode="lin" valueType="num">
                                      <p:cBhvr>
                                        <p:cTn id="26" dur="500" fill="hold"/>
                                        <p:tgtEl>
                                          <p:spTgt spid="161">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161">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161">
                                            <p:txEl>
                                              <p:pRg st="4" end="4"/>
                                            </p:txEl>
                                          </p:spTgt>
                                        </p:tgtEl>
                                        <p:attrNameLst>
                                          <p:attrName>style.visibility</p:attrName>
                                        </p:attrNameLst>
                                      </p:cBhvr>
                                      <p:to>
                                        <p:strVal val="visible"/>
                                      </p:to>
                                    </p:set>
                                    <p:anim calcmode="lin" valueType="num">
                                      <p:cBhvr>
                                        <p:cTn id="31" dur="500" fill="hold"/>
                                        <p:tgtEl>
                                          <p:spTgt spid="161">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161">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iterate>
                                    <p:tmAbs val="0"/>
                                  </p:iterate>
                                  <p:childTnLst>
                                    <p:set>
                                      <p:cBhvr>
                                        <p:cTn id="35" fill="hold"/>
                                        <p:tgtEl>
                                          <p:spTgt spid="161">
                                            <p:txEl>
                                              <p:pRg st="5" end="5"/>
                                            </p:txEl>
                                          </p:spTgt>
                                        </p:tgtEl>
                                        <p:attrNameLst>
                                          <p:attrName>style.visibility</p:attrName>
                                        </p:attrNameLst>
                                      </p:cBhvr>
                                      <p:to>
                                        <p:strVal val="visible"/>
                                      </p:to>
                                    </p:set>
                                    <p:anim calcmode="lin" valueType="num">
                                      <p:cBhvr>
                                        <p:cTn id="36" dur="500" fill="hold"/>
                                        <p:tgtEl>
                                          <p:spTgt spid="161">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161">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iterate>
                                    <p:tmAbs val="0"/>
                                  </p:iterate>
                                  <p:childTnLst>
                                    <p:set>
                                      <p:cBhvr>
                                        <p:cTn id="40" fill="hold"/>
                                        <p:tgtEl>
                                          <p:spTgt spid="161">
                                            <p:txEl>
                                              <p:pRg st="6" end="6"/>
                                            </p:txEl>
                                          </p:spTgt>
                                        </p:tgtEl>
                                        <p:attrNameLst>
                                          <p:attrName>style.visibility</p:attrName>
                                        </p:attrNameLst>
                                      </p:cBhvr>
                                      <p:to>
                                        <p:strVal val="visible"/>
                                      </p:to>
                                    </p:set>
                                    <p:anim calcmode="lin" valueType="num">
                                      <p:cBhvr>
                                        <p:cTn id="41" dur="500" fill="hold"/>
                                        <p:tgtEl>
                                          <p:spTgt spid="161">
                                            <p:txEl>
                                              <p:pRg st="6" end="6"/>
                                            </p:txEl>
                                          </p:spTgt>
                                        </p:tgtEl>
                                        <p:attrNameLst>
                                          <p:attrName>ppt_x</p:attrName>
                                        </p:attrNameLst>
                                      </p:cBhvr>
                                      <p:tavLst>
                                        <p:tav tm="0">
                                          <p:val>
                                            <p:strVal val="0-#ppt_w/2"/>
                                          </p:val>
                                        </p:tav>
                                        <p:tav tm="100000">
                                          <p:val>
                                            <p:strVal val="#ppt_x"/>
                                          </p:val>
                                        </p:tav>
                                      </p:tavLst>
                                    </p:anim>
                                    <p:anim calcmode="lin" valueType="num">
                                      <p:cBhvr>
                                        <p:cTn id="42" dur="500" fill="hold"/>
                                        <p:tgtEl>
                                          <p:spTgt spid="16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xfrm>
            <a:off x="453349" y="0"/>
            <a:ext cx="8229601" cy="1143001"/>
          </a:xfrm>
          <a:prstGeom prst="rect">
            <a:avLst/>
          </a:prstGeom>
        </p:spPr>
        <p:txBody>
          <a:bodyPr/>
          <a:lstStyle/>
          <a:p>
            <a:r>
              <a:rPr lang="en-US" dirty="0"/>
              <a:t>What Is Economics?</a:t>
            </a:r>
            <a:endParaRPr dirty="0"/>
          </a:p>
        </p:txBody>
      </p:sp>
      <p:sp>
        <p:nvSpPr>
          <p:cNvPr id="165" name="Shape 165"/>
          <p:cNvSpPr>
            <a:spLocks noGrp="1"/>
          </p:cNvSpPr>
          <p:nvPr>
            <p:ph type="body" idx="1"/>
          </p:nvPr>
        </p:nvSpPr>
        <p:spPr>
          <a:xfrm>
            <a:off x="457200" y="1051560"/>
            <a:ext cx="8229600" cy="5476556"/>
          </a:xfrm>
          <a:prstGeom prst="rect">
            <a:avLst/>
          </a:prstGeom>
        </p:spPr>
        <p:txBody>
          <a:bodyPr>
            <a:normAutofit/>
          </a:bodyPr>
          <a:lstStyle/>
          <a:p>
            <a:pPr marL="538703" indent="-538703" defTabSz="649041">
              <a:spcBef>
                <a:spcPts val="400"/>
              </a:spcBef>
              <a:defRPr sz="2262"/>
            </a:pPr>
            <a:r>
              <a:rPr lang="en-US" sz="2400" b="1" dirty="0"/>
              <a:t>Economics</a:t>
            </a:r>
            <a:r>
              <a:rPr lang="en-US" sz="2400" dirty="0"/>
              <a:t> is the study of how decisions are made about how to distribute limited resources in order to satisfy our unlimited wants</a:t>
            </a:r>
            <a:r>
              <a:rPr sz="2400" dirty="0"/>
              <a:t>.</a:t>
            </a:r>
            <a:endParaRPr lang="en-US" sz="2400" dirty="0"/>
          </a:p>
          <a:p>
            <a:pPr marL="998952" lvl="2" indent="-538703" defTabSz="649041">
              <a:spcBef>
                <a:spcPts val="400"/>
              </a:spcBef>
              <a:buFont typeface="Arial" charset="0"/>
              <a:buChar char="•"/>
              <a:defRPr sz="2262"/>
            </a:pPr>
            <a:r>
              <a:rPr lang="en-US" sz="2400" b="1" dirty="0"/>
              <a:t>Scarcity</a:t>
            </a:r>
            <a:r>
              <a:rPr lang="en-US" sz="2400" dirty="0"/>
              <a:t> is when there are not enough goods to satisfy a demand.</a:t>
            </a:r>
            <a:endParaRPr sz="2400" dirty="0"/>
          </a:p>
          <a:p>
            <a:pPr marL="538703" indent="-538703" defTabSz="649041">
              <a:spcBef>
                <a:spcPts val="400"/>
              </a:spcBef>
              <a:defRPr sz="2262"/>
            </a:pPr>
            <a:r>
              <a:rPr lang="en-US" sz="2400" b="1" dirty="0"/>
              <a:t>Trade</a:t>
            </a:r>
            <a:r>
              <a:rPr lang="en-US" sz="2400" dirty="0"/>
              <a:t>, or the voluntary exchange of goods and services among people and countries, occurs as a result of scarcity and </a:t>
            </a:r>
            <a:r>
              <a:rPr lang="en-US" sz="2400" b="1" dirty="0"/>
              <a:t>specialization</a:t>
            </a:r>
            <a:r>
              <a:rPr lang="en-US" sz="2400" dirty="0"/>
              <a:t> (when a country focuses on the goods and services they can make best).</a:t>
            </a:r>
          </a:p>
          <a:p>
            <a:pPr marL="538703" indent="-538703" defTabSz="649041">
              <a:spcBef>
                <a:spcPts val="400"/>
              </a:spcBef>
              <a:defRPr sz="2262"/>
            </a:pPr>
            <a:r>
              <a:rPr lang="en-US" sz="2400" dirty="0"/>
              <a:t>Learning about trade prepares you to understand </a:t>
            </a:r>
            <a:r>
              <a:rPr lang="en-US" sz="2400" b="1" dirty="0"/>
              <a:t>domestic</a:t>
            </a:r>
            <a:r>
              <a:rPr lang="en-US" sz="2400" dirty="0"/>
              <a:t> (one’s home country) and global economic issues.</a:t>
            </a:r>
          </a:p>
          <a:p>
            <a:pPr marL="998952" lvl="2" indent="-538703" defTabSz="649041">
              <a:spcBef>
                <a:spcPts val="400"/>
              </a:spcBef>
              <a:buFont typeface="Arial" charset="0"/>
              <a:buChar char="•"/>
              <a:defRPr sz="2262"/>
            </a:pPr>
            <a:r>
              <a:rPr lang="en-US" sz="2400" dirty="0"/>
              <a:t>Learning about trade and interdependence will also help you understand the problems </a:t>
            </a:r>
            <a:r>
              <a:rPr lang="en-US" sz="2400"/>
              <a:t>of </a:t>
            </a:r>
            <a:r>
              <a:rPr lang="en-US" sz="2400" b="1"/>
              <a:t>globalization</a:t>
            </a:r>
            <a:r>
              <a:rPr lang="en-US" sz="2400" dirty="0"/>
              <a:t>,  the development of an increasingly worldwide economy.</a:t>
            </a:r>
          </a:p>
        </p:txBody>
      </p:sp>
      <p:sp>
        <p:nvSpPr>
          <p:cNvPr id="166" name="Shape 166"/>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sp>
        <p:nvSpPr>
          <p:cNvPr id="5" name="Shape 109"/>
          <p:cNvSpPr/>
          <p:nvPr/>
        </p:nvSpPr>
        <p:spPr>
          <a:xfrm>
            <a:off x="6621706" y="6105653"/>
            <a:ext cx="2428388" cy="3693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u="sng">
                <a:solidFill>
                  <a:srgbClr val="0000FF"/>
                </a:solidFill>
                <a:uFill>
                  <a:solidFill>
                    <a:srgbClr val="0000FF"/>
                  </a:solidFill>
                </a:uFill>
                <a:hlinkClick r:id="rId2" action="ppaction://hlinksldjump"/>
              </a:defRPr>
            </a:lvl1pPr>
          </a:lstStyle>
          <a:p>
            <a:pPr>
              <a:defRPr u="none">
                <a:solidFill>
                  <a:srgbClr val="000000"/>
                </a:solidFill>
                <a:uFillTx/>
              </a:defRPr>
            </a:pPr>
            <a:r>
              <a:rPr u="sng" dirty="0">
                <a:solidFill>
                  <a:srgbClr val="0000FF"/>
                </a:solidFill>
                <a:uFill>
                  <a:solidFill>
                    <a:srgbClr val="0000FF"/>
                  </a:solidFill>
                </a:uFill>
                <a:hlinkClick r:id="rId2" action="ppaction://hlinksldjump"/>
              </a:rPr>
              <a:t>Return to Main Menu</a:t>
            </a:r>
            <a:endParaRPr lang="en-US" u="sng" dirty="0">
              <a:solidFill>
                <a:srgbClr val="0000FF"/>
              </a:solidFill>
              <a:uFill>
                <a:solidFill>
                  <a:srgbClr val="0000FF"/>
                </a:solidFill>
              </a:uFill>
              <a:hlinkClick r:id="rId2" action="ppaction://hlinksldjump"/>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65">
                                            <p:bg/>
                                          </p:spTgt>
                                        </p:tgtEl>
                                        <p:attrNameLst>
                                          <p:attrName>style.visibility</p:attrName>
                                        </p:attrNameLst>
                                      </p:cBhvr>
                                      <p:to>
                                        <p:strVal val="visible"/>
                                      </p:to>
                                    </p:set>
                                    <p:anim calcmode="lin" valueType="num">
                                      <p:cBhvr>
                                        <p:cTn id="7" dur="500" fill="hold"/>
                                        <p:tgtEl>
                                          <p:spTgt spid="165">
                                            <p:bg/>
                                          </p:spTgt>
                                        </p:tgtEl>
                                        <p:attrNameLst>
                                          <p:attrName>ppt_x</p:attrName>
                                        </p:attrNameLst>
                                      </p:cBhvr>
                                      <p:tavLst>
                                        <p:tav tm="0">
                                          <p:val>
                                            <p:strVal val="0-#ppt_w/2"/>
                                          </p:val>
                                        </p:tav>
                                        <p:tav tm="100000">
                                          <p:val>
                                            <p:strVal val="#ppt_x"/>
                                          </p:val>
                                        </p:tav>
                                      </p:tavLst>
                                    </p:anim>
                                    <p:anim calcmode="lin" valueType="num">
                                      <p:cBhvr>
                                        <p:cTn id="8" dur="500" fill="hold"/>
                                        <p:tgtEl>
                                          <p:spTgt spid="165">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1" nodeType="afterEffect">
                                  <p:stCondLst>
                                    <p:cond delay="0"/>
                                  </p:stCondLst>
                                  <p:iterate>
                                    <p:tmAbs val="0"/>
                                  </p:iterate>
                                  <p:childTnLst>
                                    <p:set>
                                      <p:cBhvr>
                                        <p:cTn id="11" fill="hold"/>
                                        <p:tgtEl>
                                          <p:spTgt spid="165">
                                            <p:txEl>
                                              <p:pRg st="0" end="0"/>
                                            </p:txEl>
                                          </p:spTgt>
                                        </p:tgtEl>
                                        <p:attrNameLst>
                                          <p:attrName>style.visibility</p:attrName>
                                        </p:attrNameLst>
                                      </p:cBhvr>
                                      <p:to>
                                        <p:strVal val="visible"/>
                                      </p:to>
                                    </p:set>
                                    <p:anim calcmode="lin" valueType="num">
                                      <p:cBhvr>
                                        <p:cTn id="12" dur="500" fill="hold"/>
                                        <p:tgtEl>
                                          <p:spTgt spid="165">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16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1" nodeType="afterEffect">
                                  <p:stCondLst>
                                    <p:cond delay="0"/>
                                  </p:stCondLst>
                                  <p:iterate>
                                    <p:tmAbs val="0"/>
                                  </p:iterate>
                                  <p:childTnLst>
                                    <p:set>
                                      <p:cBhvr>
                                        <p:cTn id="16" fill="hold"/>
                                        <p:tgtEl>
                                          <p:spTgt spid="165">
                                            <p:txEl>
                                              <p:pRg st="1" end="1"/>
                                            </p:txEl>
                                          </p:spTgt>
                                        </p:tgtEl>
                                        <p:attrNameLst>
                                          <p:attrName>style.visibility</p:attrName>
                                        </p:attrNameLst>
                                      </p:cBhvr>
                                      <p:to>
                                        <p:strVal val="visible"/>
                                      </p:to>
                                    </p:set>
                                    <p:anim calcmode="lin" valueType="num">
                                      <p:cBhvr>
                                        <p:cTn id="17" dur="500" fill="hold"/>
                                        <p:tgtEl>
                                          <p:spTgt spid="165">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165">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1" nodeType="afterEffect">
                                  <p:stCondLst>
                                    <p:cond delay="0"/>
                                  </p:stCondLst>
                                  <p:iterate>
                                    <p:tmAbs val="0"/>
                                  </p:iterate>
                                  <p:childTnLst>
                                    <p:set>
                                      <p:cBhvr>
                                        <p:cTn id="21" fill="hold"/>
                                        <p:tgtEl>
                                          <p:spTgt spid="165">
                                            <p:txEl>
                                              <p:pRg st="2" end="2"/>
                                            </p:txEl>
                                          </p:spTgt>
                                        </p:tgtEl>
                                        <p:attrNameLst>
                                          <p:attrName>style.visibility</p:attrName>
                                        </p:attrNameLst>
                                      </p:cBhvr>
                                      <p:to>
                                        <p:strVal val="visible"/>
                                      </p:to>
                                    </p:set>
                                    <p:anim calcmode="lin" valueType="num">
                                      <p:cBhvr>
                                        <p:cTn id="22" dur="500" fill="hold"/>
                                        <p:tgtEl>
                                          <p:spTgt spid="165">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165">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1" nodeType="afterEffect">
                                  <p:stCondLst>
                                    <p:cond delay="0"/>
                                  </p:stCondLst>
                                  <p:iterate>
                                    <p:tmAbs val="0"/>
                                  </p:iterate>
                                  <p:childTnLst>
                                    <p:set>
                                      <p:cBhvr>
                                        <p:cTn id="26" fill="hold"/>
                                        <p:tgtEl>
                                          <p:spTgt spid="165">
                                            <p:txEl>
                                              <p:pRg st="3" end="3"/>
                                            </p:txEl>
                                          </p:spTgt>
                                        </p:tgtEl>
                                        <p:attrNameLst>
                                          <p:attrName>style.visibility</p:attrName>
                                        </p:attrNameLst>
                                      </p:cBhvr>
                                      <p:to>
                                        <p:strVal val="visible"/>
                                      </p:to>
                                    </p:set>
                                    <p:anim calcmode="lin" valueType="num">
                                      <p:cBhvr>
                                        <p:cTn id="27" dur="500" fill="hold"/>
                                        <p:tgtEl>
                                          <p:spTgt spid="165">
                                            <p:txEl>
                                              <p:pRg st="3" end="3"/>
                                            </p:txEl>
                                          </p:spTgt>
                                        </p:tgtEl>
                                        <p:attrNameLst>
                                          <p:attrName>ppt_x</p:attrName>
                                        </p:attrNameLst>
                                      </p:cBhvr>
                                      <p:tavLst>
                                        <p:tav tm="0">
                                          <p:val>
                                            <p:strVal val="0-#ppt_w/2"/>
                                          </p:val>
                                        </p:tav>
                                        <p:tav tm="100000">
                                          <p:val>
                                            <p:strVal val="#ppt_x"/>
                                          </p:val>
                                        </p:tav>
                                      </p:tavLst>
                                    </p:anim>
                                    <p:anim calcmode="lin" valueType="num">
                                      <p:cBhvr>
                                        <p:cTn id="28" dur="500" fill="hold"/>
                                        <p:tgtEl>
                                          <p:spTgt spid="165">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1" nodeType="afterEffect">
                                  <p:stCondLst>
                                    <p:cond delay="0"/>
                                  </p:stCondLst>
                                  <p:iterate>
                                    <p:tmAbs val="0"/>
                                  </p:iterate>
                                  <p:childTnLst>
                                    <p:set>
                                      <p:cBhvr>
                                        <p:cTn id="31" fill="hold"/>
                                        <p:tgtEl>
                                          <p:spTgt spid="165">
                                            <p:txEl>
                                              <p:pRg st="4" end="4"/>
                                            </p:txEl>
                                          </p:spTgt>
                                        </p:tgtEl>
                                        <p:attrNameLst>
                                          <p:attrName>style.visibility</p:attrName>
                                        </p:attrNameLst>
                                      </p:cBhvr>
                                      <p:to>
                                        <p:strVal val="visible"/>
                                      </p:to>
                                    </p:set>
                                    <p:anim calcmode="lin" valueType="num">
                                      <p:cBhvr>
                                        <p:cTn id="32" dur="500" fill="hold"/>
                                        <p:tgtEl>
                                          <p:spTgt spid="165">
                                            <p:txEl>
                                              <p:pRg st="4" end="4"/>
                                            </p:txEl>
                                          </p:spTgt>
                                        </p:tgtEl>
                                        <p:attrNameLst>
                                          <p:attrName>ppt_x</p:attrName>
                                        </p:attrNameLst>
                                      </p:cBhvr>
                                      <p:tavLst>
                                        <p:tav tm="0">
                                          <p:val>
                                            <p:strVal val="0-#ppt_w/2"/>
                                          </p:val>
                                        </p:tav>
                                        <p:tav tm="100000">
                                          <p:val>
                                            <p:strVal val="#ppt_x"/>
                                          </p:val>
                                        </p:tav>
                                      </p:tavLst>
                                    </p:anim>
                                    <p:anim calcmode="lin" valueType="num">
                                      <p:cBhvr>
                                        <p:cTn id="33" dur="500" fill="hold"/>
                                        <p:tgtEl>
                                          <p:spTgt spid="16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xfrm>
            <a:off x="0" y="274638"/>
            <a:ext cx="9144000" cy="1143002"/>
          </a:xfrm>
          <a:prstGeom prst="rect">
            <a:avLst/>
          </a:prstGeom>
        </p:spPr>
        <p:txBody>
          <a:bodyPr>
            <a:normAutofit/>
          </a:bodyPr>
          <a:lstStyle>
            <a:lvl1pPr defTabSz="896111">
              <a:defRPr sz="3800">
                <a:effectLst>
                  <a:outerShdw blurRad="38100" dist="37338" dir="2700000" rotWithShape="0">
                    <a:srgbClr val="000000">
                      <a:alpha val="43137"/>
                    </a:srgbClr>
                  </a:outerShdw>
                </a:effectLst>
              </a:defRPr>
            </a:lvl1pPr>
          </a:lstStyle>
          <a:p>
            <a:r>
              <a:rPr dirty="0"/>
              <a:t>Section </a:t>
            </a:r>
            <a:r>
              <a:rPr lang="en-US" dirty="0"/>
              <a:t>5</a:t>
            </a:r>
            <a:r>
              <a:rPr dirty="0"/>
              <a:t>: </a:t>
            </a:r>
            <a:r>
              <a:rPr lang="en-US" dirty="0"/>
              <a:t>What Is Decision Making?</a:t>
            </a:r>
            <a:endParaRPr dirty="0"/>
          </a:p>
        </p:txBody>
      </p:sp>
      <p:sp>
        <p:nvSpPr>
          <p:cNvPr id="180" name="Shape 180"/>
          <p:cNvSpPr>
            <a:spLocks noGrp="1"/>
          </p:cNvSpPr>
          <p:nvPr>
            <p:ph type="body" idx="1"/>
          </p:nvPr>
        </p:nvSpPr>
        <p:spPr>
          <a:xfrm>
            <a:off x="457200" y="2002536"/>
            <a:ext cx="8229600" cy="4123627"/>
          </a:xfrm>
          <a:prstGeom prst="rect">
            <a:avLst/>
          </a:prstGeom>
        </p:spPr>
        <p:txBody>
          <a:bodyPr/>
          <a:lstStyle/>
          <a:p>
            <a:r>
              <a:rPr dirty="0"/>
              <a:t>Essential question:</a:t>
            </a:r>
          </a:p>
          <a:p>
            <a:pPr lvl="2">
              <a:buFont typeface="Arial"/>
              <a:buChar char="•"/>
            </a:pPr>
            <a:r>
              <a:rPr lang="en-US" dirty="0"/>
              <a:t>What are some important steps to take before making a decision</a:t>
            </a:r>
            <a:r>
              <a:rPr dirty="0"/>
              <a:t>?</a:t>
            </a:r>
          </a:p>
        </p:txBody>
      </p:sp>
      <p:sp>
        <p:nvSpPr>
          <p:cNvPr id="181" name="Shape 181"/>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18</a:t>
            </a:fld>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457200" y="274638"/>
            <a:ext cx="8229600" cy="1143002"/>
          </a:xfrm>
          <a:prstGeom prst="rect">
            <a:avLst/>
          </a:prstGeom>
        </p:spPr>
        <p:txBody>
          <a:bodyPr>
            <a:normAutofit/>
          </a:bodyPr>
          <a:lstStyle>
            <a:lvl1pPr defTabSz="896111">
              <a:defRPr sz="3800">
                <a:effectLst>
                  <a:outerShdw blurRad="38100" dist="37338" dir="2700000" rotWithShape="0">
                    <a:srgbClr val="000000">
                      <a:alpha val="43137"/>
                    </a:srgbClr>
                  </a:outerShdw>
                </a:effectLst>
              </a:defRPr>
            </a:lvl1pPr>
          </a:lstStyle>
          <a:p>
            <a:r>
              <a:rPr dirty="0"/>
              <a:t>Section </a:t>
            </a:r>
            <a:r>
              <a:rPr lang="en-US" dirty="0"/>
              <a:t>5</a:t>
            </a:r>
            <a:r>
              <a:rPr dirty="0"/>
              <a:t>: </a:t>
            </a:r>
            <a:r>
              <a:rPr lang="en-US" dirty="0"/>
              <a:t>What Is Decision Making?</a:t>
            </a:r>
            <a:endParaRPr dirty="0"/>
          </a:p>
        </p:txBody>
      </p:sp>
      <p:sp>
        <p:nvSpPr>
          <p:cNvPr id="184" name="Shape 184"/>
          <p:cNvSpPr>
            <a:spLocks noGrp="1"/>
          </p:cNvSpPr>
          <p:nvPr>
            <p:ph type="body" idx="1"/>
          </p:nvPr>
        </p:nvSpPr>
        <p:spPr>
          <a:xfrm>
            <a:off x="457200" y="2039112"/>
            <a:ext cx="8229600" cy="4087051"/>
          </a:xfrm>
          <a:prstGeom prst="rect">
            <a:avLst/>
          </a:prstGeom>
        </p:spPr>
        <p:txBody>
          <a:bodyPr>
            <a:noAutofit/>
          </a:bodyPr>
          <a:lstStyle/>
          <a:p>
            <a:r>
              <a:rPr sz="2400" dirty="0"/>
              <a:t>What terms do I need to know?</a:t>
            </a:r>
          </a:p>
          <a:p>
            <a:pPr marL="1216150" lvl="1" indent="-758951"/>
            <a:r>
              <a:rPr lang="en-US" sz="2400" dirty="0"/>
              <a:t>decision</a:t>
            </a:r>
            <a:endParaRPr sz="2400" dirty="0"/>
          </a:p>
          <a:p>
            <a:pPr marL="1216150" lvl="1" indent="-758951"/>
            <a:r>
              <a:rPr lang="en-US" sz="2400" dirty="0"/>
              <a:t>issue</a:t>
            </a:r>
          </a:p>
          <a:p>
            <a:pPr marL="1216150" lvl="1" indent="-758951"/>
            <a:r>
              <a:rPr lang="en-US" sz="2400" dirty="0"/>
              <a:t>options</a:t>
            </a:r>
          </a:p>
          <a:p>
            <a:pPr marL="1216150" lvl="1" indent="-758951"/>
            <a:r>
              <a:rPr lang="en-US" sz="2400" dirty="0"/>
              <a:t>consequences</a:t>
            </a:r>
          </a:p>
          <a:p>
            <a:pPr marL="1216150" lvl="1" indent="-758951"/>
            <a:r>
              <a:rPr lang="en-US" sz="2400" dirty="0"/>
              <a:t>values</a:t>
            </a:r>
          </a:p>
        </p:txBody>
      </p:sp>
      <p:sp>
        <p:nvSpPr>
          <p:cNvPr id="185" name="Shape 185"/>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BEBA8EAE-BF5A-486C-A8C5-ECC9F3942E4B}">
                <a14:imgProps xmlns:a14="http://schemas.microsoft.com/office/drawing/2010/main">
                  <a14:imgLayer r:embed="rId3">
                    <a14:imgEffect>
                      <a14:artisticGlowDiffused/>
                    </a14:imgEffect>
                    <a14:imgEffect>
                      <a14:saturation sat="200000"/>
                    </a14:imgEffect>
                  </a14:imgLayer>
                </a14:imgProps>
              </a:ext>
              <a:ext uri="{28A0092B-C50C-407E-A947-70E740481C1C}">
                <a14:useLocalDpi xmlns:a14="http://schemas.microsoft.com/office/drawing/2010/main"/>
              </a:ext>
            </a:extLst>
          </a:blip>
          <a:srcRect/>
          <a:stretch/>
        </p:blipFill>
        <p:spPr>
          <a:xfrm>
            <a:off x="1378" y="0"/>
            <a:ext cx="9141246" cy="6486569"/>
          </a:xfrm>
          <a:prstGeom prst="rect">
            <a:avLst/>
          </a:prstGeom>
          <a:noFill/>
          <a:ln>
            <a:noFill/>
          </a:ln>
        </p:spPr>
      </p:pic>
      <p:sp>
        <p:nvSpPr>
          <p:cNvPr id="64" name="Shape 64"/>
          <p:cNvSpPr/>
          <p:nvPr/>
        </p:nvSpPr>
        <p:spPr>
          <a:xfrm>
            <a:off x="3081528" y="4465674"/>
            <a:ext cx="5757673" cy="1508711"/>
          </a:xfrm>
          <a:prstGeom prst="rect">
            <a:avLst/>
          </a:prstGeom>
          <a:solidFill>
            <a:srgbClr val="10253F">
              <a:alpha val="81961"/>
            </a:srgbClr>
          </a:solidFill>
          <a:ln w="12700">
            <a:miter lim="400000"/>
          </a:ln>
          <a:effectLst>
            <a:outerShdw blurRad="152400" dist="250190" dir="8460000" rotWithShape="0">
              <a:srgbClr val="000000">
                <a:alpha val="28000"/>
              </a:srgbClr>
            </a:outerShdw>
          </a:effectLst>
        </p:spPr>
        <p:txBody>
          <a:bodyPr lIns="45718" tIns="45718" rIns="45718" bIns="45718" anchor="ctr"/>
          <a:lstStyle/>
          <a:p>
            <a:pPr algn="ctr">
              <a:defRPr>
                <a:solidFill>
                  <a:srgbClr val="FFFFFF"/>
                </a:solidFill>
                <a:latin typeface="Trebuchet MS"/>
                <a:ea typeface="Trebuchet MS"/>
                <a:cs typeface="Trebuchet MS"/>
                <a:sym typeface="Trebuchet MS"/>
              </a:defRPr>
            </a:pPr>
            <a:endParaRPr/>
          </a:p>
        </p:txBody>
      </p:sp>
      <p:sp>
        <p:nvSpPr>
          <p:cNvPr id="65" name="Shape 65"/>
          <p:cNvSpPr/>
          <p:nvPr/>
        </p:nvSpPr>
        <p:spPr>
          <a:xfrm>
            <a:off x="3081529" y="4400942"/>
            <a:ext cx="5766458" cy="163121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dirty="0"/>
              <a:t>Section 1: </a:t>
            </a:r>
            <a:r>
              <a:rPr lang="en-US" u="sng" dirty="0">
                <a:solidFill>
                  <a:srgbClr val="0000FF"/>
                </a:solidFill>
                <a:uFill>
                  <a:solidFill>
                    <a:srgbClr val="0000FF"/>
                  </a:solidFill>
                </a:uFill>
                <a:hlinkClick r:id="rId4" action="ppaction://hlinksldjump"/>
              </a:rPr>
              <a:t>What Is History?</a:t>
            </a:r>
            <a:endParaRPr u="sng" dirty="0">
              <a:solidFill>
                <a:srgbClr val="0000FF"/>
              </a:solidFill>
              <a:uFill>
                <a:solidFill>
                  <a:srgbClr val="0000FF"/>
                </a:solidFill>
              </a:uFill>
              <a:hlinkClick r:id="rId4" action="ppaction://hlinksldjump"/>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dirty="0"/>
              <a:t>Section 2: </a:t>
            </a:r>
            <a:r>
              <a:rPr lang="en-US" u="sng" dirty="0">
                <a:solidFill>
                  <a:srgbClr val="0000FF"/>
                </a:solidFill>
                <a:uFill>
                  <a:solidFill>
                    <a:srgbClr val="0000FF"/>
                  </a:solidFill>
                </a:uFill>
                <a:hlinkClick r:id="rId5" action="ppaction://hlinksldjump"/>
              </a:rPr>
              <a:t>What Is Geography?</a:t>
            </a:r>
            <a:endParaRPr u="sng" dirty="0">
              <a:solidFill>
                <a:srgbClr val="0000FF"/>
              </a:solidFill>
              <a:uFill>
                <a:solidFill>
                  <a:srgbClr val="0000FF"/>
                </a:solidFill>
              </a:uFill>
              <a:hlinkClick r:id="rId5" action="ppaction://hlinksldjump"/>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dirty="0"/>
              <a:t>Section 3: </a:t>
            </a:r>
            <a:r>
              <a:rPr lang="en-US" u="sng" dirty="0">
                <a:solidFill>
                  <a:srgbClr val="0000FF"/>
                </a:solidFill>
                <a:uFill>
                  <a:solidFill>
                    <a:srgbClr val="0000FF"/>
                  </a:solidFill>
                </a:uFill>
                <a:hlinkClick r:id="rId6" action="ppaction://hlinksldjump"/>
              </a:rPr>
              <a:t>What Is Political Science?</a:t>
            </a:r>
            <a:endParaRPr u="sng" dirty="0">
              <a:solidFill>
                <a:srgbClr val="0000FF"/>
              </a:solidFill>
              <a:uFill>
                <a:solidFill>
                  <a:srgbClr val="0000FF"/>
                </a:solidFill>
              </a:uFill>
              <a:hlinkClick r:id="rId6" action="ppaction://hlinksldjump"/>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dirty="0"/>
              <a:t>Section 4: </a:t>
            </a:r>
            <a:r>
              <a:rPr lang="en-US" u="sng" dirty="0">
                <a:solidFill>
                  <a:srgbClr val="0000FF"/>
                </a:solidFill>
                <a:uFill>
                  <a:solidFill>
                    <a:srgbClr val="0000FF"/>
                  </a:solidFill>
                </a:uFill>
                <a:hlinkClick r:id="rId7" action="ppaction://hlinksldjump"/>
              </a:rPr>
              <a:t>What Is Economics?</a:t>
            </a: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solidFill>
                  <a:schemeClr val="tx2">
                    <a:lumMod val="20000"/>
                    <a:lumOff val="80000"/>
                  </a:schemeClr>
                </a:solidFill>
                <a:uFill>
                  <a:solidFill>
                    <a:srgbClr val="0000FF"/>
                  </a:solidFill>
                </a:uFill>
              </a:rPr>
              <a:t>Section 5: </a:t>
            </a:r>
            <a:r>
              <a:rPr lang="en-US" u="sng" dirty="0">
                <a:solidFill>
                  <a:srgbClr val="0000FF"/>
                </a:solidFill>
                <a:uFill>
                  <a:solidFill>
                    <a:srgbClr val="0000FF"/>
                  </a:solidFill>
                </a:uFill>
              </a:rPr>
              <a:t>What Is Decision Making?</a:t>
            </a:r>
            <a:endParaRPr dirty="0">
              <a:solidFill>
                <a:schemeClr val="tx2">
                  <a:lumMod val="20000"/>
                  <a:lumOff val="80000"/>
                </a:schemeClr>
              </a:solidFill>
              <a:uFill>
                <a:solidFill>
                  <a:srgbClr val="0000FF"/>
                </a:solidFill>
              </a:uFill>
              <a:hlinkClick r:id="rId7" action="ppaction://hlinksldjump"/>
            </a:endParaRPr>
          </a:p>
        </p:txBody>
      </p:sp>
      <p:sp>
        <p:nvSpPr>
          <p:cNvPr id="66" name="Shape 66"/>
          <p:cNvSpPr>
            <a:spLocks noGrp="1"/>
          </p:cNvSpPr>
          <p:nvPr>
            <p:ph type="sldNum" sz="quarter" idx="4294967295"/>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lvl1pPr>
              <a:defRPr>
                <a:solidFill>
                  <a:srgbClr val="000000"/>
                </a:solidFill>
              </a:defRPr>
            </a:lvl1pPr>
          </a:lstStyle>
          <a:p>
            <a:fld id="{86CB4B4D-7CA3-9044-876B-883B54F8677D}" type="slidenum">
              <a:t>2</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0-#ppt_w/2"/>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2" nodeType="afterEffect">
                                  <p:stCondLst>
                                    <p:cond delay="0"/>
                                  </p:stCondLst>
                                  <p:iterate>
                                    <p:tmAbs val="0"/>
                                  </p:iterate>
                                  <p:childTnLst>
                                    <p:set>
                                      <p:cBhvr>
                                        <p:cTn id="11" fill="hold"/>
                                        <p:tgtEl>
                                          <p:spTgt spid="65"/>
                                        </p:tgtEl>
                                        <p:attrNameLst>
                                          <p:attrName>style.visibility</p:attrName>
                                        </p:attrNameLst>
                                      </p:cBhvr>
                                      <p:to>
                                        <p:strVal val="visible"/>
                                      </p:to>
                                    </p:set>
                                    <p:anim calcmode="lin" valueType="num">
                                      <p:cBhvr>
                                        <p:cTn id="12" dur="500" fill="hold"/>
                                        <p:tgtEl>
                                          <p:spTgt spid="65"/>
                                        </p:tgtEl>
                                        <p:attrNameLst>
                                          <p:attrName>ppt_x</p:attrName>
                                        </p:attrNameLst>
                                      </p:cBhvr>
                                      <p:tavLst>
                                        <p:tav tm="0">
                                          <p:val>
                                            <p:strVal val="0-#ppt_w/2"/>
                                          </p:val>
                                        </p:tav>
                                        <p:tav tm="100000">
                                          <p:val>
                                            <p:strVal val="#ppt_x"/>
                                          </p:val>
                                        </p:tav>
                                      </p:tavLst>
                                    </p:anim>
                                    <p:anim calcmode="lin" valueType="num">
                                      <p:cBhvr>
                                        <p:cTn id="13"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1" animBg="1" advAuto="0"/>
      <p:bldP spid="65"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xfrm>
            <a:off x="457200" y="-8826"/>
            <a:ext cx="8229600" cy="992052"/>
          </a:xfrm>
          <a:prstGeom prst="rect">
            <a:avLst/>
          </a:prstGeom>
        </p:spPr>
        <p:txBody>
          <a:bodyPr/>
          <a:lstStyle/>
          <a:p>
            <a:r>
              <a:rPr lang="en-US" dirty="0"/>
              <a:t>What Is Decision Making?</a:t>
            </a:r>
            <a:endParaRPr dirty="0"/>
          </a:p>
        </p:txBody>
      </p:sp>
      <p:sp>
        <p:nvSpPr>
          <p:cNvPr id="188" name="Shape 188"/>
          <p:cNvSpPr>
            <a:spLocks noGrp="1"/>
          </p:cNvSpPr>
          <p:nvPr>
            <p:ph type="body" idx="1"/>
          </p:nvPr>
        </p:nvSpPr>
        <p:spPr>
          <a:xfrm>
            <a:off x="457200" y="820616"/>
            <a:ext cx="8229600" cy="5629346"/>
          </a:xfrm>
          <a:prstGeom prst="rect">
            <a:avLst/>
          </a:prstGeom>
        </p:spPr>
        <p:txBody>
          <a:bodyPr>
            <a:noAutofit/>
          </a:bodyPr>
          <a:lstStyle/>
          <a:p>
            <a:pPr marL="690645" indent="-690645" defTabSz="832104">
              <a:spcBef>
                <a:spcPts val="600"/>
              </a:spcBef>
              <a:defRPr sz="2912"/>
            </a:pPr>
            <a:r>
              <a:rPr lang="en-US" sz="2400" dirty="0"/>
              <a:t>A </a:t>
            </a:r>
            <a:r>
              <a:rPr lang="en-US" sz="2400" b="1" dirty="0"/>
              <a:t>decision</a:t>
            </a:r>
            <a:r>
              <a:rPr lang="en-US" sz="2400" dirty="0"/>
              <a:t> is a determination reached after consideration of alternatives and choosing the most attractive option</a:t>
            </a:r>
            <a:r>
              <a:rPr sz="2400" dirty="0"/>
              <a:t>.</a:t>
            </a:r>
          </a:p>
          <a:p>
            <a:pPr marL="690645" indent="-690645" defTabSz="832104">
              <a:spcBef>
                <a:spcPts val="600"/>
              </a:spcBef>
              <a:defRPr sz="2912"/>
            </a:pPr>
            <a:r>
              <a:rPr lang="en-US" sz="2400" dirty="0"/>
              <a:t>To make good decisions, you must first clearly identify an </a:t>
            </a:r>
            <a:r>
              <a:rPr lang="en-US" sz="2400" b="1" dirty="0"/>
              <a:t>issue</a:t>
            </a:r>
            <a:r>
              <a:rPr lang="en-US" sz="2400" dirty="0"/>
              <a:t> that needs to be solved.</a:t>
            </a:r>
          </a:p>
          <a:p>
            <a:pPr marL="1150894" lvl="2" indent="-690645" defTabSz="832104">
              <a:spcBef>
                <a:spcPts val="600"/>
              </a:spcBef>
              <a:buFont typeface="Arial" charset="0"/>
              <a:buChar char="•"/>
              <a:defRPr sz="2912"/>
            </a:pPr>
            <a:r>
              <a:rPr lang="en-US" sz="2400" dirty="0"/>
              <a:t>Many times, an issue has two parts: a goal and an obstacle.</a:t>
            </a:r>
          </a:p>
          <a:p>
            <a:pPr marL="690645" indent="-690645" defTabSz="832104">
              <a:spcBef>
                <a:spcPts val="600"/>
              </a:spcBef>
              <a:defRPr sz="2912"/>
            </a:pPr>
            <a:r>
              <a:rPr lang="en-US" sz="2400" dirty="0"/>
              <a:t>The next step is for the decision maker to list their </a:t>
            </a:r>
            <a:r>
              <a:rPr lang="en-US" sz="2400" b="1" dirty="0"/>
              <a:t>options</a:t>
            </a:r>
            <a:r>
              <a:rPr lang="en-US" sz="2400" dirty="0"/>
              <a:t> (choices), each of which has its own </a:t>
            </a:r>
            <a:r>
              <a:rPr lang="en-US" sz="2400" b="1" dirty="0"/>
              <a:t>consequences</a:t>
            </a:r>
            <a:r>
              <a:rPr lang="en-US" sz="2400" dirty="0"/>
              <a:t> (outcomes) that can be good or bad</a:t>
            </a:r>
            <a:r>
              <a:rPr sz="2400" dirty="0"/>
              <a:t>.</a:t>
            </a:r>
          </a:p>
          <a:p>
            <a:pPr marL="690645" indent="-690645" defTabSz="832104">
              <a:spcBef>
                <a:spcPts val="600"/>
              </a:spcBef>
              <a:defRPr sz="2912"/>
            </a:pPr>
            <a:r>
              <a:rPr lang="en-US" sz="2400" dirty="0"/>
              <a:t>Decisions involve balancing choices against personal </a:t>
            </a:r>
            <a:r>
              <a:rPr lang="en-US" sz="2400" b="1" dirty="0"/>
              <a:t>values</a:t>
            </a:r>
            <a:r>
              <a:rPr lang="en-US" sz="2400" dirty="0"/>
              <a:t>, or what is important to you</a:t>
            </a:r>
            <a:r>
              <a:rPr sz="2400" dirty="0"/>
              <a:t>.</a:t>
            </a:r>
            <a:endParaRPr lang="en-US" sz="2400" dirty="0"/>
          </a:p>
          <a:p>
            <a:pPr marL="1150894" lvl="2" indent="-690645" defTabSz="832104">
              <a:spcBef>
                <a:spcPts val="600"/>
              </a:spcBef>
              <a:buFont typeface="Arial" charset="0"/>
              <a:buChar char="•"/>
              <a:defRPr sz="2912"/>
            </a:pPr>
            <a:r>
              <a:rPr lang="en-US" sz="2400" dirty="0"/>
              <a:t>Your values will certainly affect the option you choose.</a:t>
            </a:r>
          </a:p>
          <a:p>
            <a:pPr marL="690645" indent="-690645" defTabSz="832104">
              <a:spcBef>
                <a:spcPts val="600"/>
              </a:spcBef>
              <a:defRPr sz="2912"/>
            </a:pPr>
            <a:r>
              <a:rPr lang="en-US" sz="2400" dirty="0"/>
              <a:t>By combining all these factors, you are now ready to make your choice, hopefully choosing the option you believe is the best solution to the problem.</a:t>
            </a:r>
          </a:p>
        </p:txBody>
      </p:sp>
      <p:sp>
        <p:nvSpPr>
          <p:cNvPr id="189" name="Shape 189"/>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a:p>
        </p:txBody>
      </p:sp>
      <p:sp>
        <p:nvSpPr>
          <p:cNvPr id="5" name="Shape 109"/>
          <p:cNvSpPr/>
          <p:nvPr/>
        </p:nvSpPr>
        <p:spPr>
          <a:xfrm>
            <a:off x="6621706" y="6105653"/>
            <a:ext cx="2428388" cy="3693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u="sng">
                <a:solidFill>
                  <a:srgbClr val="0000FF"/>
                </a:solidFill>
                <a:uFill>
                  <a:solidFill>
                    <a:srgbClr val="0000FF"/>
                  </a:solidFill>
                </a:uFill>
                <a:hlinkClick r:id="rId2" action="ppaction://hlinksldjump"/>
              </a:defRPr>
            </a:lvl1pPr>
          </a:lstStyle>
          <a:p>
            <a:pPr>
              <a:defRPr u="none">
                <a:solidFill>
                  <a:srgbClr val="000000"/>
                </a:solidFill>
                <a:uFillTx/>
              </a:defRPr>
            </a:pPr>
            <a:r>
              <a:rPr u="sng" dirty="0">
                <a:solidFill>
                  <a:srgbClr val="0000FF"/>
                </a:solidFill>
                <a:uFill>
                  <a:solidFill>
                    <a:srgbClr val="0000FF"/>
                  </a:solidFill>
                </a:uFill>
                <a:hlinkClick r:id="rId2" action="ppaction://hlinksldjump"/>
              </a:rPr>
              <a:t>Return to Main Menu</a:t>
            </a:r>
            <a:endParaRPr lang="en-US" u="sng" dirty="0">
              <a:solidFill>
                <a:srgbClr val="0000FF"/>
              </a:solidFill>
              <a:uFill>
                <a:solidFill>
                  <a:srgbClr val="0000FF"/>
                </a:solidFill>
              </a:uFill>
              <a:hlinkClick r:id="rId2" action="ppaction://hlinksldjump"/>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a:stretch/>
        </p:blipFill>
        <p:spPr>
          <a:xfrm>
            <a:off x="0" y="0"/>
            <a:ext cx="9144000" cy="6477000"/>
          </a:xfrm>
          <a:prstGeom prst="rect">
            <a:avLst/>
          </a:prstGeom>
        </p:spPr>
      </p:pic>
      <p:sp>
        <p:nvSpPr>
          <p:cNvPr id="222" name="Shape 222"/>
          <p:cNvSpPr>
            <a:spLocks noGrp="1"/>
          </p:cNvSpPr>
          <p:nvPr>
            <p:ph type="sldNum" sz="quarter" idx="4294967295"/>
          </p:nvPr>
        </p:nvSpPr>
        <p:spPr>
          <a:xfrm>
            <a:off x="84504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sp>
        <p:nvSpPr>
          <p:cNvPr id="223" name="Shape 223"/>
          <p:cNvSpPr/>
          <p:nvPr/>
        </p:nvSpPr>
        <p:spPr>
          <a:xfrm>
            <a:off x="838198" y="5673263"/>
            <a:ext cx="7924800" cy="3693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a:solidFill>
                  <a:srgbClr val="FFFFFF"/>
                </a:solidFill>
                <a:latin typeface="Trebuchet MS"/>
                <a:ea typeface="Trebuchet MS"/>
                <a:cs typeface="Trebuchet MS"/>
                <a:sym typeface="Trebuchet MS"/>
              </a:defRPr>
            </a:pPr>
            <a:r>
              <a:rPr dirty="0"/>
              <a:t>Image Credits:</a:t>
            </a:r>
            <a:r>
              <a:rPr lang="en-US" dirty="0"/>
              <a:t> </a:t>
            </a:r>
            <a:r>
              <a:rPr dirty="0"/>
              <a:t>all Wikimedia Commons. Maps ©2017 Clairmont Press.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23"/>
                                        </p:tgtEl>
                                        <p:attrNameLst>
                                          <p:attrName>style.visibility</p:attrName>
                                        </p:attrNameLst>
                                      </p:cBhvr>
                                      <p:to>
                                        <p:strVal val="visible"/>
                                      </p:to>
                                    </p:set>
                                    <p:animEffect transition="in" filter="dissolve">
                                      <p:cBhvr>
                                        <p:cTn id="7"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normAutofit/>
          </a:bodyPr>
          <a:lstStyle>
            <a:lvl1pPr defTabSz="850391">
              <a:defRPr sz="3600">
                <a:effectLst>
                  <a:outerShdw blurRad="38100" dist="35433" dir="2700000" rotWithShape="0">
                    <a:srgbClr val="000000">
                      <a:alpha val="43137"/>
                    </a:srgbClr>
                  </a:outerShdw>
                </a:effectLst>
              </a:defRPr>
            </a:lvl1pPr>
          </a:lstStyle>
          <a:p>
            <a:r>
              <a:rPr sz="4000" dirty="0"/>
              <a:t>Section 1: </a:t>
            </a:r>
            <a:r>
              <a:rPr lang="en-US" sz="4000" dirty="0"/>
              <a:t>What Is History?</a:t>
            </a:r>
            <a:endParaRPr sz="4000" dirty="0"/>
          </a:p>
        </p:txBody>
      </p:sp>
      <p:sp>
        <p:nvSpPr>
          <p:cNvPr id="69" name="Shape 69"/>
          <p:cNvSpPr>
            <a:spLocks noGrp="1"/>
          </p:cNvSpPr>
          <p:nvPr>
            <p:ph type="body" idx="1"/>
          </p:nvPr>
        </p:nvSpPr>
        <p:spPr>
          <a:xfrm>
            <a:off x="457200" y="1600200"/>
            <a:ext cx="8229600" cy="4525963"/>
          </a:xfrm>
          <a:prstGeom prst="rect">
            <a:avLst/>
          </a:prstGeom>
        </p:spPr>
        <p:txBody>
          <a:bodyPr/>
          <a:lstStyle/>
          <a:p>
            <a:pPr marL="342900" lvl="1" indent="-342900">
              <a:lnSpc>
                <a:spcPct val="100000"/>
              </a:lnSpc>
              <a:buChar char="➢"/>
            </a:pPr>
            <a:r>
              <a:rPr dirty="0"/>
              <a:t>Essential Question:</a:t>
            </a:r>
            <a:endParaRPr sz="2800" dirty="0"/>
          </a:p>
          <a:p>
            <a:pPr marL="742950" lvl="2" indent="-342900">
              <a:lnSpc>
                <a:spcPct val="100000"/>
              </a:lnSpc>
              <a:spcBef>
                <a:spcPts val="600"/>
              </a:spcBef>
              <a:buClr>
                <a:srgbClr val="000000"/>
              </a:buClr>
              <a:buFont typeface="Arial"/>
              <a:buChar char="•"/>
              <a:defRPr sz="2800"/>
            </a:pPr>
            <a:r>
              <a:rPr lang="en-US" dirty="0"/>
              <a:t>What are some reasons people study history</a:t>
            </a:r>
            <a:r>
              <a:rPr dirty="0"/>
              <a:t>?</a:t>
            </a:r>
          </a:p>
        </p:txBody>
      </p:sp>
      <p:sp>
        <p:nvSpPr>
          <p:cNvPr id="70" name="Shape 70"/>
          <p:cNvSpPr>
            <a:spLocks noGrp="1"/>
          </p:cNvSpPr>
          <p:nvPr>
            <p:ph type="sldNum" sz="quarter" idx="4294967295"/>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457200" y="0"/>
            <a:ext cx="8229600" cy="1143000"/>
          </a:xfrm>
          <a:prstGeom prst="rect">
            <a:avLst/>
          </a:prstGeom>
        </p:spPr>
        <p:txBody>
          <a:bodyPr>
            <a:normAutofit/>
          </a:bodyPr>
          <a:lstStyle>
            <a:lvl1pPr defTabSz="850391">
              <a:defRPr sz="3600">
                <a:effectLst>
                  <a:outerShdw blurRad="38100" dist="35433" dir="2700000" rotWithShape="0">
                    <a:srgbClr val="000000">
                      <a:alpha val="43137"/>
                    </a:srgbClr>
                  </a:outerShdw>
                </a:effectLst>
              </a:defRPr>
            </a:lvl1pPr>
          </a:lstStyle>
          <a:p>
            <a:r>
              <a:rPr sz="4000" dirty="0"/>
              <a:t>Section 1: </a:t>
            </a:r>
            <a:r>
              <a:rPr lang="en-US" sz="4000" dirty="0"/>
              <a:t>What Is History?</a:t>
            </a:r>
            <a:endParaRPr sz="4000" dirty="0"/>
          </a:p>
        </p:txBody>
      </p:sp>
      <p:sp>
        <p:nvSpPr>
          <p:cNvPr id="73" name="Shape 73"/>
          <p:cNvSpPr>
            <a:spLocks noGrp="1"/>
          </p:cNvSpPr>
          <p:nvPr>
            <p:ph type="body" idx="1"/>
          </p:nvPr>
        </p:nvSpPr>
        <p:spPr>
          <a:xfrm>
            <a:off x="457200" y="1600200"/>
            <a:ext cx="8229600" cy="4525963"/>
          </a:xfrm>
          <a:prstGeom prst="rect">
            <a:avLst/>
          </a:prstGeom>
        </p:spPr>
        <p:txBody>
          <a:bodyPr/>
          <a:lstStyle/>
          <a:p>
            <a:r>
              <a:rPr dirty="0"/>
              <a:t>What terms do I need to know? </a:t>
            </a:r>
          </a:p>
          <a:p>
            <a:pPr marL="742950" lvl="1" indent="-285750">
              <a:lnSpc>
                <a:spcPct val="100000"/>
              </a:lnSpc>
              <a:spcBef>
                <a:spcPts val="600"/>
              </a:spcBef>
              <a:buFont typeface="Arial"/>
              <a:defRPr sz="2800"/>
            </a:pPr>
            <a:r>
              <a:rPr lang="en-US" dirty="0"/>
              <a:t>history</a:t>
            </a:r>
            <a:endParaRPr dirty="0"/>
          </a:p>
          <a:p>
            <a:pPr marL="742950" lvl="1" indent="-285750">
              <a:lnSpc>
                <a:spcPct val="100000"/>
              </a:lnSpc>
              <a:spcBef>
                <a:spcPts val="600"/>
              </a:spcBef>
              <a:buFont typeface="Arial"/>
              <a:defRPr sz="2800"/>
            </a:pPr>
            <a:r>
              <a:rPr lang="en-US" dirty="0"/>
              <a:t>philosopher</a:t>
            </a:r>
          </a:p>
        </p:txBody>
      </p:sp>
      <p:sp>
        <p:nvSpPr>
          <p:cNvPr id="74" name="Shape 74"/>
          <p:cNvSpPr>
            <a:spLocks noGrp="1"/>
          </p:cNvSpPr>
          <p:nvPr>
            <p:ph type="sldNum" sz="quarter" idx="4294967295"/>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3">
                                            <p:bg/>
                                          </p:spTgt>
                                        </p:tgtEl>
                                        <p:attrNameLst>
                                          <p:attrName>style.visibility</p:attrName>
                                        </p:attrNameLst>
                                      </p:cBhvr>
                                      <p:to>
                                        <p:strVal val="visible"/>
                                      </p:to>
                                    </p:set>
                                    <p:anim calcmode="lin" valueType="num">
                                      <p:cBhvr>
                                        <p:cTn id="7" dur="500" fill="hold"/>
                                        <p:tgtEl>
                                          <p:spTgt spid="73">
                                            <p:bg/>
                                          </p:spTgt>
                                        </p:tgtEl>
                                        <p:attrNameLst>
                                          <p:attrName>ppt_x</p:attrName>
                                        </p:attrNameLst>
                                      </p:cBhvr>
                                      <p:tavLst>
                                        <p:tav tm="0">
                                          <p:val>
                                            <p:strVal val="0-#ppt_w/2"/>
                                          </p:val>
                                        </p:tav>
                                        <p:tav tm="100000">
                                          <p:val>
                                            <p:strVal val="#ppt_x"/>
                                          </p:val>
                                        </p:tav>
                                      </p:tavLst>
                                    </p:anim>
                                    <p:anim calcmode="lin" valueType="num">
                                      <p:cBhvr>
                                        <p:cTn id="8" dur="500" fill="hold"/>
                                        <p:tgtEl>
                                          <p:spTgt spid="73">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3">
                                            <p:txEl>
                                              <p:pRg st="0" end="0"/>
                                            </p:txEl>
                                          </p:spTgt>
                                        </p:tgtEl>
                                        <p:attrNameLst>
                                          <p:attrName>style.visibility</p:attrName>
                                        </p:attrNameLst>
                                      </p:cBhvr>
                                      <p:to>
                                        <p:strVal val="visible"/>
                                      </p:to>
                                    </p:set>
                                    <p:anim calcmode="lin" valueType="num">
                                      <p:cBhvr>
                                        <p:cTn id="11" dur="500" fill="hold"/>
                                        <p:tgtEl>
                                          <p:spTgt spid="7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73">
                                            <p:txEl>
                                              <p:pRg st="1" end="1"/>
                                            </p:txEl>
                                          </p:spTgt>
                                        </p:tgtEl>
                                        <p:attrNameLst>
                                          <p:attrName>style.visibility</p:attrName>
                                        </p:attrNameLst>
                                      </p:cBhvr>
                                      <p:to>
                                        <p:strVal val="visible"/>
                                      </p:to>
                                    </p:set>
                                    <p:anim calcmode="lin" valueType="num">
                                      <p:cBhvr>
                                        <p:cTn id="16" dur="500" fill="hold"/>
                                        <p:tgtEl>
                                          <p:spTgt spid="73">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73">
                                            <p:txEl>
                                              <p:pRg st="2" end="2"/>
                                            </p:txEl>
                                          </p:spTgt>
                                        </p:tgtEl>
                                        <p:attrNameLst>
                                          <p:attrName>style.visibility</p:attrName>
                                        </p:attrNameLst>
                                      </p:cBhvr>
                                      <p:to>
                                        <p:strVal val="visible"/>
                                      </p:to>
                                    </p:set>
                                    <p:anim calcmode="lin" valueType="num">
                                      <p:cBhvr>
                                        <p:cTn id="21" dur="500" fill="hold"/>
                                        <p:tgtEl>
                                          <p:spTgt spid="73">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xfrm>
            <a:off x="0" y="42417"/>
            <a:ext cx="9144000" cy="1143001"/>
          </a:xfrm>
          <a:prstGeom prst="rect">
            <a:avLst/>
          </a:prstGeom>
        </p:spPr>
        <p:txBody>
          <a:bodyPr>
            <a:normAutofit/>
          </a:bodyPr>
          <a:lstStyle/>
          <a:p>
            <a:r>
              <a:rPr lang="en-US" sz="4000" dirty="0"/>
              <a:t>What Is History?</a:t>
            </a:r>
            <a:endParaRPr sz="4800" dirty="0"/>
          </a:p>
        </p:txBody>
      </p:sp>
      <p:sp>
        <p:nvSpPr>
          <p:cNvPr id="77" name="Shape 77"/>
          <p:cNvSpPr>
            <a:spLocks noGrp="1"/>
          </p:cNvSpPr>
          <p:nvPr>
            <p:ph type="body" idx="1"/>
          </p:nvPr>
        </p:nvSpPr>
        <p:spPr>
          <a:xfrm>
            <a:off x="457200" y="1116419"/>
            <a:ext cx="8229600" cy="5411697"/>
          </a:xfrm>
          <a:prstGeom prst="rect">
            <a:avLst/>
          </a:prstGeom>
        </p:spPr>
        <p:txBody>
          <a:bodyPr>
            <a:noAutofit/>
          </a:bodyPr>
          <a:lstStyle/>
          <a:p>
            <a:pPr marL="743771" indent="-743771" defTabSz="896111">
              <a:spcBef>
                <a:spcPts val="600"/>
              </a:spcBef>
              <a:defRPr sz="3136"/>
            </a:pPr>
            <a:r>
              <a:rPr lang="en-US" sz="2850" dirty="0"/>
              <a:t>History is the story of successes and failures from the past that shaped our world today.</a:t>
            </a:r>
          </a:p>
          <a:p>
            <a:pPr marL="743771" indent="-743771" defTabSz="896111">
              <a:spcBef>
                <a:spcPts val="600"/>
              </a:spcBef>
              <a:defRPr sz="3136"/>
            </a:pPr>
            <a:r>
              <a:rPr lang="en-US" sz="2850" dirty="0"/>
              <a:t>By looking at our past, we can learn from our mistakes and make better decisions today.</a:t>
            </a:r>
            <a:endParaRPr sz="2850" dirty="0"/>
          </a:p>
          <a:p>
            <a:pPr marL="1204020" lvl="2" indent="-743771" defTabSz="896111">
              <a:spcBef>
                <a:spcPts val="600"/>
              </a:spcBef>
              <a:buFont typeface="Arial" charset="0"/>
              <a:buChar char="•"/>
              <a:defRPr sz="3136"/>
            </a:pPr>
            <a:r>
              <a:rPr lang="en-US" sz="2850" dirty="0"/>
              <a:t>Philosopher George Santayana wrote, “Those who cannot remember the past are condemned to repeat it.”</a:t>
            </a:r>
            <a:endParaRPr sz="2850" dirty="0"/>
          </a:p>
          <a:p>
            <a:pPr marL="743771" indent="-743771" defTabSz="896111">
              <a:spcBef>
                <a:spcPts val="600"/>
              </a:spcBef>
              <a:defRPr sz="3136"/>
            </a:pPr>
            <a:r>
              <a:rPr lang="en-US" sz="2850" dirty="0"/>
              <a:t>This textbook is meant to inform students about the history of many countries, including our own.</a:t>
            </a:r>
          </a:p>
          <a:p>
            <a:pPr marL="1204020" lvl="2" indent="-743771" defTabSz="896111">
              <a:spcBef>
                <a:spcPts val="600"/>
              </a:spcBef>
              <a:buFont typeface="Arial" charset="0"/>
              <a:buChar char="•"/>
              <a:defRPr sz="3136"/>
            </a:pPr>
            <a:r>
              <a:rPr lang="en-US" sz="2850" dirty="0"/>
              <a:t>What effects did the actions of individuals or groups of the past have on the world that shaped it into what it is today?</a:t>
            </a:r>
          </a:p>
        </p:txBody>
      </p:sp>
      <p:sp>
        <p:nvSpPr>
          <p:cNvPr id="78" name="Shape 78"/>
          <p:cNvSpPr>
            <a:spLocks noGrp="1"/>
          </p:cNvSpPr>
          <p:nvPr>
            <p:ph type="sldNum" sz="quarter" idx="4294967295"/>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
        <p:nvSpPr>
          <p:cNvPr id="5" name="Shape 109"/>
          <p:cNvSpPr/>
          <p:nvPr/>
        </p:nvSpPr>
        <p:spPr>
          <a:xfrm>
            <a:off x="6621706" y="6105653"/>
            <a:ext cx="2428388" cy="3693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u="sng">
                <a:solidFill>
                  <a:srgbClr val="0000FF"/>
                </a:solidFill>
                <a:uFill>
                  <a:solidFill>
                    <a:srgbClr val="0000FF"/>
                  </a:solidFill>
                </a:uFill>
                <a:hlinkClick r:id="rId2" action="ppaction://hlinksldjump"/>
              </a:defRPr>
            </a:lvl1pPr>
          </a:lstStyle>
          <a:p>
            <a:pPr>
              <a:defRPr u="none">
                <a:solidFill>
                  <a:srgbClr val="000000"/>
                </a:solidFill>
                <a:uFillTx/>
              </a:defRPr>
            </a:pPr>
            <a:r>
              <a:rPr u="sng" dirty="0">
                <a:solidFill>
                  <a:srgbClr val="0000FF"/>
                </a:solidFill>
                <a:uFill>
                  <a:solidFill>
                    <a:srgbClr val="0000FF"/>
                  </a:solidFill>
                </a:uFill>
                <a:hlinkClick r:id="rId2" action="ppaction://hlinksldjump"/>
              </a:rPr>
              <a:t>Return to Main Menu</a:t>
            </a:r>
            <a:endParaRPr lang="en-US" u="sng" dirty="0">
              <a:solidFill>
                <a:srgbClr val="0000FF"/>
              </a:solidFill>
              <a:uFill>
                <a:solidFill>
                  <a:srgbClr val="0000FF"/>
                </a:solidFill>
              </a:uFill>
              <a:hlinkClick r:id="rId2" action="ppaction://hlinksldjump"/>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1" nodeType="afterEffect">
                                  <p:stCondLst>
                                    <p:cond delay="0"/>
                                  </p:stCondLst>
                                  <p:iterate>
                                    <p:tmAbs val="0"/>
                                  </p:iterate>
                                  <p:childTnLst>
                                    <p:set>
                                      <p:cBhvr>
                                        <p:cTn id="19" fill="hold"/>
                                        <p:tgtEl>
                                          <p:spTgt spid="77">
                                            <p:txEl>
                                              <p:pRg st="2" end="2"/>
                                            </p:txEl>
                                          </p:spTgt>
                                        </p:tgtEl>
                                        <p:attrNameLst>
                                          <p:attrName>style.visibility</p:attrName>
                                        </p:attrNameLst>
                                      </p:cBhvr>
                                      <p:to>
                                        <p:strVal val="visible"/>
                                      </p:to>
                                    </p:set>
                                    <p:anim calcmode="lin" valueType="num">
                                      <p:cBhvr>
                                        <p:cTn id="20"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1" nodeType="after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1" nodeType="afterEffect">
                                  <p:stCondLst>
                                    <p:cond delay="0"/>
                                  </p:stCondLst>
                                  <p:iterate>
                                    <p:tmAbs val="0"/>
                                  </p:iterate>
                                  <p:childTnLst>
                                    <p:set>
                                      <p:cBhvr>
                                        <p:cTn id="29" fill="hold"/>
                                        <p:tgtEl>
                                          <p:spTgt spid="77">
                                            <p:txEl>
                                              <p:pRg st="4" end="4"/>
                                            </p:txEl>
                                          </p:spTgt>
                                        </p:tgtEl>
                                        <p:attrNameLst>
                                          <p:attrName>style.visibility</p:attrName>
                                        </p:attrNameLst>
                                      </p:cBhvr>
                                      <p:to>
                                        <p:strVal val="visible"/>
                                      </p:to>
                                    </p:set>
                                    <p:anim calcmode="lin" valueType="num">
                                      <p:cBhvr>
                                        <p:cTn id="30"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1"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p:nvPr>
        </p:nvSpPr>
        <p:spPr>
          <a:xfrm>
            <a:off x="0" y="0"/>
            <a:ext cx="9144000" cy="1143000"/>
          </a:xfrm>
          <a:prstGeom prst="rect">
            <a:avLst/>
          </a:prstGeom>
        </p:spPr>
        <p:txBody>
          <a:bodyPr>
            <a:normAutofit/>
          </a:bodyPr>
          <a:lstStyle>
            <a:lvl1pPr defTabSz="859536">
              <a:defRPr sz="3200">
                <a:effectLst>
                  <a:outerShdw blurRad="38100" dist="35814" dir="2700000" rotWithShape="0">
                    <a:srgbClr val="000000">
                      <a:alpha val="43137"/>
                    </a:srgbClr>
                  </a:outerShdw>
                </a:effectLst>
              </a:defRPr>
            </a:lvl1pPr>
          </a:lstStyle>
          <a:p>
            <a:r>
              <a:rPr sz="3600" dirty="0"/>
              <a:t>Section 2: </a:t>
            </a:r>
            <a:r>
              <a:rPr lang="en-US" sz="3600" dirty="0"/>
              <a:t>What Is Geography?</a:t>
            </a:r>
            <a:endParaRPr sz="3600" dirty="0"/>
          </a:p>
        </p:txBody>
      </p:sp>
      <p:sp>
        <p:nvSpPr>
          <p:cNvPr id="112" name="Shape 112"/>
          <p:cNvSpPr>
            <a:spLocks noGrp="1"/>
          </p:cNvSpPr>
          <p:nvPr>
            <p:ph type="body" idx="1"/>
          </p:nvPr>
        </p:nvSpPr>
        <p:spPr>
          <a:xfrm>
            <a:off x="457200" y="1600200"/>
            <a:ext cx="8229600" cy="4525963"/>
          </a:xfrm>
          <a:prstGeom prst="rect">
            <a:avLst/>
          </a:prstGeom>
        </p:spPr>
        <p:txBody>
          <a:bodyPr/>
          <a:lstStyle>
            <a:lvl2pPr marL="742950" indent="-285750">
              <a:lnSpc>
                <a:spcPct val="100000"/>
              </a:lnSpc>
              <a:spcBef>
                <a:spcPts val="600"/>
              </a:spcBef>
              <a:buFont typeface="Arial"/>
              <a:defRPr sz="2800"/>
            </a:lvl2pPr>
          </a:lstStyle>
          <a:p>
            <a:r>
              <a:rPr dirty="0"/>
              <a:t>Essential Question:</a:t>
            </a:r>
          </a:p>
          <a:p>
            <a:pPr lvl="1"/>
            <a:r>
              <a:rPr lang="en-US" dirty="0"/>
              <a:t>What are the five themes of geography</a:t>
            </a:r>
            <a:r>
              <a:rPr dirty="0"/>
              <a:t>?</a:t>
            </a:r>
          </a:p>
        </p:txBody>
      </p:sp>
      <p:sp>
        <p:nvSpPr>
          <p:cNvPr id="113" name="Shape 113"/>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2">
                                            <p:bg/>
                                          </p:spTgt>
                                        </p:tgtEl>
                                        <p:attrNameLst>
                                          <p:attrName>style.visibility</p:attrName>
                                        </p:attrNameLst>
                                      </p:cBhvr>
                                      <p:to>
                                        <p:strVal val="visible"/>
                                      </p:to>
                                    </p:set>
                                    <p:anim calcmode="lin" valueType="num">
                                      <p:cBhvr>
                                        <p:cTn id="7" dur="500" fill="hold"/>
                                        <p:tgtEl>
                                          <p:spTgt spid="112">
                                            <p:bg/>
                                          </p:spTgt>
                                        </p:tgtEl>
                                        <p:attrNameLst>
                                          <p:attrName>ppt_x</p:attrName>
                                        </p:attrNameLst>
                                      </p:cBhvr>
                                      <p:tavLst>
                                        <p:tav tm="0">
                                          <p:val>
                                            <p:strVal val="0-#ppt_w/2"/>
                                          </p:val>
                                        </p:tav>
                                        <p:tav tm="100000">
                                          <p:val>
                                            <p:strVal val="#ppt_x"/>
                                          </p:val>
                                        </p:tav>
                                      </p:tavLst>
                                    </p:anim>
                                    <p:anim calcmode="lin" valueType="num">
                                      <p:cBhvr>
                                        <p:cTn id="8" dur="500" fill="hold"/>
                                        <p:tgtEl>
                                          <p:spTgt spid="112">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2">
                                            <p:txEl>
                                              <p:pRg st="0" end="0"/>
                                            </p:txEl>
                                          </p:spTgt>
                                        </p:tgtEl>
                                        <p:attrNameLst>
                                          <p:attrName>style.visibility</p:attrName>
                                        </p:attrNameLst>
                                      </p:cBhvr>
                                      <p:to>
                                        <p:strVal val="visible"/>
                                      </p:to>
                                    </p:set>
                                    <p:anim calcmode="lin" valueType="num">
                                      <p:cBhvr>
                                        <p:cTn id="11" dur="500" fill="hold"/>
                                        <p:tgtEl>
                                          <p:spTgt spid="112">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12">
                                            <p:txEl>
                                              <p:pRg st="1" end="1"/>
                                            </p:txEl>
                                          </p:spTgt>
                                        </p:tgtEl>
                                        <p:attrNameLst>
                                          <p:attrName>style.visibility</p:attrName>
                                        </p:attrNameLst>
                                      </p:cBhvr>
                                      <p:to>
                                        <p:strVal val="visible"/>
                                      </p:to>
                                    </p:set>
                                    <p:anim calcmode="lin" valueType="num">
                                      <p:cBhvr>
                                        <p:cTn id="16" dur="500" fill="hold"/>
                                        <p:tgtEl>
                                          <p:spTgt spid="112">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1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p:nvPr>
        </p:nvSpPr>
        <p:spPr>
          <a:xfrm>
            <a:off x="0" y="0"/>
            <a:ext cx="9144000" cy="1143000"/>
          </a:xfrm>
          <a:prstGeom prst="rect">
            <a:avLst/>
          </a:prstGeom>
        </p:spPr>
        <p:txBody>
          <a:bodyPr>
            <a:normAutofit/>
          </a:bodyPr>
          <a:lstStyle>
            <a:lvl1pPr defTabSz="859536">
              <a:defRPr sz="3200">
                <a:effectLst>
                  <a:outerShdw blurRad="38100" dist="35814" dir="2700000" rotWithShape="0">
                    <a:srgbClr val="000000">
                      <a:alpha val="43137"/>
                    </a:srgbClr>
                  </a:outerShdw>
                </a:effectLst>
              </a:defRPr>
            </a:lvl1pPr>
          </a:lstStyle>
          <a:p>
            <a:r>
              <a:rPr sz="3600" dirty="0"/>
              <a:t>Section 2: </a:t>
            </a:r>
            <a:r>
              <a:rPr lang="en-US" sz="3600" dirty="0"/>
              <a:t>What Is Geography?</a:t>
            </a:r>
            <a:endParaRPr sz="3600" dirty="0"/>
          </a:p>
        </p:txBody>
      </p:sp>
      <p:sp>
        <p:nvSpPr>
          <p:cNvPr id="116" name="Shape 116"/>
          <p:cNvSpPr>
            <a:spLocks noGrp="1"/>
          </p:cNvSpPr>
          <p:nvPr>
            <p:ph type="body" idx="1"/>
          </p:nvPr>
        </p:nvSpPr>
        <p:spPr>
          <a:xfrm>
            <a:off x="457200" y="1673352"/>
            <a:ext cx="8229600" cy="4346448"/>
          </a:xfrm>
          <a:prstGeom prst="rect">
            <a:avLst/>
          </a:prstGeom>
        </p:spPr>
        <p:txBody>
          <a:bodyPr>
            <a:normAutofit lnSpcReduction="10000"/>
          </a:bodyPr>
          <a:lstStyle/>
          <a:p>
            <a:r>
              <a:rPr dirty="0"/>
              <a:t>What terms do I need to know? </a:t>
            </a:r>
          </a:p>
          <a:p>
            <a:pPr marL="742950" lvl="1" indent="-285750">
              <a:lnSpc>
                <a:spcPct val="100000"/>
              </a:lnSpc>
              <a:spcBef>
                <a:spcPts val="600"/>
              </a:spcBef>
              <a:buFont typeface="Arial"/>
              <a:defRPr sz="2800"/>
            </a:pPr>
            <a:r>
              <a:rPr lang="en-US" dirty="0"/>
              <a:t>geography</a:t>
            </a:r>
            <a:endParaRPr dirty="0"/>
          </a:p>
          <a:p>
            <a:pPr marL="742950" lvl="1" indent="-285750">
              <a:lnSpc>
                <a:spcPct val="100000"/>
              </a:lnSpc>
              <a:spcBef>
                <a:spcPts val="600"/>
              </a:spcBef>
              <a:buFont typeface="Arial"/>
              <a:defRPr sz="2800"/>
            </a:pPr>
            <a:r>
              <a:rPr lang="en-US" dirty="0"/>
              <a:t>environment</a:t>
            </a:r>
            <a:endParaRPr dirty="0"/>
          </a:p>
          <a:p>
            <a:pPr marL="742950" lvl="1" indent="-285750">
              <a:lnSpc>
                <a:spcPct val="100000"/>
              </a:lnSpc>
              <a:spcBef>
                <a:spcPts val="600"/>
              </a:spcBef>
              <a:buFont typeface="Arial"/>
              <a:defRPr sz="2800"/>
            </a:pPr>
            <a:r>
              <a:rPr lang="en-US" dirty="0"/>
              <a:t>absolute location</a:t>
            </a:r>
          </a:p>
          <a:p>
            <a:pPr marL="742950" lvl="1" indent="-285750">
              <a:lnSpc>
                <a:spcPct val="100000"/>
              </a:lnSpc>
              <a:spcBef>
                <a:spcPts val="600"/>
              </a:spcBef>
              <a:buFont typeface="Arial"/>
              <a:defRPr sz="2800"/>
            </a:pPr>
            <a:r>
              <a:rPr lang="en-US" dirty="0"/>
              <a:t>latitude</a:t>
            </a:r>
          </a:p>
          <a:p>
            <a:pPr marL="742950" lvl="1" indent="-285750">
              <a:lnSpc>
                <a:spcPct val="100000"/>
              </a:lnSpc>
              <a:spcBef>
                <a:spcPts val="600"/>
              </a:spcBef>
              <a:buFont typeface="Arial"/>
              <a:defRPr sz="2800"/>
            </a:pPr>
            <a:r>
              <a:rPr lang="en-US" dirty="0"/>
              <a:t>longitude</a:t>
            </a:r>
          </a:p>
          <a:p>
            <a:pPr marL="742950" lvl="1" indent="-285750">
              <a:lnSpc>
                <a:spcPct val="100000"/>
              </a:lnSpc>
              <a:spcBef>
                <a:spcPts val="600"/>
              </a:spcBef>
              <a:buFont typeface="Arial"/>
              <a:defRPr sz="2800"/>
            </a:pPr>
            <a:r>
              <a:rPr lang="en-US" dirty="0"/>
              <a:t>relative location</a:t>
            </a:r>
          </a:p>
          <a:p>
            <a:pPr marL="742950" lvl="1" indent="-285750">
              <a:lnSpc>
                <a:spcPct val="100000"/>
              </a:lnSpc>
              <a:spcBef>
                <a:spcPts val="600"/>
              </a:spcBef>
              <a:buFont typeface="Arial"/>
              <a:defRPr sz="2800"/>
            </a:pPr>
            <a:r>
              <a:rPr lang="en-US" dirty="0"/>
              <a:t>human geography</a:t>
            </a:r>
          </a:p>
          <a:p>
            <a:pPr marL="742950" lvl="1" indent="-285750">
              <a:lnSpc>
                <a:spcPct val="100000"/>
              </a:lnSpc>
              <a:spcBef>
                <a:spcPts val="600"/>
              </a:spcBef>
              <a:buFont typeface="Arial"/>
              <a:defRPr sz="2800"/>
            </a:pPr>
            <a:r>
              <a:rPr lang="en-US" dirty="0"/>
              <a:t>physical geography</a:t>
            </a:r>
            <a:endParaRPr dirty="0"/>
          </a:p>
        </p:txBody>
      </p:sp>
      <p:sp>
        <p:nvSpPr>
          <p:cNvPr id="117" name="Shape 117"/>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6">
                                            <p:bg/>
                                          </p:spTgt>
                                        </p:tgtEl>
                                        <p:attrNameLst>
                                          <p:attrName>style.visibility</p:attrName>
                                        </p:attrNameLst>
                                      </p:cBhvr>
                                      <p:to>
                                        <p:strVal val="visible"/>
                                      </p:to>
                                    </p:set>
                                    <p:anim calcmode="lin" valueType="num">
                                      <p:cBhvr>
                                        <p:cTn id="7" dur="500" fill="hold"/>
                                        <p:tgtEl>
                                          <p:spTgt spid="116">
                                            <p:bg/>
                                          </p:spTgt>
                                        </p:tgtEl>
                                        <p:attrNameLst>
                                          <p:attrName>ppt_x</p:attrName>
                                        </p:attrNameLst>
                                      </p:cBhvr>
                                      <p:tavLst>
                                        <p:tav tm="0">
                                          <p:val>
                                            <p:strVal val="0-#ppt_w/2"/>
                                          </p:val>
                                        </p:tav>
                                        <p:tav tm="100000">
                                          <p:val>
                                            <p:strVal val="#ppt_x"/>
                                          </p:val>
                                        </p:tav>
                                      </p:tavLst>
                                    </p:anim>
                                    <p:anim calcmode="lin" valueType="num">
                                      <p:cBhvr>
                                        <p:cTn id="8" dur="500" fill="hold"/>
                                        <p:tgtEl>
                                          <p:spTgt spid="116">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6">
                                            <p:txEl>
                                              <p:pRg st="0" end="0"/>
                                            </p:txEl>
                                          </p:spTgt>
                                        </p:tgtEl>
                                        <p:attrNameLst>
                                          <p:attrName>style.visibility</p:attrName>
                                        </p:attrNameLst>
                                      </p:cBhvr>
                                      <p:to>
                                        <p:strVal val="visible"/>
                                      </p:to>
                                    </p:set>
                                    <p:anim calcmode="lin" valueType="num">
                                      <p:cBhvr>
                                        <p:cTn id="11" dur="500" fill="hold"/>
                                        <p:tgtEl>
                                          <p:spTgt spid="116">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16">
                                            <p:txEl>
                                              <p:pRg st="1" end="1"/>
                                            </p:txEl>
                                          </p:spTgt>
                                        </p:tgtEl>
                                        <p:attrNameLst>
                                          <p:attrName>style.visibility</p:attrName>
                                        </p:attrNameLst>
                                      </p:cBhvr>
                                      <p:to>
                                        <p:strVal val="visible"/>
                                      </p:to>
                                    </p:set>
                                    <p:anim calcmode="lin" valueType="num">
                                      <p:cBhvr>
                                        <p:cTn id="16" dur="500" fill="hold"/>
                                        <p:tgtEl>
                                          <p:spTgt spid="116">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1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16">
                                            <p:txEl>
                                              <p:pRg st="2" end="2"/>
                                            </p:txEl>
                                          </p:spTgt>
                                        </p:tgtEl>
                                        <p:attrNameLst>
                                          <p:attrName>style.visibility</p:attrName>
                                        </p:attrNameLst>
                                      </p:cBhvr>
                                      <p:to>
                                        <p:strVal val="visible"/>
                                      </p:to>
                                    </p:set>
                                    <p:anim calcmode="lin" valueType="num">
                                      <p:cBhvr>
                                        <p:cTn id="21" dur="500" fill="hold"/>
                                        <p:tgtEl>
                                          <p:spTgt spid="116">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16">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1" nodeType="afterEffect">
                                  <p:stCondLst>
                                    <p:cond delay="0"/>
                                  </p:stCondLst>
                                  <p:iterate>
                                    <p:tmAbs val="0"/>
                                  </p:iterate>
                                  <p:childTnLst>
                                    <p:set>
                                      <p:cBhvr>
                                        <p:cTn id="25" fill="hold"/>
                                        <p:tgtEl>
                                          <p:spTgt spid="116">
                                            <p:txEl>
                                              <p:pRg st="3" end="3"/>
                                            </p:txEl>
                                          </p:spTgt>
                                        </p:tgtEl>
                                        <p:attrNameLst>
                                          <p:attrName>style.visibility</p:attrName>
                                        </p:attrNameLst>
                                      </p:cBhvr>
                                      <p:to>
                                        <p:strVal val="visible"/>
                                      </p:to>
                                    </p:set>
                                    <p:anim calcmode="lin" valueType="num">
                                      <p:cBhvr>
                                        <p:cTn id="26" dur="500" fill="hold"/>
                                        <p:tgtEl>
                                          <p:spTgt spid="116">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116">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1" nodeType="afterEffect">
                                  <p:stCondLst>
                                    <p:cond delay="0"/>
                                  </p:stCondLst>
                                  <p:iterate>
                                    <p:tmAbs val="0"/>
                                  </p:iterate>
                                  <p:childTnLst>
                                    <p:set>
                                      <p:cBhvr>
                                        <p:cTn id="30" fill="hold"/>
                                        <p:tgtEl>
                                          <p:spTgt spid="116">
                                            <p:txEl>
                                              <p:pRg st="4" end="4"/>
                                            </p:txEl>
                                          </p:spTgt>
                                        </p:tgtEl>
                                        <p:attrNameLst>
                                          <p:attrName>style.visibility</p:attrName>
                                        </p:attrNameLst>
                                      </p:cBhvr>
                                      <p:to>
                                        <p:strVal val="visible"/>
                                      </p:to>
                                    </p:set>
                                    <p:anim calcmode="lin" valueType="num">
                                      <p:cBhvr>
                                        <p:cTn id="31" dur="500" fill="hold"/>
                                        <p:tgtEl>
                                          <p:spTgt spid="116">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116">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1" nodeType="afterEffect">
                                  <p:stCondLst>
                                    <p:cond delay="0"/>
                                  </p:stCondLst>
                                  <p:iterate>
                                    <p:tmAbs val="0"/>
                                  </p:iterate>
                                  <p:childTnLst>
                                    <p:set>
                                      <p:cBhvr>
                                        <p:cTn id="35" fill="hold"/>
                                        <p:tgtEl>
                                          <p:spTgt spid="116">
                                            <p:txEl>
                                              <p:pRg st="5" end="5"/>
                                            </p:txEl>
                                          </p:spTgt>
                                        </p:tgtEl>
                                        <p:attrNameLst>
                                          <p:attrName>style.visibility</p:attrName>
                                        </p:attrNameLst>
                                      </p:cBhvr>
                                      <p:to>
                                        <p:strVal val="visible"/>
                                      </p:to>
                                    </p:set>
                                    <p:anim calcmode="lin" valueType="num">
                                      <p:cBhvr>
                                        <p:cTn id="36" dur="500" fill="hold"/>
                                        <p:tgtEl>
                                          <p:spTgt spid="116">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116">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1" nodeType="afterEffect">
                                  <p:stCondLst>
                                    <p:cond delay="0"/>
                                  </p:stCondLst>
                                  <p:iterate>
                                    <p:tmAbs val="0"/>
                                  </p:iterate>
                                  <p:childTnLst>
                                    <p:set>
                                      <p:cBhvr>
                                        <p:cTn id="40" fill="hold"/>
                                        <p:tgtEl>
                                          <p:spTgt spid="116">
                                            <p:txEl>
                                              <p:pRg st="6" end="6"/>
                                            </p:txEl>
                                          </p:spTgt>
                                        </p:tgtEl>
                                        <p:attrNameLst>
                                          <p:attrName>style.visibility</p:attrName>
                                        </p:attrNameLst>
                                      </p:cBhvr>
                                      <p:to>
                                        <p:strVal val="visible"/>
                                      </p:to>
                                    </p:set>
                                    <p:anim calcmode="lin" valueType="num">
                                      <p:cBhvr>
                                        <p:cTn id="41" dur="500" fill="hold"/>
                                        <p:tgtEl>
                                          <p:spTgt spid="116">
                                            <p:txEl>
                                              <p:pRg st="6" end="6"/>
                                            </p:txEl>
                                          </p:spTgt>
                                        </p:tgtEl>
                                        <p:attrNameLst>
                                          <p:attrName>ppt_x</p:attrName>
                                        </p:attrNameLst>
                                      </p:cBhvr>
                                      <p:tavLst>
                                        <p:tav tm="0">
                                          <p:val>
                                            <p:strVal val="0-#ppt_w/2"/>
                                          </p:val>
                                        </p:tav>
                                        <p:tav tm="100000">
                                          <p:val>
                                            <p:strVal val="#ppt_x"/>
                                          </p:val>
                                        </p:tav>
                                      </p:tavLst>
                                    </p:anim>
                                    <p:anim calcmode="lin" valueType="num">
                                      <p:cBhvr>
                                        <p:cTn id="42" dur="500" fill="hold"/>
                                        <p:tgtEl>
                                          <p:spTgt spid="116">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8" fill="hold" grpId="1" nodeType="afterEffect">
                                  <p:stCondLst>
                                    <p:cond delay="0"/>
                                  </p:stCondLst>
                                  <p:iterate>
                                    <p:tmAbs val="0"/>
                                  </p:iterate>
                                  <p:childTnLst>
                                    <p:set>
                                      <p:cBhvr>
                                        <p:cTn id="45" fill="hold"/>
                                        <p:tgtEl>
                                          <p:spTgt spid="116">
                                            <p:txEl>
                                              <p:pRg st="7" end="7"/>
                                            </p:txEl>
                                          </p:spTgt>
                                        </p:tgtEl>
                                        <p:attrNameLst>
                                          <p:attrName>style.visibility</p:attrName>
                                        </p:attrNameLst>
                                      </p:cBhvr>
                                      <p:to>
                                        <p:strVal val="visible"/>
                                      </p:to>
                                    </p:set>
                                    <p:anim calcmode="lin" valueType="num">
                                      <p:cBhvr>
                                        <p:cTn id="46" dur="500" fill="hold"/>
                                        <p:tgtEl>
                                          <p:spTgt spid="116">
                                            <p:txEl>
                                              <p:pRg st="7" end="7"/>
                                            </p:txEl>
                                          </p:spTgt>
                                        </p:tgtEl>
                                        <p:attrNameLst>
                                          <p:attrName>ppt_x</p:attrName>
                                        </p:attrNameLst>
                                      </p:cBhvr>
                                      <p:tavLst>
                                        <p:tav tm="0">
                                          <p:val>
                                            <p:strVal val="0-#ppt_w/2"/>
                                          </p:val>
                                        </p:tav>
                                        <p:tav tm="100000">
                                          <p:val>
                                            <p:strVal val="#ppt_x"/>
                                          </p:val>
                                        </p:tav>
                                      </p:tavLst>
                                    </p:anim>
                                    <p:anim calcmode="lin" valueType="num">
                                      <p:cBhvr>
                                        <p:cTn id="47" dur="500" fill="hold"/>
                                        <p:tgtEl>
                                          <p:spTgt spid="116">
                                            <p:txEl>
                                              <p:pRg st="7" end="7"/>
                                            </p:txEl>
                                          </p:spTgt>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8" fill="hold" grpId="1" nodeType="afterEffect">
                                  <p:stCondLst>
                                    <p:cond delay="0"/>
                                  </p:stCondLst>
                                  <p:iterate>
                                    <p:tmAbs val="0"/>
                                  </p:iterate>
                                  <p:childTnLst>
                                    <p:set>
                                      <p:cBhvr>
                                        <p:cTn id="50" fill="hold"/>
                                        <p:tgtEl>
                                          <p:spTgt spid="116">
                                            <p:txEl>
                                              <p:pRg st="8" end="8"/>
                                            </p:txEl>
                                          </p:spTgt>
                                        </p:tgtEl>
                                        <p:attrNameLst>
                                          <p:attrName>style.visibility</p:attrName>
                                        </p:attrNameLst>
                                      </p:cBhvr>
                                      <p:to>
                                        <p:strVal val="visible"/>
                                      </p:to>
                                    </p:set>
                                    <p:anim calcmode="lin" valueType="num">
                                      <p:cBhvr>
                                        <p:cTn id="51" dur="500" fill="hold"/>
                                        <p:tgtEl>
                                          <p:spTgt spid="116">
                                            <p:txEl>
                                              <p:pRg st="8" end="8"/>
                                            </p:txEl>
                                          </p:spTgt>
                                        </p:tgtEl>
                                        <p:attrNameLst>
                                          <p:attrName>ppt_x</p:attrName>
                                        </p:attrNameLst>
                                      </p:cBhvr>
                                      <p:tavLst>
                                        <p:tav tm="0">
                                          <p:val>
                                            <p:strVal val="0-#ppt_w/2"/>
                                          </p:val>
                                        </p:tav>
                                        <p:tav tm="100000">
                                          <p:val>
                                            <p:strVal val="#ppt_x"/>
                                          </p:val>
                                        </p:tav>
                                      </p:tavLst>
                                    </p:anim>
                                    <p:anim calcmode="lin" valueType="num">
                                      <p:cBhvr>
                                        <p:cTn id="52" dur="500" fill="hold"/>
                                        <p:tgtEl>
                                          <p:spTgt spid="11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1" y="-91440"/>
            <a:ext cx="9144000" cy="1143001"/>
          </a:xfrm>
          <a:prstGeom prst="rect">
            <a:avLst/>
          </a:prstGeom>
        </p:spPr>
        <p:txBody>
          <a:bodyPr>
            <a:noAutofit/>
          </a:bodyPr>
          <a:lstStyle/>
          <a:p>
            <a:r>
              <a:rPr lang="en-US" sz="4000" dirty="0"/>
              <a:t>The Study of Geography</a:t>
            </a:r>
            <a:endParaRPr sz="4000" dirty="0"/>
          </a:p>
        </p:txBody>
      </p:sp>
      <p:sp>
        <p:nvSpPr>
          <p:cNvPr id="120" name="Shape 120"/>
          <p:cNvSpPr>
            <a:spLocks noGrp="1"/>
          </p:cNvSpPr>
          <p:nvPr>
            <p:ph type="body" idx="1"/>
          </p:nvPr>
        </p:nvSpPr>
        <p:spPr>
          <a:xfrm>
            <a:off x="453349" y="941642"/>
            <a:ext cx="8229601" cy="5504878"/>
          </a:xfrm>
          <a:prstGeom prst="rect">
            <a:avLst/>
          </a:prstGeom>
        </p:spPr>
        <p:txBody>
          <a:bodyPr>
            <a:noAutofit/>
          </a:bodyPr>
          <a:lstStyle/>
          <a:p>
            <a:pPr marL="593955" indent="-593955" defTabSz="715609">
              <a:spcBef>
                <a:spcPts val="500"/>
              </a:spcBef>
              <a:defRPr sz="2494"/>
            </a:pPr>
            <a:r>
              <a:rPr lang="en-US" sz="2650" dirty="0"/>
              <a:t>The study of </a:t>
            </a:r>
            <a:r>
              <a:rPr lang="en-US" sz="2650" b="1" dirty="0"/>
              <a:t>geography</a:t>
            </a:r>
            <a:r>
              <a:rPr lang="en-US" sz="2650" dirty="0"/>
              <a:t> is the study of the physical features on Earth and the human geography that examines how people adapt to their </a:t>
            </a:r>
            <a:r>
              <a:rPr lang="en-US" sz="2650" b="1" dirty="0"/>
              <a:t>environment</a:t>
            </a:r>
            <a:r>
              <a:rPr sz="2650" dirty="0"/>
              <a:t>.</a:t>
            </a:r>
          </a:p>
          <a:p>
            <a:pPr marL="593955" indent="-593955" defTabSz="715609">
              <a:spcBef>
                <a:spcPts val="500"/>
              </a:spcBef>
              <a:defRPr sz="2494"/>
            </a:pPr>
            <a:r>
              <a:rPr lang="en-US" sz="2650" dirty="0"/>
              <a:t>Geography has five themes:</a:t>
            </a:r>
          </a:p>
          <a:p>
            <a:pPr marL="1054204" lvl="2" indent="-593955" defTabSz="715609">
              <a:spcBef>
                <a:spcPts val="500"/>
              </a:spcBef>
              <a:buFont typeface="Wingdings" charset="2"/>
              <a:buChar char="v"/>
              <a:defRPr sz="2494"/>
            </a:pPr>
            <a:r>
              <a:rPr lang="en-US" sz="2650" i="1" u="sng" dirty="0"/>
              <a:t>Location</a:t>
            </a:r>
            <a:r>
              <a:rPr lang="en-US" sz="2650" dirty="0"/>
              <a:t> describes where a place is on Earth in two different ways. </a:t>
            </a:r>
            <a:r>
              <a:rPr lang="en-US" sz="2650" b="1" dirty="0"/>
              <a:t>Absolute location </a:t>
            </a:r>
            <a:r>
              <a:rPr lang="en-US" sz="2650" dirty="0"/>
              <a:t>uses latitude, measuring lines on a map marking north or south, and longitude, measuring lines on a map marking east or west, to find an exact location. </a:t>
            </a:r>
            <a:r>
              <a:rPr lang="en-US" sz="2650" b="1" dirty="0"/>
              <a:t>Relative location </a:t>
            </a:r>
            <a:r>
              <a:rPr lang="en-US" sz="2650" dirty="0"/>
              <a:t>uses other locations to compare distance somewhere else, like saying that Atlanta, Georgia, is about 100 miles north of Macon, Georgia.</a:t>
            </a:r>
          </a:p>
        </p:txBody>
      </p:sp>
      <p:sp>
        <p:nvSpPr>
          <p:cNvPr id="121" name="Shape 121"/>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20">
                                            <p:bg/>
                                          </p:spTgt>
                                        </p:tgtEl>
                                        <p:attrNameLst>
                                          <p:attrName>style.visibility</p:attrName>
                                        </p:attrNameLst>
                                      </p:cBhvr>
                                      <p:to>
                                        <p:strVal val="visible"/>
                                      </p:to>
                                    </p:set>
                                    <p:anim calcmode="lin" valueType="num">
                                      <p:cBhvr>
                                        <p:cTn id="7" dur="500" fill="hold"/>
                                        <p:tgtEl>
                                          <p:spTgt spid="120">
                                            <p:bg/>
                                          </p:spTgt>
                                        </p:tgtEl>
                                        <p:attrNameLst>
                                          <p:attrName>ppt_x</p:attrName>
                                        </p:attrNameLst>
                                      </p:cBhvr>
                                      <p:tavLst>
                                        <p:tav tm="0">
                                          <p:val>
                                            <p:strVal val="0-#ppt_w/2"/>
                                          </p:val>
                                        </p:tav>
                                        <p:tav tm="100000">
                                          <p:val>
                                            <p:strVal val="#ppt_x"/>
                                          </p:val>
                                        </p:tav>
                                      </p:tavLst>
                                    </p:anim>
                                    <p:anim calcmode="lin" valueType="num">
                                      <p:cBhvr>
                                        <p:cTn id="8" dur="500" fill="hold"/>
                                        <p:tgtEl>
                                          <p:spTgt spid="120">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20">
                                            <p:txEl>
                                              <p:pRg st="0" end="0"/>
                                            </p:txEl>
                                          </p:spTgt>
                                        </p:tgtEl>
                                        <p:attrNameLst>
                                          <p:attrName>style.visibility</p:attrName>
                                        </p:attrNameLst>
                                      </p:cBhvr>
                                      <p:to>
                                        <p:strVal val="visible"/>
                                      </p:to>
                                    </p:set>
                                    <p:anim calcmode="lin" valueType="num">
                                      <p:cBhvr>
                                        <p:cTn id="11" dur="500" fill="hold"/>
                                        <p:tgtEl>
                                          <p:spTgt spid="120">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20">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20">
                                            <p:txEl>
                                              <p:pRg st="1" end="1"/>
                                            </p:txEl>
                                          </p:spTgt>
                                        </p:tgtEl>
                                        <p:attrNameLst>
                                          <p:attrName>style.visibility</p:attrName>
                                        </p:attrNameLst>
                                      </p:cBhvr>
                                      <p:to>
                                        <p:strVal val="visible"/>
                                      </p:to>
                                    </p:set>
                                    <p:anim calcmode="lin" valueType="num">
                                      <p:cBhvr>
                                        <p:cTn id="16" dur="500" fill="hold"/>
                                        <p:tgtEl>
                                          <p:spTgt spid="120">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20">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20">
                                            <p:txEl>
                                              <p:pRg st="2" end="2"/>
                                            </p:txEl>
                                          </p:spTgt>
                                        </p:tgtEl>
                                        <p:attrNameLst>
                                          <p:attrName>style.visibility</p:attrName>
                                        </p:attrNameLst>
                                      </p:cBhvr>
                                      <p:to>
                                        <p:strVal val="visible"/>
                                      </p:to>
                                    </p:set>
                                    <p:anim calcmode="lin" valueType="num">
                                      <p:cBhvr>
                                        <p:cTn id="21" dur="500" fill="hold"/>
                                        <p:tgtEl>
                                          <p:spTgt spid="120">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2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1" y="-91440"/>
            <a:ext cx="9144000" cy="1143001"/>
          </a:xfrm>
          <a:prstGeom prst="rect">
            <a:avLst/>
          </a:prstGeom>
        </p:spPr>
        <p:txBody>
          <a:bodyPr>
            <a:noAutofit/>
          </a:bodyPr>
          <a:lstStyle/>
          <a:p>
            <a:r>
              <a:rPr lang="en-US" sz="4000" dirty="0"/>
              <a:t>The Study of Geography (cont.)</a:t>
            </a:r>
            <a:endParaRPr sz="4000" dirty="0"/>
          </a:p>
        </p:txBody>
      </p:sp>
      <p:sp>
        <p:nvSpPr>
          <p:cNvPr id="120" name="Shape 120"/>
          <p:cNvSpPr>
            <a:spLocks noGrp="1"/>
          </p:cNvSpPr>
          <p:nvPr>
            <p:ph type="body" idx="1"/>
          </p:nvPr>
        </p:nvSpPr>
        <p:spPr>
          <a:xfrm>
            <a:off x="453349" y="941642"/>
            <a:ext cx="8229601" cy="5504878"/>
          </a:xfrm>
          <a:prstGeom prst="rect">
            <a:avLst/>
          </a:prstGeom>
        </p:spPr>
        <p:txBody>
          <a:bodyPr>
            <a:noAutofit/>
          </a:bodyPr>
          <a:lstStyle/>
          <a:p>
            <a:pPr marL="593955" indent="-593955" defTabSz="715609">
              <a:spcBef>
                <a:spcPts val="500"/>
              </a:spcBef>
              <a:defRPr sz="2494"/>
            </a:pPr>
            <a:r>
              <a:rPr lang="en-US" sz="2630" dirty="0"/>
              <a:t>Geography has five themes:</a:t>
            </a:r>
          </a:p>
          <a:p>
            <a:pPr marL="1054204" lvl="2" indent="-593955" defTabSz="715609">
              <a:spcBef>
                <a:spcPts val="500"/>
              </a:spcBef>
              <a:buFont typeface="Wingdings" charset="2"/>
              <a:buChar char="v"/>
              <a:defRPr sz="2494"/>
            </a:pPr>
            <a:r>
              <a:rPr lang="en-US" sz="2630" i="1" u="sng" dirty="0"/>
              <a:t>Places</a:t>
            </a:r>
            <a:r>
              <a:rPr lang="en-US" sz="2630" dirty="0"/>
              <a:t> can be defined by either human geography or physical geography. </a:t>
            </a:r>
            <a:r>
              <a:rPr lang="en-US" sz="2630" b="1" dirty="0"/>
              <a:t>Human geography</a:t>
            </a:r>
            <a:r>
              <a:rPr lang="en-US" sz="2630" dirty="0"/>
              <a:t> includes languages, customs, and belief systems, all of which can vary based on place they are in. </a:t>
            </a:r>
            <a:r>
              <a:rPr lang="en-US" sz="2630" b="1" dirty="0"/>
              <a:t>Physical geography </a:t>
            </a:r>
            <a:r>
              <a:rPr lang="en-US" sz="2630" dirty="0"/>
              <a:t>includes landforms, climate, vegetation, and other natural characteristics, which can influence the human geography that develops in a place.</a:t>
            </a:r>
          </a:p>
          <a:p>
            <a:pPr marL="1054204" lvl="2" indent="-593955" defTabSz="715609">
              <a:spcBef>
                <a:spcPts val="500"/>
              </a:spcBef>
              <a:buFont typeface="Wingdings" charset="2"/>
              <a:buChar char="v"/>
              <a:defRPr sz="2494"/>
            </a:pPr>
            <a:r>
              <a:rPr lang="en-US" sz="2630" i="1" u="sng" dirty="0"/>
              <a:t>Human/environment interaction </a:t>
            </a:r>
            <a:r>
              <a:rPr lang="en-US" sz="2630" dirty="0"/>
              <a:t>is important for how humans choose to survive in their environment. Some landscapes have hundreds of acres of forests, and others can have dry shifting sands. This theme covers the way humans adapt their environment to fit their needs.</a:t>
            </a:r>
          </a:p>
        </p:txBody>
      </p:sp>
      <p:sp>
        <p:nvSpPr>
          <p:cNvPr id="121" name="Shape 121"/>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Tree>
    <p:extLst>
      <p:ext uri="{BB962C8B-B14F-4D97-AF65-F5344CB8AC3E}">
        <p14:creationId xmlns:p14="http://schemas.microsoft.com/office/powerpoint/2010/main" val="15957136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20">
                                            <p:bg/>
                                          </p:spTgt>
                                        </p:tgtEl>
                                        <p:attrNameLst>
                                          <p:attrName>style.visibility</p:attrName>
                                        </p:attrNameLst>
                                      </p:cBhvr>
                                      <p:to>
                                        <p:strVal val="visible"/>
                                      </p:to>
                                    </p:set>
                                    <p:anim calcmode="lin" valueType="num">
                                      <p:cBhvr>
                                        <p:cTn id="7" dur="500" fill="hold"/>
                                        <p:tgtEl>
                                          <p:spTgt spid="120">
                                            <p:bg/>
                                          </p:spTgt>
                                        </p:tgtEl>
                                        <p:attrNameLst>
                                          <p:attrName>ppt_x</p:attrName>
                                        </p:attrNameLst>
                                      </p:cBhvr>
                                      <p:tavLst>
                                        <p:tav tm="0">
                                          <p:val>
                                            <p:strVal val="0-#ppt_w/2"/>
                                          </p:val>
                                        </p:tav>
                                        <p:tav tm="100000">
                                          <p:val>
                                            <p:strVal val="#ppt_x"/>
                                          </p:val>
                                        </p:tav>
                                      </p:tavLst>
                                    </p:anim>
                                    <p:anim calcmode="lin" valueType="num">
                                      <p:cBhvr>
                                        <p:cTn id="8" dur="500" fill="hold"/>
                                        <p:tgtEl>
                                          <p:spTgt spid="120">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20">
                                            <p:txEl>
                                              <p:pRg st="0" end="0"/>
                                            </p:txEl>
                                          </p:spTgt>
                                        </p:tgtEl>
                                        <p:attrNameLst>
                                          <p:attrName>style.visibility</p:attrName>
                                        </p:attrNameLst>
                                      </p:cBhvr>
                                      <p:to>
                                        <p:strVal val="visible"/>
                                      </p:to>
                                    </p:set>
                                    <p:anim calcmode="lin" valueType="num">
                                      <p:cBhvr>
                                        <p:cTn id="12" dur="500" fill="hold"/>
                                        <p:tgtEl>
                                          <p:spTgt spid="120">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120">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120">
                                            <p:txEl>
                                              <p:pRg st="1" end="1"/>
                                            </p:txEl>
                                          </p:spTgt>
                                        </p:tgtEl>
                                        <p:attrNameLst>
                                          <p:attrName>style.visibility</p:attrName>
                                        </p:attrNameLst>
                                      </p:cBhvr>
                                      <p:to>
                                        <p:strVal val="visible"/>
                                      </p:to>
                                    </p:set>
                                    <p:anim calcmode="lin" valueType="num">
                                      <p:cBhvr>
                                        <p:cTn id="17" dur="500" fill="hold"/>
                                        <p:tgtEl>
                                          <p:spTgt spid="120">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120">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120">
                                            <p:txEl>
                                              <p:pRg st="2" end="2"/>
                                            </p:txEl>
                                          </p:spTgt>
                                        </p:tgtEl>
                                        <p:attrNameLst>
                                          <p:attrName>style.visibility</p:attrName>
                                        </p:attrNameLst>
                                      </p:cBhvr>
                                      <p:to>
                                        <p:strVal val="visible"/>
                                      </p:to>
                                    </p:set>
                                    <p:anim calcmode="lin" valueType="num">
                                      <p:cBhvr>
                                        <p:cTn id="22" dur="500" fill="hold"/>
                                        <p:tgtEl>
                                          <p:spTgt spid="120">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12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bldLvl="5" animBg="1" advAuto="0"/>
    </p:bldLst>
  </p:timing>
</p:sld>
</file>

<file path=ppt/theme/theme1.xml><?xml version="1.0" encoding="utf-8"?>
<a:theme xmlns:a="http://schemas.openxmlformats.org/drawingml/2006/main" name="Office Theme">
  <a:themeElements>
    <a:clrScheme name="Office Theme">
      <a:dk1>
        <a:srgbClr val="000000"/>
      </a:dk1>
      <a:lt1>
        <a:srgbClr val="4F81BD">
          <a:alpha val="31000"/>
        </a:srgbClr>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1799</TotalTime>
  <Words>1284</Words>
  <Application>Microsoft Macintosh PowerPoint</Application>
  <PresentationFormat>On-screen Show (4:3)</PresentationFormat>
  <Paragraphs>131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Helvetica</vt:lpstr>
      <vt:lpstr>Trebuchet MS</vt:lpstr>
      <vt:lpstr>Wingdings</vt:lpstr>
      <vt:lpstr>Office Theme</vt:lpstr>
      <vt:lpstr>PowerPoint Presentation</vt:lpstr>
      <vt:lpstr>PowerPoint Presentation</vt:lpstr>
      <vt:lpstr>Section 1: What Is History?</vt:lpstr>
      <vt:lpstr>Section 1: What Is History?</vt:lpstr>
      <vt:lpstr>What Is History?</vt:lpstr>
      <vt:lpstr>Section 2: What Is Geography?</vt:lpstr>
      <vt:lpstr>Section 2: What Is Geography?</vt:lpstr>
      <vt:lpstr>The Study of Geography</vt:lpstr>
      <vt:lpstr>The Study of Geography (cont.)</vt:lpstr>
      <vt:lpstr>The Study of Geography (cont.)</vt:lpstr>
      <vt:lpstr>Solving the Longitude Problem</vt:lpstr>
      <vt:lpstr>Section 3: What Is Political Science?</vt:lpstr>
      <vt:lpstr>Section 3: What Is Political Science?</vt:lpstr>
      <vt:lpstr>What Is Political Science?</vt:lpstr>
      <vt:lpstr>Section 4: What Is Economics?</vt:lpstr>
      <vt:lpstr>Section 4: What Is Economics?</vt:lpstr>
      <vt:lpstr>What Is Economics?</vt:lpstr>
      <vt:lpstr>Section 5: What Is Decision Making?</vt:lpstr>
      <vt:lpstr>Section 5: What Is Decision Making?</vt:lpstr>
      <vt:lpstr>What Is Decision Making?</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emmettm clairmontpress.com</cp:lastModifiedBy>
  <cp:revision>118</cp:revision>
  <dcterms:modified xsi:type="dcterms:W3CDTF">2018-08-09T17:01:54Z</dcterms:modified>
</cp:coreProperties>
</file>