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70" r:id="rId15"/>
    <p:sldId id="271" r:id="rId16"/>
    <p:sldId id="272" r:id="rId17"/>
    <p:sldId id="273" r:id="rId18"/>
    <p:sldId id="278" r:id="rId19"/>
    <p:sldId id="279" r:id="rId20"/>
    <p:sldId id="280" r:id="rId21"/>
    <p:sldId id="294" r:id="rId22"/>
    <p:sldId id="282" r:id="rId23"/>
    <p:sldId id="295" r:id="rId24"/>
    <p:sldId id="283" r:id="rId25"/>
    <p:sldId id="284" r:id="rId26"/>
    <p:sldId id="285" r:id="rId27"/>
    <p:sldId id="286" r:id="rId28"/>
    <p:sldId id="287" r:id="rId29"/>
    <p:sldId id="288" r:id="rId30"/>
    <p:sldId id="289" r:id="rId31"/>
    <p:sldId id="290" r:id="rId32"/>
    <p:sldId id="291" r:id="rId33"/>
    <p:sldId id="292" r:id="rId34"/>
    <p:sldId id="293" r:id="rId35"/>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firstRow>
  </a:tblStyle>
  <a:tblStyle styleId="{C7B018BB-80A7-4F77-B60F-C8B233D01FF8}"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firstRow>
  </a:tblStyle>
  <a:tblStyle styleId="{EEE7283C-3CF3-47DC-8721-378D4A62B228}"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firstRow>
  </a:tblStyle>
  <a:tblStyle styleId="{CF821DB8-F4EB-4A41-A1BA-3FCAFE7338EE}" styleName="">
    <a:tblBg/>
    <a:wholeTbl>
      <a:tcTxStyle b="on"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1"/>
          </a:solidFill>
        </a:fill>
      </a:tcStyle>
    </a:band2H>
    <a:firstCol>
      <a:tcTxStyle b="on" i="off">
        <a:fontRef idx="major">
          <a:schemeClr val="accent1"/>
        </a:fontRef>
        <a:schemeClr val="accent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lastRow>
    <a:firstRow>
      <a:tcTxStyle b="on" i="off">
        <a:fontRef idx="major">
          <a:schemeClr val="accent1"/>
        </a:fontRef>
        <a:schemeClr val="accent1"/>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000000"/>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000000"/>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000000"/>
          </a:solidFill>
        </a:fill>
      </a:tcStyle>
    </a:firstRow>
  </a:tblStyle>
  <a:tblStyle styleId="{2708684C-4D16-4618-839F-0558EEFCDFE6}" styleName="">
    <a:tblBg/>
    <a:wholeTb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3"/>
    <p:restoredTop sz="94599"/>
  </p:normalViewPr>
  <p:slideViewPr>
    <p:cSldViewPr snapToGrid="0" snapToObjects="1">
      <p:cViewPr varScale="1">
        <p:scale>
          <a:sx n="99" d="100"/>
          <a:sy n="99" d="100"/>
        </p:scale>
        <p:origin x="368"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 name="Shape 55"/>
          <p:cNvSpPr>
            <a:spLocks noGrp="1" noRot="1" noChangeAspect="1"/>
          </p:cNvSpPr>
          <p:nvPr>
            <p:ph type="sldImg"/>
          </p:nvPr>
        </p:nvSpPr>
        <p:spPr>
          <a:xfrm>
            <a:off x="1143000" y="685800"/>
            <a:ext cx="4572000" cy="3429000"/>
          </a:xfrm>
          <a:prstGeom prst="rect">
            <a:avLst/>
          </a:prstGeom>
        </p:spPr>
        <p:txBody>
          <a:bodyPr/>
          <a:lstStyle/>
          <a:p>
            <a:endParaRPr/>
          </a:p>
        </p:txBody>
      </p:sp>
      <p:sp>
        <p:nvSpPr>
          <p:cNvPr id="56" name="Shape 5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51758360"/>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gradFill flip="none" rotWithShape="1">
          <a:gsLst>
            <a:gs pos="0">
              <a:srgbClr val="BCC8E5"/>
            </a:gs>
            <a:gs pos="40000">
              <a:srgbClr val="B1BEE1"/>
            </a:gs>
            <a:gs pos="100000">
              <a:srgbClr val="00224B"/>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Shape 12"/>
          <p:cNvSpPr>
            <a:spLocks noGrp="1"/>
          </p:cNvSpPr>
          <p:nvPr>
            <p:ph type="title"/>
          </p:nvPr>
        </p:nvSpPr>
        <p:spPr>
          <a:xfrm>
            <a:off x="685800" y="2130425"/>
            <a:ext cx="7772400" cy="1470025"/>
          </a:xfrm>
          <a:prstGeom prst="rect">
            <a:avLst/>
          </a:prstGeom>
        </p:spPr>
        <p:txBody>
          <a:bodyPr/>
          <a:lstStyle>
            <a:lvl1pPr>
              <a:defRPr>
                <a:solidFill>
                  <a:srgbClr val="FFFFFF"/>
                </a:solidFill>
              </a:defRPr>
            </a:lvl1pPr>
          </a:lstStyle>
          <a:p>
            <a:r>
              <a:t>Title Text</a:t>
            </a:r>
          </a:p>
        </p:txBody>
      </p:sp>
      <p:sp>
        <p:nvSpPr>
          <p:cNvPr id="13" name="Shape 13"/>
          <p:cNvSpPr>
            <a:spLocks noGrp="1"/>
          </p:cNvSpPr>
          <p:nvPr>
            <p:ph type="body" sz="quarter" idx="1"/>
          </p:nvPr>
        </p:nvSpPr>
        <p:spPr>
          <a:xfrm>
            <a:off x="1371600" y="3886200"/>
            <a:ext cx="6400800" cy="1752600"/>
          </a:xfrm>
          <a:prstGeom prst="rect">
            <a:avLst/>
          </a:prstGeom>
        </p:spPr>
        <p:txBody>
          <a:bodyPr/>
          <a:lstStyle>
            <a:lvl1pPr marL="0" indent="0" algn="ctr">
              <a:lnSpc>
                <a:spcPct val="100000"/>
              </a:lnSpc>
              <a:buSzTx/>
              <a:buFontTx/>
              <a:buNone/>
              <a:defRPr>
                <a:solidFill>
                  <a:srgbClr val="FFFFFF"/>
                </a:solidFill>
              </a:defRPr>
            </a:lvl1pPr>
            <a:lvl2pPr marL="0" indent="0" algn="ctr">
              <a:lnSpc>
                <a:spcPct val="100000"/>
              </a:lnSpc>
              <a:buSzTx/>
              <a:buFontTx/>
              <a:buNone/>
              <a:defRPr>
                <a:solidFill>
                  <a:srgbClr val="FFFFFF"/>
                </a:solidFill>
              </a:defRPr>
            </a:lvl2pPr>
            <a:lvl3pPr marL="0" indent="0" algn="ctr">
              <a:lnSpc>
                <a:spcPct val="100000"/>
              </a:lnSpc>
              <a:buSzTx/>
              <a:buFontTx/>
              <a:buNone/>
              <a:defRPr>
                <a:solidFill>
                  <a:srgbClr val="FFFFFF"/>
                </a:solidFill>
              </a:defRPr>
            </a:lvl3pPr>
            <a:lvl4pPr marL="0" indent="0" algn="ctr">
              <a:lnSpc>
                <a:spcPct val="100000"/>
              </a:lnSpc>
              <a:buSzTx/>
              <a:buFontTx/>
              <a:buNone/>
              <a:defRPr>
                <a:solidFill>
                  <a:srgbClr val="FFFFFF"/>
                </a:solidFill>
              </a:defRPr>
            </a:lvl4pPr>
            <a:lvl5pPr marL="0" indent="0" algn="ctr">
              <a:lnSpc>
                <a:spcPct val="100000"/>
              </a:lnSpc>
              <a:buSzTx/>
              <a:buFont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 name="Shape 14"/>
          <p:cNvSpPr>
            <a:spLocks noGrp="1"/>
          </p:cNvSpPr>
          <p:nvPr>
            <p:ph type="sldNum" sz="quarter" idx="2"/>
          </p:nvPr>
        </p:nvSpPr>
        <p:spPr>
          <a:xfrm>
            <a:off x="8679102" y="6528118"/>
            <a:ext cx="312499" cy="294639"/>
          </a:xfrm>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r>
              <a:t>Title Text</a:t>
            </a:r>
          </a:p>
        </p:txBody>
      </p:sp>
      <p:sp>
        <p:nvSpPr>
          <p:cNvPr id="22" name="Shape 22"/>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0" name="Shape 30"/>
          <p:cNvSpPr>
            <a:spLocks noGrp="1"/>
          </p:cNvSpPr>
          <p:nvPr>
            <p:ph type="body" sz="half" idx="1"/>
          </p:nvPr>
        </p:nvSpPr>
        <p:spPr>
          <a:xfrm>
            <a:off x="457200" y="1600200"/>
            <a:ext cx="4038600" cy="4525963"/>
          </a:xfrm>
          <a:prstGeom prst="rect">
            <a:avLst/>
          </a:prstGeom>
        </p:spPr>
        <p:txBody>
          <a:bodyPr/>
          <a:lstStyle>
            <a:lvl1pPr marL="342900" indent="-342900">
              <a:lnSpc>
                <a:spcPct val="100000"/>
              </a:lnSpc>
              <a:spcBef>
                <a:spcPts val="600"/>
              </a:spcBef>
              <a:defRPr sz="2800"/>
            </a:lvl1pPr>
            <a:lvl2pPr marL="790575" indent="-333375">
              <a:lnSpc>
                <a:spcPct val="100000"/>
              </a:lnSpc>
              <a:spcBef>
                <a:spcPts val="600"/>
              </a:spcBef>
              <a:defRPr sz="2800"/>
            </a:lvl2pPr>
            <a:lvl3pPr marL="1234438" indent="-320038">
              <a:lnSpc>
                <a:spcPct val="100000"/>
              </a:lnSpc>
              <a:spcBef>
                <a:spcPts val="600"/>
              </a:spcBef>
              <a:defRPr sz="2800"/>
            </a:lvl3pPr>
            <a:lvl4pPr marL="1727200" indent="-355600">
              <a:lnSpc>
                <a:spcPct val="100000"/>
              </a:lnSpc>
              <a:spcBef>
                <a:spcPts val="600"/>
              </a:spcBef>
              <a:defRPr sz="2800"/>
            </a:lvl4pPr>
            <a:lvl5pPr marL="2184400" indent="-355600">
              <a:lnSpc>
                <a:spcPct val="100000"/>
              </a:lnSpc>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title"/>
          </p:nvPr>
        </p:nvSpPr>
        <p:spPr>
          <a:prstGeom prst="rect">
            <a:avLst/>
          </a:prstGeom>
        </p:spPr>
        <p:txBody>
          <a:bodyPr/>
          <a:lstStyle/>
          <a:p>
            <a:r>
              <a:t>Title Text</a:t>
            </a:r>
          </a:p>
        </p:txBody>
      </p:sp>
      <p:sp>
        <p:nvSpPr>
          <p:cNvPr id="32" name="Shape 3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r>
              <a:t>Title Text</a:t>
            </a:r>
          </a:p>
        </p:txBody>
      </p:sp>
      <p:sp>
        <p:nvSpPr>
          <p:cNvPr id="40" name="Shape 40"/>
          <p:cNvSpPr>
            <a:spLocks noGrp="1"/>
          </p:cNvSpPr>
          <p:nvPr>
            <p:ph type="body" sz="quarter" idx="1"/>
          </p:nvPr>
        </p:nvSpPr>
        <p:spPr>
          <a:xfrm>
            <a:off x="457200" y="1535112"/>
            <a:ext cx="4040188" cy="639763"/>
          </a:xfrm>
          <a:prstGeom prst="rect">
            <a:avLst/>
          </a:prstGeom>
        </p:spPr>
        <p:txBody>
          <a:bodyPr anchor="b"/>
          <a:lstStyle>
            <a:lvl1pPr marL="0" indent="0">
              <a:lnSpc>
                <a:spcPct val="100000"/>
              </a:lnSpc>
              <a:spcBef>
                <a:spcPts val="500"/>
              </a:spcBef>
              <a:buSzTx/>
              <a:buFontTx/>
              <a:buNone/>
              <a:defRPr sz="2400" b="1"/>
            </a:lvl1pPr>
            <a:lvl2pPr marL="0" indent="0">
              <a:lnSpc>
                <a:spcPct val="100000"/>
              </a:lnSpc>
              <a:spcBef>
                <a:spcPts val="500"/>
              </a:spcBef>
              <a:buSzTx/>
              <a:buFontTx/>
              <a:buNone/>
              <a:defRPr sz="2400" b="1"/>
            </a:lvl2pPr>
            <a:lvl3pPr marL="0" indent="0">
              <a:lnSpc>
                <a:spcPct val="100000"/>
              </a:lnSpc>
              <a:spcBef>
                <a:spcPts val="500"/>
              </a:spcBef>
              <a:buSzTx/>
              <a:buFontTx/>
              <a:buNone/>
              <a:defRPr sz="2400" b="1"/>
            </a:lvl3pPr>
            <a:lvl4pPr marL="0" indent="0">
              <a:lnSpc>
                <a:spcPct val="100000"/>
              </a:lnSpc>
              <a:spcBef>
                <a:spcPts val="500"/>
              </a:spcBef>
              <a:buSzTx/>
              <a:buFontTx/>
              <a:buNone/>
              <a:defRPr sz="2400" b="1"/>
            </a:lvl4pPr>
            <a:lvl5pPr marL="0" indent="0">
              <a:lnSpc>
                <a:spcPct val="100000"/>
              </a:lnSpc>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body" sz="quarter" idx="13"/>
          </p:nvPr>
        </p:nvSpPr>
        <p:spPr>
          <a:xfrm>
            <a:off x="4645025" y="1535112"/>
            <a:ext cx="4041775" cy="639764"/>
          </a:xfrm>
          <a:prstGeom prst="rect">
            <a:avLst/>
          </a:prstGeom>
        </p:spPr>
        <p:txBody>
          <a:bodyPr anchor="b"/>
          <a:lstStyle/>
          <a:p>
            <a:endParaRPr/>
          </a:p>
        </p:txBody>
      </p:sp>
      <p:sp>
        <p:nvSpPr>
          <p:cNvPr id="42" name="Shape 4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sp>
        <p:nvSpPr>
          <p:cNvPr id="2" name="Shape 2"/>
          <p:cNvSpPr/>
          <p:nvPr/>
        </p:nvSpPr>
        <p:spPr>
          <a:xfrm>
            <a:off x="0" y="6477000"/>
            <a:ext cx="9144000" cy="381000"/>
          </a:xfrm>
          <a:prstGeom prst="rect">
            <a:avLst/>
          </a:prstGeom>
          <a:gradFill>
            <a:gsLst>
              <a:gs pos="0">
                <a:srgbClr val="2E5E97"/>
              </a:gs>
              <a:gs pos="80000">
                <a:srgbClr val="3C7BC7"/>
              </a:gs>
              <a:gs pos="100000">
                <a:srgbClr val="3A7CCA"/>
              </a:gs>
            </a:gsLst>
            <a:lin ang="16200000"/>
          </a:gradFill>
          <a:ln w="12700">
            <a:miter lim="400000"/>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Trebuchet MS"/>
                <a:ea typeface="Trebuchet MS"/>
                <a:cs typeface="Trebuchet MS"/>
                <a:sym typeface="Trebuchet MS"/>
              </a:defRPr>
            </a:pPr>
            <a:endParaRPr/>
          </a:p>
        </p:txBody>
      </p:sp>
      <p:sp>
        <p:nvSpPr>
          <p:cNvPr id="3" name="Shape 3"/>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4" name="Shape 4"/>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8526702" y="6528118"/>
            <a:ext cx="312499" cy="294639"/>
          </a:xfrm>
          <a:prstGeom prst="rect">
            <a:avLst/>
          </a:prstGeom>
          <a:ln w="12700">
            <a:miter lim="400000"/>
          </a:ln>
        </p:spPr>
        <p:txBody>
          <a:bodyPr wrap="none" lIns="45718" tIns="45718" rIns="45718" bIns="45718" anchor="ctr">
            <a:spAutoFit/>
          </a:bodyPr>
          <a:lstStyle>
            <a:lvl1pPr algn="r">
              <a:defRPr sz="1400" b="1">
                <a:solidFill>
                  <a:srgbClr val="FFFFFF"/>
                </a:solidFill>
                <a:latin typeface="+mn-lt"/>
                <a:ea typeface="+mn-ea"/>
                <a:cs typeface="+mn-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txStyles>
    <p:titleStyle>
      <a:lvl1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5pPr>
      <a:lvl6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6pPr>
      <a:lvl7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7pPr>
      <a:lvl8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8pPr>
      <a:lvl9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9pPr>
    </p:titleStyle>
    <p:bodyStyle>
      <a:lvl1pPr marL="758951" marR="0" indent="-75895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1pPr>
      <a:lvl2pPr marL="783771" marR="0" indent="-32657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2pPr>
      <a:lvl3pPr marL="1219200" marR="0" indent="-30480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3pPr>
      <a:lvl4pPr marL="17373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4pPr>
      <a:lvl5pPr marL="21945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5pPr>
      <a:lvl6pPr marL="26517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6pPr>
      <a:lvl7pPr marL="31089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7pPr>
      <a:lvl8pPr marL="35661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8pPr>
      <a:lvl9pPr marL="40233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9pPr>
    </p:bodyStyle>
    <p:otherStyle>
      <a:lvl1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slide" Target="slide30.xml"/><Relationship Id="rId2" Type="http://schemas.openxmlformats.org/officeDocument/2006/relationships/image" Target="../media/image3.tiff"/><Relationship Id="rId1" Type="http://schemas.openxmlformats.org/officeDocument/2006/relationships/slideLayout" Target="../slideLayouts/slideLayout1.xml"/><Relationship Id="rId6" Type="http://schemas.openxmlformats.org/officeDocument/2006/relationships/slide" Target="slide24.xml"/><Relationship Id="rId5" Type="http://schemas.openxmlformats.org/officeDocument/2006/relationships/slide" Target="slide18.xml"/><Relationship Id="rId4" Type="http://schemas.openxmlformats.org/officeDocument/2006/relationships/slide" Target="slide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471307"/>
          </a:xfrm>
          <a:prstGeom prst="rect">
            <a:avLst/>
          </a:prstGeom>
        </p:spPr>
      </p:pic>
      <p:sp>
        <p:nvSpPr>
          <p:cNvPr id="59" name="Shape 59"/>
          <p:cNvSpPr/>
          <p:nvPr/>
        </p:nvSpPr>
        <p:spPr>
          <a:xfrm>
            <a:off x="1377" y="4916913"/>
            <a:ext cx="9141246" cy="1523490"/>
          </a:xfrm>
          <a:prstGeom prst="rect">
            <a:avLst/>
          </a:prstGeom>
          <a:solidFill>
            <a:srgbClr val="DCE6F2">
              <a:alpha val="18000"/>
            </a:srgbClr>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r">
              <a:defRPr sz="3200">
                <a:solidFill>
                  <a:srgbClr val="FFFFFF"/>
                </a:solidFill>
                <a:effectLst>
                  <a:outerShdw blurRad="38100" dist="19050" dir="2700000" rotWithShape="0">
                    <a:srgbClr val="000000">
                      <a:alpha val="40000"/>
                    </a:srgbClr>
                  </a:outerShdw>
                </a:effectLst>
                <a:latin typeface="Trebuchet MS"/>
                <a:ea typeface="Trebuchet MS"/>
                <a:cs typeface="Trebuchet MS"/>
                <a:sym typeface="Trebuchet MS"/>
              </a:defRPr>
            </a:pPr>
            <a:r>
              <a:rPr dirty="0"/>
              <a:t>Chapter </a:t>
            </a:r>
            <a:r>
              <a:rPr lang="en-US" dirty="0"/>
              <a:t>5</a:t>
            </a:r>
            <a:r>
              <a:rPr dirty="0"/>
              <a:t>:</a:t>
            </a:r>
          </a:p>
          <a:p>
            <a:pPr algn="r">
              <a:defRPr sz="3200">
                <a:solidFill>
                  <a:srgbClr val="FFFFFF"/>
                </a:solidFill>
                <a:effectLst>
                  <a:outerShdw blurRad="38100" dist="19050" dir="2700000" rotWithShape="0">
                    <a:srgbClr val="000000">
                      <a:alpha val="40000"/>
                    </a:srgbClr>
                  </a:outerShdw>
                </a:effectLst>
                <a:latin typeface="Trebuchet MS"/>
                <a:ea typeface="Trebuchet MS"/>
                <a:cs typeface="Trebuchet MS"/>
                <a:sym typeface="Trebuchet MS"/>
              </a:defRPr>
            </a:pPr>
            <a:r>
              <a:rPr lang="en-US" sz="2900" dirty="0"/>
              <a:t>United Kingdom of Great Britain and Northern Ireland</a:t>
            </a:r>
            <a:endParaRPr sz="2900" dirty="0"/>
          </a:p>
          <a:p>
            <a:pPr algn="r">
              <a:defRPr sz="3200">
                <a:solidFill>
                  <a:srgbClr val="FFFFFF"/>
                </a:solidFill>
                <a:effectLst>
                  <a:outerShdw blurRad="38100" dist="19050" dir="2700000" rotWithShape="0">
                    <a:srgbClr val="000000">
                      <a:alpha val="40000"/>
                    </a:srgbClr>
                  </a:outerShdw>
                </a:effectLst>
                <a:latin typeface="Trebuchet MS"/>
                <a:ea typeface="Trebuchet MS"/>
                <a:cs typeface="Trebuchet MS"/>
                <a:sym typeface="Trebuchet MS"/>
              </a:defRPr>
            </a:pPr>
            <a:r>
              <a:rPr dirty="0"/>
              <a:t>STUDY PRESENTATION</a:t>
            </a:r>
          </a:p>
        </p:txBody>
      </p:sp>
      <p:sp>
        <p:nvSpPr>
          <p:cNvPr id="60" name="Shape 60"/>
          <p:cNvSpPr/>
          <p:nvPr/>
        </p:nvSpPr>
        <p:spPr>
          <a:xfrm>
            <a:off x="7543800" y="6545790"/>
            <a:ext cx="1600200" cy="22698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r">
              <a:spcBef>
                <a:spcPts val="600"/>
              </a:spcBef>
              <a:defRPr sz="1000">
                <a:solidFill>
                  <a:srgbClr val="FFFFFF"/>
                </a:solidFill>
                <a:effectLst>
                  <a:outerShdw blurRad="38100" dist="38100" dir="2700000" rotWithShape="0">
                    <a:srgbClr val="C0C0C0"/>
                  </a:outerShdw>
                </a:effectLst>
                <a:latin typeface="Arial"/>
                <a:ea typeface="Arial"/>
                <a:cs typeface="Arial"/>
                <a:sym typeface="Arial"/>
              </a:defRPr>
            </a:lvl1pPr>
          </a:lstStyle>
          <a:p>
            <a:r>
              <a:t>© 2017 Clairmont Press</a:t>
            </a:r>
          </a:p>
        </p:txBody>
      </p:sp>
      <p:pic>
        <p:nvPicPr>
          <p:cNvPr id="61" name="image2.png"/>
          <p:cNvPicPr>
            <a:picLocks noChangeAspect="1"/>
          </p:cNvPicPr>
          <p:nvPr/>
        </p:nvPicPr>
        <p:blipFill>
          <a:blip r:embed="rId3">
            <a:extLst/>
          </a:blip>
          <a:stretch>
            <a:fillRect/>
          </a:stretch>
        </p:blipFill>
        <p:spPr>
          <a:xfrm>
            <a:off x="236305" y="381142"/>
            <a:ext cx="5476126" cy="140482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59"/>
                                        </p:tgtEl>
                                        <p:attrNameLst>
                                          <p:attrName>style.visibility</p:attrName>
                                        </p:attrNameLst>
                                      </p:cBhvr>
                                      <p:to>
                                        <p:strVal val="visible"/>
                                      </p:to>
                                    </p:set>
                                    <p:anim calcmode="lin" valueType="num">
                                      <p:cBhvr>
                                        <p:cTn id="7" dur="500" fill="hold"/>
                                        <p:tgtEl>
                                          <p:spTgt spid="59"/>
                                        </p:tgtEl>
                                        <p:attrNameLst>
                                          <p:attrName>ppt_x</p:attrName>
                                        </p:attrNameLst>
                                      </p:cBhvr>
                                      <p:tavLst>
                                        <p:tav tm="0">
                                          <p:val>
                                            <p:strVal val="0-#ppt_w/2"/>
                                          </p:val>
                                        </p:tav>
                                        <p:tav tm="100000">
                                          <p:val>
                                            <p:strVal val="#ppt_x"/>
                                          </p:val>
                                        </p:tav>
                                      </p:tavLst>
                                    </p:anim>
                                    <p:anim calcmode="lin" valueType="num">
                                      <p:cBhvr>
                                        <p:cTn id="8"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p:cNvSpPr>
          <p:nvPr>
            <p:ph type="title"/>
          </p:nvPr>
        </p:nvSpPr>
        <p:spPr>
          <a:xfrm>
            <a:off x="0" y="0"/>
            <a:ext cx="9144000" cy="1143001"/>
          </a:xfrm>
          <a:prstGeom prst="rect">
            <a:avLst/>
          </a:prstGeom>
        </p:spPr>
        <p:txBody>
          <a:bodyPr>
            <a:noAutofit/>
          </a:bodyPr>
          <a:lstStyle/>
          <a:p>
            <a:r>
              <a:rPr sz="3600" dirty="0"/>
              <a:t>Natural Resources of </a:t>
            </a:r>
            <a:r>
              <a:rPr lang="en-US" sz="3600" dirty="0"/>
              <a:t>the United Kingdom</a:t>
            </a:r>
            <a:endParaRPr sz="3600" dirty="0"/>
          </a:p>
        </p:txBody>
      </p:sp>
      <p:sp>
        <p:nvSpPr>
          <p:cNvPr id="99" name="Shape 99"/>
          <p:cNvSpPr>
            <a:spLocks noGrp="1"/>
          </p:cNvSpPr>
          <p:nvPr>
            <p:ph type="body" idx="1"/>
          </p:nvPr>
        </p:nvSpPr>
        <p:spPr>
          <a:xfrm>
            <a:off x="457200" y="1225295"/>
            <a:ext cx="8229600" cy="5202937"/>
          </a:xfrm>
          <a:prstGeom prst="rect">
            <a:avLst/>
          </a:prstGeom>
        </p:spPr>
        <p:txBody>
          <a:bodyPr>
            <a:normAutofit fontScale="92500"/>
          </a:bodyPr>
          <a:lstStyle/>
          <a:p>
            <a:pPr marL="667877" indent="-667877" defTabSz="804672">
              <a:spcBef>
                <a:spcPts val="600"/>
              </a:spcBef>
              <a:defRPr sz="2800"/>
            </a:pPr>
            <a:r>
              <a:rPr lang="en-US" dirty="0"/>
              <a:t>The United Kingdom</a:t>
            </a:r>
            <a:r>
              <a:rPr dirty="0"/>
              <a:t>’s natural resources include coal, </a:t>
            </a:r>
            <a:r>
              <a:rPr lang="en-US" dirty="0"/>
              <a:t>petroleum, natural gas, and iron ore</a:t>
            </a:r>
            <a:r>
              <a:rPr dirty="0"/>
              <a:t>.</a:t>
            </a:r>
            <a:endParaRPr lang="en-US" dirty="0"/>
          </a:p>
          <a:p>
            <a:pPr marL="1128126" lvl="2" indent="-667877" defTabSz="804672">
              <a:spcBef>
                <a:spcPts val="600"/>
              </a:spcBef>
              <a:buFont typeface="Arial" charset="0"/>
              <a:buChar char="•"/>
              <a:defRPr sz="2800"/>
            </a:pPr>
            <a:r>
              <a:rPr lang="en-US" dirty="0"/>
              <a:t>These are the backbone to the country’s main industries of auto production, steel manufacturing, and shipbuilding.</a:t>
            </a:r>
            <a:endParaRPr dirty="0"/>
          </a:p>
          <a:p>
            <a:pPr marL="1128126" lvl="2" indent="-667877" defTabSz="804672">
              <a:spcBef>
                <a:spcPts val="600"/>
              </a:spcBef>
              <a:buFont typeface="Arial" charset="0"/>
              <a:buChar char="•"/>
              <a:defRPr sz="2800"/>
            </a:pPr>
            <a:r>
              <a:rPr lang="en-US" dirty="0"/>
              <a:t>The recent shift to cleaner energies has led to a decrease in manufacturing.</a:t>
            </a:r>
          </a:p>
          <a:p>
            <a:pPr marL="667877" indent="-667877" defTabSz="804672">
              <a:spcBef>
                <a:spcPts val="600"/>
              </a:spcBef>
              <a:defRPr sz="2800"/>
            </a:pPr>
            <a:r>
              <a:rPr lang="en-US" dirty="0"/>
              <a:t>Other resources include lead, zinc, gold, tin, limestone, salt, clay, chalk, gypsum, potash, sand, and slate</a:t>
            </a:r>
            <a:r>
              <a:rPr dirty="0"/>
              <a:t>.</a:t>
            </a:r>
          </a:p>
          <a:p>
            <a:pPr marL="667877" indent="-667877" defTabSz="804672">
              <a:spcBef>
                <a:spcPts val="600"/>
              </a:spcBef>
              <a:defRPr sz="2800"/>
            </a:pPr>
            <a:r>
              <a:rPr lang="en-US" dirty="0"/>
              <a:t>Fishing is very profitable, with the fish used in domestic and foreign markets</a:t>
            </a:r>
            <a:r>
              <a:rPr dirty="0"/>
              <a:t>.</a:t>
            </a:r>
            <a:endParaRPr lang="en-US" dirty="0"/>
          </a:p>
          <a:p>
            <a:pPr marL="667877" indent="-667877" defTabSz="804672">
              <a:spcBef>
                <a:spcPts val="600"/>
              </a:spcBef>
              <a:defRPr sz="2800"/>
            </a:pPr>
            <a:r>
              <a:rPr lang="en-US" dirty="0"/>
              <a:t>With the large amount of arable land, the country can produce roughly 60% of its own crops</a:t>
            </a:r>
            <a:r>
              <a:rPr dirty="0"/>
              <a:t>.</a:t>
            </a:r>
          </a:p>
        </p:txBody>
      </p:sp>
      <p:sp>
        <p:nvSpPr>
          <p:cNvPr id="100" name="Shape 100"/>
          <p:cNvSpPr>
            <a:spLocks noGrp="1"/>
          </p:cNvSpPr>
          <p:nvPr>
            <p:ph type="sldNum" sz="quarter" idx="4294967295"/>
          </p:nvPr>
        </p:nvSpPr>
        <p:spPr>
          <a:xfrm>
            <a:off x="8526702" y="6528118"/>
            <a:ext cx="312498"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10</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a:spLocks noGrp="1"/>
          </p:cNvSpPr>
          <p:nvPr>
            <p:ph type="title"/>
          </p:nvPr>
        </p:nvSpPr>
        <p:spPr>
          <a:xfrm>
            <a:off x="0" y="9144"/>
            <a:ext cx="9144000" cy="960121"/>
          </a:xfrm>
          <a:prstGeom prst="rect">
            <a:avLst/>
          </a:prstGeom>
        </p:spPr>
        <p:txBody>
          <a:bodyPr>
            <a:noAutofit/>
          </a:bodyPr>
          <a:lstStyle>
            <a:lvl1pPr defTabSz="850391">
              <a:defRPr sz="4092">
                <a:effectLst>
                  <a:outerShdw blurRad="35433" dist="35433" dir="2700000" rotWithShape="0">
                    <a:srgbClr val="000000">
                      <a:alpha val="43137"/>
                    </a:srgbClr>
                  </a:outerShdw>
                </a:effectLst>
              </a:defRPr>
            </a:lvl1pPr>
          </a:lstStyle>
          <a:p>
            <a:r>
              <a:rPr sz="3400" dirty="0"/>
              <a:t>Environmental Issues of </a:t>
            </a:r>
            <a:r>
              <a:rPr lang="en-US" sz="3400" dirty="0"/>
              <a:t>the United Kingdom</a:t>
            </a:r>
            <a:endParaRPr sz="3400" dirty="0"/>
          </a:p>
        </p:txBody>
      </p:sp>
      <p:sp>
        <p:nvSpPr>
          <p:cNvPr id="107" name="Shape 107"/>
          <p:cNvSpPr>
            <a:spLocks noGrp="1"/>
          </p:cNvSpPr>
          <p:nvPr>
            <p:ph type="body" idx="1"/>
          </p:nvPr>
        </p:nvSpPr>
        <p:spPr>
          <a:xfrm>
            <a:off x="457200" y="914401"/>
            <a:ext cx="8229600" cy="5458968"/>
          </a:xfrm>
          <a:prstGeom prst="rect">
            <a:avLst/>
          </a:prstGeom>
        </p:spPr>
        <p:txBody>
          <a:bodyPr>
            <a:normAutofit/>
          </a:bodyPr>
          <a:lstStyle/>
          <a:p>
            <a:pPr marL="612018" indent="-612018" defTabSz="737371">
              <a:lnSpc>
                <a:spcPct val="72000"/>
              </a:lnSpc>
              <a:spcBef>
                <a:spcPts val="500"/>
              </a:spcBef>
              <a:defRPr sz="2520"/>
            </a:pPr>
            <a:r>
              <a:rPr lang="en-US" dirty="0"/>
              <a:t>London has had a problem with air pollution for quite some time</a:t>
            </a:r>
            <a:r>
              <a:rPr dirty="0"/>
              <a:t>.</a:t>
            </a:r>
          </a:p>
          <a:p>
            <a:pPr marL="996066" lvl="1" indent="-612018" defTabSz="737371">
              <a:lnSpc>
                <a:spcPct val="72000"/>
              </a:lnSpc>
              <a:spcBef>
                <a:spcPts val="500"/>
              </a:spcBef>
              <a:defRPr sz="2520"/>
            </a:pPr>
            <a:r>
              <a:rPr lang="en-US" dirty="0"/>
              <a:t>The word smog, or fog mixed with smoke, was first used to describe London’s air in 1905.</a:t>
            </a:r>
            <a:endParaRPr dirty="0"/>
          </a:p>
          <a:p>
            <a:pPr marL="612018" indent="-612018" defTabSz="737371">
              <a:lnSpc>
                <a:spcPct val="72000"/>
              </a:lnSpc>
              <a:spcBef>
                <a:spcPts val="500"/>
              </a:spcBef>
              <a:defRPr sz="2520"/>
            </a:pPr>
            <a:r>
              <a:rPr lang="en-US" dirty="0"/>
              <a:t>In the </a:t>
            </a:r>
            <a:r>
              <a:rPr lang="en-US" b="1" dirty="0"/>
              <a:t>Great Smog of 1952</a:t>
            </a:r>
            <a:r>
              <a:rPr lang="en-US" dirty="0"/>
              <a:t>, the smog was so dense that the people of London could not see directly in front of them for four days.</a:t>
            </a:r>
          </a:p>
          <a:p>
            <a:pPr marL="612018" indent="-612018" defTabSz="737371">
              <a:lnSpc>
                <a:spcPct val="72000"/>
              </a:lnSpc>
              <a:spcBef>
                <a:spcPts val="500"/>
              </a:spcBef>
              <a:defRPr sz="2520"/>
            </a:pPr>
            <a:r>
              <a:rPr lang="en-US" dirty="0"/>
              <a:t>The </a:t>
            </a:r>
            <a:r>
              <a:rPr lang="en-US" b="1" dirty="0"/>
              <a:t>Industrial Revolution </a:t>
            </a:r>
            <a:r>
              <a:rPr lang="en-US" dirty="0"/>
              <a:t>marked a spike in air pollution, with coal acting as a cheap, available fuel source for many machines at the time</a:t>
            </a:r>
            <a:r>
              <a:rPr dirty="0"/>
              <a:t>.</a:t>
            </a:r>
          </a:p>
          <a:p>
            <a:pPr marL="917449" lvl="2" indent="-457200" defTabSz="737371">
              <a:lnSpc>
                <a:spcPct val="72000"/>
              </a:lnSpc>
              <a:spcBef>
                <a:spcPts val="500"/>
              </a:spcBef>
              <a:buFont typeface="Arial" charset="0"/>
              <a:buChar char="•"/>
              <a:defRPr sz="2520"/>
            </a:pPr>
            <a:r>
              <a:rPr lang="en-US" dirty="0"/>
              <a:t>Because of more recent transitions to cleaner energy, older fuel sources like coal are beginning to be replaced.</a:t>
            </a:r>
            <a:endParaRPr dirty="0"/>
          </a:p>
          <a:p>
            <a:pPr marL="612018" indent="-612018" defTabSz="737371">
              <a:lnSpc>
                <a:spcPct val="72000"/>
              </a:lnSpc>
              <a:spcBef>
                <a:spcPts val="500"/>
              </a:spcBef>
              <a:defRPr sz="2520"/>
            </a:pPr>
            <a:r>
              <a:rPr lang="en-US" dirty="0"/>
              <a:t>Air pollution that still exists blows east and causes </a:t>
            </a:r>
            <a:r>
              <a:rPr lang="en-US" b="1" dirty="0"/>
              <a:t>acid rain </a:t>
            </a:r>
            <a:r>
              <a:rPr lang="en-US" dirty="0"/>
              <a:t>for many countries in Western Europe</a:t>
            </a:r>
            <a:r>
              <a:rPr dirty="0"/>
              <a:t>.</a:t>
            </a:r>
            <a:endParaRPr lang="en-US" dirty="0"/>
          </a:p>
          <a:p>
            <a:pPr marL="612018" indent="-612018" defTabSz="737371">
              <a:lnSpc>
                <a:spcPct val="72000"/>
              </a:lnSpc>
              <a:spcBef>
                <a:spcPts val="500"/>
              </a:spcBef>
              <a:defRPr sz="2520"/>
            </a:pPr>
            <a:r>
              <a:rPr lang="en-US" dirty="0"/>
              <a:t>Another concern is habitat loss for plants and animals caused by urbanization and a need for more farmland.</a:t>
            </a:r>
            <a:endParaRPr dirty="0"/>
          </a:p>
        </p:txBody>
      </p:sp>
      <p:sp>
        <p:nvSpPr>
          <p:cNvPr id="108" name="Shape 108"/>
          <p:cNvSpPr>
            <a:spLocks noGrp="1"/>
          </p:cNvSpPr>
          <p:nvPr>
            <p:ph type="sldNum" sz="quarter" idx="4294967295"/>
          </p:nvPr>
        </p:nvSpPr>
        <p:spPr>
          <a:xfrm>
            <a:off x="8526702" y="6528118"/>
            <a:ext cx="312498"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11</a:t>
            </a:fld>
            <a:endParaRPr/>
          </a:p>
        </p:txBody>
      </p:sp>
      <p:sp>
        <p:nvSpPr>
          <p:cNvPr id="109" name="Shape 109"/>
          <p:cNvSpPr/>
          <p:nvPr/>
        </p:nvSpPr>
        <p:spPr>
          <a:xfrm>
            <a:off x="6621706" y="6105653"/>
            <a:ext cx="2428388" cy="37083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u="sng">
                <a:solidFill>
                  <a:srgbClr val="0000FF"/>
                </a:solidFill>
                <a:uFill>
                  <a:solidFill>
                    <a:srgbClr val="0000FF"/>
                  </a:solidFill>
                </a:uFill>
                <a:hlinkClick r:id="rId2" action="ppaction://hlinksldjump"/>
              </a:defRPr>
            </a:lvl1pPr>
          </a:lstStyle>
          <a:p>
            <a:pPr>
              <a:defRPr u="none">
                <a:solidFill>
                  <a:srgbClr val="000000"/>
                </a:solidFill>
                <a:uFillTx/>
              </a:defRPr>
            </a:pPr>
            <a:r>
              <a:rPr u="sng">
                <a:solidFill>
                  <a:srgbClr val="0000FF"/>
                </a:solidFill>
                <a:uFill>
                  <a:solidFill>
                    <a:srgbClr val="0000FF"/>
                  </a:solidFill>
                </a:uFill>
                <a:hlinkClick r:id="rId2" action="ppaction://hlinksldjump"/>
              </a:rPr>
              <a:t>Return to Main Menu</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hape 111"/>
          <p:cNvSpPr>
            <a:spLocks noGrp="1"/>
          </p:cNvSpPr>
          <p:nvPr>
            <p:ph type="title"/>
          </p:nvPr>
        </p:nvSpPr>
        <p:spPr>
          <a:xfrm>
            <a:off x="0" y="0"/>
            <a:ext cx="9144000" cy="1143000"/>
          </a:xfrm>
          <a:prstGeom prst="rect">
            <a:avLst/>
          </a:prstGeom>
        </p:spPr>
        <p:txBody>
          <a:bodyPr>
            <a:normAutofit/>
          </a:bodyPr>
          <a:lstStyle>
            <a:lvl1pPr defTabSz="859536">
              <a:defRPr sz="3200">
                <a:effectLst>
                  <a:outerShdw blurRad="38100" dist="35814" dir="2700000" rotWithShape="0">
                    <a:srgbClr val="000000">
                      <a:alpha val="43137"/>
                    </a:srgbClr>
                  </a:outerShdw>
                </a:effectLst>
              </a:defRPr>
            </a:lvl1pPr>
          </a:lstStyle>
          <a:p>
            <a:r>
              <a:rPr sz="3100" dirty="0"/>
              <a:t>Section 2: A Brief History of </a:t>
            </a:r>
            <a:r>
              <a:rPr lang="en-US" sz="3100" dirty="0"/>
              <a:t>the United Kingdom</a:t>
            </a:r>
            <a:endParaRPr sz="3100" dirty="0"/>
          </a:p>
        </p:txBody>
      </p:sp>
      <p:sp>
        <p:nvSpPr>
          <p:cNvPr id="112" name="Shape 112"/>
          <p:cNvSpPr>
            <a:spLocks noGrp="1"/>
          </p:cNvSpPr>
          <p:nvPr>
            <p:ph type="body" idx="1"/>
          </p:nvPr>
        </p:nvSpPr>
        <p:spPr>
          <a:xfrm>
            <a:off x="457200" y="1600200"/>
            <a:ext cx="8229600" cy="4525963"/>
          </a:xfrm>
          <a:prstGeom prst="rect">
            <a:avLst/>
          </a:prstGeom>
        </p:spPr>
        <p:txBody>
          <a:bodyPr/>
          <a:lstStyle>
            <a:lvl2pPr marL="742950" indent="-285750">
              <a:lnSpc>
                <a:spcPct val="100000"/>
              </a:lnSpc>
              <a:spcBef>
                <a:spcPts val="600"/>
              </a:spcBef>
              <a:buFont typeface="Arial"/>
              <a:defRPr sz="2800"/>
            </a:lvl2pPr>
          </a:lstStyle>
          <a:p>
            <a:r>
              <a:rPr dirty="0"/>
              <a:t>Essential Question:</a:t>
            </a:r>
          </a:p>
          <a:p>
            <a:pPr lvl="1"/>
            <a:r>
              <a:rPr lang="en-US" dirty="0"/>
              <a:t>How has the United Kingdom’s status changed as a result of World War II</a:t>
            </a:r>
            <a:r>
              <a:rPr dirty="0"/>
              <a:t>?</a:t>
            </a:r>
          </a:p>
        </p:txBody>
      </p:sp>
      <p:sp>
        <p:nvSpPr>
          <p:cNvPr id="113" name="Shape 113"/>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12</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12">
                                            <p:bg/>
                                          </p:spTgt>
                                        </p:tgtEl>
                                        <p:attrNameLst>
                                          <p:attrName>style.visibility</p:attrName>
                                        </p:attrNameLst>
                                      </p:cBhvr>
                                      <p:to>
                                        <p:strVal val="visible"/>
                                      </p:to>
                                    </p:set>
                                    <p:anim calcmode="lin" valueType="num">
                                      <p:cBhvr>
                                        <p:cTn id="7" dur="500" fill="hold"/>
                                        <p:tgtEl>
                                          <p:spTgt spid="112">
                                            <p:bg/>
                                          </p:spTgt>
                                        </p:tgtEl>
                                        <p:attrNameLst>
                                          <p:attrName>ppt_x</p:attrName>
                                        </p:attrNameLst>
                                      </p:cBhvr>
                                      <p:tavLst>
                                        <p:tav tm="0">
                                          <p:val>
                                            <p:strVal val="0-#ppt_w/2"/>
                                          </p:val>
                                        </p:tav>
                                        <p:tav tm="100000">
                                          <p:val>
                                            <p:strVal val="#ppt_x"/>
                                          </p:val>
                                        </p:tav>
                                      </p:tavLst>
                                    </p:anim>
                                    <p:anim calcmode="lin" valueType="num">
                                      <p:cBhvr>
                                        <p:cTn id="8" dur="500" fill="hold"/>
                                        <p:tgtEl>
                                          <p:spTgt spid="112">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12">
                                            <p:txEl>
                                              <p:pRg st="0" end="0"/>
                                            </p:txEl>
                                          </p:spTgt>
                                        </p:tgtEl>
                                        <p:attrNameLst>
                                          <p:attrName>style.visibility</p:attrName>
                                        </p:attrNameLst>
                                      </p:cBhvr>
                                      <p:to>
                                        <p:strVal val="visible"/>
                                      </p:to>
                                    </p:set>
                                    <p:anim calcmode="lin" valueType="num">
                                      <p:cBhvr>
                                        <p:cTn id="11" dur="500" fill="hold"/>
                                        <p:tgtEl>
                                          <p:spTgt spid="112">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12">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112">
                                            <p:txEl>
                                              <p:pRg st="1" end="1"/>
                                            </p:txEl>
                                          </p:spTgt>
                                        </p:tgtEl>
                                        <p:attrNameLst>
                                          <p:attrName>style.visibility</p:attrName>
                                        </p:attrNameLst>
                                      </p:cBhvr>
                                      <p:to>
                                        <p:strVal val="visible"/>
                                      </p:to>
                                    </p:set>
                                    <p:anim calcmode="lin" valueType="num">
                                      <p:cBhvr>
                                        <p:cTn id="16" dur="500" fill="hold"/>
                                        <p:tgtEl>
                                          <p:spTgt spid="112">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12">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1" build="p" bldLvl="5"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a:spLocks noGrp="1"/>
          </p:cNvSpPr>
          <p:nvPr>
            <p:ph type="title"/>
          </p:nvPr>
        </p:nvSpPr>
        <p:spPr>
          <a:xfrm>
            <a:off x="0" y="0"/>
            <a:ext cx="9144000" cy="1143000"/>
          </a:xfrm>
          <a:prstGeom prst="rect">
            <a:avLst/>
          </a:prstGeom>
        </p:spPr>
        <p:txBody>
          <a:bodyPr>
            <a:normAutofit/>
          </a:bodyPr>
          <a:lstStyle>
            <a:lvl1pPr defTabSz="859536">
              <a:defRPr sz="3200">
                <a:effectLst>
                  <a:outerShdw blurRad="38100" dist="35814" dir="2700000" rotWithShape="0">
                    <a:srgbClr val="000000">
                      <a:alpha val="43137"/>
                    </a:srgbClr>
                  </a:outerShdw>
                </a:effectLst>
              </a:defRPr>
            </a:lvl1pPr>
          </a:lstStyle>
          <a:p>
            <a:r>
              <a:rPr sz="3100" dirty="0"/>
              <a:t>Section 2: A Brief History of </a:t>
            </a:r>
            <a:r>
              <a:rPr lang="en-US" sz="3100" dirty="0"/>
              <a:t>the United Kingdom</a:t>
            </a:r>
            <a:endParaRPr sz="3100" dirty="0"/>
          </a:p>
        </p:txBody>
      </p:sp>
      <p:sp>
        <p:nvSpPr>
          <p:cNvPr id="116" name="Shape 116"/>
          <p:cNvSpPr>
            <a:spLocks noGrp="1"/>
          </p:cNvSpPr>
          <p:nvPr>
            <p:ph type="body" idx="1"/>
          </p:nvPr>
        </p:nvSpPr>
        <p:spPr>
          <a:xfrm>
            <a:off x="457200" y="1673352"/>
            <a:ext cx="8229600" cy="4346448"/>
          </a:xfrm>
          <a:prstGeom prst="rect">
            <a:avLst/>
          </a:prstGeom>
        </p:spPr>
        <p:txBody>
          <a:bodyPr/>
          <a:lstStyle/>
          <a:p>
            <a:r>
              <a:rPr dirty="0"/>
              <a:t>What terms do I need to know? </a:t>
            </a:r>
          </a:p>
          <a:p>
            <a:pPr marL="742950" lvl="1" indent="-285750">
              <a:lnSpc>
                <a:spcPct val="100000"/>
              </a:lnSpc>
              <a:spcBef>
                <a:spcPts val="600"/>
              </a:spcBef>
              <a:buFont typeface="Arial"/>
              <a:defRPr sz="2800"/>
            </a:pPr>
            <a:r>
              <a:rPr lang="en-US" dirty="0"/>
              <a:t>Parliament of Great Britain</a:t>
            </a:r>
            <a:endParaRPr dirty="0"/>
          </a:p>
          <a:p>
            <a:pPr marL="742950" lvl="1" indent="-285750">
              <a:lnSpc>
                <a:spcPct val="100000"/>
              </a:lnSpc>
              <a:spcBef>
                <a:spcPts val="600"/>
              </a:spcBef>
              <a:buFont typeface="Arial"/>
              <a:defRPr sz="2800"/>
            </a:pPr>
            <a:r>
              <a:rPr lang="en-US" dirty="0"/>
              <a:t>British Commonwealth of Nations</a:t>
            </a:r>
            <a:endParaRPr dirty="0"/>
          </a:p>
          <a:p>
            <a:pPr marL="742950" lvl="1" indent="-285750">
              <a:lnSpc>
                <a:spcPct val="100000"/>
              </a:lnSpc>
              <a:spcBef>
                <a:spcPts val="600"/>
              </a:spcBef>
              <a:buFont typeface="Arial"/>
              <a:defRPr sz="2800"/>
            </a:pPr>
            <a:r>
              <a:rPr lang="en-US" dirty="0"/>
              <a:t>Brexit</a:t>
            </a:r>
            <a:endParaRPr dirty="0"/>
          </a:p>
        </p:txBody>
      </p:sp>
      <p:sp>
        <p:nvSpPr>
          <p:cNvPr id="117" name="Shape 117"/>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13</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16">
                                            <p:bg/>
                                          </p:spTgt>
                                        </p:tgtEl>
                                        <p:attrNameLst>
                                          <p:attrName>style.visibility</p:attrName>
                                        </p:attrNameLst>
                                      </p:cBhvr>
                                      <p:to>
                                        <p:strVal val="visible"/>
                                      </p:to>
                                    </p:set>
                                    <p:anim calcmode="lin" valueType="num">
                                      <p:cBhvr>
                                        <p:cTn id="7" dur="500" fill="hold"/>
                                        <p:tgtEl>
                                          <p:spTgt spid="116">
                                            <p:bg/>
                                          </p:spTgt>
                                        </p:tgtEl>
                                        <p:attrNameLst>
                                          <p:attrName>ppt_x</p:attrName>
                                        </p:attrNameLst>
                                      </p:cBhvr>
                                      <p:tavLst>
                                        <p:tav tm="0">
                                          <p:val>
                                            <p:strVal val="0-#ppt_w/2"/>
                                          </p:val>
                                        </p:tav>
                                        <p:tav tm="100000">
                                          <p:val>
                                            <p:strVal val="#ppt_x"/>
                                          </p:val>
                                        </p:tav>
                                      </p:tavLst>
                                    </p:anim>
                                    <p:anim calcmode="lin" valueType="num">
                                      <p:cBhvr>
                                        <p:cTn id="8" dur="500" fill="hold"/>
                                        <p:tgtEl>
                                          <p:spTgt spid="116">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16">
                                            <p:txEl>
                                              <p:pRg st="0" end="0"/>
                                            </p:txEl>
                                          </p:spTgt>
                                        </p:tgtEl>
                                        <p:attrNameLst>
                                          <p:attrName>style.visibility</p:attrName>
                                        </p:attrNameLst>
                                      </p:cBhvr>
                                      <p:to>
                                        <p:strVal val="visible"/>
                                      </p:to>
                                    </p:set>
                                    <p:anim calcmode="lin" valueType="num">
                                      <p:cBhvr>
                                        <p:cTn id="11" dur="500" fill="hold"/>
                                        <p:tgtEl>
                                          <p:spTgt spid="116">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16">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116">
                                            <p:txEl>
                                              <p:pRg st="1" end="1"/>
                                            </p:txEl>
                                          </p:spTgt>
                                        </p:tgtEl>
                                        <p:attrNameLst>
                                          <p:attrName>style.visibility</p:attrName>
                                        </p:attrNameLst>
                                      </p:cBhvr>
                                      <p:to>
                                        <p:strVal val="visible"/>
                                      </p:to>
                                    </p:set>
                                    <p:anim calcmode="lin" valueType="num">
                                      <p:cBhvr>
                                        <p:cTn id="16" dur="500" fill="hold"/>
                                        <p:tgtEl>
                                          <p:spTgt spid="116">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16">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116">
                                            <p:txEl>
                                              <p:pRg st="2" end="2"/>
                                            </p:txEl>
                                          </p:spTgt>
                                        </p:tgtEl>
                                        <p:attrNameLst>
                                          <p:attrName>style.visibility</p:attrName>
                                        </p:attrNameLst>
                                      </p:cBhvr>
                                      <p:to>
                                        <p:strVal val="visible"/>
                                      </p:to>
                                    </p:set>
                                    <p:anim calcmode="lin" valueType="num">
                                      <p:cBhvr>
                                        <p:cTn id="21" dur="500" fill="hold"/>
                                        <p:tgtEl>
                                          <p:spTgt spid="116">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16">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1" nodeType="afterEffect">
                                  <p:stCondLst>
                                    <p:cond delay="0"/>
                                  </p:stCondLst>
                                  <p:iterate>
                                    <p:tmAbs val="0"/>
                                  </p:iterate>
                                  <p:childTnLst>
                                    <p:set>
                                      <p:cBhvr>
                                        <p:cTn id="25" fill="hold"/>
                                        <p:tgtEl>
                                          <p:spTgt spid="116">
                                            <p:txEl>
                                              <p:pRg st="3" end="3"/>
                                            </p:txEl>
                                          </p:spTgt>
                                        </p:tgtEl>
                                        <p:attrNameLst>
                                          <p:attrName>style.visibility</p:attrName>
                                        </p:attrNameLst>
                                      </p:cBhvr>
                                      <p:to>
                                        <p:strVal val="visible"/>
                                      </p:to>
                                    </p:set>
                                    <p:anim calcmode="lin" valueType="num">
                                      <p:cBhvr>
                                        <p:cTn id="26" dur="500" fill="hold"/>
                                        <p:tgtEl>
                                          <p:spTgt spid="116">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11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1" build="p" bldLvl="5"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title"/>
          </p:nvPr>
        </p:nvSpPr>
        <p:spPr>
          <a:xfrm>
            <a:off x="1" y="-91440"/>
            <a:ext cx="9144000" cy="1143001"/>
          </a:xfrm>
          <a:prstGeom prst="rect">
            <a:avLst/>
          </a:prstGeom>
        </p:spPr>
        <p:txBody>
          <a:bodyPr>
            <a:noAutofit/>
          </a:bodyPr>
          <a:lstStyle/>
          <a:p>
            <a:r>
              <a:rPr lang="en-US" sz="3700" dirty="0"/>
              <a:t>The Age of Exploration and Colonization</a:t>
            </a:r>
            <a:endParaRPr sz="3700" dirty="0"/>
          </a:p>
        </p:txBody>
      </p:sp>
      <p:sp>
        <p:nvSpPr>
          <p:cNvPr id="120" name="Shape 120"/>
          <p:cNvSpPr>
            <a:spLocks noGrp="1"/>
          </p:cNvSpPr>
          <p:nvPr>
            <p:ph type="body" idx="1"/>
          </p:nvPr>
        </p:nvSpPr>
        <p:spPr>
          <a:xfrm>
            <a:off x="453349" y="941642"/>
            <a:ext cx="8229601" cy="5504878"/>
          </a:xfrm>
          <a:prstGeom prst="rect">
            <a:avLst/>
          </a:prstGeom>
        </p:spPr>
        <p:txBody>
          <a:bodyPr>
            <a:noAutofit/>
          </a:bodyPr>
          <a:lstStyle/>
          <a:p>
            <a:pPr marL="593955" indent="-593955" defTabSz="715609">
              <a:spcBef>
                <a:spcPts val="500"/>
              </a:spcBef>
              <a:defRPr sz="2494"/>
            </a:pPr>
            <a:r>
              <a:rPr lang="en-US" sz="2350" dirty="0"/>
              <a:t>The United Kingdom’s unified history began when King James VI of Scotland inherited the crown of the Kingdom of England in 1603</a:t>
            </a:r>
            <a:r>
              <a:rPr sz="2350" dirty="0"/>
              <a:t>.</a:t>
            </a:r>
          </a:p>
          <a:p>
            <a:pPr marL="593955" indent="-593955" defTabSz="715609">
              <a:spcBef>
                <a:spcPts val="500"/>
              </a:spcBef>
              <a:defRPr sz="2494"/>
            </a:pPr>
            <a:r>
              <a:rPr lang="en-US" sz="2350" dirty="0"/>
              <a:t>In 1707, a single </a:t>
            </a:r>
            <a:r>
              <a:rPr lang="en-US" sz="2350" b="1" dirty="0"/>
              <a:t>Parliament of Great Britain </a:t>
            </a:r>
            <a:r>
              <a:rPr lang="en-US" sz="2350" dirty="0"/>
              <a:t>was established along with an official name change to the Kingdom of Great Britain</a:t>
            </a:r>
            <a:r>
              <a:rPr sz="2350" dirty="0"/>
              <a:t>.</a:t>
            </a:r>
          </a:p>
          <a:p>
            <a:pPr marL="987147" lvl="1" indent="-593955" defTabSz="715609">
              <a:spcBef>
                <a:spcPts val="500"/>
              </a:spcBef>
              <a:defRPr sz="2494"/>
            </a:pPr>
            <a:r>
              <a:rPr lang="en-US" sz="2350" dirty="0"/>
              <a:t>In 1801, the addition of the Kingdom of Ireland caused the country to become the United Kingdom of Great Britain and Ireland.</a:t>
            </a:r>
            <a:endParaRPr sz="2350" dirty="0"/>
          </a:p>
          <a:p>
            <a:pPr marL="593955" indent="-593955" defTabSz="715609">
              <a:spcBef>
                <a:spcPts val="500"/>
              </a:spcBef>
              <a:defRPr sz="2494"/>
            </a:pPr>
            <a:r>
              <a:rPr lang="en-US" sz="2350" dirty="0"/>
              <a:t>The British Empire once covered the largest territory in history with control over Australia, most of North America, India, much of east Africa, and numerous islands of the world.</a:t>
            </a:r>
          </a:p>
          <a:p>
            <a:pPr marL="1054204" lvl="2" indent="-593955" defTabSz="715609">
              <a:spcBef>
                <a:spcPts val="500"/>
              </a:spcBef>
              <a:buFont typeface="Arial" charset="0"/>
              <a:buChar char="•"/>
              <a:defRPr sz="2494"/>
            </a:pPr>
            <a:r>
              <a:rPr lang="en-US" sz="2350" dirty="0"/>
              <a:t>Even after the United States gained its independence, Britain still maintained control over Canada until the 20</a:t>
            </a:r>
            <a:r>
              <a:rPr lang="en-US" sz="2350" baseline="30000" dirty="0"/>
              <a:t>th</a:t>
            </a:r>
            <a:r>
              <a:rPr lang="en-US" sz="2350" dirty="0"/>
              <a:t> century.</a:t>
            </a:r>
          </a:p>
          <a:p>
            <a:pPr marL="1054204" lvl="2" indent="-593955" defTabSz="715609">
              <a:spcBef>
                <a:spcPts val="500"/>
              </a:spcBef>
              <a:buFont typeface="Arial" charset="0"/>
              <a:buChar char="•"/>
              <a:defRPr sz="2494"/>
            </a:pPr>
            <a:r>
              <a:rPr lang="en-US" sz="2350" dirty="0"/>
              <a:t>By the 1920s, almost a fourth of the world’s population was under British control.</a:t>
            </a:r>
            <a:endParaRPr sz="2350" dirty="0"/>
          </a:p>
        </p:txBody>
      </p:sp>
      <p:sp>
        <p:nvSpPr>
          <p:cNvPr id="121" name="Shape 121"/>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14</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20">
                                            <p:bg/>
                                          </p:spTgt>
                                        </p:tgtEl>
                                        <p:attrNameLst>
                                          <p:attrName>style.visibility</p:attrName>
                                        </p:attrNameLst>
                                      </p:cBhvr>
                                      <p:to>
                                        <p:strVal val="visible"/>
                                      </p:to>
                                    </p:set>
                                    <p:anim calcmode="lin" valueType="num">
                                      <p:cBhvr>
                                        <p:cTn id="7" dur="500" fill="hold"/>
                                        <p:tgtEl>
                                          <p:spTgt spid="120">
                                            <p:bg/>
                                          </p:spTgt>
                                        </p:tgtEl>
                                        <p:attrNameLst>
                                          <p:attrName>ppt_x</p:attrName>
                                        </p:attrNameLst>
                                      </p:cBhvr>
                                      <p:tavLst>
                                        <p:tav tm="0">
                                          <p:val>
                                            <p:strVal val="0-#ppt_w/2"/>
                                          </p:val>
                                        </p:tav>
                                        <p:tav tm="100000">
                                          <p:val>
                                            <p:strVal val="#ppt_x"/>
                                          </p:val>
                                        </p:tav>
                                      </p:tavLst>
                                    </p:anim>
                                    <p:anim calcmode="lin" valueType="num">
                                      <p:cBhvr>
                                        <p:cTn id="8" dur="500" fill="hold"/>
                                        <p:tgtEl>
                                          <p:spTgt spid="120">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20">
                                            <p:txEl>
                                              <p:pRg st="0" end="0"/>
                                            </p:txEl>
                                          </p:spTgt>
                                        </p:tgtEl>
                                        <p:attrNameLst>
                                          <p:attrName>style.visibility</p:attrName>
                                        </p:attrNameLst>
                                      </p:cBhvr>
                                      <p:to>
                                        <p:strVal val="visible"/>
                                      </p:to>
                                    </p:set>
                                    <p:anim calcmode="lin" valueType="num">
                                      <p:cBhvr>
                                        <p:cTn id="11" dur="500" fill="hold"/>
                                        <p:tgtEl>
                                          <p:spTgt spid="120">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20">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120">
                                            <p:txEl>
                                              <p:pRg st="1" end="1"/>
                                            </p:txEl>
                                          </p:spTgt>
                                        </p:tgtEl>
                                        <p:attrNameLst>
                                          <p:attrName>style.visibility</p:attrName>
                                        </p:attrNameLst>
                                      </p:cBhvr>
                                      <p:to>
                                        <p:strVal val="visible"/>
                                      </p:to>
                                    </p:set>
                                    <p:anim calcmode="lin" valueType="num">
                                      <p:cBhvr>
                                        <p:cTn id="16" dur="500" fill="hold"/>
                                        <p:tgtEl>
                                          <p:spTgt spid="120">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20">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120">
                                            <p:txEl>
                                              <p:pRg st="2" end="2"/>
                                            </p:txEl>
                                          </p:spTgt>
                                        </p:tgtEl>
                                        <p:attrNameLst>
                                          <p:attrName>style.visibility</p:attrName>
                                        </p:attrNameLst>
                                      </p:cBhvr>
                                      <p:to>
                                        <p:strVal val="visible"/>
                                      </p:to>
                                    </p:set>
                                    <p:anim calcmode="lin" valueType="num">
                                      <p:cBhvr>
                                        <p:cTn id="21" dur="500" fill="hold"/>
                                        <p:tgtEl>
                                          <p:spTgt spid="120">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20">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1" nodeType="afterEffect">
                                  <p:stCondLst>
                                    <p:cond delay="0"/>
                                  </p:stCondLst>
                                  <p:iterate>
                                    <p:tmAbs val="0"/>
                                  </p:iterate>
                                  <p:childTnLst>
                                    <p:set>
                                      <p:cBhvr>
                                        <p:cTn id="25" fill="hold"/>
                                        <p:tgtEl>
                                          <p:spTgt spid="120">
                                            <p:txEl>
                                              <p:pRg st="3" end="3"/>
                                            </p:txEl>
                                          </p:spTgt>
                                        </p:tgtEl>
                                        <p:attrNameLst>
                                          <p:attrName>style.visibility</p:attrName>
                                        </p:attrNameLst>
                                      </p:cBhvr>
                                      <p:to>
                                        <p:strVal val="visible"/>
                                      </p:to>
                                    </p:set>
                                    <p:anim calcmode="lin" valueType="num">
                                      <p:cBhvr>
                                        <p:cTn id="26" dur="500" fill="hold"/>
                                        <p:tgtEl>
                                          <p:spTgt spid="120">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120">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1" nodeType="afterEffect">
                                  <p:stCondLst>
                                    <p:cond delay="0"/>
                                  </p:stCondLst>
                                  <p:iterate>
                                    <p:tmAbs val="0"/>
                                  </p:iterate>
                                  <p:childTnLst>
                                    <p:set>
                                      <p:cBhvr>
                                        <p:cTn id="30" fill="hold"/>
                                        <p:tgtEl>
                                          <p:spTgt spid="120">
                                            <p:txEl>
                                              <p:pRg st="4" end="4"/>
                                            </p:txEl>
                                          </p:spTgt>
                                        </p:tgtEl>
                                        <p:attrNameLst>
                                          <p:attrName>style.visibility</p:attrName>
                                        </p:attrNameLst>
                                      </p:cBhvr>
                                      <p:to>
                                        <p:strVal val="visible"/>
                                      </p:to>
                                    </p:set>
                                    <p:anim calcmode="lin" valueType="num">
                                      <p:cBhvr>
                                        <p:cTn id="31" dur="500" fill="hold"/>
                                        <p:tgtEl>
                                          <p:spTgt spid="120">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120">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8" fill="hold" grpId="1" nodeType="afterEffect">
                                  <p:stCondLst>
                                    <p:cond delay="0"/>
                                  </p:stCondLst>
                                  <p:iterate>
                                    <p:tmAbs val="0"/>
                                  </p:iterate>
                                  <p:childTnLst>
                                    <p:set>
                                      <p:cBhvr>
                                        <p:cTn id="35" fill="hold"/>
                                        <p:tgtEl>
                                          <p:spTgt spid="120">
                                            <p:txEl>
                                              <p:pRg st="5" end="5"/>
                                            </p:txEl>
                                          </p:spTgt>
                                        </p:tgtEl>
                                        <p:attrNameLst>
                                          <p:attrName>style.visibility</p:attrName>
                                        </p:attrNameLst>
                                      </p:cBhvr>
                                      <p:to>
                                        <p:strVal val="visible"/>
                                      </p:to>
                                    </p:set>
                                    <p:anim calcmode="lin" valueType="num">
                                      <p:cBhvr>
                                        <p:cTn id="36" dur="500" fill="hold"/>
                                        <p:tgtEl>
                                          <p:spTgt spid="120">
                                            <p:txEl>
                                              <p:pRg st="5" end="5"/>
                                            </p:txEl>
                                          </p:spTgt>
                                        </p:tgtEl>
                                        <p:attrNameLst>
                                          <p:attrName>ppt_x</p:attrName>
                                        </p:attrNameLst>
                                      </p:cBhvr>
                                      <p:tavLst>
                                        <p:tav tm="0">
                                          <p:val>
                                            <p:strVal val="0-#ppt_w/2"/>
                                          </p:val>
                                        </p:tav>
                                        <p:tav tm="100000">
                                          <p:val>
                                            <p:strVal val="#ppt_x"/>
                                          </p:val>
                                        </p:tav>
                                      </p:tavLst>
                                    </p:anim>
                                    <p:anim calcmode="lin" valueType="num">
                                      <p:cBhvr>
                                        <p:cTn id="37" dur="500" fill="hold"/>
                                        <p:tgtEl>
                                          <p:spTgt spid="12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1" build="p" bldLvl="5"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xfrm>
            <a:off x="457200" y="0"/>
            <a:ext cx="8229600" cy="896112"/>
          </a:xfrm>
          <a:prstGeom prst="rect">
            <a:avLst/>
          </a:prstGeom>
        </p:spPr>
        <p:txBody>
          <a:bodyPr/>
          <a:lstStyle/>
          <a:p>
            <a:r>
              <a:rPr lang="en-US"/>
              <a:t>The Effects of World War II</a:t>
            </a:r>
            <a:endParaRPr dirty="0"/>
          </a:p>
        </p:txBody>
      </p:sp>
      <p:sp>
        <p:nvSpPr>
          <p:cNvPr id="124" name="Shape 124"/>
          <p:cNvSpPr>
            <a:spLocks noGrp="1"/>
          </p:cNvSpPr>
          <p:nvPr>
            <p:ph type="body" idx="1"/>
          </p:nvPr>
        </p:nvSpPr>
        <p:spPr>
          <a:xfrm>
            <a:off x="457200" y="896112"/>
            <a:ext cx="8229600" cy="5632004"/>
          </a:xfrm>
          <a:prstGeom prst="rect">
            <a:avLst/>
          </a:prstGeom>
        </p:spPr>
        <p:txBody>
          <a:bodyPr>
            <a:normAutofit/>
          </a:bodyPr>
          <a:lstStyle/>
          <a:p>
            <a:pPr marL="443788" indent="-443788" defTabSz="532546">
              <a:lnSpc>
                <a:spcPct val="90000"/>
              </a:lnSpc>
              <a:spcBef>
                <a:spcPts val="300"/>
              </a:spcBef>
              <a:defRPr sz="1856">
                <a:solidFill>
                  <a:srgbClr val="080808"/>
                </a:solidFill>
              </a:defRPr>
            </a:pPr>
            <a:r>
              <a:rPr lang="en-US" sz="2400" dirty="0"/>
              <a:t>World War II saw the Soviet Union, Nationalist China, and the United States join the British as the Allied Powers</a:t>
            </a:r>
            <a:r>
              <a:rPr sz="2400" dirty="0"/>
              <a:t>. </a:t>
            </a:r>
          </a:p>
          <a:p>
            <a:pPr marL="443788" indent="-443788" defTabSz="532546">
              <a:lnSpc>
                <a:spcPct val="90000"/>
              </a:lnSpc>
              <a:spcBef>
                <a:spcPts val="300"/>
              </a:spcBef>
              <a:defRPr sz="1856">
                <a:solidFill>
                  <a:srgbClr val="080808"/>
                </a:solidFill>
              </a:defRPr>
            </a:pPr>
            <a:r>
              <a:rPr lang="en-US" sz="2400" dirty="0"/>
              <a:t>The British Empire helped fight a successful war against Germany, Italy, and Japan</a:t>
            </a:r>
            <a:r>
              <a:rPr sz="2400" dirty="0"/>
              <a:t>.</a:t>
            </a:r>
          </a:p>
          <a:p>
            <a:pPr marL="736396" lvl="1" indent="-443788" defTabSz="532546">
              <a:lnSpc>
                <a:spcPct val="90000"/>
              </a:lnSpc>
              <a:spcBef>
                <a:spcPts val="300"/>
              </a:spcBef>
              <a:defRPr sz="1856">
                <a:solidFill>
                  <a:srgbClr val="080808"/>
                </a:solidFill>
              </a:defRPr>
            </a:pPr>
            <a:r>
              <a:rPr lang="en-US" sz="2400" dirty="0"/>
              <a:t>To reduce the economic stress on itself from the war, Britain granted independence to much of its empire</a:t>
            </a:r>
            <a:r>
              <a:rPr sz="2400" dirty="0"/>
              <a:t>.</a:t>
            </a:r>
            <a:endParaRPr lang="en-US" sz="2400" dirty="0"/>
          </a:p>
          <a:p>
            <a:pPr marL="736396" lvl="1" indent="-443788" defTabSz="532546">
              <a:lnSpc>
                <a:spcPct val="90000"/>
              </a:lnSpc>
              <a:spcBef>
                <a:spcPts val="300"/>
              </a:spcBef>
              <a:defRPr sz="1856">
                <a:solidFill>
                  <a:srgbClr val="080808"/>
                </a:solidFill>
              </a:defRPr>
            </a:pPr>
            <a:r>
              <a:rPr lang="en-US" sz="2400" dirty="0"/>
              <a:t>These new nations joined a group called the </a:t>
            </a:r>
            <a:r>
              <a:rPr lang="en-US" sz="2400" b="1" dirty="0"/>
              <a:t>British Commonwealth of Nations</a:t>
            </a:r>
            <a:r>
              <a:rPr lang="en-US" sz="2400" dirty="0"/>
              <a:t>.</a:t>
            </a:r>
          </a:p>
          <a:p>
            <a:pPr marL="443788" indent="-443788" defTabSz="532546">
              <a:lnSpc>
                <a:spcPct val="90000"/>
              </a:lnSpc>
              <a:spcBef>
                <a:spcPts val="300"/>
              </a:spcBef>
              <a:defRPr sz="1856">
                <a:solidFill>
                  <a:srgbClr val="080808"/>
                </a:solidFill>
              </a:defRPr>
            </a:pPr>
            <a:r>
              <a:rPr lang="en-US" sz="2400" dirty="0"/>
              <a:t>The United Kingdom is now a leading member of the United Nations and the North Atlantic Treaty Organization</a:t>
            </a:r>
            <a:r>
              <a:rPr sz="2400" dirty="0"/>
              <a:t>.</a:t>
            </a:r>
          </a:p>
          <a:p>
            <a:pPr marL="443788" indent="-443788" defTabSz="532546">
              <a:lnSpc>
                <a:spcPct val="90000"/>
              </a:lnSpc>
              <a:spcBef>
                <a:spcPts val="300"/>
              </a:spcBef>
              <a:defRPr sz="1856">
                <a:solidFill>
                  <a:srgbClr val="080808"/>
                </a:solidFill>
              </a:defRPr>
            </a:pPr>
            <a:r>
              <a:rPr lang="en-US" sz="2400" dirty="0"/>
              <a:t>With their current position, they now monitor many aspects of the worldwide community.</a:t>
            </a:r>
            <a:endParaRPr sz="2400" dirty="0"/>
          </a:p>
        </p:txBody>
      </p:sp>
      <p:sp>
        <p:nvSpPr>
          <p:cNvPr id="125" name="Shape 125"/>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15</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24">
                                            <p:bg/>
                                          </p:spTgt>
                                        </p:tgtEl>
                                        <p:attrNameLst>
                                          <p:attrName>style.visibility</p:attrName>
                                        </p:attrNameLst>
                                      </p:cBhvr>
                                      <p:to>
                                        <p:strVal val="visible"/>
                                      </p:to>
                                    </p:set>
                                    <p:anim calcmode="lin" valueType="num">
                                      <p:cBhvr>
                                        <p:cTn id="7" dur="500" fill="hold"/>
                                        <p:tgtEl>
                                          <p:spTgt spid="124">
                                            <p:bg/>
                                          </p:spTgt>
                                        </p:tgtEl>
                                        <p:attrNameLst>
                                          <p:attrName>ppt_x</p:attrName>
                                        </p:attrNameLst>
                                      </p:cBhvr>
                                      <p:tavLst>
                                        <p:tav tm="0">
                                          <p:val>
                                            <p:strVal val="0-#ppt_w/2"/>
                                          </p:val>
                                        </p:tav>
                                        <p:tav tm="100000">
                                          <p:val>
                                            <p:strVal val="#ppt_x"/>
                                          </p:val>
                                        </p:tav>
                                      </p:tavLst>
                                    </p:anim>
                                    <p:anim calcmode="lin" valueType="num">
                                      <p:cBhvr>
                                        <p:cTn id="8" dur="500" fill="hold"/>
                                        <p:tgtEl>
                                          <p:spTgt spid="124">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24">
                                            <p:txEl>
                                              <p:pRg st="0" end="0"/>
                                            </p:txEl>
                                          </p:spTgt>
                                        </p:tgtEl>
                                        <p:attrNameLst>
                                          <p:attrName>style.visibility</p:attrName>
                                        </p:attrNameLst>
                                      </p:cBhvr>
                                      <p:to>
                                        <p:strVal val="visible"/>
                                      </p:to>
                                    </p:set>
                                    <p:anim calcmode="lin" valueType="num">
                                      <p:cBhvr>
                                        <p:cTn id="11" dur="500" fill="hold"/>
                                        <p:tgtEl>
                                          <p:spTgt spid="124">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24">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124">
                                            <p:txEl>
                                              <p:pRg st="1" end="1"/>
                                            </p:txEl>
                                          </p:spTgt>
                                        </p:tgtEl>
                                        <p:attrNameLst>
                                          <p:attrName>style.visibility</p:attrName>
                                        </p:attrNameLst>
                                      </p:cBhvr>
                                      <p:to>
                                        <p:strVal val="visible"/>
                                      </p:to>
                                    </p:set>
                                    <p:anim calcmode="lin" valueType="num">
                                      <p:cBhvr>
                                        <p:cTn id="16" dur="500" fill="hold"/>
                                        <p:tgtEl>
                                          <p:spTgt spid="124">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24">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124">
                                            <p:txEl>
                                              <p:pRg st="2" end="2"/>
                                            </p:txEl>
                                          </p:spTgt>
                                        </p:tgtEl>
                                        <p:attrNameLst>
                                          <p:attrName>style.visibility</p:attrName>
                                        </p:attrNameLst>
                                      </p:cBhvr>
                                      <p:to>
                                        <p:strVal val="visible"/>
                                      </p:to>
                                    </p:set>
                                    <p:anim calcmode="lin" valueType="num">
                                      <p:cBhvr>
                                        <p:cTn id="21" dur="500" fill="hold"/>
                                        <p:tgtEl>
                                          <p:spTgt spid="124">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24">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1" nodeType="afterEffect">
                                  <p:stCondLst>
                                    <p:cond delay="0"/>
                                  </p:stCondLst>
                                  <p:iterate>
                                    <p:tmAbs val="0"/>
                                  </p:iterate>
                                  <p:childTnLst>
                                    <p:set>
                                      <p:cBhvr>
                                        <p:cTn id="25" fill="hold"/>
                                        <p:tgtEl>
                                          <p:spTgt spid="124">
                                            <p:txEl>
                                              <p:pRg st="3" end="3"/>
                                            </p:txEl>
                                          </p:spTgt>
                                        </p:tgtEl>
                                        <p:attrNameLst>
                                          <p:attrName>style.visibility</p:attrName>
                                        </p:attrNameLst>
                                      </p:cBhvr>
                                      <p:to>
                                        <p:strVal val="visible"/>
                                      </p:to>
                                    </p:set>
                                    <p:anim calcmode="lin" valueType="num">
                                      <p:cBhvr>
                                        <p:cTn id="26" dur="500" fill="hold"/>
                                        <p:tgtEl>
                                          <p:spTgt spid="124">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124">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1" nodeType="afterEffect">
                                  <p:stCondLst>
                                    <p:cond delay="0"/>
                                  </p:stCondLst>
                                  <p:iterate>
                                    <p:tmAbs val="0"/>
                                  </p:iterate>
                                  <p:childTnLst>
                                    <p:set>
                                      <p:cBhvr>
                                        <p:cTn id="30" fill="hold"/>
                                        <p:tgtEl>
                                          <p:spTgt spid="124">
                                            <p:txEl>
                                              <p:pRg st="4" end="4"/>
                                            </p:txEl>
                                          </p:spTgt>
                                        </p:tgtEl>
                                        <p:attrNameLst>
                                          <p:attrName>style.visibility</p:attrName>
                                        </p:attrNameLst>
                                      </p:cBhvr>
                                      <p:to>
                                        <p:strVal val="visible"/>
                                      </p:to>
                                    </p:set>
                                    <p:anim calcmode="lin" valueType="num">
                                      <p:cBhvr>
                                        <p:cTn id="31" dur="500" fill="hold"/>
                                        <p:tgtEl>
                                          <p:spTgt spid="124">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124">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8" fill="hold" grpId="1" nodeType="afterEffect">
                                  <p:stCondLst>
                                    <p:cond delay="0"/>
                                  </p:stCondLst>
                                  <p:iterate>
                                    <p:tmAbs val="0"/>
                                  </p:iterate>
                                  <p:childTnLst>
                                    <p:set>
                                      <p:cBhvr>
                                        <p:cTn id="35" fill="hold"/>
                                        <p:tgtEl>
                                          <p:spTgt spid="124">
                                            <p:txEl>
                                              <p:pRg st="5" end="5"/>
                                            </p:txEl>
                                          </p:spTgt>
                                        </p:tgtEl>
                                        <p:attrNameLst>
                                          <p:attrName>style.visibility</p:attrName>
                                        </p:attrNameLst>
                                      </p:cBhvr>
                                      <p:to>
                                        <p:strVal val="visible"/>
                                      </p:to>
                                    </p:set>
                                    <p:anim calcmode="lin" valueType="num">
                                      <p:cBhvr>
                                        <p:cTn id="36" dur="500" fill="hold"/>
                                        <p:tgtEl>
                                          <p:spTgt spid="124">
                                            <p:txEl>
                                              <p:pRg st="5" end="5"/>
                                            </p:txEl>
                                          </p:spTgt>
                                        </p:tgtEl>
                                        <p:attrNameLst>
                                          <p:attrName>ppt_x</p:attrName>
                                        </p:attrNameLst>
                                      </p:cBhvr>
                                      <p:tavLst>
                                        <p:tav tm="0">
                                          <p:val>
                                            <p:strVal val="0-#ppt_w/2"/>
                                          </p:val>
                                        </p:tav>
                                        <p:tav tm="100000">
                                          <p:val>
                                            <p:strVal val="#ppt_x"/>
                                          </p:val>
                                        </p:tav>
                                      </p:tavLst>
                                    </p:anim>
                                    <p:anim calcmode="lin" valueType="num">
                                      <p:cBhvr>
                                        <p:cTn id="37" dur="500" fill="hold"/>
                                        <p:tgtEl>
                                          <p:spTgt spid="12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1" build="p" bldLvl="5"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p:cNvSpPr>
          <p:nvPr>
            <p:ph type="title"/>
          </p:nvPr>
        </p:nvSpPr>
        <p:spPr>
          <a:xfrm>
            <a:off x="457200" y="55244"/>
            <a:ext cx="8229600" cy="804293"/>
          </a:xfrm>
          <a:prstGeom prst="rect">
            <a:avLst/>
          </a:prstGeom>
        </p:spPr>
        <p:txBody>
          <a:bodyPr/>
          <a:lstStyle/>
          <a:p>
            <a:r>
              <a:rPr lang="en-US" dirty="0"/>
              <a:t>The London Blitz</a:t>
            </a:r>
            <a:endParaRPr dirty="0"/>
          </a:p>
        </p:txBody>
      </p:sp>
      <p:sp>
        <p:nvSpPr>
          <p:cNvPr id="128" name="Shape 128"/>
          <p:cNvSpPr>
            <a:spLocks noGrp="1"/>
          </p:cNvSpPr>
          <p:nvPr>
            <p:ph type="body" idx="1"/>
          </p:nvPr>
        </p:nvSpPr>
        <p:spPr>
          <a:xfrm>
            <a:off x="457200" y="859537"/>
            <a:ext cx="8229600" cy="5668579"/>
          </a:xfrm>
          <a:prstGeom prst="rect">
            <a:avLst/>
          </a:prstGeom>
        </p:spPr>
        <p:txBody>
          <a:bodyPr>
            <a:noAutofit/>
          </a:bodyPr>
          <a:lstStyle/>
          <a:p>
            <a:pPr marL="534833" indent="-534833" defTabSz="644376">
              <a:spcBef>
                <a:spcPts val="500"/>
              </a:spcBef>
              <a:defRPr sz="2175"/>
            </a:pPr>
            <a:r>
              <a:rPr lang="en-US" sz="2250" dirty="0"/>
              <a:t>During 1940, the German air force, or Luftwaffe, focused their efforts on bombing airfields and radar stations in England</a:t>
            </a:r>
            <a:r>
              <a:rPr sz="2250" dirty="0"/>
              <a:t>.</a:t>
            </a:r>
          </a:p>
          <a:p>
            <a:pPr marL="534833" indent="-534833" defTabSz="644376">
              <a:spcBef>
                <a:spcPts val="500"/>
              </a:spcBef>
              <a:defRPr sz="2175"/>
            </a:pPr>
            <a:r>
              <a:rPr lang="en-US" sz="2250" dirty="0"/>
              <a:t>Their strategy changed in September of 1940, when Hitler gave the order to begin bombing London and other major cities, hoping it would force the British to pull out of the war</a:t>
            </a:r>
            <a:r>
              <a:rPr sz="2250" dirty="0"/>
              <a:t>.</a:t>
            </a:r>
          </a:p>
          <a:p>
            <a:pPr marL="995082" lvl="2" indent="-534833" defTabSz="644376">
              <a:spcBef>
                <a:spcPts val="500"/>
              </a:spcBef>
              <a:buFont typeface="Arial" charset="0"/>
              <a:buChar char="•"/>
              <a:defRPr sz="2175"/>
            </a:pPr>
            <a:r>
              <a:rPr lang="en-US" sz="2250" dirty="0"/>
              <a:t>It was called the Blitz, which was short for the German word </a:t>
            </a:r>
            <a:r>
              <a:rPr lang="en-US" sz="2250" i="1" dirty="0"/>
              <a:t>Blitzkrieg</a:t>
            </a:r>
            <a:r>
              <a:rPr lang="en-US" sz="2250" dirty="0"/>
              <a:t>, which means “lightning war”</a:t>
            </a:r>
            <a:r>
              <a:rPr sz="2250" dirty="0"/>
              <a:t>.</a:t>
            </a:r>
          </a:p>
          <a:p>
            <a:pPr marL="995082" lvl="2" indent="-534833" defTabSz="644376">
              <a:spcBef>
                <a:spcPts val="500"/>
              </a:spcBef>
              <a:buFont typeface="Arial" charset="0"/>
              <a:buChar char="•"/>
              <a:defRPr sz="2175"/>
            </a:pPr>
            <a:r>
              <a:rPr lang="en-US" sz="2250" dirty="0"/>
              <a:t>Hitler spared Oxford because he planned to make it the new capital after he conquered England.</a:t>
            </a:r>
            <a:r>
              <a:rPr sz="2250" dirty="0"/>
              <a:t> </a:t>
            </a:r>
          </a:p>
          <a:p>
            <a:pPr marL="534833" indent="-534833" defTabSz="644376">
              <a:spcBef>
                <a:spcPts val="500"/>
              </a:spcBef>
              <a:defRPr sz="2175"/>
            </a:pPr>
            <a:r>
              <a:rPr lang="en-US" sz="2250" dirty="0"/>
              <a:t>Over 30,000 bombs were dropped on all cities targeted between September and November forcing citizens to take shelter or join the growing casualties</a:t>
            </a:r>
            <a:r>
              <a:rPr sz="2250" dirty="0"/>
              <a:t>.</a:t>
            </a:r>
          </a:p>
          <a:p>
            <a:pPr marL="534833" indent="-534833" defTabSz="644376">
              <a:spcBef>
                <a:spcPts val="500"/>
              </a:spcBef>
              <a:defRPr sz="2175"/>
            </a:pPr>
            <a:r>
              <a:rPr lang="en-US" sz="2250" dirty="0"/>
              <a:t>The British did not give in but used various methods to protect their citizens and support those in the bombing zones</a:t>
            </a:r>
          </a:p>
          <a:p>
            <a:pPr marL="995082" lvl="2" indent="-534833" defTabSz="644376">
              <a:spcBef>
                <a:spcPts val="500"/>
              </a:spcBef>
              <a:buFont typeface="Arial" charset="0"/>
              <a:buChar char="•"/>
              <a:defRPr sz="2175"/>
            </a:pPr>
            <a:r>
              <a:rPr lang="en-US" sz="2250" dirty="0"/>
              <a:t>Hitler pulled the Luftwaffe out in May of the next year when he realized the Blitz was ineffective.</a:t>
            </a:r>
            <a:endParaRPr sz="2250" dirty="0"/>
          </a:p>
        </p:txBody>
      </p:sp>
      <p:sp>
        <p:nvSpPr>
          <p:cNvPr id="129" name="Shape 129"/>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16</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p:cNvSpPr>
          <p:nvPr>
            <p:ph type="title"/>
          </p:nvPr>
        </p:nvSpPr>
        <p:spPr>
          <a:xfrm>
            <a:off x="453349" y="55245"/>
            <a:ext cx="8229601" cy="1143001"/>
          </a:xfrm>
          <a:prstGeom prst="rect">
            <a:avLst/>
          </a:prstGeom>
        </p:spPr>
        <p:txBody>
          <a:bodyPr/>
          <a:lstStyle>
            <a:lvl1pPr defTabSz="804672">
              <a:defRPr sz="3800">
                <a:effectLst>
                  <a:outerShdw blurRad="38100" dist="33528" dir="2700000" rotWithShape="0">
                    <a:srgbClr val="000000">
                      <a:alpha val="43137"/>
                    </a:srgbClr>
                  </a:outerShdw>
                </a:effectLst>
              </a:defRPr>
            </a:lvl1pPr>
          </a:lstStyle>
          <a:p>
            <a:r>
              <a:rPr lang="en-US" dirty="0"/>
              <a:t>Changing Relationships</a:t>
            </a:r>
            <a:endParaRPr dirty="0"/>
          </a:p>
        </p:txBody>
      </p:sp>
      <p:sp>
        <p:nvSpPr>
          <p:cNvPr id="132" name="Shape 132"/>
          <p:cNvSpPr>
            <a:spLocks noGrp="1"/>
          </p:cNvSpPr>
          <p:nvPr>
            <p:ph type="body" idx="1"/>
          </p:nvPr>
        </p:nvSpPr>
        <p:spPr>
          <a:xfrm>
            <a:off x="457200" y="1133856"/>
            <a:ext cx="8229600" cy="4992307"/>
          </a:xfrm>
          <a:prstGeom prst="rect">
            <a:avLst/>
          </a:prstGeom>
        </p:spPr>
        <p:txBody>
          <a:bodyPr>
            <a:normAutofit/>
          </a:bodyPr>
          <a:lstStyle/>
          <a:p>
            <a:pPr marL="485729" indent="-485729" defTabSz="585215">
              <a:spcBef>
                <a:spcPts val="400"/>
              </a:spcBef>
              <a:defRPr sz="2200"/>
            </a:pPr>
            <a:r>
              <a:rPr lang="en-US" sz="2500" dirty="0"/>
              <a:t>Independence movements in Northern Ireland, Scotland, and Wales have grown since the 1990s</a:t>
            </a:r>
            <a:r>
              <a:rPr sz="2500" dirty="0"/>
              <a:t>.</a:t>
            </a:r>
          </a:p>
          <a:p>
            <a:pPr marL="485729" indent="-485729" defTabSz="585215">
              <a:spcBef>
                <a:spcPts val="400"/>
              </a:spcBef>
              <a:defRPr sz="2200"/>
            </a:pPr>
            <a:r>
              <a:rPr lang="en-US" sz="2500" dirty="0"/>
              <a:t>During the most recent vote for Scottish independence, the population voted to remain with the United Kingdom, but only by a slim margin</a:t>
            </a:r>
            <a:r>
              <a:rPr sz="2500" dirty="0"/>
              <a:t>.</a:t>
            </a:r>
          </a:p>
          <a:p>
            <a:pPr marL="485729" indent="-485729" defTabSz="585215">
              <a:spcBef>
                <a:spcPts val="400"/>
              </a:spcBef>
              <a:defRPr sz="2200"/>
            </a:pPr>
            <a:r>
              <a:rPr lang="en-US" sz="2500" dirty="0"/>
              <a:t>In another recent vote, the people of the United Kingdom voted to leave the European Union, despite being a leading member</a:t>
            </a:r>
            <a:r>
              <a:rPr sz="2500" dirty="0"/>
              <a:t>.</a:t>
            </a:r>
          </a:p>
          <a:p>
            <a:pPr marL="942929" lvl="1" indent="-485729" defTabSz="585215">
              <a:spcBef>
                <a:spcPts val="400"/>
              </a:spcBef>
              <a:defRPr sz="2200"/>
            </a:pPr>
            <a:r>
              <a:rPr lang="en-US" sz="2500" dirty="0"/>
              <a:t>This is commonly called </a:t>
            </a:r>
            <a:r>
              <a:rPr lang="en-US" sz="2500" b="1" dirty="0"/>
              <a:t>Brexit</a:t>
            </a:r>
            <a:r>
              <a:rPr lang="en-US" sz="2500" dirty="0"/>
              <a:t>, a combination of the words </a:t>
            </a:r>
            <a:r>
              <a:rPr lang="en-US" sz="2500" i="1" dirty="0"/>
              <a:t>Britain</a:t>
            </a:r>
            <a:r>
              <a:rPr lang="en-US" sz="2500" dirty="0"/>
              <a:t> and </a:t>
            </a:r>
            <a:r>
              <a:rPr lang="en-US" sz="2500" i="1" dirty="0"/>
              <a:t>exit</a:t>
            </a:r>
            <a:r>
              <a:rPr sz="2500" dirty="0"/>
              <a:t>.</a:t>
            </a:r>
          </a:p>
          <a:p>
            <a:pPr marL="485729" indent="-485729" defTabSz="585215">
              <a:spcBef>
                <a:spcPts val="400"/>
              </a:spcBef>
              <a:defRPr sz="2200"/>
            </a:pPr>
            <a:r>
              <a:rPr lang="en-US" sz="2500" dirty="0"/>
              <a:t>The vote shocked many in both the United Kingdom and the European Union, since it had a close victory of 52% versus 48%</a:t>
            </a:r>
            <a:r>
              <a:rPr sz="2500" dirty="0"/>
              <a:t>.</a:t>
            </a:r>
            <a:endParaRPr lang="en-US" sz="2500" dirty="0"/>
          </a:p>
          <a:p>
            <a:pPr marL="945978" lvl="2" indent="-485729" defTabSz="585215">
              <a:spcBef>
                <a:spcPts val="400"/>
              </a:spcBef>
              <a:buFont typeface="Arial" charset="0"/>
              <a:buChar char="•"/>
              <a:defRPr sz="2200"/>
            </a:pPr>
            <a:r>
              <a:rPr lang="en-US" sz="2500" dirty="0"/>
              <a:t>The process of the United Kingdom leaving  the EU is expected to take several years to complete.</a:t>
            </a:r>
            <a:endParaRPr sz="2500" dirty="0"/>
          </a:p>
        </p:txBody>
      </p:sp>
      <p:sp>
        <p:nvSpPr>
          <p:cNvPr id="133" name="Shape 133"/>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17</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p:cNvSpPr>
          <p:nvPr>
            <p:ph type="title"/>
          </p:nvPr>
        </p:nvSpPr>
        <p:spPr>
          <a:xfrm>
            <a:off x="0" y="0"/>
            <a:ext cx="9144000" cy="1143000"/>
          </a:xfrm>
          <a:prstGeom prst="rect">
            <a:avLst/>
          </a:prstGeom>
        </p:spPr>
        <p:txBody>
          <a:bodyPr>
            <a:normAutofit/>
          </a:bodyPr>
          <a:lstStyle>
            <a:lvl1pPr defTabSz="804672">
              <a:defRPr sz="3800">
                <a:effectLst>
                  <a:outerShdw blurRad="38100" dist="33528" dir="2700000" rotWithShape="0">
                    <a:srgbClr val="000000">
                      <a:alpha val="43137"/>
                    </a:srgbClr>
                  </a:outerShdw>
                </a:effectLst>
              </a:defRPr>
            </a:lvl1pPr>
          </a:lstStyle>
          <a:p>
            <a:r>
              <a:rPr sz="3200" dirty="0"/>
              <a:t>Section 3: Government of </a:t>
            </a:r>
            <a:r>
              <a:rPr lang="en-US" sz="3200" dirty="0"/>
              <a:t>the United Kingdom</a:t>
            </a:r>
            <a:endParaRPr sz="3200" dirty="0"/>
          </a:p>
        </p:txBody>
      </p:sp>
      <p:sp>
        <p:nvSpPr>
          <p:cNvPr id="157" name="Shape 157"/>
          <p:cNvSpPr>
            <a:spLocks noGrp="1"/>
          </p:cNvSpPr>
          <p:nvPr>
            <p:ph type="body" idx="1"/>
          </p:nvPr>
        </p:nvSpPr>
        <p:spPr>
          <a:xfrm>
            <a:off x="457200" y="1981200"/>
            <a:ext cx="8229600" cy="4144963"/>
          </a:xfrm>
          <a:prstGeom prst="rect">
            <a:avLst/>
          </a:prstGeom>
        </p:spPr>
        <p:txBody>
          <a:bodyPr/>
          <a:lstStyle>
            <a:lvl2pPr marL="742950" indent="-285750">
              <a:lnSpc>
                <a:spcPct val="100000"/>
              </a:lnSpc>
              <a:spcBef>
                <a:spcPts val="600"/>
              </a:spcBef>
              <a:buFont typeface="Arial"/>
              <a:defRPr sz="2800">
                <a:solidFill>
                  <a:srgbClr val="080808"/>
                </a:solidFill>
              </a:defRPr>
            </a:lvl2pPr>
          </a:lstStyle>
          <a:p>
            <a:r>
              <a:rPr dirty="0"/>
              <a:t>Essential Question:</a:t>
            </a:r>
          </a:p>
          <a:p>
            <a:pPr lvl="1"/>
            <a:r>
              <a:rPr lang="en-US" dirty="0"/>
              <a:t>What is the role of the United Kingdom’s monarchy</a:t>
            </a:r>
            <a:r>
              <a:rPr dirty="0"/>
              <a:t>?</a:t>
            </a:r>
          </a:p>
        </p:txBody>
      </p:sp>
      <p:sp>
        <p:nvSpPr>
          <p:cNvPr id="158" name="Shape 158"/>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18</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57">
                                            <p:bg/>
                                          </p:spTgt>
                                        </p:tgtEl>
                                        <p:attrNameLst>
                                          <p:attrName>style.visibility</p:attrName>
                                        </p:attrNameLst>
                                      </p:cBhvr>
                                      <p:to>
                                        <p:strVal val="visible"/>
                                      </p:to>
                                    </p:set>
                                    <p:anim calcmode="lin" valueType="num">
                                      <p:cBhvr>
                                        <p:cTn id="7" dur="500" fill="hold"/>
                                        <p:tgtEl>
                                          <p:spTgt spid="157">
                                            <p:bg/>
                                          </p:spTgt>
                                        </p:tgtEl>
                                        <p:attrNameLst>
                                          <p:attrName>ppt_x</p:attrName>
                                        </p:attrNameLst>
                                      </p:cBhvr>
                                      <p:tavLst>
                                        <p:tav tm="0">
                                          <p:val>
                                            <p:strVal val="0-#ppt_w/2"/>
                                          </p:val>
                                        </p:tav>
                                        <p:tav tm="100000">
                                          <p:val>
                                            <p:strVal val="#ppt_x"/>
                                          </p:val>
                                        </p:tav>
                                      </p:tavLst>
                                    </p:anim>
                                    <p:anim calcmode="lin" valueType="num">
                                      <p:cBhvr>
                                        <p:cTn id="8" dur="500" fill="hold"/>
                                        <p:tgtEl>
                                          <p:spTgt spid="157">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57">
                                            <p:txEl>
                                              <p:pRg st="0" end="0"/>
                                            </p:txEl>
                                          </p:spTgt>
                                        </p:tgtEl>
                                        <p:attrNameLst>
                                          <p:attrName>style.visibility</p:attrName>
                                        </p:attrNameLst>
                                      </p:cBhvr>
                                      <p:to>
                                        <p:strVal val="visible"/>
                                      </p:to>
                                    </p:set>
                                    <p:anim calcmode="lin" valueType="num">
                                      <p:cBhvr>
                                        <p:cTn id="11" dur="500" fill="hold"/>
                                        <p:tgtEl>
                                          <p:spTgt spid="157">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57">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157">
                                            <p:txEl>
                                              <p:pRg st="1" end="1"/>
                                            </p:txEl>
                                          </p:spTgt>
                                        </p:tgtEl>
                                        <p:attrNameLst>
                                          <p:attrName>style.visibility</p:attrName>
                                        </p:attrNameLst>
                                      </p:cBhvr>
                                      <p:to>
                                        <p:strVal val="visible"/>
                                      </p:to>
                                    </p:set>
                                    <p:anim calcmode="lin" valueType="num">
                                      <p:cBhvr>
                                        <p:cTn id="16" dur="500" fill="hold"/>
                                        <p:tgtEl>
                                          <p:spTgt spid="157">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5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1" build="p" bldLvl="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p:cNvSpPr>
          <p:nvPr>
            <p:ph type="title"/>
          </p:nvPr>
        </p:nvSpPr>
        <p:spPr>
          <a:xfrm>
            <a:off x="0" y="0"/>
            <a:ext cx="9144000" cy="1143000"/>
          </a:xfrm>
          <a:prstGeom prst="rect">
            <a:avLst/>
          </a:prstGeom>
        </p:spPr>
        <p:txBody>
          <a:bodyPr>
            <a:normAutofit/>
          </a:bodyPr>
          <a:lstStyle>
            <a:lvl1pPr defTabSz="804672">
              <a:defRPr sz="3800">
                <a:effectLst>
                  <a:outerShdw blurRad="38100" dist="33528" dir="2700000" rotWithShape="0">
                    <a:srgbClr val="000000">
                      <a:alpha val="43137"/>
                    </a:srgbClr>
                  </a:outerShdw>
                </a:effectLst>
              </a:defRPr>
            </a:lvl1pPr>
          </a:lstStyle>
          <a:p>
            <a:r>
              <a:rPr lang="en-US" sz="3200" dirty="0"/>
              <a:t>Section 3: Government of the United Kingdom</a:t>
            </a:r>
            <a:endParaRPr sz="3200" dirty="0"/>
          </a:p>
        </p:txBody>
      </p:sp>
      <p:sp>
        <p:nvSpPr>
          <p:cNvPr id="161" name="Shape 161"/>
          <p:cNvSpPr>
            <a:spLocks noGrp="1"/>
          </p:cNvSpPr>
          <p:nvPr>
            <p:ph type="body" idx="1"/>
          </p:nvPr>
        </p:nvSpPr>
        <p:spPr>
          <a:xfrm>
            <a:off x="457200" y="1524000"/>
            <a:ext cx="8229600" cy="4572000"/>
          </a:xfrm>
          <a:prstGeom prst="rect">
            <a:avLst/>
          </a:prstGeom>
        </p:spPr>
        <p:txBody>
          <a:bodyPr/>
          <a:lstStyle/>
          <a:p>
            <a:r>
              <a:rPr dirty="0"/>
              <a:t>What terms do I need to know? </a:t>
            </a:r>
          </a:p>
          <a:p>
            <a:pPr marL="742950" lvl="1" indent="-285750">
              <a:lnSpc>
                <a:spcPct val="100000"/>
              </a:lnSpc>
              <a:spcBef>
                <a:spcPts val="600"/>
              </a:spcBef>
              <a:buFont typeface="Arial"/>
              <a:defRPr sz="2800"/>
            </a:pPr>
            <a:r>
              <a:rPr lang="en-US" dirty="0"/>
              <a:t>prime minister</a:t>
            </a:r>
            <a:endParaRPr dirty="0"/>
          </a:p>
          <a:p>
            <a:pPr marL="742950" lvl="1" indent="-285750">
              <a:lnSpc>
                <a:spcPct val="100000"/>
              </a:lnSpc>
              <a:spcBef>
                <a:spcPts val="600"/>
              </a:spcBef>
              <a:buFont typeface="Arial"/>
              <a:defRPr sz="2800"/>
            </a:pPr>
            <a:r>
              <a:rPr lang="en-US" dirty="0"/>
              <a:t>House of Lords</a:t>
            </a:r>
            <a:endParaRPr dirty="0"/>
          </a:p>
          <a:p>
            <a:pPr marL="742950" lvl="1" indent="-285750">
              <a:lnSpc>
                <a:spcPct val="100000"/>
              </a:lnSpc>
              <a:spcBef>
                <a:spcPts val="600"/>
              </a:spcBef>
              <a:buFont typeface="Arial"/>
              <a:defRPr sz="2800"/>
            </a:pPr>
            <a:r>
              <a:rPr lang="en-US" dirty="0"/>
              <a:t>Life Peerages Act</a:t>
            </a:r>
            <a:endParaRPr dirty="0"/>
          </a:p>
          <a:p>
            <a:pPr marL="742950" lvl="1" indent="-285750">
              <a:lnSpc>
                <a:spcPct val="100000"/>
              </a:lnSpc>
              <a:spcBef>
                <a:spcPts val="600"/>
              </a:spcBef>
              <a:buFont typeface="Arial"/>
              <a:defRPr sz="2800"/>
            </a:pPr>
            <a:r>
              <a:rPr lang="en-US" dirty="0"/>
              <a:t>House of Commons</a:t>
            </a:r>
            <a:endParaRPr dirty="0"/>
          </a:p>
          <a:p>
            <a:pPr marL="742950" lvl="1" indent="-285750">
              <a:lnSpc>
                <a:spcPct val="100000"/>
              </a:lnSpc>
              <a:spcBef>
                <a:spcPts val="600"/>
              </a:spcBef>
              <a:buFont typeface="Arial"/>
              <a:defRPr sz="2800"/>
            </a:pPr>
            <a:r>
              <a:rPr lang="en-US" dirty="0"/>
              <a:t>constitutional monarchy</a:t>
            </a:r>
            <a:endParaRPr dirty="0"/>
          </a:p>
          <a:p>
            <a:pPr marL="742950" lvl="1" indent="-285750">
              <a:lnSpc>
                <a:spcPct val="100000"/>
              </a:lnSpc>
              <a:spcBef>
                <a:spcPts val="600"/>
              </a:spcBef>
              <a:buFont typeface="Arial"/>
              <a:defRPr sz="2800"/>
            </a:pPr>
            <a:r>
              <a:rPr lang="en-US" dirty="0"/>
              <a:t>Scottish Parliament</a:t>
            </a:r>
            <a:endParaRPr dirty="0"/>
          </a:p>
        </p:txBody>
      </p:sp>
      <p:sp>
        <p:nvSpPr>
          <p:cNvPr id="162" name="Shape 162"/>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19</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61">
                                            <p:bg/>
                                          </p:spTgt>
                                        </p:tgtEl>
                                        <p:attrNameLst>
                                          <p:attrName>style.visibility</p:attrName>
                                        </p:attrNameLst>
                                      </p:cBhvr>
                                      <p:to>
                                        <p:strVal val="visible"/>
                                      </p:to>
                                    </p:set>
                                    <p:anim calcmode="lin" valueType="num">
                                      <p:cBhvr>
                                        <p:cTn id="7" dur="500" fill="hold"/>
                                        <p:tgtEl>
                                          <p:spTgt spid="161">
                                            <p:bg/>
                                          </p:spTgt>
                                        </p:tgtEl>
                                        <p:attrNameLst>
                                          <p:attrName>ppt_x</p:attrName>
                                        </p:attrNameLst>
                                      </p:cBhvr>
                                      <p:tavLst>
                                        <p:tav tm="0">
                                          <p:val>
                                            <p:strVal val="0-#ppt_w/2"/>
                                          </p:val>
                                        </p:tav>
                                        <p:tav tm="100000">
                                          <p:val>
                                            <p:strVal val="#ppt_x"/>
                                          </p:val>
                                        </p:tav>
                                      </p:tavLst>
                                    </p:anim>
                                    <p:anim calcmode="lin" valueType="num">
                                      <p:cBhvr>
                                        <p:cTn id="8" dur="500" fill="hold"/>
                                        <p:tgtEl>
                                          <p:spTgt spid="161">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61">
                                            <p:txEl>
                                              <p:pRg st="0" end="0"/>
                                            </p:txEl>
                                          </p:spTgt>
                                        </p:tgtEl>
                                        <p:attrNameLst>
                                          <p:attrName>style.visibility</p:attrName>
                                        </p:attrNameLst>
                                      </p:cBhvr>
                                      <p:to>
                                        <p:strVal val="visible"/>
                                      </p:to>
                                    </p:set>
                                    <p:anim calcmode="lin" valueType="num">
                                      <p:cBhvr>
                                        <p:cTn id="11" dur="500" fill="hold"/>
                                        <p:tgtEl>
                                          <p:spTgt spid="161">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6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161">
                                            <p:txEl>
                                              <p:pRg st="1" end="1"/>
                                            </p:txEl>
                                          </p:spTgt>
                                        </p:tgtEl>
                                        <p:attrNameLst>
                                          <p:attrName>style.visibility</p:attrName>
                                        </p:attrNameLst>
                                      </p:cBhvr>
                                      <p:to>
                                        <p:strVal val="visible"/>
                                      </p:to>
                                    </p:set>
                                    <p:anim calcmode="lin" valueType="num">
                                      <p:cBhvr>
                                        <p:cTn id="16" dur="500" fill="hold"/>
                                        <p:tgtEl>
                                          <p:spTgt spid="161">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61">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161">
                                            <p:txEl>
                                              <p:pRg st="2" end="2"/>
                                            </p:txEl>
                                          </p:spTgt>
                                        </p:tgtEl>
                                        <p:attrNameLst>
                                          <p:attrName>style.visibility</p:attrName>
                                        </p:attrNameLst>
                                      </p:cBhvr>
                                      <p:to>
                                        <p:strVal val="visible"/>
                                      </p:to>
                                    </p:set>
                                    <p:anim calcmode="lin" valueType="num">
                                      <p:cBhvr>
                                        <p:cTn id="21" dur="500" fill="hold"/>
                                        <p:tgtEl>
                                          <p:spTgt spid="161">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61">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1" nodeType="afterEffect">
                                  <p:stCondLst>
                                    <p:cond delay="0"/>
                                  </p:stCondLst>
                                  <p:iterate>
                                    <p:tmAbs val="0"/>
                                  </p:iterate>
                                  <p:childTnLst>
                                    <p:set>
                                      <p:cBhvr>
                                        <p:cTn id="25" fill="hold"/>
                                        <p:tgtEl>
                                          <p:spTgt spid="161">
                                            <p:txEl>
                                              <p:pRg st="3" end="3"/>
                                            </p:txEl>
                                          </p:spTgt>
                                        </p:tgtEl>
                                        <p:attrNameLst>
                                          <p:attrName>style.visibility</p:attrName>
                                        </p:attrNameLst>
                                      </p:cBhvr>
                                      <p:to>
                                        <p:strVal val="visible"/>
                                      </p:to>
                                    </p:set>
                                    <p:anim calcmode="lin" valueType="num">
                                      <p:cBhvr>
                                        <p:cTn id="26" dur="500" fill="hold"/>
                                        <p:tgtEl>
                                          <p:spTgt spid="161">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161">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1" nodeType="afterEffect">
                                  <p:stCondLst>
                                    <p:cond delay="0"/>
                                  </p:stCondLst>
                                  <p:iterate>
                                    <p:tmAbs val="0"/>
                                  </p:iterate>
                                  <p:childTnLst>
                                    <p:set>
                                      <p:cBhvr>
                                        <p:cTn id="30" fill="hold"/>
                                        <p:tgtEl>
                                          <p:spTgt spid="161">
                                            <p:txEl>
                                              <p:pRg st="4" end="4"/>
                                            </p:txEl>
                                          </p:spTgt>
                                        </p:tgtEl>
                                        <p:attrNameLst>
                                          <p:attrName>style.visibility</p:attrName>
                                        </p:attrNameLst>
                                      </p:cBhvr>
                                      <p:to>
                                        <p:strVal val="visible"/>
                                      </p:to>
                                    </p:set>
                                    <p:anim calcmode="lin" valueType="num">
                                      <p:cBhvr>
                                        <p:cTn id="31" dur="500" fill="hold"/>
                                        <p:tgtEl>
                                          <p:spTgt spid="161">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161">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8" fill="hold" grpId="1" nodeType="afterEffect">
                                  <p:stCondLst>
                                    <p:cond delay="0"/>
                                  </p:stCondLst>
                                  <p:iterate>
                                    <p:tmAbs val="0"/>
                                  </p:iterate>
                                  <p:childTnLst>
                                    <p:set>
                                      <p:cBhvr>
                                        <p:cTn id="35" fill="hold"/>
                                        <p:tgtEl>
                                          <p:spTgt spid="161">
                                            <p:txEl>
                                              <p:pRg st="5" end="5"/>
                                            </p:txEl>
                                          </p:spTgt>
                                        </p:tgtEl>
                                        <p:attrNameLst>
                                          <p:attrName>style.visibility</p:attrName>
                                        </p:attrNameLst>
                                      </p:cBhvr>
                                      <p:to>
                                        <p:strVal val="visible"/>
                                      </p:to>
                                    </p:set>
                                    <p:anim calcmode="lin" valueType="num">
                                      <p:cBhvr>
                                        <p:cTn id="36" dur="500" fill="hold"/>
                                        <p:tgtEl>
                                          <p:spTgt spid="161">
                                            <p:txEl>
                                              <p:pRg st="5" end="5"/>
                                            </p:txEl>
                                          </p:spTgt>
                                        </p:tgtEl>
                                        <p:attrNameLst>
                                          <p:attrName>ppt_x</p:attrName>
                                        </p:attrNameLst>
                                      </p:cBhvr>
                                      <p:tavLst>
                                        <p:tav tm="0">
                                          <p:val>
                                            <p:strVal val="0-#ppt_w/2"/>
                                          </p:val>
                                        </p:tav>
                                        <p:tav tm="100000">
                                          <p:val>
                                            <p:strVal val="#ppt_x"/>
                                          </p:val>
                                        </p:tav>
                                      </p:tavLst>
                                    </p:anim>
                                    <p:anim calcmode="lin" valueType="num">
                                      <p:cBhvr>
                                        <p:cTn id="37" dur="500" fill="hold"/>
                                        <p:tgtEl>
                                          <p:spTgt spid="161">
                                            <p:txEl>
                                              <p:pRg st="5" end="5"/>
                                            </p:txEl>
                                          </p:spTgt>
                                        </p:tgtEl>
                                        <p:attrNameLst>
                                          <p:attrName>ppt_y</p:attrName>
                                        </p:attrNameLst>
                                      </p:cBhvr>
                                      <p:tavLst>
                                        <p:tav tm="0">
                                          <p:val>
                                            <p:strVal val="#ppt_y"/>
                                          </p:val>
                                        </p:tav>
                                        <p:tav tm="100000">
                                          <p:val>
                                            <p:strVal val="#ppt_y"/>
                                          </p:val>
                                        </p:tav>
                                      </p:tavLst>
                                    </p:anim>
                                  </p:childTnLst>
                                </p:cTn>
                              </p:par>
                            </p:childTnLst>
                          </p:cTn>
                        </p:par>
                        <p:par>
                          <p:cTn id="38" fill="hold">
                            <p:stCondLst>
                              <p:cond delay="3000"/>
                            </p:stCondLst>
                            <p:childTnLst>
                              <p:par>
                                <p:cTn id="39" presetID="2" presetClass="entr" presetSubtype="8" fill="hold" grpId="1" nodeType="afterEffect">
                                  <p:stCondLst>
                                    <p:cond delay="0"/>
                                  </p:stCondLst>
                                  <p:iterate>
                                    <p:tmAbs val="0"/>
                                  </p:iterate>
                                  <p:childTnLst>
                                    <p:set>
                                      <p:cBhvr>
                                        <p:cTn id="40" fill="hold"/>
                                        <p:tgtEl>
                                          <p:spTgt spid="161">
                                            <p:txEl>
                                              <p:pRg st="6" end="6"/>
                                            </p:txEl>
                                          </p:spTgt>
                                        </p:tgtEl>
                                        <p:attrNameLst>
                                          <p:attrName>style.visibility</p:attrName>
                                        </p:attrNameLst>
                                      </p:cBhvr>
                                      <p:to>
                                        <p:strVal val="visible"/>
                                      </p:to>
                                    </p:set>
                                    <p:anim calcmode="lin" valueType="num">
                                      <p:cBhvr>
                                        <p:cTn id="41" dur="500" fill="hold"/>
                                        <p:tgtEl>
                                          <p:spTgt spid="161">
                                            <p:txEl>
                                              <p:pRg st="6" end="6"/>
                                            </p:txEl>
                                          </p:spTgt>
                                        </p:tgtEl>
                                        <p:attrNameLst>
                                          <p:attrName>ppt_x</p:attrName>
                                        </p:attrNameLst>
                                      </p:cBhvr>
                                      <p:tavLst>
                                        <p:tav tm="0">
                                          <p:val>
                                            <p:strVal val="0-#ppt_w/2"/>
                                          </p:val>
                                        </p:tav>
                                        <p:tav tm="100000">
                                          <p:val>
                                            <p:strVal val="#ppt_x"/>
                                          </p:val>
                                        </p:tav>
                                      </p:tavLst>
                                    </p:anim>
                                    <p:anim calcmode="lin" valueType="num">
                                      <p:cBhvr>
                                        <p:cTn id="42" dur="500" fill="hold"/>
                                        <p:tgtEl>
                                          <p:spTgt spid="16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1" build="p" bldLvl="5"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475810"/>
          </a:xfrm>
          <a:prstGeom prst="rect">
            <a:avLst/>
          </a:prstGeom>
        </p:spPr>
      </p:pic>
      <p:sp>
        <p:nvSpPr>
          <p:cNvPr id="64" name="Shape 64"/>
          <p:cNvSpPr/>
          <p:nvPr/>
        </p:nvSpPr>
        <p:spPr>
          <a:xfrm>
            <a:off x="3081528" y="4567866"/>
            <a:ext cx="5757673" cy="1406519"/>
          </a:xfrm>
          <a:prstGeom prst="rect">
            <a:avLst/>
          </a:prstGeom>
          <a:solidFill>
            <a:srgbClr val="10253F">
              <a:alpha val="81961"/>
            </a:srgbClr>
          </a:solidFill>
          <a:ln w="12700">
            <a:miter lim="400000"/>
          </a:ln>
          <a:effectLst>
            <a:outerShdw blurRad="152400" dist="250190" dir="8460000" rotWithShape="0">
              <a:srgbClr val="000000">
                <a:alpha val="28000"/>
              </a:srgbClr>
            </a:outerShdw>
          </a:effectLst>
        </p:spPr>
        <p:txBody>
          <a:bodyPr lIns="45718" tIns="45718" rIns="45718" bIns="45718" anchor="ctr"/>
          <a:lstStyle/>
          <a:p>
            <a:pPr algn="ctr">
              <a:defRPr>
                <a:solidFill>
                  <a:srgbClr val="FFFFFF"/>
                </a:solidFill>
                <a:latin typeface="Trebuchet MS"/>
                <a:ea typeface="Trebuchet MS"/>
                <a:cs typeface="Trebuchet MS"/>
                <a:sym typeface="Trebuchet MS"/>
              </a:defRPr>
            </a:pPr>
            <a:endParaRPr/>
          </a:p>
        </p:txBody>
      </p:sp>
      <p:sp>
        <p:nvSpPr>
          <p:cNvPr id="65" name="Shape 65"/>
          <p:cNvSpPr/>
          <p:nvPr/>
        </p:nvSpPr>
        <p:spPr>
          <a:xfrm>
            <a:off x="3081529" y="4567866"/>
            <a:ext cx="5766458" cy="1354213"/>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defRPr sz="2000" b="1">
                <a:solidFill>
                  <a:srgbClr val="FFFFFF"/>
                </a:solidFill>
                <a:effectLst>
                  <a:outerShdw blurRad="38100" dist="38100" dir="2700000" rotWithShape="0">
                    <a:srgbClr val="000000">
                      <a:alpha val="43137"/>
                    </a:srgbClr>
                  </a:outerShdw>
                </a:effectLst>
                <a:latin typeface="Trebuchet MS"/>
                <a:ea typeface="Trebuchet MS"/>
                <a:cs typeface="Trebuchet MS"/>
                <a:sym typeface="Trebuchet MS"/>
              </a:defRPr>
            </a:pPr>
            <a:r>
              <a:rPr sz="1640" dirty="0"/>
              <a:t>Section 1: </a:t>
            </a:r>
            <a:r>
              <a:rPr sz="1640" u="sng" dirty="0">
                <a:solidFill>
                  <a:srgbClr val="0000FF"/>
                </a:solidFill>
                <a:uFill>
                  <a:solidFill>
                    <a:srgbClr val="0000FF"/>
                  </a:solidFill>
                </a:uFill>
                <a:hlinkClick r:id="rId3" action="ppaction://hlinksldjump"/>
              </a:rPr>
              <a:t>The Geography of</a:t>
            </a:r>
            <a:r>
              <a:rPr lang="en-US" sz="1640" u="sng" dirty="0">
                <a:solidFill>
                  <a:srgbClr val="0000FF"/>
                </a:solidFill>
                <a:uFill>
                  <a:solidFill>
                    <a:srgbClr val="0000FF"/>
                  </a:solidFill>
                </a:uFill>
                <a:hlinkClick r:id="rId3" action="ppaction://hlinksldjump"/>
              </a:rPr>
              <a:t> the United Kingdom</a:t>
            </a:r>
            <a:endParaRPr sz="1640" u="sng" dirty="0">
              <a:solidFill>
                <a:srgbClr val="0000FF"/>
              </a:solidFill>
              <a:uFill>
                <a:solidFill>
                  <a:srgbClr val="0000FF"/>
                </a:solidFill>
              </a:uFill>
              <a:hlinkClick r:id="rId3" action="ppaction://hlinksldjump"/>
            </a:endParaRPr>
          </a:p>
          <a:p>
            <a:pPr>
              <a:defRPr sz="2000" b="1">
                <a:solidFill>
                  <a:srgbClr val="FFFFFF"/>
                </a:solidFill>
                <a:effectLst>
                  <a:outerShdw blurRad="38100" dist="38100" dir="2700000" rotWithShape="0">
                    <a:srgbClr val="000000">
                      <a:alpha val="43137"/>
                    </a:srgbClr>
                  </a:outerShdw>
                </a:effectLst>
                <a:latin typeface="Trebuchet MS"/>
                <a:ea typeface="Trebuchet MS"/>
                <a:cs typeface="Trebuchet MS"/>
                <a:sym typeface="Trebuchet MS"/>
              </a:defRPr>
            </a:pPr>
            <a:r>
              <a:rPr sz="1640" dirty="0"/>
              <a:t>Section 2: </a:t>
            </a:r>
            <a:r>
              <a:rPr sz="1640" u="sng" dirty="0">
                <a:solidFill>
                  <a:srgbClr val="0000FF"/>
                </a:solidFill>
                <a:uFill>
                  <a:solidFill>
                    <a:srgbClr val="0000FF"/>
                  </a:solidFill>
                </a:uFill>
                <a:hlinkClick r:id="rId4" action="ppaction://hlinksldjump"/>
              </a:rPr>
              <a:t>A Brief History of </a:t>
            </a:r>
            <a:r>
              <a:rPr lang="en-US" sz="1640" u="sng" dirty="0">
                <a:solidFill>
                  <a:srgbClr val="0000FF"/>
                </a:solidFill>
                <a:uFill>
                  <a:solidFill>
                    <a:srgbClr val="0000FF"/>
                  </a:solidFill>
                </a:uFill>
                <a:hlinkClick r:id="rId4" action="ppaction://hlinksldjump"/>
              </a:rPr>
              <a:t>the United Kingdom</a:t>
            </a:r>
            <a:endParaRPr sz="1640" u="sng" dirty="0">
              <a:solidFill>
                <a:srgbClr val="0000FF"/>
              </a:solidFill>
              <a:uFill>
                <a:solidFill>
                  <a:srgbClr val="0000FF"/>
                </a:solidFill>
              </a:uFill>
              <a:hlinkClick r:id="rId4" action="ppaction://hlinksldjump"/>
            </a:endParaRPr>
          </a:p>
          <a:p>
            <a:pPr>
              <a:defRPr sz="2000" b="1">
                <a:solidFill>
                  <a:srgbClr val="FFFFFF"/>
                </a:solidFill>
                <a:effectLst>
                  <a:outerShdw blurRad="38100" dist="38100" dir="2700000" rotWithShape="0">
                    <a:srgbClr val="000000">
                      <a:alpha val="43137"/>
                    </a:srgbClr>
                  </a:outerShdw>
                </a:effectLst>
                <a:latin typeface="Trebuchet MS"/>
                <a:ea typeface="Trebuchet MS"/>
                <a:cs typeface="Trebuchet MS"/>
                <a:sym typeface="Trebuchet MS"/>
              </a:defRPr>
            </a:pPr>
            <a:r>
              <a:rPr sz="1640" dirty="0"/>
              <a:t>Section 3: </a:t>
            </a:r>
            <a:r>
              <a:rPr sz="1640" u="sng" dirty="0">
                <a:solidFill>
                  <a:srgbClr val="0000FF"/>
                </a:solidFill>
                <a:uFill>
                  <a:solidFill>
                    <a:srgbClr val="0000FF"/>
                  </a:solidFill>
                </a:uFill>
                <a:hlinkClick r:id="rId5" action="ppaction://hlinksldjump"/>
              </a:rPr>
              <a:t>Government of </a:t>
            </a:r>
            <a:r>
              <a:rPr lang="en-US" sz="1640" u="sng" dirty="0">
                <a:solidFill>
                  <a:srgbClr val="0000FF"/>
                </a:solidFill>
                <a:uFill>
                  <a:solidFill>
                    <a:srgbClr val="0000FF"/>
                  </a:solidFill>
                </a:uFill>
                <a:hlinkClick r:id="rId5" action="ppaction://hlinksldjump"/>
              </a:rPr>
              <a:t>the United Kingdom</a:t>
            </a:r>
            <a:endParaRPr sz="1640" u="sng" dirty="0">
              <a:solidFill>
                <a:srgbClr val="0000FF"/>
              </a:solidFill>
              <a:uFill>
                <a:solidFill>
                  <a:srgbClr val="0000FF"/>
                </a:solidFill>
              </a:uFill>
              <a:hlinkClick r:id="rId5" action="ppaction://hlinksldjump"/>
            </a:endParaRPr>
          </a:p>
          <a:p>
            <a:pPr>
              <a:defRPr sz="2000" b="1">
                <a:solidFill>
                  <a:srgbClr val="FFFFFF"/>
                </a:solidFill>
                <a:effectLst>
                  <a:outerShdw blurRad="38100" dist="38100" dir="2700000" rotWithShape="0">
                    <a:srgbClr val="000000">
                      <a:alpha val="43137"/>
                    </a:srgbClr>
                  </a:outerShdw>
                </a:effectLst>
                <a:latin typeface="Trebuchet MS"/>
                <a:ea typeface="Trebuchet MS"/>
                <a:cs typeface="Trebuchet MS"/>
                <a:sym typeface="Trebuchet MS"/>
              </a:defRPr>
            </a:pPr>
            <a:r>
              <a:rPr sz="1640" dirty="0"/>
              <a:t>Section 4: </a:t>
            </a:r>
            <a:r>
              <a:rPr sz="1640" u="sng" dirty="0">
                <a:solidFill>
                  <a:srgbClr val="0000FF"/>
                </a:solidFill>
                <a:uFill>
                  <a:solidFill>
                    <a:srgbClr val="0000FF"/>
                  </a:solidFill>
                </a:uFill>
                <a:hlinkClick r:id="rId6" action="ppaction://hlinksldjump"/>
              </a:rPr>
              <a:t>Economy of </a:t>
            </a:r>
            <a:r>
              <a:rPr lang="en-US" sz="1640" u="sng" dirty="0">
                <a:solidFill>
                  <a:srgbClr val="0000FF"/>
                </a:solidFill>
                <a:uFill>
                  <a:solidFill>
                    <a:srgbClr val="0000FF"/>
                  </a:solidFill>
                </a:uFill>
                <a:hlinkClick r:id="rId6" action="ppaction://hlinksldjump"/>
              </a:rPr>
              <a:t>the United Kingdom</a:t>
            </a:r>
            <a:endParaRPr sz="1640" u="sng" dirty="0">
              <a:solidFill>
                <a:srgbClr val="0000FF"/>
              </a:solidFill>
              <a:uFill>
                <a:solidFill>
                  <a:srgbClr val="0000FF"/>
                </a:solidFill>
              </a:uFill>
              <a:hlinkClick r:id="rId6" action="ppaction://hlinksldjump"/>
            </a:endParaRPr>
          </a:p>
          <a:p>
            <a:pPr>
              <a:defRPr sz="2000" b="1">
                <a:solidFill>
                  <a:srgbClr val="FFFFFF"/>
                </a:solidFill>
                <a:effectLst>
                  <a:outerShdw blurRad="38100" dist="38100" dir="2700000" rotWithShape="0">
                    <a:srgbClr val="000000">
                      <a:alpha val="43137"/>
                    </a:srgbClr>
                  </a:outerShdw>
                </a:effectLst>
                <a:latin typeface="Trebuchet MS"/>
                <a:ea typeface="Trebuchet MS"/>
                <a:cs typeface="Trebuchet MS"/>
                <a:sym typeface="Trebuchet MS"/>
              </a:defRPr>
            </a:pPr>
            <a:r>
              <a:rPr sz="1640" dirty="0"/>
              <a:t>Section 5: </a:t>
            </a:r>
            <a:r>
              <a:rPr sz="1640" u="sng" dirty="0">
                <a:solidFill>
                  <a:srgbClr val="0000FF"/>
                </a:solidFill>
                <a:uFill>
                  <a:solidFill>
                    <a:srgbClr val="0000FF"/>
                  </a:solidFill>
                </a:uFill>
                <a:hlinkClick r:id="rId7" action="ppaction://hlinksldjump"/>
              </a:rPr>
              <a:t>U.S.-</a:t>
            </a:r>
            <a:r>
              <a:rPr lang="en-US" sz="1640" u="sng" dirty="0">
                <a:solidFill>
                  <a:srgbClr val="0000FF"/>
                </a:solidFill>
                <a:uFill>
                  <a:solidFill>
                    <a:srgbClr val="0000FF"/>
                  </a:solidFill>
                </a:uFill>
                <a:hlinkClick r:id="rId7" action="ppaction://hlinksldjump"/>
              </a:rPr>
              <a:t>United Kingdom </a:t>
            </a:r>
            <a:r>
              <a:rPr sz="1640" u="sng" dirty="0">
                <a:solidFill>
                  <a:srgbClr val="0000FF"/>
                </a:solidFill>
                <a:uFill>
                  <a:solidFill>
                    <a:srgbClr val="0000FF"/>
                  </a:solidFill>
                </a:uFill>
                <a:hlinkClick r:id="rId7" action="ppaction://hlinksldjump"/>
              </a:rPr>
              <a:t>Relations</a:t>
            </a:r>
          </a:p>
        </p:txBody>
      </p:sp>
      <p:sp>
        <p:nvSpPr>
          <p:cNvPr id="66" name="Shape 66"/>
          <p:cNvSpPr>
            <a:spLocks noGrp="1"/>
          </p:cNvSpPr>
          <p:nvPr>
            <p:ph type="sldNum" sz="quarter" idx="4294967295"/>
          </p:nvPr>
        </p:nvSpPr>
        <p:spPr>
          <a:xfrm>
            <a:off x="8630879" y="6528116"/>
            <a:ext cx="208319" cy="294639"/>
          </a:xfrm>
          <a:prstGeom prst="rect">
            <a:avLst/>
          </a:prstGeom>
          <a:extLst>
            <a:ext uri="{C572A759-6A51-4108-AA02-DFA0A04FC94B}">
              <ma14:wrappingTextBoxFlag xmlns="" xmlns:ma14="http://schemas.microsoft.com/office/mac/drawingml/2011/main" val="1"/>
            </a:ext>
          </a:extLst>
        </p:spPr>
        <p:txBody>
          <a:bodyPr/>
          <a:lstStyle>
            <a:lvl1pPr>
              <a:defRPr>
                <a:solidFill>
                  <a:srgbClr val="000000"/>
                </a:solidFill>
              </a:defRPr>
            </a:lvl1pPr>
          </a:lstStyle>
          <a:p>
            <a:fld id="{86CB4B4D-7CA3-9044-876B-883B54F8677D}" type="slidenum">
              <a:t>2</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0-#ppt_w/2"/>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2" nodeType="afterEffect">
                                  <p:stCondLst>
                                    <p:cond delay="0"/>
                                  </p:stCondLst>
                                  <p:iterate>
                                    <p:tmAbs val="0"/>
                                  </p:iterate>
                                  <p:childTnLst>
                                    <p:set>
                                      <p:cBhvr>
                                        <p:cTn id="11" fill="hold"/>
                                        <p:tgtEl>
                                          <p:spTgt spid="65"/>
                                        </p:tgtEl>
                                        <p:attrNameLst>
                                          <p:attrName>style.visibility</p:attrName>
                                        </p:attrNameLst>
                                      </p:cBhvr>
                                      <p:to>
                                        <p:strVal val="visible"/>
                                      </p:to>
                                    </p:set>
                                    <p:anim calcmode="lin" valueType="num">
                                      <p:cBhvr>
                                        <p:cTn id="12" dur="500" fill="hold"/>
                                        <p:tgtEl>
                                          <p:spTgt spid="65"/>
                                        </p:tgtEl>
                                        <p:attrNameLst>
                                          <p:attrName>ppt_x</p:attrName>
                                        </p:attrNameLst>
                                      </p:cBhvr>
                                      <p:tavLst>
                                        <p:tav tm="0">
                                          <p:val>
                                            <p:strVal val="0-#ppt_w/2"/>
                                          </p:val>
                                        </p:tav>
                                        <p:tav tm="100000">
                                          <p:val>
                                            <p:strVal val="#ppt_x"/>
                                          </p:val>
                                        </p:tav>
                                      </p:tavLst>
                                    </p:anim>
                                    <p:anim calcmode="lin" valueType="num">
                                      <p:cBhvr>
                                        <p:cTn id="13"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1" animBg="1" advAuto="0"/>
      <p:bldP spid="65" grpId="2"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p:cNvSpPr>
          <p:nvPr>
            <p:ph type="title"/>
          </p:nvPr>
        </p:nvSpPr>
        <p:spPr>
          <a:xfrm>
            <a:off x="453349" y="0"/>
            <a:ext cx="8229601" cy="1143001"/>
          </a:xfrm>
          <a:prstGeom prst="rect">
            <a:avLst/>
          </a:prstGeom>
        </p:spPr>
        <p:txBody>
          <a:bodyPr/>
          <a:lstStyle/>
          <a:p>
            <a:r>
              <a:t>Structure of Government</a:t>
            </a:r>
          </a:p>
        </p:txBody>
      </p:sp>
      <p:sp>
        <p:nvSpPr>
          <p:cNvPr id="165" name="Shape 165"/>
          <p:cNvSpPr>
            <a:spLocks noGrp="1"/>
          </p:cNvSpPr>
          <p:nvPr>
            <p:ph type="body" idx="1"/>
          </p:nvPr>
        </p:nvSpPr>
        <p:spPr>
          <a:xfrm>
            <a:off x="457200" y="1051560"/>
            <a:ext cx="8229600" cy="5257800"/>
          </a:xfrm>
          <a:prstGeom prst="rect">
            <a:avLst/>
          </a:prstGeom>
        </p:spPr>
        <p:txBody>
          <a:bodyPr>
            <a:normAutofit/>
          </a:bodyPr>
          <a:lstStyle/>
          <a:p>
            <a:pPr marL="538703" indent="-538703" defTabSz="649041">
              <a:spcBef>
                <a:spcPts val="400"/>
              </a:spcBef>
              <a:defRPr sz="2262"/>
            </a:pPr>
            <a:r>
              <a:rPr lang="en-US" dirty="0"/>
              <a:t>There are many parts of the United Kingdom’s government: the monarch, the prime minister, the Parliament of Great Britain, and an independent court system</a:t>
            </a:r>
            <a:r>
              <a:rPr dirty="0"/>
              <a:t>.</a:t>
            </a:r>
            <a:endParaRPr lang="en-US" dirty="0"/>
          </a:p>
          <a:p>
            <a:pPr marL="998952" lvl="2" indent="-538703" defTabSz="649041">
              <a:spcBef>
                <a:spcPts val="400"/>
              </a:spcBef>
              <a:buFont typeface="Arial" charset="0"/>
              <a:buChar char="•"/>
              <a:defRPr sz="2262"/>
            </a:pPr>
            <a:r>
              <a:rPr lang="en-US" dirty="0"/>
              <a:t>The </a:t>
            </a:r>
            <a:r>
              <a:rPr lang="en-US" b="1" dirty="0"/>
              <a:t>prime minister </a:t>
            </a:r>
            <a:r>
              <a:rPr lang="en-US" dirty="0"/>
              <a:t>enforces the laws and manages the country as head of government</a:t>
            </a:r>
            <a:r>
              <a:rPr dirty="0"/>
              <a:t>.</a:t>
            </a:r>
          </a:p>
          <a:p>
            <a:pPr marL="538703" indent="-538703" defTabSz="649041">
              <a:spcBef>
                <a:spcPts val="400"/>
              </a:spcBef>
              <a:defRPr sz="2262"/>
            </a:pPr>
            <a:r>
              <a:rPr lang="en-US" dirty="0"/>
              <a:t>Parliament is composed of two parts:</a:t>
            </a:r>
            <a:endParaRPr dirty="0"/>
          </a:p>
          <a:p>
            <a:pPr marL="895319" lvl="1" indent="-538703" defTabSz="649041">
              <a:spcBef>
                <a:spcPts val="400"/>
              </a:spcBef>
              <a:defRPr sz="2262"/>
            </a:pPr>
            <a:r>
              <a:rPr lang="en-US" dirty="0"/>
              <a:t>The </a:t>
            </a:r>
            <a:r>
              <a:rPr lang="en-US" b="1" dirty="0"/>
              <a:t>House of Lords</a:t>
            </a:r>
            <a:r>
              <a:rPr lang="en-US" dirty="0"/>
              <a:t>: members were appointed by the monarch with the position inherited by the family until 1958, when the </a:t>
            </a:r>
            <a:r>
              <a:rPr lang="en-US" b="1" dirty="0"/>
              <a:t>Life Peerages Act </a:t>
            </a:r>
            <a:r>
              <a:rPr lang="en-US" dirty="0"/>
              <a:t>began introducing new members from different professions, included women, and had the prime minister appoint members</a:t>
            </a:r>
            <a:r>
              <a:rPr dirty="0"/>
              <a:t>.</a:t>
            </a:r>
          </a:p>
          <a:p>
            <a:pPr marL="895319" lvl="1" indent="-538703" defTabSz="649041">
              <a:spcBef>
                <a:spcPts val="400"/>
              </a:spcBef>
              <a:defRPr sz="2262"/>
            </a:pPr>
            <a:r>
              <a:rPr lang="en-US" dirty="0"/>
              <a:t>The </a:t>
            </a:r>
            <a:r>
              <a:rPr lang="en-US" b="1" dirty="0"/>
              <a:t>House of Commons</a:t>
            </a:r>
            <a:r>
              <a:rPr lang="en-US" dirty="0"/>
              <a:t>: the 650 members are directly elected by voters for five-year-terms, have their power come from the budget, and tend to actually have more power than the House of Lords despite being considered the lower class</a:t>
            </a:r>
            <a:r>
              <a:rPr dirty="0"/>
              <a:t>.</a:t>
            </a:r>
          </a:p>
        </p:txBody>
      </p:sp>
      <p:sp>
        <p:nvSpPr>
          <p:cNvPr id="166" name="Shape 166"/>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20</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65">
                                            <p:bg/>
                                          </p:spTgt>
                                        </p:tgtEl>
                                        <p:attrNameLst>
                                          <p:attrName>style.visibility</p:attrName>
                                        </p:attrNameLst>
                                      </p:cBhvr>
                                      <p:to>
                                        <p:strVal val="visible"/>
                                      </p:to>
                                    </p:set>
                                    <p:anim calcmode="lin" valueType="num">
                                      <p:cBhvr>
                                        <p:cTn id="7" dur="500" fill="hold"/>
                                        <p:tgtEl>
                                          <p:spTgt spid="165">
                                            <p:bg/>
                                          </p:spTgt>
                                        </p:tgtEl>
                                        <p:attrNameLst>
                                          <p:attrName>ppt_x</p:attrName>
                                        </p:attrNameLst>
                                      </p:cBhvr>
                                      <p:tavLst>
                                        <p:tav tm="0">
                                          <p:val>
                                            <p:strVal val="0-#ppt_w/2"/>
                                          </p:val>
                                        </p:tav>
                                        <p:tav tm="100000">
                                          <p:val>
                                            <p:strVal val="#ppt_x"/>
                                          </p:val>
                                        </p:tav>
                                      </p:tavLst>
                                    </p:anim>
                                    <p:anim calcmode="lin" valueType="num">
                                      <p:cBhvr>
                                        <p:cTn id="8" dur="500" fill="hold"/>
                                        <p:tgtEl>
                                          <p:spTgt spid="165">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65">
                                            <p:txEl>
                                              <p:pRg st="0" end="0"/>
                                            </p:txEl>
                                          </p:spTgt>
                                        </p:tgtEl>
                                        <p:attrNameLst>
                                          <p:attrName>style.visibility</p:attrName>
                                        </p:attrNameLst>
                                      </p:cBhvr>
                                      <p:to>
                                        <p:strVal val="visible"/>
                                      </p:to>
                                    </p:set>
                                    <p:anim calcmode="lin" valueType="num">
                                      <p:cBhvr>
                                        <p:cTn id="11" dur="500" fill="hold"/>
                                        <p:tgtEl>
                                          <p:spTgt spid="165">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65">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165">
                                            <p:txEl>
                                              <p:pRg st="1" end="1"/>
                                            </p:txEl>
                                          </p:spTgt>
                                        </p:tgtEl>
                                        <p:attrNameLst>
                                          <p:attrName>style.visibility</p:attrName>
                                        </p:attrNameLst>
                                      </p:cBhvr>
                                      <p:to>
                                        <p:strVal val="visible"/>
                                      </p:to>
                                    </p:set>
                                    <p:anim calcmode="lin" valueType="num">
                                      <p:cBhvr>
                                        <p:cTn id="16" dur="500" fill="hold"/>
                                        <p:tgtEl>
                                          <p:spTgt spid="165">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65">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165">
                                            <p:txEl>
                                              <p:pRg st="2" end="2"/>
                                            </p:txEl>
                                          </p:spTgt>
                                        </p:tgtEl>
                                        <p:attrNameLst>
                                          <p:attrName>style.visibility</p:attrName>
                                        </p:attrNameLst>
                                      </p:cBhvr>
                                      <p:to>
                                        <p:strVal val="visible"/>
                                      </p:to>
                                    </p:set>
                                    <p:anim calcmode="lin" valueType="num">
                                      <p:cBhvr>
                                        <p:cTn id="21" dur="500" fill="hold"/>
                                        <p:tgtEl>
                                          <p:spTgt spid="165">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65">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1" nodeType="afterEffect">
                                  <p:stCondLst>
                                    <p:cond delay="0"/>
                                  </p:stCondLst>
                                  <p:iterate>
                                    <p:tmAbs val="0"/>
                                  </p:iterate>
                                  <p:childTnLst>
                                    <p:set>
                                      <p:cBhvr>
                                        <p:cTn id="25" fill="hold"/>
                                        <p:tgtEl>
                                          <p:spTgt spid="165">
                                            <p:txEl>
                                              <p:pRg st="3" end="3"/>
                                            </p:txEl>
                                          </p:spTgt>
                                        </p:tgtEl>
                                        <p:attrNameLst>
                                          <p:attrName>style.visibility</p:attrName>
                                        </p:attrNameLst>
                                      </p:cBhvr>
                                      <p:to>
                                        <p:strVal val="visible"/>
                                      </p:to>
                                    </p:set>
                                    <p:anim calcmode="lin" valueType="num">
                                      <p:cBhvr>
                                        <p:cTn id="26" dur="500" fill="hold"/>
                                        <p:tgtEl>
                                          <p:spTgt spid="165">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165">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1" nodeType="afterEffect">
                                  <p:stCondLst>
                                    <p:cond delay="0"/>
                                  </p:stCondLst>
                                  <p:iterate>
                                    <p:tmAbs val="0"/>
                                  </p:iterate>
                                  <p:childTnLst>
                                    <p:set>
                                      <p:cBhvr>
                                        <p:cTn id="30" fill="hold"/>
                                        <p:tgtEl>
                                          <p:spTgt spid="165">
                                            <p:txEl>
                                              <p:pRg st="4" end="4"/>
                                            </p:txEl>
                                          </p:spTgt>
                                        </p:tgtEl>
                                        <p:attrNameLst>
                                          <p:attrName>style.visibility</p:attrName>
                                        </p:attrNameLst>
                                      </p:cBhvr>
                                      <p:to>
                                        <p:strVal val="visible"/>
                                      </p:to>
                                    </p:set>
                                    <p:anim calcmode="lin" valueType="num">
                                      <p:cBhvr>
                                        <p:cTn id="31" dur="500" fill="hold"/>
                                        <p:tgtEl>
                                          <p:spTgt spid="165">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16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1" build="p" bldLvl="5"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p:cNvSpPr>
          <p:nvPr>
            <p:ph type="title"/>
          </p:nvPr>
        </p:nvSpPr>
        <p:spPr>
          <a:xfrm>
            <a:off x="453349" y="0"/>
            <a:ext cx="8229601" cy="1143001"/>
          </a:xfrm>
          <a:prstGeom prst="rect">
            <a:avLst/>
          </a:prstGeom>
        </p:spPr>
        <p:txBody>
          <a:bodyPr>
            <a:normAutofit fontScale="90000"/>
          </a:bodyPr>
          <a:lstStyle/>
          <a:p>
            <a:r>
              <a:rPr dirty="0"/>
              <a:t>Structure of Government</a:t>
            </a:r>
            <a:r>
              <a:rPr lang="en-US" dirty="0"/>
              <a:t> (cont.)</a:t>
            </a:r>
            <a:endParaRPr dirty="0"/>
          </a:p>
        </p:txBody>
      </p:sp>
      <p:sp>
        <p:nvSpPr>
          <p:cNvPr id="165" name="Shape 165"/>
          <p:cNvSpPr>
            <a:spLocks noGrp="1"/>
          </p:cNvSpPr>
          <p:nvPr>
            <p:ph type="body" idx="1"/>
          </p:nvPr>
        </p:nvSpPr>
        <p:spPr>
          <a:xfrm>
            <a:off x="457200" y="1051560"/>
            <a:ext cx="8229600" cy="5266944"/>
          </a:xfrm>
          <a:prstGeom prst="rect">
            <a:avLst/>
          </a:prstGeom>
        </p:spPr>
        <p:txBody>
          <a:bodyPr>
            <a:noAutofit/>
          </a:bodyPr>
          <a:lstStyle/>
          <a:p>
            <a:pPr marL="538703" indent="-538703" defTabSz="649041">
              <a:spcBef>
                <a:spcPts val="400"/>
              </a:spcBef>
              <a:defRPr sz="2262"/>
            </a:pPr>
            <a:r>
              <a:rPr lang="en-US" sz="2400" dirty="0"/>
              <a:t>The monarch is considered part of Parliament as head of state</a:t>
            </a:r>
            <a:r>
              <a:rPr sz="2400" dirty="0"/>
              <a:t>.</a:t>
            </a:r>
            <a:endParaRPr lang="en-US" sz="2400" dirty="0"/>
          </a:p>
          <a:p>
            <a:pPr marL="998952" lvl="2" indent="-538703" defTabSz="649041">
              <a:spcBef>
                <a:spcPts val="400"/>
              </a:spcBef>
              <a:buFont typeface="Arial" charset="0"/>
              <a:buChar char="•"/>
              <a:defRPr sz="2262"/>
            </a:pPr>
            <a:r>
              <a:rPr lang="en-US" sz="2400" dirty="0"/>
              <a:t>The United Kingdom is classified as a </a:t>
            </a:r>
            <a:r>
              <a:rPr lang="en-US" sz="2400" b="1" dirty="0"/>
              <a:t>constitutional monarchy</a:t>
            </a:r>
            <a:r>
              <a:rPr lang="en-US" sz="2400" dirty="0"/>
              <a:t> because the country is ruled by a monarch whose power is limited by a constitution</a:t>
            </a:r>
            <a:r>
              <a:rPr sz="2400" dirty="0"/>
              <a:t>.</a:t>
            </a:r>
          </a:p>
          <a:p>
            <a:pPr marL="538703" indent="-538703" defTabSz="649041">
              <a:spcBef>
                <a:spcPts val="400"/>
              </a:spcBef>
              <a:defRPr sz="2262"/>
            </a:pPr>
            <a:r>
              <a:rPr lang="en-US" sz="2400" dirty="0"/>
              <a:t>In 1997, the Scottish people voted to restore their </a:t>
            </a:r>
            <a:r>
              <a:rPr lang="en-US" sz="2400" b="1" dirty="0"/>
              <a:t>Scottish Parliament </a:t>
            </a:r>
            <a:r>
              <a:rPr lang="en-US" sz="2400" dirty="0"/>
              <a:t>and its 129 elected members, which was dissolved in 1707.</a:t>
            </a:r>
            <a:endParaRPr sz="2400" dirty="0"/>
          </a:p>
          <a:p>
            <a:pPr marL="998952" lvl="2" indent="-538703" defTabSz="649041">
              <a:spcBef>
                <a:spcPts val="400"/>
              </a:spcBef>
              <a:buFont typeface="Arial" charset="0"/>
              <a:buChar char="•"/>
              <a:defRPr sz="2262"/>
            </a:pPr>
            <a:r>
              <a:rPr lang="en-US" sz="2400" dirty="0"/>
              <a:t>With the restoration of this Parliament, the Scottish people have continued to gain political influence in the country.</a:t>
            </a:r>
          </a:p>
          <a:p>
            <a:pPr marL="538703" indent="-538703" defTabSz="649041">
              <a:spcBef>
                <a:spcPts val="400"/>
              </a:spcBef>
              <a:defRPr sz="2262"/>
            </a:pPr>
            <a:r>
              <a:rPr lang="en-US" sz="2400" dirty="0"/>
              <a:t>The courts are separated into four courts: Courts of England and Wales, Courts of Northern Ireland, Courts of Scotland, and the Supreme Court of the United Kingdom</a:t>
            </a:r>
            <a:r>
              <a:rPr sz="2400" dirty="0"/>
              <a:t>.</a:t>
            </a:r>
            <a:endParaRPr lang="en-US" sz="2400" dirty="0"/>
          </a:p>
          <a:p>
            <a:pPr marL="998952" lvl="2" indent="-538703" defTabSz="649041">
              <a:spcBef>
                <a:spcPts val="400"/>
              </a:spcBef>
              <a:buFont typeface="Arial" charset="0"/>
              <a:buChar char="•"/>
              <a:defRPr sz="2262"/>
            </a:pPr>
            <a:r>
              <a:rPr lang="en-US" sz="2400" dirty="0"/>
              <a:t>Each court system has slight differences in law based on their traditions and customs.</a:t>
            </a:r>
            <a:endParaRPr sz="2400" dirty="0"/>
          </a:p>
        </p:txBody>
      </p:sp>
      <p:sp>
        <p:nvSpPr>
          <p:cNvPr id="166" name="Shape 166"/>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21</a:t>
            </a:fld>
            <a:endParaRPr/>
          </a:p>
        </p:txBody>
      </p:sp>
    </p:spTree>
    <p:extLst>
      <p:ext uri="{BB962C8B-B14F-4D97-AF65-F5344CB8AC3E}">
        <p14:creationId xmlns:p14="http://schemas.microsoft.com/office/powerpoint/2010/main" val="10272876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65">
                                            <p:bg/>
                                          </p:spTgt>
                                        </p:tgtEl>
                                        <p:attrNameLst>
                                          <p:attrName>style.visibility</p:attrName>
                                        </p:attrNameLst>
                                      </p:cBhvr>
                                      <p:to>
                                        <p:strVal val="visible"/>
                                      </p:to>
                                    </p:set>
                                    <p:anim calcmode="lin" valueType="num">
                                      <p:cBhvr>
                                        <p:cTn id="7" dur="500" fill="hold"/>
                                        <p:tgtEl>
                                          <p:spTgt spid="165">
                                            <p:bg/>
                                          </p:spTgt>
                                        </p:tgtEl>
                                        <p:attrNameLst>
                                          <p:attrName>ppt_x</p:attrName>
                                        </p:attrNameLst>
                                      </p:cBhvr>
                                      <p:tavLst>
                                        <p:tav tm="0">
                                          <p:val>
                                            <p:strVal val="0-#ppt_w/2"/>
                                          </p:val>
                                        </p:tav>
                                        <p:tav tm="100000">
                                          <p:val>
                                            <p:strVal val="#ppt_x"/>
                                          </p:val>
                                        </p:tav>
                                      </p:tavLst>
                                    </p:anim>
                                    <p:anim calcmode="lin" valueType="num">
                                      <p:cBhvr>
                                        <p:cTn id="8" dur="500" fill="hold"/>
                                        <p:tgtEl>
                                          <p:spTgt spid="165">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165">
                                            <p:txEl>
                                              <p:pRg st="0" end="0"/>
                                            </p:txEl>
                                          </p:spTgt>
                                        </p:tgtEl>
                                        <p:attrNameLst>
                                          <p:attrName>style.visibility</p:attrName>
                                        </p:attrNameLst>
                                      </p:cBhvr>
                                      <p:to>
                                        <p:strVal val="visible"/>
                                      </p:to>
                                    </p:set>
                                    <p:anim calcmode="lin" valueType="num">
                                      <p:cBhvr>
                                        <p:cTn id="11" dur="500" fill="hold"/>
                                        <p:tgtEl>
                                          <p:spTgt spid="165">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65">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iterate>
                                    <p:tmAbs val="0"/>
                                  </p:iterate>
                                  <p:childTnLst>
                                    <p:set>
                                      <p:cBhvr>
                                        <p:cTn id="15" fill="hold"/>
                                        <p:tgtEl>
                                          <p:spTgt spid="165">
                                            <p:txEl>
                                              <p:pRg st="1" end="1"/>
                                            </p:txEl>
                                          </p:spTgt>
                                        </p:tgtEl>
                                        <p:attrNameLst>
                                          <p:attrName>style.visibility</p:attrName>
                                        </p:attrNameLst>
                                      </p:cBhvr>
                                      <p:to>
                                        <p:strVal val="visible"/>
                                      </p:to>
                                    </p:set>
                                    <p:anim calcmode="lin" valueType="num">
                                      <p:cBhvr>
                                        <p:cTn id="16" dur="500" fill="hold"/>
                                        <p:tgtEl>
                                          <p:spTgt spid="165">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65">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iterate>
                                    <p:tmAbs val="0"/>
                                  </p:iterate>
                                  <p:childTnLst>
                                    <p:set>
                                      <p:cBhvr>
                                        <p:cTn id="20" fill="hold"/>
                                        <p:tgtEl>
                                          <p:spTgt spid="165">
                                            <p:txEl>
                                              <p:pRg st="2" end="2"/>
                                            </p:txEl>
                                          </p:spTgt>
                                        </p:tgtEl>
                                        <p:attrNameLst>
                                          <p:attrName>style.visibility</p:attrName>
                                        </p:attrNameLst>
                                      </p:cBhvr>
                                      <p:to>
                                        <p:strVal val="visible"/>
                                      </p:to>
                                    </p:set>
                                    <p:anim calcmode="lin" valueType="num">
                                      <p:cBhvr>
                                        <p:cTn id="21" dur="500" fill="hold"/>
                                        <p:tgtEl>
                                          <p:spTgt spid="165">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65">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0" nodeType="afterEffect">
                                  <p:stCondLst>
                                    <p:cond delay="0"/>
                                  </p:stCondLst>
                                  <p:iterate>
                                    <p:tmAbs val="0"/>
                                  </p:iterate>
                                  <p:childTnLst>
                                    <p:set>
                                      <p:cBhvr>
                                        <p:cTn id="25" fill="hold"/>
                                        <p:tgtEl>
                                          <p:spTgt spid="165">
                                            <p:txEl>
                                              <p:pRg st="3" end="3"/>
                                            </p:txEl>
                                          </p:spTgt>
                                        </p:tgtEl>
                                        <p:attrNameLst>
                                          <p:attrName>style.visibility</p:attrName>
                                        </p:attrNameLst>
                                      </p:cBhvr>
                                      <p:to>
                                        <p:strVal val="visible"/>
                                      </p:to>
                                    </p:set>
                                    <p:anim calcmode="lin" valueType="num">
                                      <p:cBhvr>
                                        <p:cTn id="26" dur="500" fill="hold"/>
                                        <p:tgtEl>
                                          <p:spTgt spid="165">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165">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0" nodeType="afterEffect">
                                  <p:stCondLst>
                                    <p:cond delay="0"/>
                                  </p:stCondLst>
                                  <p:iterate>
                                    <p:tmAbs val="0"/>
                                  </p:iterate>
                                  <p:childTnLst>
                                    <p:set>
                                      <p:cBhvr>
                                        <p:cTn id="30" fill="hold"/>
                                        <p:tgtEl>
                                          <p:spTgt spid="165">
                                            <p:txEl>
                                              <p:pRg st="4" end="4"/>
                                            </p:txEl>
                                          </p:spTgt>
                                        </p:tgtEl>
                                        <p:attrNameLst>
                                          <p:attrName>style.visibility</p:attrName>
                                        </p:attrNameLst>
                                      </p:cBhvr>
                                      <p:to>
                                        <p:strVal val="visible"/>
                                      </p:to>
                                    </p:set>
                                    <p:anim calcmode="lin" valueType="num">
                                      <p:cBhvr>
                                        <p:cTn id="31" dur="500" fill="hold"/>
                                        <p:tgtEl>
                                          <p:spTgt spid="165">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165">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8" fill="hold" grpId="0" nodeType="afterEffect">
                                  <p:stCondLst>
                                    <p:cond delay="0"/>
                                  </p:stCondLst>
                                  <p:iterate>
                                    <p:tmAbs val="0"/>
                                  </p:iterate>
                                  <p:childTnLst>
                                    <p:set>
                                      <p:cBhvr>
                                        <p:cTn id="35" fill="hold"/>
                                        <p:tgtEl>
                                          <p:spTgt spid="165">
                                            <p:txEl>
                                              <p:pRg st="5" end="5"/>
                                            </p:txEl>
                                          </p:spTgt>
                                        </p:tgtEl>
                                        <p:attrNameLst>
                                          <p:attrName>style.visibility</p:attrName>
                                        </p:attrNameLst>
                                      </p:cBhvr>
                                      <p:to>
                                        <p:strVal val="visible"/>
                                      </p:to>
                                    </p:set>
                                    <p:anim calcmode="lin" valueType="num">
                                      <p:cBhvr>
                                        <p:cTn id="36" dur="500" fill="hold"/>
                                        <p:tgtEl>
                                          <p:spTgt spid="165">
                                            <p:txEl>
                                              <p:pRg st="5" end="5"/>
                                            </p:txEl>
                                          </p:spTgt>
                                        </p:tgtEl>
                                        <p:attrNameLst>
                                          <p:attrName>ppt_x</p:attrName>
                                        </p:attrNameLst>
                                      </p:cBhvr>
                                      <p:tavLst>
                                        <p:tav tm="0">
                                          <p:val>
                                            <p:strVal val="0-#ppt_w/2"/>
                                          </p:val>
                                        </p:tav>
                                        <p:tav tm="100000">
                                          <p:val>
                                            <p:strVal val="#ppt_x"/>
                                          </p:val>
                                        </p:tav>
                                      </p:tavLst>
                                    </p:anim>
                                    <p:anim calcmode="lin" valueType="num">
                                      <p:cBhvr>
                                        <p:cTn id="37" dur="500" fill="hold"/>
                                        <p:tgtEl>
                                          <p:spTgt spid="16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build="p" bldLvl="5"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p:cNvSpPr>
          <p:nvPr>
            <p:ph type="title"/>
          </p:nvPr>
        </p:nvSpPr>
        <p:spPr>
          <a:xfrm>
            <a:off x="457200" y="155766"/>
            <a:ext cx="8229600" cy="1143002"/>
          </a:xfrm>
          <a:prstGeom prst="rect">
            <a:avLst/>
          </a:prstGeom>
        </p:spPr>
        <p:txBody>
          <a:bodyPr/>
          <a:lstStyle/>
          <a:p>
            <a:r>
              <a:rPr dirty="0"/>
              <a:t>Citizen Participation</a:t>
            </a:r>
          </a:p>
        </p:txBody>
      </p:sp>
      <p:sp>
        <p:nvSpPr>
          <p:cNvPr id="175" name="Shape 175"/>
          <p:cNvSpPr>
            <a:spLocks noGrp="1"/>
          </p:cNvSpPr>
          <p:nvPr>
            <p:ph type="body" idx="1"/>
          </p:nvPr>
        </p:nvSpPr>
        <p:spPr>
          <a:xfrm>
            <a:off x="457200" y="1412116"/>
            <a:ext cx="8229600" cy="4714047"/>
          </a:xfrm>
          <a:prstGeom prst="rect">
            <a:avLst/>
          </a:prstGeom>
        </p:spPr>
        <p:txBody>
          <a:bodyPr/>
          <a:lstStyle/>
          <a:p>
            <a:pPr marL="647081" indent="-647081" defTabSz="779616">
              <a:lnSpc>
                <a:spcPct val="72000"/>
              </a:lnSpc>
              <a:spcBef>
                <a:spcPts val="600"/>
              </a:spcBef>
              <a:defRPr sz="2697"/>
            </a:pPr>
            <a:r>
              <a:rPr lang="en-US" dirty="0"/>
              <a:t>Citizens of the United Kingdom elect members of the House of Commons</a:t>
            </a:r>
            <a:r>
              <a:rPr dirty="0"/>
              <a:t>.</a:t>
            </a:r>
          </a:p>
          <a:p>
            <a:pPr marL="1107330" lvl="2" indent="-647081" defTabSz="779616">
              <a:lnSpc>
                <a:spcPct val="72000"/>
              </a:lnSpc>
              <a:spcBef>
                <a:spcPts val="600"/>
              </a:spcBef>
              <a:buFont typeface="Arial" charset="0"/>
              <a:buChar char="•"/>
              <a:defRPr sz="2697"/>
            </a:pPr>
            <a:r>
              <a:rPr lang="en-US" dirty="0"/>
              <a:t>The leader of the leading political party selects the prime minister to run the government</a:t>
            </a:r>
            <a:r>
              <a:rPr dirty="0"/>
              <a:t>.</a:t>
            </a:r>
          </a:p>
          <a:p>
            <a:pPr marL="647081" indent="-647081" defTabSz="779616">
              <a:lnSpc>
                <a:spcPct val="72000"/>
              </a:lnSpc>
              <a:spcBef>
                <a:spcPts val="600"/>
              </a:spcBef>
              <a:defRPr sz="2697"/>
            </a:pPr>
            <a:r>
              <a:rPr lang="en-US" dirty="0"/>
              <a:t>The monarch acts as a figurehead, with mostly ceremonial duties and limits on what he or she can do</a:t>
            </a:r>
            <a:r>
              <a:rPr dirty="0"/>
              <a:t>.</a:t>
            </a:r>
          </a:p>
          <a:p>
            <a:pPr marL="647081" indent="-647081" defTabSz="779616">
              <a:lnSpc>
                <a:spcPct val="72000"/>
              </a:lnSpc>
              <a:spcBef>
                <a:spcPts val="600"/>
              </a:spcBef>
              <a:defRPr sz="2697"/>
            </a:pPr>
            <a:r>
              <a:rPr lang="en-US" dirty="0"/>
              <a:t>Citizens of the United Kingdom have personal freedoms like those in the United States</a:t>
            </a:r>
            <a:r>
              <a:rPr dirty="0"/>
              <a:t>.</a:t>
            </a:r>
            <a:endParaRPr lang="en-US" dirty="0"/>
          </a:p>
          <a:p>
            <a:pPr marL="1107330" lvl="2" indent="-647081" defTabSz="779616">
              <a:lnSpc>
                <a:spcPct val="72000"/>
              </a:lnSpc>
              <a:spcBef>
                <a:spcPts val="600"/>
              </a:spcBef>
              <a:buFont typeface="Arial" charset="0"/>
              <a:buChar char="•"/>
              <a:defRPr sz="2697"/>
            </a:pPr>
            <a:r>
              <a:rPr lang="en-US" dirty="0"/>
              <a:t>All citizens are treated equally, have the right to worship as they choose, have freedom of speech, right to a fair trial, right to own property, and the right to security.</a:t>
            </a:r>
          </a:p>
          <a:p>
            <a:pPr marL="1107330" lvl="2" indent="-647081" defTabSz="779616">
              <a:lnSpc>
                <a:spcPct val="72000"/>
              </a:lnSpc>
              <a:spcBef>
                <a:spcPts val="600"/>
              </a:spcBef>
              <a:buFont typeface="Arial" charset="0"/>
              <a:buChar char="•"/>
              <a:defRPr sz="2697"/>
            </a:pPr>
            <a:endParaRPr dirty="0"/>
          </a:p>
        </p:txBody>
      </p:sp>
      <p:sp>
        <p:nvSpPr>
          <p:cNvPr id="176" name="Shape 176"/>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22</a:t>
            </a:fld>
            <a:endParaRP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p:cNvSpPr>
          <p:nvPr>
            <p:ph type="title"/>
          </p:nvPr>
        </p:nvSpPr>
        <p:spPr>
          <a:xfrm>
            <a:off x="457200" y="-8826"/>
            <a:ext cx="8229600" cy="1143002"/>
          </a:xfrm>
          <a:prstGeom prst="rect">
            <a:avLst/>
          </a:prstGeom>
        </p:spPr>
        <p:txBody>
          <a:bodyPr/>
          <a:lstStyle/>
          <a:p>
            <a:r>
              <a:rPr lang="en-US" dirty="0"/>
              <a:t>Her Majesty the Queen</a:t>
            </a:r>
            <a:endParaRPr dirty="0"/>
          </a:p>
        </p:txBody>
      </p:sp>
      <p:sp>
        <p:nvSpPr>
          <p:cNvPr id="175" name="Shape 175"/>
          <p:cNvSpPr>
            <a:spLocks noGrp="1"/>
          </p:cNvSpPr>
          <p:nvPr>
            <p:ph type="body" idx="1"/>
          </p:nvPr>
        </p:nvSpPr>
        <p:spPr>
          <a:xfrm>
            <a:off x="457200" y="1061024"/>
            <a:ext cx="8229600" cy="5393940"/>
          </a:xfrm>
          <a:prstGeom prst="rect">
            <a:avLst/>
          </a:prstGeom>
        </p:spPr>
        <p:txBody>
          <a:bodyPr>
            <a:normAutofit/>
          </a:bodyPr>
          <a:lstStyle/>
          <a:p>
            <a:pPr marL="647081" indent="-647081" defTabSz="779616">
              <a:lnSpc>
                <a:spcPct val="72000"/>
              </a:lnSpc>
              <a:spcBef>
                <a:spcPts val="600"/>
              </a:spcBef>
              <a:defRPr sz="2697"/>
            </a:pPr>
            <a:r>
              <a:rPr lang="en-US" dirty="0"/>
              <a:t>Elizabeth II has served longer than any monarch in British history, beginning in 1952</a:t>
            </a:r>
            <a:r>
              <a:rPr dirty="0"/>
              <a:t>.</a:t>
            </a:r>
          </a:p>
          <a:p>
            <a:pPr marL="1107330" lvl="2" indent="-647081" defTabSz="779616">
              <a:lnSpc>
                <a:spcPct val="72000"/>
              </a:lnSpc>
              <a:spcBef>
                <a:spcPts val="600"/>
              </a:spcBef>
              <a:buFont typeface="Arial" charset="0"/>
              <a:buChar char="•"/>
              <a:defRPr sz="2697"/>
            </a:pPr>
            <a:r>
              <a:rPr lang="en-US" dirty="0"/>
              <a:t>She was not expected to become the monarch, but after her uncle abdicated the throne, her father took over and she became next in line</a:t>
            </a:r>
            <a:r>
              <a:rPr dirty="0"/>
              <a:t>.</a:t>
            </a:r>
          </a:p>
          <a:p>
            <a:pPr marL="647081" indent="-647081" defTabSz="779616">
              <a:lnSpc>
                <a:spcPct val="72000"/>
              </a:lnSpc>
              <a:spcBef>
                <a:spcPts val="600"/>
              </a:spcBef>
              <a:defRPr sz="2697"/>
            </a:pPr>
            <a:r>
              <a:rPr lang="en-US" dirty="0"/>
              <a:t>During World War II, Elizabeth became a military truck driver and mechanic, which served to inspire other people, especially women</a:t>
            </a:r>
            <a:r>
              <a:rPr dirty="0"/>
              <a:t>.</a:t>
            </a:r>
          </a:p>
          <a:p>
            <a:pPr marL="647081" indent="-647081" defTabSz="779616">
              <a:lnSpc>
                <a:spcPct val="72000"/>
              </a:lnSpc>
              <a:spcBef>
                <a:spcPts val="600"/>
              </a:spcBef>
              <a:defRPr sz="2697"/>
            </a:pPr>
            <a:r>
              <a:rPr lang="en-US" dirty="0"/>
              <a:t>After the war Elizabeth married Prince Philip of Greece and Denmark in 1947, leading to three sons and a daughter</a:t>
            </a:r>
            <a:r>
              <a:rPr dirty="0"/>
              <a:t>.</a:t>
            </a:r>
            <a:endParaRPr lang="en-US" dirty="0"/>
          </a:p>
          <a:p>
            <a:pPr marL="647081" indent="-647081" defTabSz="779616">
              <a:lnSpc>
                <a:spcPct val="72000"/>
              </a:lnSpc>
              <a:spcBef>
                <a:spcPts val="600"/>
              </a:spcBef>
              <a:defRPr sz="2697"/>
            </a:pPr>
            <a:r>
              <a:rPr lang="en-US" dirty="0"/>
              <a:t>After becoming queen in 1952, she would go on to be an example of a hard-working, dedicated leader, working with nations around the world.</a:t>
            </a:r>
          </a:p>
          <a:p>
            <a:pPr marL="1107330" lvl="2" indent="-647081" defTabSz="779616">
              <a:lnSpc>
                <a:spcPct val="72000"/>
              </a:lnSpc>
              <a:spcBef>
                <a:spcPts val="600"/>
              </a:spcBef>
              <a:buFont typeface="Arial" charset="0"/>
              <a:buChar char="•"/>
              <a:defRPr sz="2697"/>
            </a:pPr>
            <a:endParaRPr dirty="0"/>
          </a:p>
        </p:txBody>
      </p:sp>
      <p:sp>
        <p:nvSpPr>
          <p:cNvPr id="176" name="Shape 176"/>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23</a:t>
            </a:fld>
            <a:endParaRPr/>
          </a:p>
        </p:txBody>
      </p:sp>
      <p:sp>
        <p:nvSpPr>
          <p:cNvPr id="177" name="Shape 177"/>
          <p:cNvSpPr/>
          <p:nvPr/>
        </p:nvSpPr>
        <p:spPr>
          <a:xfrm>
            <a:off x="6601583" y="6111493"/>
            <a:ext cx="2430536" cy="3581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u="sng">
                <a:solidFill>
                  <a:srgbClr val="0000FF"/>
                </a:solidFill>
                <a:uFill>
                  <a:solidFill>
                    <a:srgbClr val="0000FF"/>
                  </a:solidFill>
                </a:uFill>
                <a:latin typeface="Trebuchet MS"/>
                <a:ea typeface="Trebuchet MS"/>
                <a:cs typeface="Trebuchet MS"/>
                <a:sym typeface="Trebuchet MS"/>
                <a:hlinkClick r:id="rId2" action="ppaction://hlinksldjump"/>
              </a:defRPr>
            </a:lvl1pPr>
          </a:lstStyle>
          <a:p>
            <a:pPr>
              <a:defRPr>
                <a:solidFill>
                  <a:srgbClr val="FF0000"/>
                </a:solidFill>
                <a:uFill>
                  <a:solidFill>
                    <a:srgbClr val="FF0000"/>
                  </a:solidFill>
                </a:uFill>
              </a:defRPr>
            </a:pPr>
            <a:r>
              <a:rPr>
                <a:solidFill>
                  <a:srgbClr val="0000FF"/>
                </a:solidFill>
                <a:uFill>
                  <a:solidFill>
                    <a:srgbClr val="0000FF"/>
                  </a:solidFill>
                </a:uFill>
                <a:hlinkClick r:id="rId2" action="ppaction://hlinksldjump"/>
              </a:rPr>
              <a:t>Return to Main Menu</a:t>
            </a:r>
          </a:p>
        </p:txBody>
      </p:sp>
    </p:spTree>
    <p:extLst>
      <p:ext uri="{BB962C8B-B14F-4D97-AF65-F5344CB8AC3E}">
        <p14:creationId xmlns:p14="http://schemas.microsoft.com/office/powerpoint/2010/main" val="446324144"/>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p:cNvSpPr>
          <p:nvPr>
            <p:ph type="title"/>
          </p:nvPr>
        </p:nvSpPr>
        <p:spPr>
          <a:xfrm>
            <a:off x="0" y="274638"/>
            <a:ext cx="9144000" cy="1143002"/>
          </a:xfrm>
          <a:prstGeom prst="rect">
            <a:avLst/>
          </a:prstGeom>
        </p:spPr>
        <p:txBody>
          <a:bodyPr>
            <a:normAutofit fontScale="90000"/>
          </a:bodyPr>
          <a:lstStyle>
            <a:lvl1pPr defTabSz="896111">
              <a:defRPr sz="3800">
                <a:effectLst>
                  <a:outerShdw blurRad="38100" dist="37338" dir="2700000" rotWithShape="0">
                    <a:srgbClr val="000000">
                      <a:alpha val="43137"/>
                    </a:srgbClr>
                  </a:outerShdw>
                </a:effectLst>
              </a:defRPr>
            </a:lvl1pPr>
          </a:lstStyle>
          <a:p>
            <a:r>
              <a:rPr dirty="0"/>
              <a:t>Section 4: Economy </a:t>
            </a:r>
            <a:r>
              <a:t>of </a:t>
            </a:r>
            <a:r>
              <a:rPr lang="en-US"/>
              <a:t>the United Kingdom</a:t>
            </a:r>
            <a:endParaRPr dirty="0"/>
          </a:p>
        </p:txBody>
      </p:sp>
      <p:sp>
        <p:nvSpPr>
          <p:cNvPr id="180" name="Shape 180"/>
          <p:cNvSpPr>
            <a:spLocks noGrp="1"/>
          </p:cNvSpPr>
          <p:nvPr>
            <p:ph type="body" idx="1"/>
          </p:nvPr>
        </p:nvSpPr>
        <p:spPr>
          <a:xfrm>
            <a:off x="457200" y="2002536"/>
            <a:ext cx="8229600" cy="4123627"/>
          </a:xfrm>
          <a:prstGeom prst="rect">
            <a:avLst/>
          </a:prstGeom>
        </p:spPr>
        <p:txBody>
          <a:bodyPr/>
          <a:lstStyle/>
          <a:p>
            <a:r>
              <a:rPr dirty="0"/>
              <a:t>Essential question:</a:t>
            </a:r>
          </a:p>
          <a:p>
            <a:pPr lvl="2">
              <a:buFont typeface="Arial"/>
              <a:buChar char="•"/>
            </a:pPr>
            <a:r>
              <a:rPr dirty="0"/>
              <a:t>How does </a:t>
            </a:r>
            <a:r>
              <a:rPr lang="en-US" dirty="0"/>
              <a:t>the United Kingdom</a:t>
            </a:r>
            <a:r>
              <a:rPr dirty="0"/>
              <a:t>’s type of economy impact</a:t>
            </a:r>
            <a:r>
              <a:rPr lang="en-US" dirty="0"/>
              <a:t> its citizens</a:t>
            </a:r>
            <a:r>
              <a:rPr dirty="0"/>
              <a:t>?</a:t>
            </a:r>
          </a:p>
        </p:txBody>
      </p:sp>
      <p:sp>
        <p:nvSpPr>
          <p:cNvPr id="181" name="Shape 181"/>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24</a:t>
            </a:fld>
            <a:endParaRP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p:cNvSpPr>
          <p:nvPr>
            <p:ph type="title"/>
          </p:nvPr>
        </p:nvSpPr>
        <p:spPr>
          <a:xfrm>
            <a:off x="457200" y="274638"/>
            <a:ext cx="8229600" cy="1143002"/>
          </a:xfrm>
          <a:prstGeom prst="rect">
            <a:avLst/>
          </a:prstGeom>
        </p:spPr>
        <p:txBody>
          <a:bodyPr>
            <a:normAutofit fontScale="90000"/>
          </a:bodyPr>
          <a:lstStyle>
            <a:lvl1pPr defTabSz="896111">
              <a:defRPr sz="3800">
                <a:effectLst>
                  <a:outerShdw blurRad="38100" dist="37338" dir="2700000" rotWithShape="0">
                    <a:srgbClr val="000000">
                      <a:alpha val="43137"/>
                    </a:srgbClr>
                  </a:outerShdw>
                </a:effectLst>
              </a:defRPr>
            </a:lvl1pPr>
          </a:lstStyle>
          <a:p>
            <a:r>
              <a:rPr dirty="0"/>
              <a:t>Section 4: Economy </a:t>
            </a:r>
            <a:r>
              <a:t>of </a:t>
            </a:r>
            <a:r>
              <a:rPr lang="en-US"/>
              <a:t>the United Kingdom</a:t>
            </a:r>
            <a:endParaRPr dirty="0"/>
          </a:p>
        </p:txBody>
      </p:sp>
      <p:sp>
        <p:nvSpPr>
          <p:cNvPr id="184" name="Shape 184"/>
          <p:cNvSpPr>
            <a:spLocks noGrp="1"/>
          </p:cNvSpPr>
          <p:nvPr>
            <p:ph type="body" idx="1"/>
          </p:nvPr>
        </p:nvSpPr>
        <p:spPr>
          <a:xfrm>
            <a:off x="457200" y="2039112"/>
            <a:ext cx="8229600" cy="4087051"/>
          </a:xfrm>
          <a:prstGeom prst="rect">
            <a:avLst/>
          </a:prstGeom>
        </p:spPr>
        <p:txBody>
          <a:bodyPr/>
          <a:lstStyle/>
          <a:p>
            <a:r>
              <a:rPr dirty="0"/>
              <a:t>What terms do I need to know?</a:t>
            </a:r>
          </a:p>
          <a:p>
            <a:pPr marL="1216150" lvl="1" indent="-758951"/>
            <a:r>
              <a:rPr lang="en-US" dirty="0"/>
              <a:t>National Health Service (NHS)</a:t>
            </a:r>
            <a:endParaRPr dirty="0"/>
          </a:p>
          <a:p>
            <a:pPr marL="1216150" lvl="1" indent="-758951"/>
            <a:r>
              <a:rPr lang="en-US" dirty="0"/>
              <a:t>British pound (£)</a:t>
            </a:r>
            <a:endParaRPr dirty="0"/>
          </a:p>
        </p:txBody>
      </p:sp>
      <p:sp>
        <p:nvSpPr>
          <p:cNvPr id="185" name="Shape 185"/>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25</a:t>
            </a:fld>
            <a:endParaRP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p:cNvSpPr>
          <p:nvPr>
            <p:ph type="title"/>
          </p:nvPr>
        </p:nvSpPr>
        <p:spPr>
          <a:xfrm>
            <a:off x="457200" y="-8826"/>
            <a:ext cx="8229600" cy="1143002"/>
          </a:xfrm>
          <a:prstGeom prst="rect">
            <a:avLst/>
          </a:prstGeom>
        </p:spPr>
        <p:txBody>
          <a:bodyPr/>
          <a:lstStyle/>
          <a:p>
            <a:r>
              <a:t>Economic System Today</a:t>
            </a:r>
          </a:p>
        </p:txBody>
      </p:sp>
      <p:sp>
        <p:nvSpPr>
          <p:cNvPr id="188" name="Shape 188"/>
          <p:cNvSpPr>
            <a:spLocks noGrp="1"/>
          </p:cNvSpPr>
          <p:nvPr>
            <p:ph type="body" idx="1"/>
          </p:nvPr>
        </p:nvSpPr>
        <p:spPr>
          <a:xfrm>
            <a:off x="457200" y="1280160"/>
            <a:ext cx="8229600" cy="5010912"/>
          </a:xfrm>
          <a:prstGeom prst="rect">
            <a:avLst/>
          </a:prstGeom>
        </p:spPr>
        <p:txBody>
          <a:bodyPr>
            <a:normAutofit/>
          </a:bodyPr>
          <a:lstStyle/>
          <a:p>
            <a:pPr marL="690645" indent="-690645" defTabSz="832104">
              <a:spcBef>
                <a:spcPts val="600"/>
              </a:spcBef>
              <a:defRPr sz="2912"/>
            </a:pPr>
            <a:r>
              <a:rPr lang="en-US" dirty="0"/>
              <a:t>The United Kingdom is considered one of the freest market economies in the world</a:t>
            </a:r>
            <a:r>
              <a:rPr dirty="0"/>
              <a:t>.</a:t>
            </a:r>
          </a:p>
          <a:p>
            <a:pPr marL="1106697" lvl="1" indent="-690645" defTabSz="832104">
              <a:spcBef>
                <a:spcPts val="600"/>
              </a:spcBef>
              <a:defRPr sz="2912"/>
            </a:pPr>
            <a:r>
              <a:rPr lang="en-US" dirty="0"/>
              <a:t>It is one of the few European countries that can boast about its economy in the trillions annually.</a:t>
            </a:r>
            <a:endParaRPr dirty="0"/>
          </a:p>
          <a:p>
            <a:pPr marL="690645" indent="-690645" defTabSz="832104">
              <a:spcBef>
                <a:spcPts val="600"/>
              </a:spcBef>
              <a:defRPr sz="2912"/>
            </a:pPr>
            <a:r>
              <a:rPr lang="en-US" dirty="0"/>
              <a:t>The legal system heavily enforces the rule of law and guarantees the rules of economic contracts</a:t>
            </a:r>
            <a:r>
              <a:rPr dirty="0"/>
              <a:t>.</a:t>
            </a:r>
          </a:p>
          <a:p>
            <a:pPr marL="690645" indent="-690645" defTabSz="832104">
              <a:spcBef>
                <a:spcPts val="600"/>
              </a:spcBef>
              <a:defRPr sz="2912"/>
            </a:pPr>
            <a:r>
              <a:rPr lang="en-US" dirty="0"/>
              <a:t>The United Kingdom is a haven for entrepreneurs, with laws that allow any individual to create a business with relative ease</a:t>
            </a:r>
            <a:r>
              <a:rPr dirty="0"/>
              <a:t>.</a:t>
            </a:r>
          </a:p>
        </p:txBody>
      </p:sp>
      <p:sp>
        <p:nvSpPr>
          <p:cNvPr id="189" name="Shape 189"/>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26</a:t>
            </a:fld>
            <a:endParaRP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p:cNvSpPr>
          <p:nvPr>
            <p:ph type="title"/>
          </p:nvPr>
        </p:nvSpPr>
        <p:spPr>
          <a:xfrm>
            <a:off x="457200" y="0"/>
            <a:ext cx="8229600" cy="1143001"/>
          </a:xfrm>
          <a:prstGeom prst="rect">
            <a:avLst/>
          </a:prstGeom>
        </p:spPr>
        <p:txBody>
          <a:bodyPr/>
          <a:lstStyle/>
          <a:p>
            <a:r>
              <a:t>Trade</a:t>
            </a:r>
          </a:p>
        </p:txBody>
      </p:sp>
      <p:sp>
        <p:nvSpPr>
          <p:cNvPr id="192" name="Shape 192"/>
          <p:cNvSpPr>
            <a:spLocks noGrp="1"/>
          </p:cNvSpPr>
          <p:nvPr>
            <p:ph type="body" idx="1"/>
          </p:nvPr>
        </p:nvSpPr>
        <p:spPr>
          <a:xfrm>
            <a:off x="118871" y="1143001"/>
            <a:ext cx="8933690" cy="5239511"/>
          </a:xfrm>
          <a:prstGeom prst="rect">
            <a:avLst/>
          </a:prstGeom>
        </p:spPr>
        <p:txBody>
          <a:bodyPr>
            <a:normAutofit/>
          </a:bodyPr>
          <a:lstStyle/>
          <a:p>
            <a:pPr marL="637518" indent="-637518" defTabSz="768094">
              <a:spcBef>
                <a:spcPts val="600"/>
              </a:spcBef>
              <a:defRPr sz="3000"/>
            </a:pPr>
            <a:r>
              <a:rPr lang="en-US" dirty="0"/>
              <a:t>The United Kingdom is a large producer of machine parts; railroad, ship, and aircraft equipment; motor vehicles and parts; electronics; and communications equipment</a:t>
            </a:r>
            <a:r>
              <a:rPr dirty="0"/>
              <a:t>.</a:t>
            </a:r>
          </a:p>
          <a:p>
            <a:pPr marL="1094719" lvl="1" indent="-637519" defTabSz="768094">
              <a:spcBef>
                <a:spcPts val="600"/>
              </a:spcBef>
              <a:defRPr sz="3000"/>
            </a:pPr>
            <a:r>
              <a:rPr lang="en-US" dirty="0"/>
              <a:t>These products are responsible for almost $470 billion of annual income</a:t>
            </a:r>
            <a:r>
              <a:rPr dirty="0"/>
              <a:t>.</a:t>
            </a:r>
          </a:p>
          <a:p>
            <a:pPr marL="637518" indent="-637518" defTabSz="768094">
              <a:spcBef>
                <a:spcPts val="600"/>
              </a:spcBef>
              <a:defRPr sz="3000"/>
            </a:pPr>
            <a:r>
              <a:rPr lang="en-US" dirty="0"/>
              <a:t>The United Kingdom’s imports are mainly food and fuels</a:t>
            </a:r>
            <a:r>
              <a:rPr dirty="0"/>
              <a:t>.</a:t>
            </a:r>
            <a:endParaRPr lang="en-US" dirty="0"/>
          </a:p>
          <a:p>
            <a:pPr marL="637518" indent="-637518" defTabSz="768094">
              <a:spcBef>
                <a:spcPts val="600"/>
              </a:spcBef>
              <a:defRPr sz="3000"/>
            </a:pPr>
            <a:r>
              <a:rPr lang="en-US" dirty="0"/>
              <a:t>Services like banking, insurance, and business services are key factors of British GDP growth.</a:t>
            </a:r>
          </a:p>
          <a:p>
            <a:pPr marL="637518" indent="-637518" defTabSz="768094">
              <a:spcBef>
                <a:spcPts val="600"/>
              </a:spcBef>
              <a:defRPr sz="3000"/>
            </a:pPr>
            <a:r>
              <a:rPr lang="en-US" dirty="0"/>
              <a:t>After the 2008 recession, the government started several programs to help boost the economy and stabilize their markets.</a:t>
            </a:r>
          </a:p>
        </p:txBody>
      </p:sp>
      <p:sp>
        <p:nvSpPr>
          <p:cNvPr id="193" name="Shape 193"/>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27</a:t>
            </a:fld>
            <a:endParaRP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p:cNvSpPr>
          <p:nvPr>
            <p:ph type="title"/>
          </p:nvPr>
        </p:nvSpPr>
        <p:spPr>
          <a:xfrm>
            <a:off x="457200" y="55245"/>
            <a:ext cx="8229600" cy="1143002"/>
          </a:xfrm>
          <a:prstGeom prst="rect">
            <a:avLst/>
          </a:prstGeom>
        </p:spPr>
        <p:txBody>
          <a:bodyPr/>
          <a:lstStyle/>
          <a:p>
            <a:r>
              <a:t>Standard of Living</a:t>
            </a:r>
          </a:p>
        </p:txBody>
      </p:sp>
      <p:sp>
        <p:nvSpPr>
          <p:cNvPr id="196" name="Shape 196"/>
          <p:cNvSpPr>
            <a:spLocks noGrp="1"/>
          </p:cNvSpPr>
          <p:nvPr>
            <p:ph type="body" idx="1"/>
          </p:nvPr>
        </p:nvSpPr>
        <p:spPr>
          <a:xfrm>
            <a:off x="457200" y="1198248"/>
            <a:ext cx="8229600" cy="5329868"/>
          </a:xfrm>
          <a:prstGeom prst="rect">
            <a:avLst/>
          </a:prstGeom>
        </p:spPr>
        <p:txBody>
          <a:bodyPr>
            <a:noAutofit/>
          </a:bodyPr>
          <a:lstStyle/>
          <a:p>
            <a:pPr marL="690645" indent="-690645" defTabSz="832104">
              <a:spcBef>
                <a:spcPts val="600"/>
              </a:spcBef>
              <a:defRPr sz="2912"/>
            </a:pPr>
            <a:r>
              <a:rPr lang="en-US" sz="2750" dirty="0"/>
              <a:t>The United Kingdom has a good standard of living, with education, health status, and social activities all ranked higher than the average for European countries</a:t>
            </a:r>
            <a:r>
              <a:rPr sz="2750" dirty="0"/>
              <a:t>.</a:t>
            </a:r>
          </a:p>
          <a:p>
            <a:pPr marL="690645" indent="-690645" defTabSz="832104">
              <a:spcBef>
                <a:spcPts val="600"/>
              </a:spcBef>
              <a:defRPr sz="2912"/>
            </a:pPr>
            <a:r>
              <a:rPr lang="en-US" sz="2750" dirty="0"/>
              <a:t>The </a:t>
            </a:r>
            <a:r>
              <a:rPr lang="en-US" sz="2750" b="1" dirty="0"/>
              <a:t>National Health Service </a:t>
            </a:r>
            <a:r>
              <a:rPr lang="en-US" sz="2750" dirty="0"/>
              <a:t>(NHS) is a program paid for by a national tax that provides most medical treatments a person could need</a:t>
            </a:r>
            <a:r>
              <a:rPr sz="2750" dirty="0"/>
              <a:t>.</a:t>
            </a:r>
          </a:p>
          <a:p>
            <a:pPr marL="1106697" lvl="1" indent="-690645" defTabSz="832104">
              <a:spcBef>
                <a:spcPts val="600"/>
              </a:spcBef>
              <a:defRPr sz="2912"/>
            </a:pPr>
            <a:r>
              <a:rPr lang="en-US" sz="2750" dirty="0"/>
              <a:t>The goal was to provide comprehensive and free health care for all British citizens</a:t>
            </a:r>
            <a:r>
              <a:rPr sz="2750" dirty="0"/>
              <a:t>.</a:t>
            </a:r>
          </a:p>
          <a:p>
            <a:pPr marL="690645" indent="-690645" defTabSz="832104">
              <a:spcBef>
                <a:spcPts val="600"/>
              </a:spcBef>
              <a:defRPr sz="2912"/>
            </a:pPr>
            <a:r>
              <a:rPr lang="en-US" sz="2750" dirty="0"/>
              <a:t>While the GDP per capita of Great Britain is $42,000, which is lower than both Germany and the United States, more than 33 million people have jobs that provide for their families</a:t>
            </a:r>
            <a:r>
              <a:rPr sz="2750" dirty="0"/>
              <a:t>.</a:t>
            </a:r>
          </a:p>
        </p:txBody>
      </p:sp>
      <p:sp>
        <p:nvSpPr>
          <p:cNvPr id="197" name="Shape 197"/>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28</a:t>
            </a:fld>
            <a:endParaRP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p:cNvSpPr>
          <p:nvPr>
            <p:ph type="title"/>
          </p:nvPr>
        </p:nvSpPr>
        <p:spPr>
          <a:xfrm>
            <a:off x="457200" y="318"/>
            <a:ext cx="8229600" cy="1143002"/>
          </a:xfrm>
          <a:prstGeom prst="rect">
            <a:avLst/>
          </a:prstGeom>
        </p:spPr>
        <p:txBody>
          <a:bodyPr/>
          <a:lstStyle/>
          <a:p>
            <a:r>
              <a:t>Currency</a:t>
            </a:r>
          </a:p>
        </p:txBody>
      </p:sp>
      <p:sp>
        <p:nvSpPr>
          <p:cNvPr id="200" name="Shape 200"/>
          <p:cNvSpPr>
            <a:spLocks noGrp="1"/>
          </p:cNvSpPr>
          <p:nvPr>
            <p:ph type="body" idx="1"/>
          </p:nvPr>
        </p:nvSpPr>
        <p:spPr>
          <a:xfrm>
            <a:off x="457200" y="1313816"/>
            <a:ext cx="8229600" cy="5141848"/>
          </a:xfrm>
          <a:prstGeom prst="rect">
            <a:avLst/>
          </a:prstGeom>
        </p:spPr>
        <p:txBody>
          <a:bodyPr>
            <a:normAutofit/>
          </a:bodyPr>
          <a:lstStyle/>
          <a:p>
            <a:pPr marL="758951" lvl="1" indent="-758951">
              <a:buFont typeface="Wingdings"/>
              <a:buChar char="➢"/>
            </a:pPr>
            <a:r>
              <a:rPr lang="en-US" sz="3600" dirty="0"/>
              <a:t>The British pound (£), the currency of the United Kingdom, is one of the most stable in the world.</a:t>
            </a:r>
            <a:endParaRPr sz="3600" dirty="0"/>
          </a:p>
          <a:p>
            <a:r>
              <a:rPr lang="en-US" sz="3600" dirty="0"/>
              <a:t>Beginning in the time of the Romans, the pound has been around for roughly 1000 years.</a:t>
            </a:r>
            <a:endParaRPr sz="3600" dirty="0"/>
          </a:p>
          <a:p>
            <a:r>
              <a:rPr lang="en-US" sz="3600" dirty="0"/>
              <a:t>The earliest minting occurred in the 8</a:t>
            </a:r>
            <a:r>
              <a:rPr lang="en-US" sz="3600" baseline="30000" dirty="0"/>
              <a:t>th</a:t>
            </a:r>
            <a:r>
              <a:rPr lang="en-US" sz="3600" dirty="0"/>
              <a:t> century, with the first paper currency finally being printed in 1694.</a:t>
            </a:r>
          </a:p>
        </p:txBody>
      </p:sp>
      <p:sp>
        <p:nvSpPr>
          <p:cNvPr id="201" name="Shape 201"/>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29</a:t>
            </a:fld>
            <a:endParaRPr/>
          </a:p>
        </p:txBody>
      </p:sp>
      <p:sp>
        <p:nvSpPr>
          <p:cNvPr id="202" name="Shape 202"/>
          <p:cNvSpPr/>
          <p:nvPr/>
        </p:nvSpPr>
        <p:spPr>
          <a:xfrm>
            <a:off x="6621706" y="6105653"/>
            <a:ext cx="2428388" cy="3708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u="sng">
                <a:solidFill>
                  <a:srgbClr val="0000FF"/>
                </a:solidFill>
                <a:uFill>
                  <a:solidFill>
                    <a:srgbClr val="0000FF"/>
                  </a:solidFill>
                </a:uFill>
                <a:hlinkClick r:id="rId2" action="ppaction://hlinksldjump"/>
              </a:defRPr>
            </a:lvl1pPr>
          </a:lstStyle>
          <a:p>
            <a:pPr>
              <a:defRPr u="none">
                <a:solidFill>
                  <a:srgbClr val="000000"/>
                </a:solidFill>
                <a:uFillTx/>
              </a:defRPr>
            </a:pPr>
            <a:r>
              <a:rPr u="sng">
                <a:solidFill>
                  <a:srgbClr val="0000FF"/>
                </a:solidFill>
                <a:uFill>
                  <a:solidFill>
                    <a:srgbClr val="0000FF"/>
                  </a:solidFill>
                </a:uFill>
                <a:hlinkClick r:id="rId2" action="ppaction://hlinksldjump"/>
              </a:rPr>
              <a:t>Return to Main Menu</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a:spLocks noGrp="1"/>
          </p:cNvSpPr>
          <p:nvPr>
            <p:ph type="title"/>
          </p:nvPr>
        </p:nvSpPr>
        <p:spPr>
          <a:xfrm>
            <a:off x="457200" y="0"/>
            <a:ext cx="8229600" cy="1143000"/>
          </a:xfrm>
          <a:prstGeom prst="rect">
            <a:avLst/>
          </a:prstGeom>
        </p:spPr>
        <p:txBody>
          <a:bodyPr>
            <a:normAutofit fontScale="90000"/>
          </a:bodyPr>
          <a:lstStyle>
            <a:lvl1pPr defTabSz="850391">
              <a:defRPr sz="3600">
                <a:effectLst>
                  <a:outerShdw blurRad="38100" dist="35433" dir="2700000" rotWithShape="0">
                    <a:srgbClr val="000000">
                      <a:alpha val="43137"/>
                    </a:srgbClr>
                  </a:outerShdw>
                </a:effectLst>
              </a:defRPr>
            </a:lvl1pPr>
          </a:lstStyle>
          <a:p>
            <a:r>
              <a:rPr dirty="0"/>
              <a:t>Section 1: The Geography of </a:t>
            </a:r>
            <a:r>
              <a:rPr lang="en-US" dirty="0"/>
              <a:t>the United Kingdom</a:t>
            </a:r>
            <a:endParaRPr dirty="0"/>
          </a:p>
        </p:txBody>
      </p:sp>
      <p:sp>
        <p:nvSpPr>
          <p:cNvPr id="69" name="Shape 69"/>
          <p:cNvSpPr>
            <a:spLocks noGrp="1"/>
          </p:cNvSpPr>
          <p:nvPr>
            <p:ph type="body" idx="1"/>
          </p:nvPr>
        </p:nvSpPr>
        <p:spPr>
          <a:xfrm>
            <a:off x="457200" y="1600200"/>
            <a:ext cx="8229600" cy="4525963"/>
          </a:xfrm>
          <a:prstGeom prst="rect">
            <a:avLst/>
          </a:prstGeom>
        </p:spPr>
        <p:txBody>
          <a:bodyPr/>
          <a:lstStyle/>
          <a:p>
            <a:pPr marL="342900" lvl="1" indent="-342900">
              <a:lnSpc>
                <a:spcPct val="100000"/>
              </a:lnSpc>
              <a:buChar char="➢"/>
            </a:pPr>
            <a:r>
              <a:rPr dirty="0"/>
              <a:t>Essential </a:t>
            </a:r>
            <a:r>
              <a:t>Question:</a:t>
            </a:r>
            <a:r>
              <a:rPr lang="en-US"/>
              <a:t> </a:t>
            </a:r>
            <a:endParaRPr sz="2800" dirty="0"/>
          </a:p>
          <a:p>
            <a:pPr marL="742950" lvl="2" indent="-342900">
              <a:lnSpc>
                <a:spcPct val="100000"/>
              </a:lnSpc>
              <a:spcBef>
                <a:spcPts val="600"/>
              </a:spcBef>
              <a:buClr>
                <a:srgbClr val="000000"/>
              </a:buClr>
              <a:buFont typeface="Arial"/>
              <a:buChar char="•"/>
              <a:defRPr sz="2800"/>
            </a:pPr>
            <a:r>
              <a:rPr dirty="0"/>
              <a:t>How </a:t>
            </a:r>
            <a:r>
              <a:rPr lang="en-US" dirty="0"/>
              <a:t>could the United Kingdom’s geography and </a:t>
            </a:r>
            <a:r>
              <a:rPr dirty="0"/>
              <a:t>location affect </a:t>
            </a:r>
            <a:r>
              <a:rPr lang="en-US" dirty="0"/>
              <a:t>its development</a:t>
            </a:r>
            <a:r>
              <a:rPr dirty="0"/>
              <a:t>?</a:t>
            </a:r>
          </a:p>
        </p:txBody>
      </p:sp>
      <p:sp>
        <p:nvSpPr>
          <p:cNvPr id="70" name="Shape 70"/>
          <p:cNvSpPr>
            <a:spLocks noGrp="1"/>
          </p:cNvSpPr>
          <p:nvPr>
            <p:ph type="sldNum" sz="quarter" idx="4294967295"/>
          </p:nvPr>
        </p:nvSpPr>
        <p:spPr>
          <a:xfrm>
            <a:off x="8630879" y="6528116"/>
            <a:ext cx="20831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p:cNvSpPr>
          <p:nvPr>
            <p:ph type="title"/>
          </p:nvPr>
        </p:nvSpPr>
        <p:spPr>
          <a:xfrm>
            <a:off x="0" y="274638"/>
            <a:ext cx="9144000" cy="1143002"/>
          </a:xfrm>
          <a:prstGeom prst="rect">
            <a:avLst/>
          </a:prstGeom>
        </p:spPr>
        <p:txBody>
          <a:bodyPr>
            <a:normAutofit/>
          </a:bodyPr>
          <a:lstStyle>
            <a:lvl1pPr defTabSz="832103">
              <a:defRPr sz="3600">
                <a:effectLst>
                  <a:outerShdw blurRad="38100" dist="34671" dir="2700000" rotWithShape="0">
                    <a:srgbClr val="000000">
                      <a:alpha val="43137"/>
                    </a:srgbClr>
                  </a:outerShdw>
                </a:effectLst>
              </a:defRPr>
            </a:lvl1pPr>
          </a:lstStyle>
          <a:p>
            <a:r>
              <a:rPr dirty="0"/>
              <a:t>Section 5: US-</a:t>
            </a:r>
            <a:r>
              <a:rPr lang="en-US" dirty="0"/>
              <a:t>United Kingdom </a:t>
            </a:r>
            <a:r>
              <a:rPr dirty="0"/>
              <a:t>Relations</a:t>
            </a:r>
          </a:p>
        </p:txBody>
      </p:sp>
      <p:sp>
        <p:nvSpPr>
          <p:cNvPr id="205" name="Shape 205"/>
          <p:cNvSpPr>
            <a:spLocks noGrp="1"/>
          </p:cNvSpPr>
          <p:nvPr>
            <p:ph type="body" idx="1"/>
          </p:nvPr>
        </p:nvSpPr>
        <p:spPr>
          <a:xfrm>
            <a:off x="457200" y="1892808"/>
            <a:ext cx="8229600" cy="4233355"/>
          </a:xfrm>
          <a:prstGeom prst="rect">
            <a:avLst/>
          </a:prstGeom>
        </p:spPr>
        <p:txBody>
          <a:bodyPr/>
          <a:lstStyle/>
          <a:p>
            <a:r>
              <a:rPr dirty="0"/>
              <a:t>Essential question:</a:t>
            </a:r>
          </a:p>
          <a:p>
            <a:pPr lvl="2">
              <a:buFont typeface="Arial"/>
              <a:buChar char="•"/>
            </a:pPr>
            <a:r>
              <a:rPr dirty="0"/>
              <a:t>What </a:t>
            </a:r>
            <a:r>
              <a:rPr lang="en-US" dirty="0"/>
              <a:t>are some ways that the United States and the United Kingdom have worked together</a:t>
            </a:r>
            <a:r>
              <a:rPr dirty="0"/>
              <a:t>?</a:t>
            </a:r>
          </a:p>
        </p:txBody>
      </p:sp>
      <p:sp>
        <p:nvSpPr>
          <p:cNvPr id="206" name="Shape 206"/>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30</a:t>
            </a:fld>
            <a:endParaRP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p:cNvSpPr>
          <p:nvPr>
            <p:ph type="title"/>
          </p:nvPr>
        </p:nvSpPr>
        <p:spPr>
          <a:xfrm>
            <a:off x="0" y="274638"/>
            <a:ext cx="9144000" cy="1143002"/>
          </a:xfrm>
          <a:prstGeom prst="rect">
            <a:avLst/>
          </a:prstGeom>
        </p:spPr>
        <p:txBody>
          <a:bodyPr>
            <a:normAutofit/>
          </a:bodyPr>
          <a:lstStyle>
            <a:lvl1pPr defTabSz="832103">
              <a:defRPr sz="3600">
                <a:effectLst>
                  <a:outerShdw blurRad="38100" dist="34671" dir="2700000" rotWithShape="0">
                    <a:srgbClr val="000000">
                      <a:alpha val="43137"/>
                    </a:srgbClr>
                  </a:outerShdw>
                </a:effectLst>
              </a:defRPr>
            </a:lvl1pPr>
          </a:lstStyle>
          <a:p>
            <a:r>
              <a:rPr dirty="0"/>
              <a:t>Section 5: US-</a:t>
            </a:r>
            <a:r>
              <a:rPr lang="en-US" dirty="0"/>
              <a:t>United Kingdom </a:t>
            </a:r>
            <a:r>
              <a:rPr dirty="0"/>
              <a:t>Relations</a:t>
            </a:r>
          </a:p>
        </p:txBody>
      </p:sp>
      <p:sp>
        <p:nvSpPr>
          <p:cNvPr id="209" name="Shape 209"/>
          <p:cNvSpPr>
            <a:spLocks noGrp="1"/>
          </p:cNvSpPr>
          <p:nvPr>
            <p:ph type="body" idx="1"/>
          </p:nvPr>
        </p:nvSpPr>
        <p:spPr>
          <a:xfrm>
            <a:off x="457200" y="1847088"/>
            <a:ext cx="8229600" cy="4279075"/>
          </a:xfrm>
          <a:prstGeom prst="rect">
            <a:avLst/>
          </a:prstGeom>
        </p:spPr>
        <p:txBody>
          <a:bodyPr/>
          <a:lstStyle/>
          <a:p>
            <a:r>
              <a:rPr dirty="0"/>
              <a:t>What terms do I need to know?</a:t>
            </a:r>
          </a:p>
          <a:p>
            <a:pPr lvl="2">
              <a:buFont typeface="Arial"/>
              <a:buChar char="•"/>
            </a:pPr>
            <a:r>
              <a:rPr lang="en-US" dirty="0"/>
              <a:t>embassy</a:t>
            </a:r>
          </a:p>
          <a:p>
            <a:pPr lvl="2">
              <a:buFont typeface="Arial"/>
              <a:buChar char="•"/>
            </a:pPr>
            <a:r>
              <a:rPr lang="en-US" dirty="0"/>
              <a:t>British-American Business Council of Georgia</a:t>
            </a:r>
            <a:endParaRPr dirty="0"/>
          </a:p>
        </p:txBody>
      </p:sp>
      <p:sp>
        <p:nvSpPr>
          <p:cNvPr id="210" name="Shape 210"/>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31</a:t>
            </a:fld>
            <a:endParaRP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p:cNvSpPr>
          <p:nvPr>
            <p:ph type="title"/>
          </p:nvPr>
        </p:nvSpPr>
        <p:spPr>
          <a:xfrm>
            <a:off x="457200" y="0"/>
            <a:ext cx="8229600" cy="923546"/>
          </a:xfrm>
          <a:prstGeom prst="rect">
            <a:avLst/>
          </a:prstGeom>
        </p:spPr>
        <p:txBody>
          <a:bodyPr/>
          <a:lstStyle/>
          <a:p>
            <a:r>
              <a:rPr lang="en-US" dirty="0"/>
              <a:t>The Long Friendship</a:t>
            </a:r>
            <a:endParaRPr dirty="0"/>
          </a:p>
        </p:txBody>
      </p:sp>
      <p:sp>
        <p:nvSpPr>
          <p:cNvPr id="213" name="Shape 213"/>
          <p:cNvSpPr>
            <a:spLocks noGrp="1"/>
          </p:cNvSpPr>
          <p:nvPr>
            <p:ph type="body" idx="1"/>
          </p:nvPr>
        </p:nvSpPr>
        <p:spPr>
          <a:xfrm>
            <a:off x="457200" y="1161288"/>
            <a:ext cx="8558784" cy="5276089"/>
          </a:xfrm>
          <a:prstGeom prst="rect">
            <a:avLst/>
          </a:prstGeom>
        </p:spPr>
        <p:txBody>
          <a:bodyPr>
            <a:normAutofit/>
          </a:bodyPr>
          <a:lstStyle/>
          <a:p>
            <a:pPr marL="538854" indent="-538854" defTabSz="649223">
              <a:spcBef>
                <a:spcPts val="500"/>
              </a:spcBef>
              <a:defRPr sz="2600"/>
            </a:pPr>
            <a:r>
              <a:rPr lang="en-US" sz="2300" dirty="0"/>
              <a:t>After the Revolutionary War and War of 1812, peace between the US and the United Kingdom was achieved and the two began the process of becoming partners in world affairs</a:t>
            </a:r>
            <a:r>
              <a:rPr sz="2300" dirty="0"/>
              <a:t>.</a:t>
            </a:r>
            <a:endParaRPr lang="en-US" sz="2300" dirty="0"/>
          </a:p>
          <a:p>
            <a:pPr marL="538854" indent="-538854" defTabSz="649223">
              <a:spcBef>
                <a:spcPts val="500"/>
              </a:spcBef>
              <a:defRPr sz="2600"/>
            </a:pPr>
            <a:r>
              <a:rPr lang="en-US" sz="2300" dirty="0"/>
              <a:t>Today, the United Kingdom is one of the US’s closest allies</a:t>
            </a:r>
            <a:r>
              <a:rPr sz="2300" dirty="0"/>
              <a:t>.</a:t>
            </a:r>
          </a:p>
          <a:p>
            <a:pPr marL="996054" lvl="1" indent="-538854" defTabSz="649223">
              <a:spcBef>
                <a:spcPts val="500"/>
              </a:spcBef>
              <a:defRPr sz="2600"/>
            </a:pPr>
            <a:r>
              <a:rPr lang="en-US" sz="2300" dirty="0"/>
              <a:t>This cooperation reflects the common language, ideals, and democratic practices of the two nations</a:t>
            </a:r>
            <a:r>
              <a:rPr sz="2300" dirty="0"/>
              <a:t>.</a:t>
            </a:r>
            <a:endParaRPr lang="en-US" sz="2300" dirty="0"/>
          </a:p>
          <a:p>
            <a:pPr marL="538854" indent="-538854" defTabSz="649223">
              <a:spcBef>
                <a:spcPts val="500"/>
              </a:spcBef>
              <a:defRPr sz="2600"/>
            </a:pPr>
            <a:r>
              <a:rPr lang="en-US" sz="2300" dirty="0"/>
              <a:t>The two work together as part of many world associations, including the United Nations, UN Security Council, World Health Organization, and more</a:t>
            </a:r>
            <a:r>
              <a:rPr sz="2300" dirty="0"/>
              <a:t>.</a:t>
            </a:r>
            <a:endParaRPr lang="en-US" sz="2300" dirty="0"/>
          </a:p>
          <a:p>
            <a:pPr marL="999103" lvl="2" indent="-538854" defTabSz="649223">
              <a:spcBef>
                <a:spcPts val="500"/>
              </a:spcBef>
              <a:buFont typeface="Arial" charset="0"/>
              <a:buChar char="•"/>
              <a:defRPr sz="2600"/>
            </a:pPr>
            <a:r>
              <a:rPr lang="en-US" sz="2300" dirty="0"/>
              <a:t>This only makes sense, as the two countries have tackled many world issues, such as the Cold War, both world wars, the Korean conflict, and the Persian Gulf War.</a:t>
            </a:r>
          </a:p>
          <a:p>
            <a:pPr marL="563674" lvl="1" indent="-538854" defTabSz="649223">
              <a:spcBef>
                <a:spcPts val="500"/>
              </a:spcBef>
              <a:buFont typeface="Wingdings" charset="2"/>
              <a:buChar char="Ø"/>
              <a:defRPr sz="2600"/>
            </a:pPr>
            <a:r>
              <a:rPr lang="en-US" sz="2300" dirty="0"/>
              <a:t>The United Kingdom has an </a:t>
            </a:r>
            <a:r>
              <a:rPr lang="en-US" sz="2300" b="1" dirty="0"/>
              <a:t>embassy</a:t>
            </a:r>
            <a:r>
              <a:rPr lang="en-US" sz="2300" dirty="0"/>
              <a:t> in Washington, DC, with an ambassador to represent the United Kingdom in the states.</a:t>
            </a:r>
          </a:p>
        </p:txBody>
      </p:sp>
      <p:sp>
        <p:nvSpPr>
          <p:cNvPr id="214" name="Shape 214"/>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32</a:t>
            </a:fld>
            <a:endParaRP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p:cNvSpPr>
          <p:nvPr>
            <p:ph type="title"/>
          </p:nvPr>
        </p:nvSpPr>
        <p:spPr>
          <a:xfrm>
            <a:off x="457200" y="1"/>
            <a:ext cx="8229600" cy="950975"/>
          </a:xfrm>
          <a:prstGeom prst="rect">
            <a:avLst/>
          </a:prstGeom>
        </p:spPr>
        <p:txBody>
          <a:bodyPr/>
          <a:lstStyle/>
          <a:p>
            <a:r>
              <a:t>Bilateral Economic Relations</a:t>
            </a:r>
          </a:p>
        </p:txBody>
      </p:sp>
      <p:sp>
        <p:nvSpPr>
          <p:cNvPr id="217" name="Shape 217"/>
          <p:cNvSpPr>
            <a:spLocks noGrp="1"/>
          </p:cNvSpPr>
          <p:nvPr>
            <p:ph type="body" idx="1"/>
          </p:nvPr>
        </p:nvSpPr>
        <p:spPr>
          <a:xfrm>
            <a:off x="457200" y="1197863"/>
            <a:ext cx="8229600" cy="5216905"/>
          </a:xfrm>
          <a:prstGeom prst="rect">
            <a:avLst/>
          </a:prstGeom>
        </p:spPr>
        <p:txBody>
          <a:bodyPr>
            <a:noAutofit/>
          </a:bodyPr>
          <a:lstStyle/>
          <a:p>
            <a:pPr marL="690646" indent="-690646" defTabSz="832103">
              <a:spcBef>
                <a:spcPts val="600"/>
              </a:spcBef>
              <a:defRPr sz="2900"/>
            </a:pPr>
            <a:r>
              <a:rPr lang="en-US" sz="2900" dirty="0"/>
              <a:t>The United Kingdom is a major international trading power acting as one of the US’s largest trading markets for both exports and imports</a:t>
            </a:r>
            <a:r>
              <a:rPr sz="2900" dirty="0"/>
              <a:t>.</a:t>
            </a:r>
          </a:p>
          <a:p>
            <a:pPr marL="690646" indent="-690646" defTabSz="832103">
              <a:spcBef>
                <a:spcPts val="600"/>
              </a:spcBef>
              <a:defRPr sz="2900"/>
            </a:pPr>
            <a:r>
              <a:rPr lang="en-US" sz="2900" dirty="0"/>
              <a:t>Groups like the </a:t>
            </a:r>
            <a:r>
              <a:rPr lang="en-US" sz="2900" b="1" dirty="0"/>
              <a:t>British-American Business Council of Georgia </a:t>
            </a:r>
            <a:r>
              <a:rPr lang="en-US" sz="2900" dirty="0"/>
              <a:t>promote trade between Georgia, the other states, and the United Kingdom</a:t>
            </a:r>
            <a:r>
              <a:rPr sz="2900" dirty="0"/>
              <a:t>.</a:t>
            </a:r>
            <a:endParaRPr lang="en-US" sz="2900" dirty="0"/>
          </a:p>
          <a:p>
            <a:pPr marL="1150895" lvl="2" indent="-690646" defTabSz="832103">
              <a:spcBef>
                <a:spcPts val="600"/>
              </a:spcBef>
              <a:buFont typeface="Arial" charset="0"/>
              <a:buChar char="•"/>
              <a:defRPr sz="2900"/>
            </a:pPr>
            <a:r>
              <a:rPr lang="en-US" sz="2900" dirty="0"/>
              <a:t>Georgia exports quite a bit of machinery, and it imports other machinery and medical equipment.</a:t>
            </a:r>
            <a:endParaRPr sz="2900" dirty="0"/>
          </a:p>
          <a:p>
            <a:pPr marL="690646" indent="-690646" defTabSz="832103">
              <a:spcBef>
                <a:spcPts val="600"/>
              </a:spcBef>
              <a:defRPr sz="2900"/>
            </a:pPr>
            <a:r>
              <a:rPr sz="2900" dirty="0"/>
              <a:t>The United </a:t>
            </a:r>
            <a:r>
              <a:rPr lang="en-US" sz="2900" dirty="0"/>
              <a:t>Kingdom also acts as a large source of tourism for the United States, and vise versa</a:t>
            </a:r>
            <a:r>
              <a:rPr sz="2900" dirty="0"/>
              <a:t>.</a:t>
            </a:r>
          </a:p>
        </p:txBody>
      </p:sp>
      <p:sp>
        <p:nvSpPr>
          <p:cNvPr id="218" name="Shape 218"/>
          <p:cNvSpPr>
            <a:spLocks noGrp="1"/>
          </p:cNvSpPr>
          <p:nvPr>
            <p:ph type="sldNum" sz="quarter" idx="4294967295"/>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33</a:t>
            </a:fld>
            <a:endParaRPr/>
          </a:p>
        </p:txBody>
      </p:sp>
      <p:sp>
        <p:nvSpPr>
          <p:cNvPr id="219" name="Shape 219"/>
          <p:cNvSpPr/>
          <p:nvPr/>
        </p:nvSpPr>
        <p:spPr>
          <a:xfrm>
            <a:off x="6601583" y="6056629"/>
            <a:ext cx="2430536" cy="3581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u="sng">
                <a:solidFill>
                  <a:srgbClr val="0000FF"/>
                </a:solidFill>
                <a:uFill>
                  <a:solidFill>
                    <a:srgbClr val="0000FF"/>
                  </a:solidFill>
                </a:uFill>
                <a:latin typeface="Trebuchet MS"/>
                <a:ea typeface="Trebuchet MS"/>
                <a:cs typeface="Trebuchet MS"/>
                <a:sym typeface="Trebuchet MS"/>
                <a:hlinkClick r:id="rId2" action="ppaction://hlinksldjump"/>
              </a:defRPr>
            </a:lvl1pPr>
          </a:lstStyle>
          <a:p>
            <a:pPr>
              <a:defRPr>
                <a:solidFill>
                  <a:srgbClr val="FF0000"/>
                </a:solidFill>
                <a:uFill>
                  <a:solidFill>
                    <a:srgbClr val="FF0000"/>
                  </a:solidFill>
                </a:uFill>
              </a:defRPr>
            </a:pPr>
            <a:r>
              <a:rPr>
                <a:solidFill>
                  <a:srgbClr val="0000FF"/>
                </a:solidFill>
                <a:uFill>
                  <a:solidFill>
                    <a:srgbClr val="0000FF"/>
                  </a:solidFill>
                </a:uFill>
                <a:hlinkClick r:id="rId2" action="ppaction://hlinksldjump"/>
              </a:rPr>
              <a:t>Return to Main Menu</a:t>
            </a: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528115"/>
          </a:xfrm>
          <a:prstGeom prst="rect">
            <a:avLst/>
          </a:prstGeom>
        </p:spPr>
      </p:pic>
      <p:sp>
        <p:nvSpPr>
          <p:cNvPr id="222" name="Shape 222"/>
          <p:cNvSpPr>
            <a:spLocks noGrp="1"/>
          </p:cNvSpPr>
          <p:nvPr>
            <p:ph type="sldNum" sz="quarter" idx="4294967295"/>
          </p:nvPr>
        </p:nvSpPr>
        <p:spPr>
          <a:xfrm>
            <a:off x="84504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34</a:t>
            </a:fld>
            <a:endParaRPr/>
          </a:p>
        </p:txBody>
      </p:sp>
      <p:sp>
        <p:nvSpPr>
          <p:cNvPr id="223" name="Shape 223"/>
          <p:cNvSpPr/>
          <p:nvPr/>
        </p:nvSpPr>
        <p:spPr>
          <a:xfrm>
            <a:off x="838198" y="5334548"/>
            <a:ext cx="7924800" cy="92332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a:solidFill>
                  <a:srgbClr val="FFFFFF"/>
                </a:solidFill>
                <a:latin typeface="Trebuchet MS"/>
                <a:ea typeface="Trebuchet MS"/>
                <a:cs typeface="Trebuchet MS"/>
                <a:sym typeface="Trebuchet MS"/>
              </a:defRPr>
            </a:pPr>
            <a:r>
              <a:rPr dirty="0"/>
              <a:t>Image Credits:</a:t>
            </a:r>
            <a:r>
              <a:rPr lang="en-US" dirty="0"/>
              <a:t> 34 By Michael Walsh, https://commons.wikimedia.org/w/index.php?curid=53682850, </a:t>
            </a:r>
            <a:r>
              <a:rPr dirty="0"/>
              <a:t>all others Wikimedia Commons. Maps ©2017 Clairmont Press. </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23"/>
                                        </p:tgtEl>
                                        <p:attrNameLst>
                                          <p:attrName>style.visibility</p:attrName>
                                        </p:attrNameLst>
                                      </p:cBhvr>
                                      <p:to>
                                        <p:strVal val="visible"/>
                                      </p:to>
                                    </p:set>
                                    <p:animEffect transition="in" filter="dissolve">
                                      <p:cBhvr>
                                        <p:cTn id="7" dur="5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Shape 72"/>
          <p:cNvSpPr>
            <a:spLocks noGrp="1"/>
          </p:cNvSpPr>
          <p:nvPr>
            <p:ph type="title"/>
          </p:nvPr>
        </p:nvSpPr>
        <p:spPr>
          <a:xfrm>
            <a:off x="457200" y="0"/>
            <a:ext cx="8229600" cy="1143000"/>
          </a:xfrm>
          <a:prstGeom prst="rect">
            <a:avLst/>
          </a:prstGeom>
        </p:spPr>
        <p:txBody>
          <a:bodyPr>
            <a:normAutofit fontScale="90000"/>
          </a:bodyPr>
          <a:lstStyle>
            <a:lvl1pPr defTabSz="850391">
              <a:defRPr sz="3600">
                <a:effectLst>
                  <a:outerShdw blurRad="38100" dist="35433" dir="2700000" rotWithShape="0">
                    <a:srgbClr val="000000">
                      <a:alpha val="43137"/>
                    </a:srgbClr>
                  </a:outerShdw>
                </a:effectLst>
              </a:defRPr>
            </a:lvl1pPr>
          </a:lstStyle>
          <a:p>
            <a:r>
              <a:rPr dirty="0"/>
              <a:t>Section 1: Geography of </a:t>
            </a:r>
            <a:r>
              <a:rPr lang="en-US" dirty="0"/>
              <a:t>the United Kingdom</a:t>
            </a:r>
            <a:endParaRPr dirty="0"/>
          </a:p>
        </p:txBody>
      </p:sp>
      <p:sp>
        <p:nvSpPr>
          <p:cNvPr id="73" name="Shape 73"/>
          <p:cNvSpPr>
            <a:spLocks noGrp="1"/>
          </p:cNvSpPr>
          <p:nvPr>
            <p:ph type="body" idx="1"/>
          </p:nvPr>
        </p:nvSpPr>
        <p:spPr>
          <a:xfrm>
            <a:off x="457200" y="1600200"/>
            <a:ext cx="8229600" cy="4525963"/>
          </a:xfrm>
          <a:prstGeom prst="rect">
            <a:avLst/>
          </a:prstGeom>
        </p:spPr>
        <p:txBody>
          <a:bodyPr/>
          <a:lstStyle/>
          <a:p>
            <a:r>
              <a:rPr dirty="0"/>
              <a:t>What terms do I need to know? </a:t>
            </a:r>
          </a:p>
          <a:p>
            <a:pPr marL="742950" lvl="1" indent="-285750">
              <a:lnSpc>
                <a:spcPct val="100000"/>
              </a:lnSpc>
              <a:spcBef>
                <a:spcPts val="600"/>
              </a:spcBef>
              <a:buFont typeface="Arial"/>
              <a:defRPr sz="2800"/>
            </a:pPr>
            <a:r>
              <a:rPr lang="en-US" dirty="0"/>
              <a:t>Gulf Stream</a:t>
            </a:r>
            <a:endParaRPr dirty="0"/>
          </a:p>
          <a:p>
            <a:pPr marL="742950" lvl="1" indent="-285750">
              <a:lnSpc>
                <a:spcPct val="100000"/>
              </a:lnSpc>
              <a:spcBef>
                <a:spcPts val="600"/>
              </a:spcBef>
              <a:buFont typeface="Arial"/>
              <a:defRPr sz="2800"/>
            </a:pPr>
            <a:r>
              <a:rPr lang="en-US" dirty="0"/>
              <a:t>Great Smog of 1952</a:t>
            </a:r>
          </a:p>
          <a:p>
            <a:pPr marL="742950" lvl="1" indent="-285750">
              <a:lnSpc>
                <a:spcPct val="100000"/>
              </a:lnSpc>
              <a:spcBef>
                <a:spcPts val="600"/>
              </a:spcBef>
              <a:buFont typeface="Arial"/>
              <a:defRPr sz="2800"/>
            </a:pPr>
            <a:r>
              <a:rPr lang="en-US" dirty="0"/>
              <a:t>Industrial Revolution</a:t>
            </a:r>
          </a:p>
          <a:p>
            <a:pPr marL="742950" lvl="1" indent="-285750">
              <a:lnSpc>
                <a:spcPct val="100000"/>
              </a:lnSpc>
              <a:spcBef>
                <a:spcPts val="600"/>
              </a:spcBef>
              <a:buFont typeface="Arial"/>
              <a:defRPr sz="2800"/>
            </a:pPr>
            <a:r>
              <a:rPr lang="en-US" dirty="0"/>
              <a:t>acid rain</a:t>
            </a:r>
            <a:endParaRPr dirty="0"/>
          </a:p>
        </p:txBody>
      </p:sp>
      <p:sp>
        <p:nvSpPr>
          <p:cNvPr id="74" name="Shape 74"/>
          <p:cNvSpPr>
            <a:spLocks noGrp="1"/>
          </p:cNvSpPr>
          <p:nvPr>
            <p:ph type="sldNum" sz="quarter" idx="4294967295"/>
          </p:nvPr>
        </p:nvSpPr>
        <p:spPr>
          <a:xfrm>
            <a:off x="8630879" y="6528116"/>
            <a:ext cx="20831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73">
                                            <p:bg/>
                                          </p:spTgt>
                                        </p:tgtEl>
                                        <p:attrNameLst>
                                          <p:attrName>style.visibility</p:attrName>
                                        </p:attrNameLst>
                                      </p:cBhvr>
                                      <p:to>
                                        <p:strVal val="visible"/>
                                      </p:to>
                                    </p:set>
                                    <p:anim calcmode="lin" valueType="num">
                                      <p:cBhvr>
                                        <p:cTn id="7" dur="500" fill="hold"/>
                                        <p:tgtEl>
                                          <p:spTgt spid="73">
                                            <p:bg/>
                                          </p:spTgt>
                                        </p:tgtEl>
                                        <p:attrNameLst>
                                          <p:attrName>ppt_x</p:attrName>
                                        </p:attrNameLst>
                                      </p:cBhvr>
                                      <p:tavLst>
                                        <p:tav tm="0">
                                          <p:val>
                                            <p:strVal val="0-#ppt_w/2"/>
                                          </p:val>
                                        </p:tav>
                                        <p:tav tm="100000">
                                          <p:val>
                                            <p:strVal val="#ppt_x"/>
                                          </p:val>
                                        </p:tav>
                                      </p:tavLst>
                                    </p:anim>
                                    <p:anim calcmode="lin" valueType="num">
                                      <p:cBhvr>
                                        <p:cTn id="8" dur="500" fill="hold"/>
                                        <p:tgtEl>
                                          <p:spTgt spid="73">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73">
                                            <p:txEl>
                                              <p:pRg st="0" end="0"/>
                                            </p:txEl>
                                          </p:spTgt>
                                        </p:tgtEl>
                                        <p:attrNameLst>
                                          <p:attrName>style.visibility</p:attrName>
                                        </p:attrNameLst>
                                      </p:cBhvr>
                                      <p:to>
                                        <p:strVal val="visible"/>
                                      </p:to>
                                    </p:set>
                                    <p:anim calcmode="lin" valueType="num">
                                      <p:cBhvr>
                                        <p:cTn id="11" dur="500" fill="hold"/>
                                        <p:tgtEl>
                                          <p:spTgt spid="73">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73">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73">
                                            <p:txEl>
                                              <p:pRg st="1" end="1"/>
                                            </p:txEl>
                                          </p:spTgt>
                                        </p:tgtEl>
                                        <p:attrNameLst>
                                          <p:attrName>style.visibility</p:attrName>
                                        </p:attrNameLst>
                                      </p:cBhvr>
                                      <p:to>
                                        <p:strVal val="visible"/>
                                      </p:to>
                                    </p:set>
                                    <p:anim calcmode="lin" valueType="num">
                                      <p:cBhvr>
                                        <p:cTn id="16" dur="500" fill="hold"/>
                                        <p:tgtEl>
                                          <p:spTgt spid="73">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73">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73">
                                            <p:txEl>
                                              <p:pRg st="2" end="2"/>
                                            </p:txEl>
                                          </p:spTgt>
                                        </p:tgtEl>
                                        <p:attrNameLst>
                                          <p:attrName>style.visibility</p:attrName>
                                        </p:attrNameLst>
                                      </p:cBhvr>
                                      <p:to>
                                        <p:strVal val="visible"/>
                                      </p:to>
                                    </p:set>
                                    <p:anim calcmode="lin" valueType="num">
                                      <p:cBhvr>
                                        <p:cTn id="21" dur="500" fill="hold"/>
                                        <p:tgtEl>
                                          <p:spTgt spid="73">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73">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1" nodeType="afterEffect">
                                  <p:stCondLst>
                                    <p:cond delay="0"/>
                                  </p:stCondLst>
                                  <p:iterate>
                                    <p:tmAbs val="0"/>
                                  </p:iterate>
                                  <p:childTnLst>
                                    <p:set>
                                      <p:cBhvr>
                                        <p:cTn id="25" fill="hold"/>
                                        <p:tgtEl>
                                          <p:spTgt spid="73">
                                            <p:txEl>
                                              <p:pRg st="3" end="3"/>
                                            </p:txEl>
                                          </p:spTgt>
                                        </p:tgtEl>
                                        <p:attrNameLst>
                                          <p:attrName>style.visibility</p:attrName>
                                        </p:attrNameLst>
                                      </p:cBhvr>
                                      <p:to>
                                        <p:strVal val="visible"/>
                                      </p:to>
                                    </p:set>
                                    <p:anim calcmode="lin" valueType="num">
                                      <p:cBhvr>
                                        <p:cTn id="26" dur="500" fill="hold"/>
                                        <p:tgtEl>
                                          <p:spTgt spid="73">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73">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1" nodeType="afterEffect">
                                  <p:stCondLst>
                                    <p:cond delay="0"/>
                                  </p:stCondLst>
                                  <p:iterate>
                                    <p:tmAbs val="0"/>
                                  </p:iterate>
                                  <p:childTnLst>
                                    <p:set>
                                      <p:cBhvr>
                                        <p:cTn id="30" fill="hold"/>
                                        <p:tgtEl>
                                          <p:spTgt spid="73">
                                            <p:txEl>
                                              <p:pRg st="4" end="4"/>
                                            </p:txEl>
                                          </p:spTgt>
                                        </p:tgtEl>
                                        <p:attrNameLst>
                                          <p:attrName>style.visibility</p:attrName>
                                        </p:attrNameLst>
                                      </p:cBhvr>
                                      <p:to>
                                        <p:strVal val="visible"/>
                                      </p:to>
                                    </p:set>
                                    <p:anim calcmode="lin" valueType="num">
                                      <p:cBhvr>
                                        <p:cTn id="31" dur="500" fill="hold"/>
                                        <p:tgtEl>
                                          <p:spTgt spid="73">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7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1"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a:spLocks noGrp="1"/>
          </p:cNvSpPr>
          <p:nvPr>
            <p:ph type="title"/>
          </p:nvPr>
        </p:nvSpPr>
        <p:spPr>
          <a:xfrm>
            <a:off x="0" y="55245"/>
            <a:ext cx="9144000" cy="1143001"/>
          </a:xfrm>
          <a:prstGeom prst="rect">
            <a:avLst/>
          </a:prstGeom>
        </p:spPr>
        <p:txBody>
          <a:bodyPr>
            <a:normAutofit/>
          </a:bodyPr>
          <a:lstStyle/>
          <a:p>
            <a:r>
              <a:rPr sz="3600" dirty="0"/>
              <a:t>Location and Size of </a:t>
            </a:r>
            <a:r>
              <a:rPr lang="en-US" sz="3600" dirty="0"/>
              <a:t>the United Kingdom</a:t>
            </a:r>
            <a:endParaRPr dirty="0"/>
          </a:p>
        </p:txBody>
      </p:sp>
      <p:sp>
        <p:nvSpPr>
          <p:cNvPr id="77" name="Shape 77"/>
          <p:cNvSpPr>
            <a:spLocks noGrp="1"/>
          </p:cNvSpPr>
          <p:nvPr>
            <p:ph type="body" idx="1"/>
          </p:nvPr>
        </p:nvSpPr>
        <p:spPr>
          <a:xfrm>
            <a:off x="457200" y="1234440"/>
            <a:ext cx="8229600" cy="5148072"/>
          </a:xfrm>
          <a:prstGeom prst="rect">
            <a:avLst/>
          </a:prstGeom>
        </p:spPr>
        <p:txBody>
          <a:bodyPr>
            <a:normAutofit/>
          </a:bodyPr>
          <a:lstStyle/>
          <a:p>
            <a:pPr marL="743771" indent="-743771" defTabSz="896111">
              <a:spcBef>
                <a:spcPts val="600"/>
              </a:spcBef>
              <a:defRPr sz="3136"/>
            </a:pPr>
            <a:r>
              <a:rPr lang="en-US" dirty="0"/>
              <a:t>The United Kingdom is a country of islands off the northwest coast of mainland Europe.</a:t>
            </a:r>
            <a:endParaRPr dirty="0"/>
          </a:p>
          <a:p>
            <a:pPr marL="743771" indent="-743771" defTabSz="896111">
              <a:spcBef>
                <a:spcPts val="600"/>
              </a:spcBef>
              <a:defRPr sz="3136"/>
            </a:pPr>
            <a:r>
              <a:rPr lang="en-US" dirty="0"/>
              <a:t>The country consists of England, Northern Ireland, Scotland, and Wales.</a:t>
            </a:r>
            <a:endParaRPr dirty="0"/>
          </a:p>
          <a:p>
            <a:pPr marL="743771" indent="-743771" defTabSz="896111">
              <a:spcBef>
                <a:spcPts val="600"/>
              </a:spcBef>
              <a:defRPr sz="3136"/>
            </a:pPr>
            <a:r>
              <a:rPr lang="en-US" dirty="0"/>
              <a:t>Though it is a group of islands, it has close neighbors, such as France, Belgium, Denmark, and Germany.</a:t>
            </a:r>
            <a:endParaRPr dirty="0"/>
          </a:p>
          <a:p>
            <a:pPr marL="743771" indent="-743771" defTabSz="896111">
              <a:spcBef>
                <a:spcPts val="600"/>
              </a:spcBef>
              <a:defRPr sz="3136"/>
            </a:pPr>
            <a:r>
              <a:rPr lang="en-US" dirty="0"/>
              <a:t>Its many ports helped it once dominate world trade.</a:t>
            </a:r>
          </a:p>
          <a:p>
            <a:pPr marL="1204020" lvl="2" indent="-743771" defTabSz="896111">
              <a:spcBef>
                <a:spcPts val="600"/>
              </a:spcBef>
              <a:defRPr sz="3136"/>
            </a:pPr>
            <a:r>
              <a:rPr lang="en-US" dirty="0"/>
              <a:t>Now the country has 10 major ports.</a:t>
            </a:r>
          </a:p>
        </p:txBody>
      </p:sp>
      <p:sp>
        <p:nvSpPr>
          <p:cNvPr id="78" name="Shape 78"/>
          <p:cNvSpPr>
            <a:spLocks noGrp="1"/>
          </p:cNvSpPr>
          <p:nvPr>
            <p:ph type="sldNum" sz="quarter" idx="4294967295"/>
          </p:nvPr>
        </p:nvSpPr>
        <p:spPr>
          <a:xfrm>
            <a:off x="8630879" y="6528116"/>
            <a:ext cx="20831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77">
                                            <p:bg/>
                                          </p:spTgt>
                                        </p:tgtEl>
                                        <p:attrNameLst>
                                          <p:attrName>style.visibility</p:attrName>
                                        </p:attrNameLst>
                                      </p:cBhvr>
                                      <p:to>
                                        <p:strVal val="visible"/>
                                      </p:to>
                                    </p:set>
                                    <p:anim calcmode="lin" valueType="num">
                                      <p:cBhvr>
                                        <p:cTn id="7" dur="500" fill="hold"/>
                                        <p:tgtEl>
                                          <p:spTgt spid="77">
                                            <p:bg/>
                                          </p:spTgt>
                                        </p:tgtEl>
                                        <p:attrNameLst>
                                          <p:attrName>ppt_x</p:attrName>
                                        </p:attrNameLst>
                                      </p:cBhvr>
                                      <p:tavLst>
                                        <p:tav tm="0">
                                          <p:val>
                                            <p:strVal val="0-#ppt_w/2"/>
                                          </p:val>
                                        </p:tav>
                                        <p:tav tm="100000">
                                          <p:val>
                                            <p:strVal val="#ppt_x"/>
                                          </p:val>
                                        </p:tav>
                                      </p:tavLst>
                                    </p:anim>
                                    <p:anim calcmode="lin" valueType="num">
                                      <p:cBhvr>
                                        <p:cTn id="8" dur="500" fill="hold"/>
                                        <p:tgtEl>
                                          <p:spTgt spid="77">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77">
                                            <p:txEl>
                                              <p:pRg st="0" end="0"/>
                                            </p:txEl>
                                          </p:spTgt>
                                        </p:tgtEl>
                                        <p:attrNameLst>
                                          <p:attrName>style.visibility</p:attrName>
                                        </p:attrNameLst>
                                      </p:cBhvr>
                                      <p:to>
                                        <p:strVal val="visible"/>
                                      </p:to>
                                    </p:set>
                                    <p:anim calcmode="lin" valueType="num">
                                      <p:cBhvr>
                                        <p:cTn id="11" dur="500" fill="hold"/>
                                        <p:tgtEl>
                                          <p:spTgt spid="77">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77">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77">
                                            <p:txEl>
                                              <p:pRg st="1" end="1"/>
                                            </p:txEl>
                                          </p:spTgt>
                                        </p:tgtEl>
                                        <p:attrNameLst>
                                          <p:attrName>style.visibility</p:attrName>
                                        </p:attrNameLst>
                                      </p:cBhvr>
                                      <p:to>
                                        <p:strVal val="visible"/>
                                      </p:to>
                                    </p:set>
                                    <p:anim calcmode="lin" valueType="num">
                                      <p:cBhvr>
                                        <p:cTn id="16" dur="500" fill="hold"/>
                                        <p:tgtEl>
                                          <p:spTgt spid="77">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77">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77">
                                            <p:txEl>
                                              <p:pRg st="2" end="2"/>
                                            </p:txEl>
                                          </p:spTgt>
                                        </p:tgtEl>
                                        <p:attrNameLst>
                                          <p:attrName>style.visibility</p:attrName>
                                        </p:attrNameLst>
                                      </p:cBhvr>
                                      <p:to>
                                        <p:strVal val="visible"/>
                                      </p:to>
                                    </p:set>
                                    <p:anim calcmode="lin" valueType="num">
                                      <p:cBhvr>
                                        <p:cTn id="21" dur="500" fill="hold"/>
                                        <p:tgtEl>
                                          <p:spTgt spid="77">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77">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1" nodeType="afterEffect">
                                  <p:stCondLst>
                                    <p:cond delay="0"/>
                                  </p:stCondLst>
                                  <p:iterate>
                                    <p:tmAbs val="0"/>
                                  </p:iterate>
                                  <p:childTnLst>
                                    <p:set>
                                      <p:cBhvr>
                                        <p:cTn id="25" fill="hold"/>
                                        <p:tgtEl>
                                          <p:spTgt spid="77">
                                            <p:txEl>
                                              <p:pRg st="3" end="3"/>
                                            </p:txEl>
                                          </p:spTgt>
                                        </p:tgtEl>
                                        <p:attrNameLst>
                                          <p:attrName>style.visibility</p:attrName>
                                        </p:attrNameLst>
                                      </p:cBhvr>
                                      <p:to>
                                        <p:strVal val="visible"/>
                                      </p:to>
                                    </p:set>
                                    <p:anim calcmode="lin" valueType="num">
                                      <p:cBhvr>
                                        <p:cTn id="26" dur="500" fill="hold"/>
                                        <p:tgtEl>
                                          <p:spTgt spid="77">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77">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1" nodeType="afterEffect">
                                  <p:stCondLst>
                                    <p:cond delay="0"/>
                                  </p:stCondLst>
                                  <p:iterate>
                                    <p:tmAbs val="0"/>
                                  </p:iterate>
                                  <p:childTnLst>
                                    <p:set>
                                      <p:cBhvr>
                                        <p:cTn id="30" fill="hold"/>
                                        <p:tgtEl>
                                          <p:spTgt spid="77">
                                            <p:txEl>
                                              <p:pRg st="4" end="4"/>
                                            </p:txEl>
                                          </p:spTgt>
                                        </p:tgtEl>
                                        <p:attrNameLst>
                                          <p:attrName>style.visibility</p:attrName>
                                        </p:attrNameLst>
                                      </p:cBhvr>
                                      <p:to>
                                        <p:strVal val="visible"/>
                                      </p:to>
                                    </p:set>
                                    <p:anim calcmode="lin" valueType="num">
                                      <p:cBhvr>
                                        <p:cTn id="31" dur="500" fill="hold"/>
                                        <p:tgtEl>
                                          <p:spTgt spid="77">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7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1"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Shape 80"/>
          <p:cNvSpPr>
            <a:spLocks noGrp="1"/>
          </p:cNvSpPr>
          <p:nvPr>
            <p:ph type="title"/>
          </p:nvPr>
        </p:nvSpPr>
        <p:spPr>
          <a:xfrm>
            <a:off x="0" y="247206"/>
            <a:ext cx="9144000" cy="1143002"/>
          </a:xfrm>
          <a:prstGeom prst="rect">
            <a:avLst/>
          </a:prstGeom>
        </p:spPr>
        <p:txBody>
          <a:bodyPr>
            <a:normAutofit/>
          </a:bodyPr>
          <a:lstStyle/>
          <a:p>
            <a:r>
              <a:rPr sz="3600" dirty="0"/>
              <a:t>Location and Size of </a:t>
            </a:r>
            <a:r>
              <a:rPr lang="en-US" sz="3600" dirty="0"/>
              <a:t>the United Kingdom</a:t>
            </a:r>
            <a:endParaRPr sz="3600" dirty="0"/>
          </a:p>
        </p:txBody>
      </p:sp>
      <p:sp>
        <p:nvSpPr>
          <p:cNvPr id="81" name="Shape 81"/>
          <p:cNvSpPr>
            <a:spLocks noGrp="1"/>
          </p:cNvSpPr>
          <p:nvPr>
            <p:ph type="sldNum" sz="quarter" idx="4294967295"/>
          </p:nvPr>
        </p:nvSpPr>
        <p:spPr>
          <a:xfrm>
            <a:off x="8630879" y="6528116"/>
            <a:ext cx="20831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a:t>
            </a:fld>
            <a:endParaRPr/>
          </a:p>
        </p:txBody>
      </p:sp>
      <p:pic>
        <p:nvPicPr>
          <p:cNvPr id="83" name="Europe Map copy.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98211" y="1315021"/>
            <a:ext cx="6302180" cy="4481958"/>
          </a:xfrm>
          <a:prstGeom prst="rect">
            <a:avLst/>
          </a:prstGeom>
          <a:ln w="12700">
            <a:miter lim="400000"/>
          </a:ln>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7029" y="3145536"/>
            <a:ext cx="1947102" cy="3255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5"/>
          <p:cNvSpPr>
            <a:spLocks noGrp="1"/>
          </p:cNvSpPr>
          <p:nvPr>
            <p:ph type="title"/>
          </p:nvPr>
        </p:nvSpPr>
        <p:spPr>
          <a:xfrm>
            <a:off x="546100" y="109538"/>
            <a:ext cx="8229600" cy="1143002"/>
          </a:xfrm>
          <a:prstGeom prst="rect">
            <a:avLst/>
          </a:prstGeom>
        </p:spPr>
        <p:txBody>
          <a:bodyPr>
            <a:normAutofit fontScale="90000"/>
          </a:bodyPr>
          <a:lstStyle>
            <a:lvl1pPr defTabSz="841247">
              <a:defRPr sz="3600">
                <a:effectLst>
                  <a:outerShdw blurRad="38100" dist="35052" dir="2700000" rotWithShape="0">
                    <a:srgbClr val="000000">
                      <a:alpha val="43137"/>
                    </a:srgbClr>
                  </a:outerShdw>
                </a:effectLst>
              </a:defRPr>
            </a:lvl1pPr>
          </a:lstStyle>
          <a:p>
            <a:r>
              <a:rPr dirty="0"/>
              <a:t>Location and Size of </a:t>
            </a:r>
            <a:r>
              <a:rPr lang="en-US" dirty="0"/>
              <a:t>the United Kingdom</a:t>
            </a:r>
            <a:endParaRPr dirty="0"/>
          </a:p>
        </p:txBody>
      </p:sp>
      <p:sp>
        <p:nvSpPr>
          <p:cNvPr id="86" name="Shape 86"/>
          <p:cNvSpPr>
            <a:spLocks noGrp="1"/>
          </p:cNvSpPr>
          <p:nvPr>
            <p:ph type="sldNum" sz="quarter" idx="4294967295"/>
          </p:nvPr>
        </p:nvSpPr>
        <p:spPr>
          <a:xfrm>
            <a:off x="8630879" y="6528116"/>
            <a:ext cx="20831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7</a:t>
            </a:fld>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42513" y="2331718"/>
            <a:ext cx="4242096" cy="2642617"/>
          </a:xfrm>
          <a:prstGeom prst="rect">
            <a:avLst/>
          </a:prstGeom>
        </p:spPr>
      </p:pic>
      <p:pic>
        <p:nvPicPr>
          <p:cNvPr id="6" name="Picture 5"/>
          <p:cNvPicPr>
            <a:picLocks noChangeAspect="1"/>
          </p:cNvPicPr>
          <p:nvPr/>
        </p:nvPicPr>
        <p:blipFill>
          <a:blip r:embed="rId3"/>
          <a:stretch>
            <a:fillRect/>
          </a:stretch>
        </p:blipFill>
        <p:spPr>
          <a:xfrm>
            <a:off x="216916" y="1655190"/>
            <a:ext cx="4005210" cy="39956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p:cNvSpPr>
          <p:nvPr>
            <p:ph type="title"/>
          </p:nvPr>
        </p:nvSpPr>
        <p:spPr>
          <a:xfrm>
            <a:off x="457200" y="0"/>
            <a:ext cx="8229600" cy="1143001"/>
          </a:xfrm>
          <a:prstGeom prst="rect">
            <a:avLst/>
          </a:prstGeom>
        </p:spPr>
        <p:txBody>
          <a:bodyPr/>
          <a:lstStyle/>
          <a:p>
            <a:r>
              <a:rPr dirty="0"/>
              <a:t>Climate of </a:t>
            </a:r>
            <a:r>
              <a:rPr lang="en-US" dirty="0"/>
              <a:t>the United Kingdom</a:t>
            </a:r>
            <a:endParaRPr dirty="0"/>
          </a:p>
        </p:txBody>
      </p:sp>
      <p:sp>
        <p:nvSpPr>
          <p:cNvPr id="91" name="Shape 91"/>
          <p:cNvSpPr>
            <a:spLocks noGrp="1"/>
          </p:cNvSpPr>
          <p:nvPr>
            <p:ph type="body" idx="1"/>
          </p:nvPr>
        </p:nvSpPr>
        <p:spPr>
          <a:xfrm>
            <a:off x="457200" y="1042735"/>
            <a:ext cx="8229600" cy="5303201"/>
          </a:xfrm>
          <a:prstGeom prst="rect">
            <a:avLst/>
          </a:prstGeom>
        </p:spPr>
        <p:txBody>
          <a:bodyPr>
            <a:normAutofit lnSpcReduction="10000"/>
          </a:bodyPr>
          <a:lstStyle/>
          <a:p>
            <a:pPr marL="690645" indent="-690645" defTabSz="832104">
              <a:spcBef>
                <a:spcPts val="600"/>
              </a:spcBef>
              <a:defRPr sz="2912"/>
            </a:pPr>
            <a:r>
              <a:rPr lang="en-US" dirty="0"/>
              <a:t>The United Kingdom has a mild climate with rainfall occurring throughout the year.</a:t>
            </a:r>
            <a:endParaRPr dirty="0"/>
          </a:p>
          <a:p>
            <a:pPr marL="1106697" lvl="1" indent="-690645" defTabSz="832104">
              <a:spcBef>
                <a:spcPts val="600"/>
              </a:spcBef>
              <a:defRPr sz="2912"/>
            </a:pPr>
            <a:r>
              <a:rPr lang="en-US" dirty="0"/>
              <a:t>Almost no section goes without rain for longer than three weeks.</a:t>
            </a:r>
            <a:endParaRPr dirty="0"/>
          </a:p>
          <a:p>
            <a:pPr marL="690645" indent="-690645" defTabSz="832104">
              <a:spcBef>
                <a:spcPts val="600"/>
              </a:spcBef>
              <a:defRPr sz="2912"/>
            </a:pPr>
            <a:r>
              <a:rPr lang="en-US" dirty="0"/>
              <a:t>Warm waters and winds from the Gulf Stream affect the climate of the United Kingdom.</a:t>
            </a:r>
          </a:p>
          <a:p>
            <a:pPr marL="1150894" lvl="2" indent="-690645" defTabSz="832104">
              <a:spcBef>
                <a:spcPts val="600"/>
              </a:spcBef>
              <a:buFont typeface="Arial" charset="0"/>
              <a:buChar char="•"/>
              <a:defRPr sz="2912"/>
            </a:pPr>
            <a:r>
              <a:rPr lang="en-US" dirty="0"/>
              <a:t>The </a:t>
            </a:r>
            <a:r>
              <a:rPr lang="en-US" b="1" dirty="0"/>
              <a:t>Gulf Stream </a:t>
            </a:r>
            <a:r>
              <a:rPr lang="en-US" dirty="0"/>
              <a:t>moves warm water along the coast of North America and across the Atlantic Ocean</a:t>
            </a:r>
            <a:r>
              <a:rPr dirty="0"/>
              <a:t>.</a:t>
            </a:r>
          </a:p>
          <a:p>
            <a:pPr marL="690645" indent="-690645" defTabSz="832104">
              <a:spcBef>
                <a:spcPts val="600"/>
              </a:spcBef>
              <a:defRPr sz="2912"/>
            </a:pPr>
            <a:r>
              <a:rPr lang="en-US" dirty="0"/>
              <a:t>Because of the mild climate and arable land, much of the land is used for grazing and agriculture</a:t>
            </a:r>
            <a:r>
              <a:rPr dirty="0"/>
              <a:t>.</a:t>
            </a:r>
            <a:endParaRPr lang="en-US" dirty="0"/>
          </a:p>
          <a:p>
            <a:pPr marL="1150894" lvl="2" indent="-690645" defTabSz="832104">
              <a:spcBef>
                <a:spcPts val="600"/>
              </a:spcBef>
              <a:buFont typeface="Arial" charset="0"/>
              <a:buChar char="•"/>
              <a:defRPr sz="2912"/>
            </a:pPr>
            <a:r>
              <a:rPr lang="en-US" dirty="0"/>
              <a:t>Despite this, less than 2% of the people earn their living as farmers.</a:t>
            </a:r>
            <a:endParaRPr dirty="0"/>
          </a:p>
        </p:txBody>
      </p:sp>
      <p:sp>
        <p:nvSpPr>
          <p:cNvPr id="92" name="Shape 92"/>
          <p:cNvSpPr>
            <a:spLocks noGrp="1"/>
          </p:cNvSpPr>
          <p:nvPr>
            <p:ph type="sldNum" sz="quarter" idx="4294967295"/>
          </p:nvPr>
        </p:nvSpPr>
        <p:spPr>
          <a:xfrm>
            <a:off x="8630879" y="6528116"/>
            <a:ext cx="20831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8</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91">
                                            <p:bg/>
                                          </p:spTgt>
                                        </p:tgtEl>
                                        <p:attrNameLst>
                                          <p:attrName>style.visibility</p:attrName>
                                        </p:attrNameLst>
                                      </p:cBhvr>
                                      <p:to>
                                        <p:strVal val="visible"/>
                                      </p:to>
                                    </p:set>
                                    <p:anim calcmode="lin" valueType="num">
                                      <p:cBhvr>
                                        <p:cTn id="7" dur="500" fill="hold"/>
                                        <p:tgtEl>
                                          <p:spTgt spid="91">
                                            <p:bg/>
                                          </p:spTgt>
                                        </p:tgtEl>
                                        <p:attrNameLst>
                                          <p:attrName>ppt_x</p:attrName>
                                        </p:attrNameLst>
                                      </p:cBhvr>
                                      <p:tavLst>
                                        <p:tav tm="0">
                                          <p:val>
                                            <p:strVal val="0-#ppt_w/2"/>
                                          </p:val>
                                        </p:tav>
                                        <p:tav tm="100000">
                                          <p:val>
                                            <p:strVal val="#ppt_x"/>
                                          </p:val>
                                        </p:tav>
                                      </p:tavLst>
                                    </p:anim>
                                    <p:anim calcmode="lin" valueType="num">
                                      <p:cBhvr>
                                        <p:cTn id="8" dur="500" fill="hold"/>
                                        <p:tgtEl>
                                          <p:spTgt spid="91">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91">
                                            <p:txEl>
                                              <p:pRg st="0" end="0"/>
                                            </p:txEl>
                                          </p:spTgt>
                                        </p:tgtEl>
                                        <p:attrNameLst>
                                          <p:attrName>style.visibility</p:attrName>
                                        </p:attrNameLst>
                                      </p:cBhvr>
                                      <p:to>
                                        <p:strVal val="visible"/>
                                      </p:to>
                                    </p:set>
                                    <p:anim calcmode="lin" valueType="num">
                                      <p:cBhvr>
                                        <p:cTn id="11" dur="500" fill="hold"/>
                                        <p:tgtEl>
                                          <p:spTgt spid="91">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9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91">
                                            <p:txEl>
                                              <p:pRg st="1" end="1"/>
                                            </p:txEl>
                                          </p:spTgt>
                                        </p:tgtEl>
                                        <p:attrNameLst>
                                          <p:attrName>style.visibility</p:attrName>
                                        </p:attrNameLst>
                                      </p:cBhvr>
                                      <p:to>
                                        <p:strVal val="visible"/>
                                      </p:to>
                                    </p:set>
                                    <p:anim calcmode="lin" valueType="num">
                                      <p:cBhvr>
                                        <p:cTn id="16" dur="500" fill="hold"/>
                                        <p:tgtEl>
                                          <p:spTgt spid="91">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91">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91">
                                            <p:txEl>
                                              <p:pRg st="2" end="2"/>
                                            </p:txEl>
                                          </p:spTgt>
                                        </p:tgtEl>
                                        <p:attrNameLst>
                                          <p:attrName>style.visibility</p:attrName>
                                        </p:attrNameLst>
                                      </p:cBhvr>
                                      <p:to>
                                        <p:strVal val="visible"/>
                                      </p:to>
                                    </p:set>
                                    <p:anim calcmode="lin" valueType="num">
                                      <p:cBhvr>
                                        <p:cTn id="21" dur="500" fill="hold"/>
                                        <p:tgtEl>
                                          <p:spTgt spid="91">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91">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1" nodeType="afterEffect">
                                  <p:stCondLst>
                                    <p:cond delay="0"/>
                                  </p:stCondLst>
                                  <p:iterate>
                                    <p:tmAbs val="0"/>
                                  </p:iterate>
                                  <p:childTnLst>
                                    <p:set>
                                      <p:cBhvr>
                                        <p:cTn id="25" fill="hold"/>
                                        <p:tgtEl>
                                          <p:spTgt spid="91">
                                            <p:txEl>
                                              <p:pRg st="3" end="3"/>
                                            </p:txEl>
                                          </p:spTgt>
                                        </p:tgtEl>
                                        <p:attrNameLst>
                                          <p:attrName>style.visibility</p:attrName>
                                        </p:attrNameLst>
                                      </p:cBhvr>
                                      <p:to>
                                        <p:strVal val="visible"/>
                                      </p:to>
                                    </p:set>
                                    <p:anim calcmode="lin" valueType="num">
                                      <p:cBhvr>
                                        <p:cTn id="26" dur="500" fill="hold"/>
                                        <p:tgtEl>
                                          <p:spTgt spid="91">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91">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1" nodeType="afterEffect">
                                  <p:stCondLst>
                                    <p:cond delay="0"/>
                                  </p:stCondLst>
                                  <p:iterate>
                                    <p:tmAbs val="0"/>
                                  </p:iterate>
                                  <p:childTnLst>
                                    <p:set>
                                      <p:cBhvr>
                                        <p:cTn id="30" fill="hold"/>
                                        <p:tgtEl>
                                          <p:spTgt spid="91">
                                            <p:txEl>
                                              <p:pRg st="4" end="4"/>
                                            </p:txEl>
                                          </p:spTgt>
                                        </p:tgtEl>
                                        <p:attrNameLst>
                                          <p:attrName>style.visibility</p:attrName>
                                        </p:attrNameLst>
                                      </p:cBhvr>
                                      <p:to>
                                        <p:strVal val="visible"/>
                                      </p:to>
                                    </p:set>
                                    <p:anim calcmode="lin" valueType="num">
                                      <p:cBhvr>
                                        <p:cTn id="31" dur="500" fill="hold"/>
                                        <p:tgtEl>
                                          <p:spTgt spid="91">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91">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8" fill="hold" grpId="1" nodeType="afterEffect">
                                  <p:stCondLst>
                                    <p:cond delay="0"/>
                                  </p:stCondLst>
                                  <p:iterate>
                                    <p:tmAbs val="0"/>
                                  </p:iterate>
                                  <p:childTnLst>
                                    <p:set>
                                      <p:cBhvr>
                                        <p:cTn id="35" fill="hold"/>
                                        <p:tgtEl>
                                          <p:spTgt spid="91">
                                            <p:txEl>
                                              <p:pRg st="5" end="5"/>
                                            </p:txEl>
                                          </p:spTgt>
                                        </p:tgtEl>
                                        <p:attrNameLst>
                                          <p:attrName>style.visibility</p:attrName>
                                        </p:attrNameLst>
                                      </p:cBhvr>
                                      <p:to>
                                        <p:strVal val="visible"/>
                                      </p:to>
                                    </p:set>
                                    <p:anim calcmode="lin" valueType="num">
                                      <p:cBhvr>
                                        <p:cTn id="36" dur="500" fill="hold"/>
                                        <p:tgtEl>
                                          <p:spTgt spid="91">
                                            <p:txEl>
                                              <p:pRg st="5" end="5"/>
                                            </p:txEl>
                                          </p:spTgt>
                                        </p:tgtEl>
                                        <p:attrNameLst>
                                          <p:attrName>ppt_x</p:attrName>
                                        </p:attrNameLst>
                                      </p:cBhvr>
                                      <p:tavLst>
                                        <p:tav tm="0">
                                          <p:val>
                                            <p:strVal val="0-#ppt_w/2"/>
                                          </p:val>
                                        </p:tav>
                                        <p:tav tm="100000">
                                          <p:val>
                                            <p:strVal val="#ppt_x"/>
                                          </p:val>
                                        </p:tav>
                                      </p:tavLst>
                                    </p:anim>
                                    <p:anim calcmode="lin" valueType="num">
                                      <p:cBhvr>
                                        <p:cTn id="37" dur="500" fill="hold"/>
                                        <p:tgtEl>
                                          <p:spTgt spid="9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1" build="p" bldLvl="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hape 94"/>
          <p:cNvSpPr>
            <a:spLocks noGrp="1"/>
          </p:cNvSpPr>
          <p:nvPr>
            <p:ph type="title"/>
          </p:nvPr>
        </p:nvSpPr>
        <p:spPr>
          <a:xfrm>
            <a:off x="0" y="36894"/>
            <a:ext cx="9144000" cy="1143002"/>
          </a:xfrm>
          <a:prstGeom prst="rect">
            <a:avLst/>
          </a:prstGeom>
        </p:spPr>
        <p:txBody>
          <a:bodyPr>
            <a:normAutofit fontScale="90000"/>
          </a:bodyPr>
          <a:lstStyle>
            <a:lvl1pPr defTabSz="841247">
              <a:defRPr sz="3600">
                <a:effectLst>
                  <a:outerShdw blurRad="38100" dist="35052" dir="2700000" rotWithShape="0">
                    <a:srgbClr val="000000">
                      <a:alpha val="43137"/>
                    </a:srgbClr>
                  </a:outerShdw>
                </a:effectLst>
              </a:defRPr>
            </a:lvl1pPr>
          </a:lstStyle>
          <a:p>
            <a:r>
              <a:rPr dirty="0"/>
              <a:t>Distribution of People </a:t>
            </a:r>
            <a:r>
              <a:t>in </a:t>
            </a:r>
            <a:r>
              <a:rPr lang="en-US"/>
              <a:t>the United Kingdom</a:t>
            </a:r>
            <a:endParaRPr dirty="0"/>
          </a:p>
        </p:txBody>
      </p:sp>
      <p:sp>
        <p:nvSpPr>
          <p:cNvPr id="95" name="Shape 95"/>
          <p:cNvSpPr>
            <a:spLocks noGrp="1"/>
          </p:cNvSpPr>
          <p:nvPr>
            <p:ph type="body" idx="1"/>
          </p:nvPr>
        </p:nvSpPr>
        <p:spPr>
          <a:xfrm>
            <a:off x="457200" y="1252728"/>
            <a:ext cx="8229600" cy="5275388"/>
          </a:xfrm>
          <a:prstGeom prst="rect">
            <a:avLst/>
          </a:prstGeom>
        </p:spPr>
        <p:txBody>
          <a:bodyPr>
            <a:normAutofit lnSpcReduction="10000"/>
          </a:bodyPr>
          <a:lstStyle/>
          <a:p>
            <a:pPr marL="705824" indent="-705824" defTabSz="850391">
              <a:spcBef>
                <a:spcPts val="600"/>
              </a:spcBef>
              <a:defRPr sz="2976"/>
            </a:pPr>
            <a:r>
              <a:rPr lang="en-US" dirty="0"/>
              <a:t>With an area of about 93,000 square miles and a population of 60 million, the UK has a population density of roughly 645 people per square mile.</a:t>
            </a:r>
            <a:endParaRPr dirty="0"/>
          </a:p>
          <a:p>
            <a:pPr marL="705824" indent="-705824" defTabSz="850391">
              <a:spcBef>
                <a:spcPts val="600"/>
              </a:spcBef>
              <a:defRPr sz="2976"/>
            </a:pPr>
            <a:r>
              <a:rPr dirty="0"/>
              <a:t>Around </a:t>
            </a:r>
            <a:r>
              <a:rPr lang="en-US" dirty="0"/>
              <a:t>83</a:t>
            </a:r>
            <a:r>
              <a:rPr dirty="0"/>
              <a:t>% of </a:t>
            </a:r>
            <a:r>
              <a:rPr lang="en-US" dirty="0"/>
              <a:t>UK citizens</a:t>
            </a:r>
            <a:r>
              <a:rPr dirty="0"/>
              <a:t> live in urban areas.</a:t>
            </a:r>
          </a:p>
          <a:p>
            <a:pPr marL="705824" indent="-705824" defTabSz="850391">
              <a:spcBef>
                <a:spcPts val="600"/>
              </a:spcBef>
              <a:defRPr sz="2976"/>
            </a:pPr>
            <a:r>
              <a:rPr dirty="0"/>
              <a:t>The most populated areas are in </a:t>
            </a:r>
            <a:r>
              <a:rPr lang="en-US" dirty="0"/>
              <a:t>England, while the least populated are in Scotland.</a:t>
            </a:r>
            <a:r>
              <a:rPr dirty="0"/>
              <a:t> </a:t>
            </a:r>
            <a:endParaRPr lang="en-US" dirty="0"/>
          </a:p>
          <a:p>
            <a:pPr marL="1166073" lvl="2" indent="-705824" defTabSz="850391">
              <a:spcBef>
                <a:spcPts val="600"/>
              </a:spcBef>
              <a:buFont typeface="Arial" charset="0"/>
              <a:buChar char="•"/>
              <a:defRPr sz="2976"/>
            </a:pPr>
            <a:r>
              <a:rPr lang="en-US" dirty="0"/>
              <a:t>The highest concentrations of people are in metropolitan areas like London, Birmingham, and Liverpool</a:t>
            </a:r>
            <a:r>
              <a:rPr dirty="0"/>
              <a:t>.</a:t>
            </a:r>
          </a:p>
          <a:p>
            <a:pPr marL="705824" indent="-705824" defTabSz="850391">
              <a:spcBef>
                <a:spcPts val="600"/>
              </a:spcBef>
              <a:defRPr sz="2976"/>
            </a:pPr>
            <a:r>
              <a:rPr lang="en-US" dirty="0"/>
              <a:t>An increase in trade commodities, like ports, and industry growth has led to population growth in places like Liverpool.</a:t>
            </a:r>
            <a:endParaRPr dirty="0"/>
          </a:p>
        </p:txBody>
      </p:sp>
      <p:sp>
        <p:nvSpPr>
          <p:cNvPr id="96" name="Shape 96"/>
          <p:cNvSpPr>
            <a:spLocks noGrp="1"/>
          </p:cNvSpPr>
          <p:nvPr>
            <p:ph type="sldNum" sz="quarter" idx="4294967295"/>
          </p:nvPr>
        </p:nvSpPr>
        <p:spPr>
          <a:xfrm>
            <a:off x="8630879" y="6528116"/>
            <a:ext cx="20831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9</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rgbClr val="000000"/>
      </a:dk1>
      <a:lt1>
        <a:srgbClr val="4F81BD">
          <a:alpha val="31000"/>
        </a:srgbClr>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1028</TotalTime>
  <Words>2595</Words>
  <Application>Microsoft Macintosh PowerPoint</Application>
  <PresentationFormat>On-screen Show (4:3)</PresentationFormat>
  <Paragraphs>211</Paragraphs>
  <Slides>34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Helvetica</vt:lpstr>
      <vt:lpstr>Trebuchet MS</vt:lpstr>
      <vt:lpstr>Wingdings</vt:lpstr>
      <vt:lpstr>Office Theme</vt:lpstr>
      <vt:lpstr>PowerPoint Presentation</vt:lpstr>
      <vt:lpstr>PowerPoint Presentation</vt:lpstr>
      <vt:lpstr>Section 1: The Geography of the United Kingdom</vt:lpstr>
      <vt:lpstr>Section 1: Geography of the United Kingdom</vt:lpstr>
      <vt:lpstr>Location and Size of the United Kingdom</vt:lpstr>
      <vt:lpstr>Location and Size of the United Kingdom</vt:lpstr>
      <vt:lpstr>Location and Size of the United Kingdom</vt:lpstr>
      <vt:lpstr>Climate of the United Kingdom</vt:lpstr>
      <vt:lpstr>Distribution of People in the United Kingdom</vt:lpstr>
      <vt:lpstr>Natural Resources of the United Kingdom</vt:lpstr>
      <vt:lpstr>Environmental Issues of the United Kingdom</vt:lpstr>
      <vt:lpstr>Section 2: A Brief History of the United Kingdom</vt:lpstr>
      <vt:lpstr>Section 2: A Brief History of the United Kingdom</vt:lpstr>
      <vt:lpstr>The Age of Exploration and Colonization</vt:lpstr>
      <vt:lpstr>The Effects of World War II</vt:lpstr>
      <vt:lpstr>The London Blitz</vt:lpstr>
      <vt:lpstr>Changing Relationships</vt:lpstr>
      <vt:lpstr>Section 3: Government of the United Kingdom</vt:lpstr>
      <vt:lpstr>Section 3: Government of the United Kingdom</vt:lpstr>
      <vt:lpstr>Structure of Government</vt:lpstr>
      <vt:lpstr>Structure of Government (cont.)</vt:lpstr>
      <vt:lpstr>Citizen Participation</vt:lpstr>
      <vt:lpstr>Her Majesty the Queen</vt:lpstr>
      <vt:lpstr>Section 4: Economy of the United Kingdom</vt:lpstr>
      <vt:lpstr>Section 4: Economy of the United Kingdom</vt:lpstr>
      <vt:lpstr>Economic System Today</vt:lpstr>
      <vt:lpstr>Trade</vt:lpstr>
      <vt:lpstr>Standard of Living</vt:lpstr>
      <vt:lpstr>Currency</vt:lpstr>
      <vt:lpstr>Section 5: US-United Kingdom Relations</vt:lpstr>
      <vt:lpstr>Section 5: US-United Kingdom Relations</vt:lpstr>
      <vt:lpstr>The Long Friendship</vt:lpstr>
      <vt:lpstr>Bilateral Economic Relations</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emmettm clairmontpress.com</cp:lastModifiedBy>
  <cp:revision>58</cp:revision>
  <dcterms:modified xsi:type="dcterms:W3CDTF">2018-08-09T17:04:30Z</dcterms:modified>
</cp:coreProperties>
</file>