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9"/>
  </p:notesMasterIdLst>
  <p:sldIdLst>
    <p:sldId id="334" r:id="rId2"/>
    <p:sldId id="257" r:id="rId3"/>
    <p:sldId id="258" r:id="rId4"/>
    <p:sldId id="260" r:id="rId5"/>
    <p:sldId id="261" r:id="rId6"/>
    <p:sldId id="262" r:id="rId7"/>
    <p:sldId id="263" r:id="rId8"/>
    <p:sldId id="298" r:id="rId9"/>
    <p:sldId id="264" r:id="rId10"/>
    <p:sldId id="265" r:id="rId11"/>
    <p:sldId id="312" r:id="rId12"/>
    <p:sldId id="330" r:id="rId13"/>
    <p:sldId id="268" r:id="rId14"/>
    <p:sldId id="269" r:id="rId15"/>
    <p:sldId id="270" r:id="rId16"/>
    <p:sldId id="331" r:id="rId17"/>
    <p:sldId id="302" r:id="rId18"/>
    <p:sldId id="271" r:id="rId19"/>
    <p:sldId id="313" r:id="rId20"/>
    <p:sldId id="314" r:id="rId21"/>
    <p:sldId id="317" r:id="rId22"/>
    <p:sldId id="278" r:id="rId23"/>
    <p:sldId id="318" r:id="rId24"/>
    <p:sldId id="304" r:id="rId25"/>
    <p:sldId id="321" r:id="rId26"/>
    <p:sldId id="303" r:id="rId27"/>
    <p:sldId id="279" r:id="rId28"/>
    <p:sldId id="280" r:id="rId29"/>
    <p:sldId id="295" r:id="rId30"/>
    <p:sldId id="322" r:id="rId31"/>
    <p:sldId id="305" r:id="rId32"/>
    <p:sldId id="332" r:id="rId33"/>
    <p:sldId id="283" r:id="rId34"/>
    <p:sldId id="333" r:id="rId35"/>
    <p:sldId id="308" r:id="rId36"/>
    <p:sldId id="329" r:id="rId37"/>
    <p:sldId id="293" r:id="rId38"/>
  </p:sldIdLst>
  <p:sldSz cx="9144000" cy="6858000" type="screen4x3"/>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1pPr>
    <a:lvl2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2pPr>
    <a:lvl3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3pPr>
    <a:lvl4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4pPr>
    <a:lvl5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5pPr>
    <a:lvl6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6pPr>
    <a:lvl7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7pPr>
    <a:lvl8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8pPr>
    <a:lvl9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n" i="off">
        <a:fontRef idx="major">
          <a:srgbClr val="000000"/>
        </a:fontRef>
        <a:srgbClr val="000000"/>
      </a:tcTxStyle>
      <a:tcStyle>
        <a:tcBdr>
          <a:left>
            <a:ln w="12700" cap="flat">
              <a:solidFill>
                <a:schemeClr val="accent1"/>
              </a:solidFill>
              <a:prstDash val="solid"/>
              <a:round/>
            </a:ln>
          </a:left>
          <a:right>
            <a:ln w="12700" cap="flat">
              <a:solidFill>
                <a:schemeClr val="accent1"/>
              </a:solidFill>
              <a:prstDash val="solid"/>
              <a:round/>
            </a:ln>
          </a:right>
          <a:top>
            <a:ln w="12700" cap="flat">
              <a:solidFill>
                <a:schemeClr val="accent1"/>
              </a:solidFill>
              <a:prstDash val="solid"/>
              <a:round/>
            </a:ln>
          </a:top>
          <a:bottom>
            <a:ln w="12700" cap="flat">
              <a:solidFill>
                <a:schemeClr val="accent1"/>
              </a:solidFill>
              <a:prstDash val="solid"/>
              <a:round/>
            </a:ln>
          </a:bottom>
          <a:insideH>
            <a:ln w="12700" cap="flat">
              <a:solidFill>
                <a:schemeClr val="accent1"/>
              </a:solidFill>
              <a:prstDash val="solid"/>
              <a:round/>
            </a:ln>
          </a:insideH>
          <a:insideV>
            <a:ln w="12700" cap="flat">
              <a:solidFill>
                <a:schemeClr val="accent1"/>
              </a:solidFill>
              <a:prstDash val="solid"/>
              <a:round/>
            </a:ln>
          </a:insideV>
        </a:tcBdr>
        <a:fill>
          <a:solidFill>
            <a:srgbClr val="CFD7E7"/>
          </a:solidFill>
        </a:fill>
      </a:tcStyle>
    </a:wholeTbl>
    <a:band2H>
      <a:tcTxStyle/>
      <a:tcStyle>
        <a:tcBdr/>
        <a:fill>
          <a:solidFill>
            <a:srgbClr val="E8ECF4"/>
          </a:solidFill>
        </a:fill>
      </a:tcStyle>
    </a:band2H>
    <a:firstCol>
      <a:tcTxStyle b="on" i="off">
        <a:fontRef idx="major">
          <a:schemeClr val="accent1"/>
        </a:fontRef>
        <a:schemeClr val="accent1"/>
      </a:tcTxStyle>
      <a:tcStyle>
        <a:tcBdr>
          <a:left>
            <a:ln w="12700" cap="flat">
              <a:solidFill>
                <a:schemeClr val="accent1"/>
              </a:solidFill>
              <a:prstDash val="solid"/>
              <a:round/>
            </a:ln>
          </a:left>
          <a:right>
            <a:ln w="12700" cap="flat">
              <a:solidFill>
                <a:schemeClr val="accent1"/>
              </a:solidFill>
              <a:prstDash val="solid"/>
              <a:round/>
            </a:ln>
          </a:right>
          <a:top>
            <a:ln w="12700" cap="flat">
              <a:solidFill>
                <a:schemeClr val="accent1"/>
              </a:solidFill>
              <a:prstDash val="solid"/>
              <a:round/>
            </a:ln>
          </a:top>
          <a:bottom>
            <a:ln w="12700" cap="flat">
              <a:solidFill>
                <a:schemeClr val="accent1"/>
              </a:solidFill>
              <a:prstDash val="solid"/>
              <a:round/>
            </a:ln>
          </a:bottom>
          <a:insideH>
            <a:ln w="12700" cap="flat">
              <a:solidFill>
                <a:schemeClr val="accent1"/>
              </a:solidFill>
              <a:prstDash val="solid"/>
              <a:round/>
            </a:ln>
          </a:insideH>
          <a:insideV>
            <a:ln w="12700" cap="flat">
              <a:solidFill>
                <a:schemeClr val="accent1"/>
              </a:solidFill>
              <a:prstDash val="solid"/>
              <a:round/>
            </a:ln>
          </a:insideV>
        </a:tcBdr>
        <a:fill>
          <a:solidFill>
            <a:schemeClr val="accent1"/>
          </a:solidFill>
        </a:fill>
      </a:tcStyle>
    </a:firstCol>
    <a:lastRow>
      <a:tcTxStyle b="on" i="off">
        <a:fontRef idx="major">
          <a:schemeClr val="accent1"/>
        </a:fontRef>
        <a:schemeClr val="accent1"/>
      </a:tcTxStyle>
      <a:tcStyle>
        <a:tcBdr>
          <a:left>
            <a:ln w="12700" cap="flat">
              <a:solidFill>
                <a:schemeClr val="accent1"/>
              </a:solidFill>
              <a:prstDash val="solid"/>
              <a:round/>
            </a:ln>
          </a:left>
          <a:right>
            <a:ln w="12700" cap="flat">
              <a:solidFill>
                <a:schemeClr val="accent1"/>
              </a:solidFill>
              <a:prstDash val="solid"/>
              <a:round/>
            </a:ln>
          </a:right>
          <a:top>
            <a:ln w="38100" cap="flat">
              <a:solidFill>
                <a:schemeClr val="accent1"/>
              </a:solidFill>
              <a:prstDash val="solid"/>
              <a:round/>
            </a:ln>
          </a:top>
          <a:bottom>
            <a:ln w="12700" cap="flat">
              <a:solidFill>
                <a:schemeClr val="accent1"/>
              </a:solidFill>
              <a:prstDash val="solid"/>
              <a:round/>
            </a:ln>
          </a:bottom>
          <a:insideH>
            <a:ln w="12700" cap="flat">
              <a:solidFill>
                <a:schemeClr val="accent1"/>
              </a:solidFill>
              <a:prstDash val="solid"/>
              <a:round/>
            </a:ln>
          </a:insideH>
          <a:insideV>
            <a:ln w="12700" cap="flat">
              <a:solidFill>
                <a:schemeClr val="accent1"/>
              </a:solidFill>
              <a:prstDash val="solid"/>
              <a:round/>
            </a:ln>
          </a:insideV>
        </a:tcBdr>
        <a:fill>
          <a:solidFill>
            <a:schemeClr val="accent1"/>
          </a:solidFill>
        </a:fill>
      </a:tcStyle>
    </a:lastRow>
    <a:firstRow>
      <a:tcTxStyle b="on" i="off">
        <a:fontRef idx="major">
          <a:schemeClr val="accent1"/>
        </a:fontRef>
        <a:schemeClr val="accent1"/>
      </a:tcTxStyle>
      <a:tcStyle>
        <a:tcBdr>
          <a:left>
            <a:ln w="12700" cap="flat">
              <a:solidFill>
                <a:schemeClr val="accent1"/>
              </a:solidFill>
              <a:prstDash val="solid"/>
              <a:round/>
            </a:ln>
          </a:left>
          <a:right>
            <a:ln w="12700" cap="flat">
              <a:solidFill>
                <a:schemeClr val="accent1"/>
              </a:solidFill>
              <a:prstDash val="solid"/>
              <a:round/>
            </a:ln>
          </a:right>
          <a:top>
            <a:ln w="12700" cap="flat">
              <a:solidFill>
                <a:schemeClr val="accent1"/>
              </a:solidFill>
              <a:prstDash val="solid"/>
              <a:round/>
            </a:ln>
          </a:top>
          <a:bottom>
            <a:ln w="38100" cap="flat">
              <a:solidFill>
                <a:schemeClr val="accent1"/>
              </a:solidFill>
              <a:prstDash val="solid"/>
              <a:round/>
            </a:ln>
          </a:bottom>
          <a:insideH>
            <a:ln w="12700" cap="flat">
              <a:solidFill>
                <a:schemeClr val="accent1"/>
              </a:solidFill>
              <a:prstDash val="solid"/>
              <a:round/>
            </a:ln>
          </a:insideH>
          <a:insideV>
            <a:ln w="12700" cap="flat">
              <a:solidFill>
                <a:schemeClr val="accent1"/>
              </a:solidFill>
              <a:prstDash val="solid"/>
              <a:round/>
            </a:ln>
          </a:insideV>
        </a:tcBdr>
        <a:fill>
          <a:solidFill>
            <a:schemeClr val="accent1"/>
          </a:solidFill>
        </a:fill>
      </a:tcStyle>
    </a:firstRow>
  </a:tblStyle>
  <a:tblStyle styleId="{C7B018BB-80A7-4F77-B60F-C8B233D01FF8}" styleName="">
    <a:tblBg/>
    <a:wholeTbl>
      <a:tcTxStyle b="on" i="off">
        <a:fontRef idx="major">
          <a:srgbClr val="000000"/>
        </a:fontRef>
        <a:srgbClr val="000000"/>
      </a:tcTxStyle>
      <a:tcStyle>
        <a:tcBdr>
          <a:left>
            <a:ln w="12700" cap="flat">
              <a:solidFill>
                <a:schemeClr val="accent1"/>
              </a:solidFill>
              <a:prstDash val="solid"/>
              <a:round/>
            </a:ln>
          </a:left>
          <a:right>
            <a:ln w="12700" cap="flat">
              <a:solidFill>
                <a:schemeClr val="accent1"/>
              </a:solidFill>
              <a:prstDash val="solid"/>
              <a:round/>
            </a:ln>
          </a:right>
          <a:top>
            <a:ln w="12700" cap="flat">
              <a:solidFill>
                <a:schemeClr val="accent1"/>
              </a:solidFill>
              <a:prstDash val="solid"/>
              <a:round/>
            </a:ln>
          </a:top>
          <a:bottom>
            <a:ln w="12700" cap="flat">
              <a:solidFill>
                <a:schemeClr val="accent1"/>
              </a:solidFill>
              <a:prstDash val="solid"/>
              <a:round/>
            </a:ln>
          </a:bottom>
          <a:insideH>
            <a:ln w="12700" cap="flat">
              <a:solidFill>
                <a:schemeClr val="accent1"/>
              </a:solidFill>
              <a:prstDash val="solid"/>
              <a:round/>
            </a:ln>
          </a:insideH>
          <a:insideV>
            <a:ln w="12700" cap="flat">
              <a:solidFill>
                <a:schemeClr val="accent1"/>
              </a:solidFill>
              <a:prstDash val="solid"/>
              <a:round/>
            </a:ln>
          </a:insideV>
        </a:tcBdr>
        <a:fill>
          <a:solidFill>
            <a:srgbClr val="DEE7D0"/>
          </a:solidFill>
        </a:fill>
      </a:tcStyle>
    </a:wholeTbl>
    <a:band2H>
      <a:tcTxStyle/>
      <a:tcStyle>
        <a:tcBdr/>
        <a:fill>
          <a:solidFill>
            <a:srgbClr val="EFF3E9"/>
          </a:solidFill>
        </a:fill>
      </a:tcStyle>
    </a:band2H>
    <a:firstCol>
      <a:tcTxStyle b="on" i="off">
        <a:fontRef idx="major">
          <a:schemeClr val="accent1"/>
        </a:fontRef>
        <a:schemeClr val="accent1"/>
      </a:tcTxStyle>
      <a:tcStyle>
        <a:tcBdr>
          <a:left>
            <a:ln w="12700" cap="flat">
              <a:solidFill>
                <a:schemeClr val="accent1"/>
              </a:solidFill>
              <a:prstDash val="solid"/>
              <a:round/>
            </a:ln>
          </a:left>
          <a:right>
            <a:ln w="12700" cap="flat">
              <a:solidFill>
                <a:schemeClr val="accent1"/>
              </a:solidFill>
              <a:prstDash val="solid"/>
              <a:round/>
            </a:ln>
          </a:right>
          <a:top>
            <a:ln w="12700" cap="flat">
              <a:solidFill>
                <a:schemeClr val="accent1"/>
              </a:solidFill>
              <a:prstDash val="solid"/>
              <a:round/>
            </a:ln>
          </a:top>
          <a:bottom>
            <a:ln w="12700" cap="flat">
              <a:solidFill>
                <a:schemeClr val="accent1"/>
              </a:solidFill>
              <a:prstDash val="solid"/>
              <a:round/>
            </a:ln>
          </a:bottom>
          <a:insideH>
            <a:ln w="12700" cap="flat">
              <a:solidFill>
                <a:schemeClr val="accent1"/>
              </a:solidFill>
              <a:prstDash val="solid"/>
              <a:round/>
            </a:ln>
          </a:insideH>
          <a:insideV>
            <a:ln w="12700" cap="flat">
              <a:solidFill>
                <a:schemeClr val="accent1"/>
              </a:solidFill>
              <a:prstDash val="solid"/>
              <a:round/>
            </a:ln>
          </a:insideV>
        </a:tcBdr>
        <a:fill>
          <a:solidFill>
            <a:schemeClr val="accent3"/>
          </a:solidFill>
        </a:fill>
      </a:tcStyle>
    </a:firstCol>
    <a:lastRow>
      <a:tcTxStyle b="on" i="off">
        <a:fontRef idx="major">
          <a:schemeClr val="accent1"/>
        </a:fontRef>
        <a:schemeClr val="accent1"/>
      </a:tcTxStyle>
      <a:tcStyle>
        <a:tcBdr>
          <a:left>
            <a:ln w="12700" cap="flat">
              <a:solidFill>
                <a:schemeClr val="accent1"/>
              </a:solidFill>
              <a:prstDash val="solid"/>
              <a:round/>
            </a:ln>
          </a:left>
          <a:right>
            <a:ln w="12700" cap="flat">
              <a:solidFill>
                <a:schemeClr val="accent1"/>
              </a:solidFill>
              <a:prstDash val="solid"/>
              <a:round/>
            </a:ln>
          </a:right>
          <a:top>
            <a:ln w="38100" cap="flat">
              <a:solidFill>
                <a:schemeClr val="accent1"/>
              </a:solidFill>
              <a:prstDash val="solid"/>
              <a:round/>
            </a:ln>
          </a:top>
          <a:bottom>
            <a:ln w="12700" cap="flat">
              <a:solidFill>
                <a:schemeClr val="accent1"/>
              </a:solidFill>
              <a:prstDash val="solid"/>
              <a:round/>
            </a:ln>
          </a:bottom>
          <a:insideH>
            <a:ln w="12700" cap="flat">
              <a:solidFill>
                <a:schemeClr val="accent1"/>
              </a:solidFill>
              <a:prstDash val="solid"/>
              <a:round/>
            </a:ln>
          </a:insideH>
          <a:insideV>
            <a:ln w="12700" cap="flat">
              <a:solidFill>
                <a:schemeClr val="accent1"/>
              </a:solidFill>
              <a:prstDash val="solid"/>
              <a:round/>
            </a:ln>
          </a:insideV>
        </a:tcBdr>
        <a:fill>
          <a:solidFill>
            <a:schemeClr val="accent3"/>
          </a:solidFill>
        </a:fill>
      </a:tcStyle>
    </a:lastRow>
    <a:firstRow>
      <a:tcTxStyle b="on" i="off">
        <a:fontRef idx="major">
          <a:schemeClr val="accent1"/>
        </a:fontRef>
        <a:schemeClr val="accent1"/>
      </a:tcTxStyle>
      <a:tcStyle>
        <a:tcBdr>
          <a:left>
            <a:ln w="12700" cap="flat">
              <a:solidFill>
                <a:schemeClr val="accent1"/>
              </a:solidFill>
              <a:prstDash val="solid"/>
              <a:round/>
            </a:ln>
          </a:left>
          <a:right>
            <a:ln w="12700" cap="flat">
              <a:solidFill>
                <a:schemeClr val="accent1"/>
              </a:solidFill>
              <a:prstDash val="solid"/>
              <a:round/>
            </a:ln>
          </a:right>
          <a:top>
            <a:ln w="12700" cap="flat">
              <a:solidFill>
                <a:schemeClr val="accent1"/>
              </a:solidFill>
              <a:prstDash val="solid"/>
              <a:round/>
            </a:ln>
          </a:top>
          <a:bottom>
            <a:ln w="38100" cap="flat">
              <a:solidFill>
                <a:schemeClr val="accent1"/>
              </a:solidFill>
              <a:prstDash val="solid"/>
              <a:round/>
            </a:ln>
          </a:bottom>
          <a:insideH>
            <a:ln w="12700" cap="flat">
              <a:solidFill>
                <a:schemeClr val="accent1"/>
              </a:solidFill>
              <a:prstDash val="solid"/>
              <a:round/>
            </a:ln>
          </a:insideH>
          <a:insideV>
            <a:ln w="12700" cap="flat">
              <a:solidFill>
                <a:schemeClr val="accent1"/>
              </a:solidFill>
              <a:prstDash val="solid"/>
              <a:round/>
            </a:ln>
          </a:insideV>
        </a:tcBdr>
        <a:fill>
          <a:solidFill>
            <a:schemeClr val="accent3"/>
          </a:solidFill>
        </a:fill>
      </a:tcStyle>
    </a:firstRow>
  </a:tblStyle>
  <a:tblStyle styleId="{EEE7283C-3CF3-47DC-8721-378D4A62B228}" styleName="">
    <a:tblBg/>
    <a:wholeTbl>
      <a:tcTxStyle b="on" i="off">
        <a:fontRef idx="major">
          <a:srgbClr val="000000"/>
        </a:fontRef>
        <a:srgbClr val="000000"/>
      </a:tcTxStyle>
      <a:tcStyle>
        <a:tcBdr>
          <a:left>
            <a:ln w="12700" cap="flat">
              <a:solidFill>
                <a:schemeClr val="accent1"/>
              </a:solidFill>
              <a:prstDash val="solid"/>
              <a:round/>
            </a:ln>
          </a:left>
          <a:right>
            <a:ln w="12700" cap="flat">
              <a:solidFill>
                <a:schemeClr val="accent1"/>
              </a:solidFill>
              <a:prstDash val="solid"/>
              <a:round/>
            </a:ln>
          </a:right>
          <a:top>
            <a:ln w="12700" cap="flat">
              <a:solidFill>
                <a:schemeClr val="accent1"/>
              </a:solidFill>
              <a:prstDash val="solid"/>
              <a:round/>
            </a:ln>
          </a:top>
          <a:bottom>
            <a:ln w="12700" cap="flat">
              <a:solidFill>
                <a:schemeClr val="accent1"/>
              </a:solidFill>
              <a:prstDash val="solid"/>
              <a:round/>
            </a:ln>
          </a:bottom>
          <a:insideH>
            <a:ln w="12700" cap="flat">
              <a:solidFill>
                <a:schemeClr val="accent1"/>
              </a:solidFill>
              <a:prstDash val="solid"/>
              <a:round/>
            </a:ln>
          </a:insideH>
          <a:insideV>
            <a:ln w="12700" cap="flat">
              <a:solidFill>
                <a:schemeClr val="accent1"/>
              </a:solidFill>
              <a:prstDash val="solid"/>
              <a:round/>
            </a:ln>
          </a:insideV>
        </a:tcBdr>
        <a:fill>
          <a:solidFill>
            <a:srgbClr val="FCDCCE"/>
          </a:solidFill>
        </a:fill>
      </a:tcStyle>
    </a:wholeTbl>
    <a:band2H>
      <a:tcTxStyle/>
      <a:tcStyle>
        <a:tcBdr/>
        <a:fill>
          <a:solidFill>
            <a:srgbClr val="FDEEE8"/>
          </a:solidFill>
        </a:fill>
      </a:tcStyle>
    </a:band2H>
    <a:firstCol>
      <a:tcTxStyle b="on" i="off">
        <a:fontRef idx="major">
          <a:schemeClr val="accent1"/>
        </a:fontRef>
        <a:schemeClr val="accent1"/>
      </a:tcTxStyle>
      <a:tcStyle>
        <a:tcBdr>
          <a:left>
            <a:ln w="12700" cap="flat">
              <a:solidFill>
                <a:schemeClr val="accent1"/>
              </a:solidFill>
              <a:prstDash val="solid"/>
              <a:round/>
            </a:ln>
          </a:left>
          <a:right>
            <a:ln w="12700" cap="flat">
              <a:solidFill>
                <a:schemeClr val="accent1"/>
              </a:solidFill>
              <a:prstDash val="solid"/>
              <a:round/>
            </a:ln>
          </a:right>
          <a:top>
            <a:ln w="12700" cap="flat">
              <a:solidFill>
                <a:schemeClr val="accent1"/>
              </a:solidFill>
              <a:prstDash val="solid"/>
              <a:round/>
            </a:ln>
          </a:top>
          <a:bottom>
            <a:ln w="12700" cap="flat">
              <a:solidFill>
                <a:schemeClr val="accent1"/>
              </a:solidFill>
              <a:prstDash val="solid"/>
              <a:round/>
            </a:ln>
          </a:bottom>
          <a:insideH>
            <a:ln w="12700" cap="flat">
              <a:solidFill>
                <a:schemeClr val="accent1"/>
              </a:solidFill>
              <a:prstDash val="solid"/>
              <a:round/>
            </a:ln>
          </a:insideH>
          <a:insideV>
            <a:ln w="12700" cap="flat">
              <a:solidFill>
                <a:schemeClr val="accent1"/>
              </a:solidFill>
              <a:prstDash val="solid"/>
              <a:round/>
            </a:ln>
          </a:insideV>
        </a:tcBdr>
        <a:fill>
          <a:solidFill>
            <a:schemeClr val="accent6"/>
          </a:solidFill>
        </a:fill>
      </a:tcStyle>
    </a:firstCol>
    <a:lastRow>
      <a:tcTxStyle b="on" i="off">
        <a:fontRef idx="major">
          <a:schemeClr val="accent1"/>
        </a:fontRef>
        <a:schemeClr val="accent1"/>
      </a:tcTxStyle>
      <a:tcStyle>
        <a:tcBdr>
          <a:left>
            <a:ln w="12700" cap="flat">
              <a:solidFill>
                <a:schemeClr val="accent1"/>
              </a:solidFill>
              <a:prstDash val="solid"/>
              <a:round/>
            </a:ln>
          </a:left>
          <a:right>
            <a:ln w="12700" cap="flat">
              <a:solidFill>
                <a:schemeClr val="accent1"/>
              </a:solidFill>
              <a:prstDash val="solid"/>
              <a:round/>
            </a:ln>
          </a:right>
          <a:top>
            <a:ln w="38100" cap="flat">
              <a:solidFill>
                <a:schemeClr val="accent1"/>
              </a:solidFill>
              <a:prstDash val="solid"/>
              <a:round/>
            </a:ln>
          </a:top>
          <a:bottom>
            <a:ln w="12700" cap="flat">
              <a:solidFill>
                <a:schemeClr val="accent1"/>
              </a:solidFill>
              <a:prstDash val="solid"/>
              <a:round/>
            </a:ln>
          </a:bottom>
          <a:insideH>
            <a:ln w="12700" cap="flat">
              <a:solidFill>
                <a:schemeClr val="accent1"/>
              </a:solidFill>
              <a:prstDash val="solid"/>
              <a:round/>
            </a:ln>
          </a:insideH>
          <a:insideV>
            <a:ln w="12700" cap="flat">
              <a:solidFill>
                <a:schemeClr val="accent1"/>
              </a:solidFill>
              <a:prstDash val="solid"/>
              <a:round/>
            </a:ln>
          </a:insideV>
        </a:tcBdr>
        <a:fill>
          <a:solidFill>
            <a:schemeClr val="accent6"/>
          </a:solidFill>
        </a:fill>
      </a:tcStyle>
    </a:lastRow>
    <a:firstRow>
      <a:tcTxStyle b="on" i="off">
        <a:fontRef idx="major">
          <a:schemeClr val="accent1"/>
        </a:fontRef>
        <a:schemeClr val="accent1"/>
      </a:tcTxStyle>
      <a:tcStyle>
        <a:tcBdr>
          <a:left>
            <a:ln w="12700" cap="flat">
              <a:solidFill>
                <a:schemeClr val="accent1"/>
              </a:solidFill>
              <a:prstDash val="solid"/>
              <a:round/>
            </a:ln>
          </a:left>
          <a:right>
            <a:ln w="12700" cap="flat">
              <a:solidFill>
                <a:schemeClr val="accent1"/>
              </a:solidFill>
              <a:prstDash val="solid"/>
              <a:round/>
            </a:ln>
          </a:right>
          <a:top>
            <a:ln w="12700" cap="flat">
              <a:solidFill>
                <a:schemeClr val="accent1"/>
              </a:solidFill>
              <a:prstDash val="solid"/>
              <a:round/>
            </a:ln>
          </a:top>
          <a:bottom>
            <a:ln w="38100" cap="flat">
              <a:solidFill>
                <a:schemeClr val="accent1"/>
              </a:solidFill>
              <a:prstDash val="solid"/>
              <a:round/>
            </a:ln>
          </a:bottom>
          <a:insideH>
            <a:ln w="12700" cap="flat">
              <a:solidFill>
                <a:schemeClr val="accent1"/>
              </a:solidFill>
              <a:prstDash val="solid"/>
              <a:round/>
            </a:ln>
          </a:insideH>
          <a:insideV>
            <a:ln w="12700" cap="flat">
              <a:solidFill>
                <a:schemeClr val="accent1"/>
              </a:solidFill>
              <a:prstDash val="solid"/>
              <a:round/>
            </a:ln>
          </a:insideV>
        </a:tcBdr>
        <a:fill>
          <a:solidFill>
            <a:schemeClr val="accent6"/>
          </a:solidFill>
        </a:fill>
      </a:tcStyle>
    </a:firstRow>
  </a:tblStyle>
  <a:tblStyle styleId="{CF821DB8-F4EB-4A41-A1BA-3FCAFE7338EE}" styleName="">
    <a:tblBg/>
    <a:wholeTbl>
      <a:tcTxStyle b="on" i="off">
        <a:fontRef idx="maj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chemeClr val="accent1"/>
          </a:solidFill>
        </a:fill>
      </a:tcStyle>
    </a:band2H>
    <a:firstCol>
      <a:tcTxStyle b="on" i="off">
        <a:fontRef idx="major">
          <a:schemeClr val="accent1"/>
        </a:fontRef>
        <a:schemeClr val="accent1"/>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aj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lastRow>
    <a:firstRow>
      <a:tcTxStyle b="on" i="off">
        <a:fontRef idx="major">
          <a:schemeClr val="accent1"/>
        </a:fontRef>
        <a:schemeClr val="accent1"/>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n" i="off">
        <a:fontRef idx="major">
          <a:srgbClr val="000000"/>
        </a:fontRef>
        <a:srgbClr val="000000"/>
      </a:tcTxStyle>
      <a:tcStyle>
        <a:tcBdr>
          <a:left>
            <a:ln w="12700" cap="flat">
              <a:solidFill>
                <a:schemeClr val="accent1"/>
              </a:solidFill>
              <a:prstDash val="solid"/>
              <a:round/>
            </a:ln>
          </a:left>
          <a:right>
            <a:ln w="12700" cap="flat">
              <a:solidFill>
                <a:schemeClr val="accent1"/>
              </a:solidFill>
              <a:prstDash val="solid"/>
              <a:round/>
            </a:ln>
          </a:right>
          <a:top>
            <a:ln w="12700" cap="flat">
              <a:solidFill>
                <a:schemeClr val="accent1"/>
              </a:solidFill>
              <a:prstDash val="solid"/>
              <a:round/>
            </a:ln>
          </a:top>
          <a:bottom>
            <a:ln w="12700" cap="flat">
              <a:solidFill>
                <a:schemeClr val="accent1"/>
              </a:solidFill>
              <a:prstDash val="solid"/>
              <a:round/>
            </a:ln>
          </a:bottom>
          <a:insideH>
            <a:ln w="12700" cap="flat">
              <a:solidFill>
                <a:schemeClr val="accent1"/>
              </a:solidFill>
              <a:prstDash val="solid"/>
              <a:round/>
            </a:ln>
          </a:insideH>
          <a:insideV>
            <a:ln w="12700" cap="flat">
              <a:solidFill>
                <a:schemeClr val="accent1"/>
              </a:solidFill>
              <a:prstDash val="solid"/>
              <a:round/>
            </a:ln>
          </a:insideV>
        </a:tcBdr>
        <a:fill>
          <a:solidFill>
            <a:srgbClr val="CACACA"/>
          </a:solidFill>
        </a:fill>
      </a:tcStyle>
    </a:wholeTbl>
    <a:band2H>
      <a:tcTxStyle/>
      <a:tcStyle>
        <a:tcBdr/>
        <a:fill>
          <a:solidFill>
            <a:srgbClr val="E6E6E6"/>
          </a:solidFill>
        </a:fill>
      </a:tcStyle>
    </a:band2H>
    <a:firstCol>
      <a:tcTxStyle b="on" i="off">
        <a:fontRef idx="major">
          <a:schemeClr val="accent1"/>
        </a:fontRef>
        <a:schemeClr val="accent1"/>
      </a:tcTxStyle>
      <a:tcStyle>
        <a:tcBdr>
          <a:left>
            <a:ln w="12700" cap="flat">
              <a:solidFill>
                <a:schemeClr val="accent1"/>
              </a:solidFill>
              <a:prstDash val="solid"/>
              <a:round/>
            </a:ln>
          </a:left>
          <a:right>
            <a:ln w="12700" cap="flat">
              <a:solidFill>
                <a:schemeClr val="accent1"/>
              </a:solidFill>
              <a:prstDash val="solid"/>
              <a:round/>
            </a:ln>
          </a:right>
          <a:top>
            <a:ln w="12700" cap="flat">
              <a:solidFill>
                <a:schemeClr val="accent1"/>
              </a:solidFill>
              <a:prstDash val="solid"/>
              <a:round/>
            </a:ln>
          </a:top>
          <a:bottom>
            <a:ln w="12700" cap="flat">
              <a:solidFill>
                <a:schemeClr val="accent1"/>
              </a:solidFill>
              <a:prstDash val="solid"/>
              <a:round/>
            </a:ln>
          </a:bottom>
          <a:insideH>
            <a:ln w="12700" cap="flat">
              <a:solidFill>
                <a:schemeClr val="accent1"/>
              </a:solidFill>
              <a:prstDash val="solid"/>
              <a:round/>
            </a:ln>
          </a:insideH>
          <a:insideV>
            <a:ln w="12700" cap="flat">
              <a:solidFill>
                <a:schemeClr val="accent1"/>
              </a:solidFill>
              <a:prstDash val="solid"/>
              <a:round/>
            </a:ln>
          </a:insideV>
        </a:tcBdr>
        <a:fill>
          <a:solidFill>
            <a:srgbClr val="000000"/>
          </a:solidFill>
        </a:fill>
      </a:tcStyle>
    </a:firstCol>
    <a:lastRow>
      <a:tcTxStyle b="on" i="off">
        <a:fontRef idx="major">
          <a:schemeClr val="accent1"/>
        </a:fontRef>
        <a:schemeClr val="accent1"/>
      </a:tcTxStyle>
      <a:tcStyle>
        <a:tcBdr>
          <a:left>
            <a:ln w="12700" cap="flat">
              <a:solidFill>
                <a:schemeClr val="accent1"/>
              </a:solidFill>
              <a:prstDash val="solid"/>
              <a:round/>
            </a:ln>
          </a:left>
          <a:right>
            <a:ln w="12700" cap="flat">
              <a:solidFill>
                <a:schemeClr val="accent1"/>
              </a:solidFill>
              <a:prstDash val="solid"/>
              <a:round/>
            </a:ln>
          </a:right>
          <a:top>
            <a:ln w="38100" cap="flat">
              <a:solidFill>
                <a:schemeClr val="accent1"/>
              </a:solidFill>
              <a:prstDash val="solid"/>
              <a:round/>
            </a:ln>
          </a:top>
          <a:bottom>
            <a:ln w="12700" cap="flat">
              <a:solidFill>
                <a:schemeClr val="accent1"/>
              </a:solidFill>
              <a:prstDash val="solid"/>
              <a:round/>
            </a:ln>
          </a:bottom>
          <a:insideH>
            <a:ln w="12700" cap="flat">
              <a:solidFill>
                <a:schemeClr val="accent1"/>
              </a:solidFill>
              <a:prstDash val="solid"/>
              <a:round/>
            </a:ln>
          </a:insideH>
          <a:insideV>
            <a:ln w="12700" cap="flat">
              <a:solidFill>
                <a:schemeClr val="accent1"/>
              </a:solidFill>
              <a:prstDash val="solid"/>
              <a:round/>
            </a:ln>
          </a:insideV>
        </a:tcBdr>
        <a:fill>
          <a:solidFill>
            <a:srgbClr val="000000"/>
          </a:solidFill>
        </a:fill>
      </a:tcStyle>
    </a:lastRow>
    <a:firstRow>
      <a:tcTxStyle b="on" i="off">
        <a:fontRef idx="major">
          <a:schemeClr val="accent1"/>
        </a:fontRef>
        <a:schemeClr val="accent1"/>
      </a:tcTxStyle>
      <a:tcStyle>
        <a:tcBdr>
          <a:left>
            <a:ln w="12700" cap="flat">
              <a:solidFill>
                <a:schemeClr val="accent1"/>
              </a:solidFill>
              <a:prstDash val="solid"/>
              <a:round/>
            </a:ln>
          </a:left>
          <a:right>
            <a:ln w="12700" cap="flat">
              <a:solidFill>
                <a:schemeClr val="accent1"/>
              </a:solidFill>
              <a:prstDash val="solid"/>
              <a:round/>
            </a:ln>
          </a:right>
          <a:top>
            <a:ln w="12700" cap="flat">
              <a:solidFill>
                <a:schemeClr val="accent1"/>
              </a:solidFill>
              <a:prstDash val="solid"/>
              <a:round/>
            </a:ln>
          </a:top>
          <a:bottom>
            <a:ln w="38100" cap="flat">
              <a:solidFill>
                <a:schemeClr val="accent1"/>
              </a:solidFill>
              <a:prstDash val="solid"/>
              <a:round/>
            </a:ln>
          </a:bottom>
          <a:insideH>
            <a:ln w="12700" cap="flat">
              <a:solidFill>
                <a:schemeClr val="accent1"/>
              </a:solidFill>
              <a:prstDash val="solid"/>
              <a:round/>
            </a:ln>
          </a:insideH>
          <a:insideV>
            <a:ln w="12700" cap="flat">
              <a:solidFill>
                <a:schemeClr val="accent1"/>
              </a:solidFill>
              <a:prstDash val="solid"/>
              <a:round/>
            </a:ln>
          </a:insideV>
        </a:tcBdr>
        <a:fill>
          <a:solidFill>
            <a:srgbClr val="000000"/>
          </a:solidFill>
        </a:fill>
      </a:tcStyle>
    </a:firstRow>
  </a:tblStyle>
  <a:tblStyle styleId="{2708684C-4D16-4618-839F-0558EEFCDFE6}" styleName="">
    <a:tblBg/>
    <a:wholeTbl>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a:tcStyle>
        <a:tcBdr/>
        <a:fill>
          <a:solidFill>
            <a:srgbClr val="FFFFFF"/>
          </a:solidFill>
        </a:fill>
      </a:tcStyle>
    </a:band2H>
    <a:firstCol>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690" autoAdjust="0"/>
    <p:restoredTop sz="91682" autoAdjust="0"/>
  </p:normalViewPr>
  <p:slideViewPr>
    <p:cSldViewPr snapToGrid="0" snapToObjects="1">
      <p:cViewPr varScale="1">
        <p:scale>
          <a:sx n="131" d="100"/>
          <a:sy n="131" d="100"/>
        </p:scale>
        <p:origin x="1296" y="184"/>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5" name="Shape 55"/>
          <p:cNvSpPr>
            <a:spLocks noGrp="1" noRot="1" noChangeAspect="1"/>
          </p:cNvSpPr>
          <p:nvPr>
            <p:ph type="sldImg"/>
          </p:nvPr>
        </p:nvSpPr>
        <p:spPr>
          <a:xfrm>
            <a:off x="1143000" y="685800"/>
            <a:ext cx="4572000" cy="3429000"/>
          </a:xfrm>
          <a:prstGeom prst="rect">
            <a:avLst/>
          </a:prstGeom>
        </p:spPr>
        <p:txBody>
          <a:bodyPr/>
          <a:lstStyle/>
          <a:p>
            <a:endParaRPr/>
          </a:p>
        </p:txBody>
      </p:sp>
      <p:sp>
        <p:nvSpPr>
          <p:cNvPr id="56" name="Shape 56"/>
          <p:cNvSpPr>
            <a:spLocks noGrp="1"/>
          </p:cNvSpPr>
          <p:nvPr>
            <p:ph type="body" sz="quarter" idx="1"/>
          </p:nvPr>
        </p:nvSpPr>
        <p:spPr>
          <a:xfrm>
            <a:off x="914400" y="4343400"/>
            <a:ext cx="5029200" cy="4114800"/>
          </a:xfrm>
          <a:prstGeom prst="rect">
            <a:avLst/>
          </a:prstGeom>
        </p:spPr>
        <p:txBody>
          <a:bodyPr/>
          <a:lstStyle/>
          <a:p>
            <a:endParaRPr/>
          </a:p>
        </p:txBody>
      </p:sp>
    </p:spTree>
    <p:extLst>
      <p:ext uri="{BB962C8B-B14F-4D97-AF65-F5344CB8AC3E}">
        <p14:creationId xmlns:p14="http://schemas.microsoft.com/office/powerpoint/2010/main" val="151758360"/>
      </p:ext>
    </p:extLst>
  </p:cSld>
  <p:clrMap bg1="lt1" tx1="dk1" bg2="lt2" tx2="dk2" accent1="accent1" accent2="accent2" accent3="accent3" accent4="accent4" accent5="accent5" accent6="accent6" hlink="hlink" folHlink="folHlink"/>
  <p:notesStyle>
    <a:lvl1pPr latinLnBrk="0">
      <a:defRPr sz="1200">
        <a:latin typeface="+mn-lt"/>
        <a:ea typeface="+mn-ea"/>
        <a:cs typeface="+mn-cs"/>
        <a:sym typeface="Calibri"/>
      </a:defRPr>
    </a:lvl1pPr>
    <a:lvl2pPr indent="228600" latinLnBrk="0">
      <a:defRPr sz="1200">
        <a:latin typeface="+mn-lt"/>
        <a:ea typeface="+mn-ea"/>
        <a:cs typeface="+mn-cs"/>
        <a:sym typeface="Calibri"/>
      </a:defRPr>
    </a:lvl2pPr>
    <a:lvl3pPr indent="457200" latinLnBrk="0">
      <a:defRPr sz="1200">
        <a:latin typeface="+mn-lt"/>
        <a:ea typeface="+mn-ea"/>
        <a:cs typeface="+mn-cs"/>
        <a:sym typeface="Calibri"/>
      </a:defRPr>
    </a:lvl3pPr>
    <a:lvl4pPr indent="685800" latinLnBrk="0">
      <a:defRPr sz="1200">
        <a:latin typeface="+mn-lt"/>
        <a:ea typeface="+mn-ea"/>
        <a:cs typeface="+mn-cs"/>
        <a:sym typeface="Calibri"/>
      </a:defRPr>
    </a:lvl4pPr>
    <a:lvl5pPr indent="914400" latinLnBrk="0">
      <a:defRPr sz="1200">
        <a:latin typeface="+mn-lt"/>
        <a:ea typeface="+mn-ea"/>
        <a:cs typeface="+mn-cs"/>
        <a:sym typeface="Calibri"/>
      </a:defRPr>
    </a:lvl5pPr>
    <a:lvl6pPr indent="1143000" latinLnBrk="0">
      <a:defRPr sz="1200">
        <a:latin typeface="+mn-lt"/>
        <a:ea typeface="+mn-ea"/>
        <a:cs typeface="+mn-cs"/>
        <a:sym typeface="Calibri"/>
      </a:defRPr>
    </a:lvl6pPr>
    <a:lvl7pPr indent="1371600" latinLnBrk="0">
      <a:defRPr sz="1200">
        <a:latin typeface="+mn-lt"/>
        <a:ea typeface="+mn-ea"/>
        <a:cs typeface="+mn-cs"/>
        <a:sym typeface="Calibri"/>
      </a:defRPr>
    </a:lvl7pPr>
    <a:lvl8pPr indent="1600200" latinLnBrk="0">
      <a:defRPr sz="1200">
        <a:latin typeface="+mn-lt"/>
        <a:ea typeface="+mn-ea"/>
        <a:cs typeface="+mn-cs"/>
        <a:sym typeface="Calibri"/>
      </a:defRPr>
    </a:lvl8pPr>
    <a:lvl9pPr indent="1828800" latinLnBrk="0">
      <a:defRPr sz="1200">
        <a:latin typeface="+mn-lt"/>
        <a:ea typeface="+mn-ea"/>
        <a:cs typeface="+mn-cs"/>
        <a:sym typeface="Calibri"/>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Slide">
    <p:bg>
      <p:bgPr>
        <a:gradFill flip="none" rotWithShape="1">
          <a:gsLst>
            <a:gs pos="0">
              <a:srgbClr val="BCC8E5"/>
            </a:gs>
            <a:gs pos="40000">
              <a:srgbClr val="B1BEE1"/>
            </a:gs>
            <a:gs pos="100000">
              <a:srgbClr val="00224B"/>
            </a:gs>
          </a:gsLst>
          <a:path path="circle">
            <a:fillToRect l="50000" t="50000" r="50000" b="50000"/>
          </a:path>
        </a:gradFill>
        <a:effectLst/>
      </p:bgPr>
    </p:bg>
    <p:spTree>
      <p:nvGrpSpPr>
        <p:cNvPr id="1" name=""/>
        <p:cNvGrpSpPr/>
        <p:nvPr/>
      </p:nvGrpSpPr>
      <p:grpSpPr>
        <a:xfrm>
          <a:off x="0" y="0"/>
          <a:ext cx="0" cy="0"/>
          <a:chOff x="0" y="0"/>
          <a:chExt cx="0" cy="0"/>
        </a:xfrm>
      </p:grpSpPr>
      <p:sp>
        <p:nvSpPr>
          <p:cNvPr id="12" name="Shape 12"/>
          <p:cNvSpPr>
            <a:spLocks noGrp="1"/>
          </p:cNvSpPr>
          <p:nvPr>
            <p:ph type="title"/>
          </p:nvPr>
        </p:nvSpPr>
        <p:spPr>
          <a:xfrm>
            <a:off x="685800" y="2130425"/>
            <a:ext cx="7772400" cy="1470025"/>
          </a:xfrm>
          <a:prstGeom prst="rect">
            <a:avLst/>
          </a:prstGeom>
        </p:spPr>
        <p:txBody>
          <a:bodyPr/>
          <a:lstStyle>
            <a:lvl1pPr>
              <a:defRPr>
                <a:solidFill>
                  <a:srgbClr val="FFFFFF"/>
                </a:solidFill>
              </a:defRPr>
            </a:lvl1pPr>
          </a:lstStyle>
          <a:p>
            <a:r>
              <a:t>Title Text</a:t>
            </a:r>
          </a:p>
        </p:txBody>
      </p:sp>
      <p:sp>
        <p:nvSpPr>
          <p:cNvPr id="13" name="Shape 13"/>
          <p:cNvSpPr>
            <a:spLocks noGrp="1"/>
          </p:cNvSpPr>
          <p:nvPr>
            <p:ph type="body" sz="quarter" idx="1"/>
          </p:nvPr>
        </p:nvSpPr>
        <p:spPr>
          <a:xfrm>
            <a:off x="1371600" y="3886200"/>
            <a:ext cx="6400800" cy="1752600"/>
          </a:xfrm>
          <a:prstGeom prst="rect">
            <a:avLst/>
          </a:prstGeom>
        </p:spPr>
        <p:txBody>
          <a:bodyPr/>
          <a:lstStyle>
            <a:lvl1pPr marL="0" indent="0" algn="ctr">
              <a:lnSpc>
                <a:spcPct val="100000"/>
              </a:lnSpc>
              <a:buSzTx/>
              <a:buFontTx/>
              <a:buNone/>
              <a:defRPr>
                <a:solidFill>
                  <a:srgbClr val="FFFFFF"/>
                </a:solidFill>
              </a:defRPr>
            </a:lvl1pPr>
            <a:lvl2pPr marL="0" indent="0" algn="ctr">
              <a:lnSpc>
                <a:spcPct val="100000"/>
              </a:lnSpc>
              <a:buSzTx/>
              <a:buFontTx/>
              <a:buNone/>
              <a:defRPr>
                <a:solidFill>
                  <a:srgbClr val="FFFFFF"/>
                </a:solidFill>
              </a:defRPr>
            </a:lvl2pPr>
            <a:lvl3pPr marL="0" indent="0" algn="ctr">
              <a:lnSpc>
                <a:spcPct val="100000"/>
              </a:lnSpc>
              <a:buSzTx/>
              <a:buFontTx/>
              <a:buNone/>
              <a:defRPr>
                <a:solidFill>
                  <a:srgbClr val="FFFFFF"/>
                </a:solidFill>
              </a:defRPr>
            </a:lvl3pPr>
            <a:lvl4pPr marL="0" indent="0" algn="ctr">
              <a:lnSpc>
                <a:spcPct val="100000"/>
              </a:lnSpc>
              <a:buSzTx/>
              <a:buFontTx/>
              <a:buNone/>
              <a:defRPr>
                <a:solidFill>
                  <a:srgbClr val="FFFFFF"/>
                </a:solidFill>
              </a:defRPr>
            </a:lvl4pPr>
            <a:lvl5pPr marL="0" indent="0" algn="ctr">
              <a:lnSpc>
                <a:spcPct val="100000"/>
              </a:lnSpc>
              <a:buSzTx/>
              <a:buFontTx/>
              <a:buNone/>
              <a:defRPr>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14" name="Shape 14"/>
          <p:cNvSpPr>
            <a:spLocks noGrp="1"/>
          </p:cNvSpPr>
          <p:nvPr>
            <p:ph type="sldNum" sz="quarter" idx="2"/>
          </p:nvPr>
        </p:nvSpPr>
        <p:spPr>
          <a:xfrm>
            <a:off x="8679102" y="6528118"/>
            <a:ext cx="312499" cy="294639"/>
          </a:xfrm>
          <a:prstGeom prst="rect">
            <a:avLst/>
          </a:prstGeom>
        </p:spPr>
        <p:txBody>
          <a:bodyPr/>
          <a:lstStyle>
            <a:lvl1pPr>
              <a:defRPr>
                <a:solidFill>
                  <a:srgbClr val="000000"/>
                </a:solidFill>
              </a:defRPr>
            </a:lvl1p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21" name="Shape 21"/>
          <p:cNvSpPr>
            <a:spLocks noGrp="1"/>
          </p:cNvSpPr>
          <p:nvPr>
            <p:ph type="title"/>
          </p:nvPr>
        </p:nvSpPr>
        <p:spPr>
          <a:prstGeom prst="rect">
            <a:avLst/>
          </a:prstGeom>
        </p:spPr>
        <p:txBody>
          <a:bodyPr/>
          <a:lstStyle/>
          <a:p>
            <a:r>
              <a:t>Title Text</a:t>
            </a:r>
          </a:p>
        </p:txBody>
      </p:sp>
      <p:sp>
        <p:nvSpPr>
          <p:cNvPr id="22" name="Shape 22"/>
          <p:cNvSpPr>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3" name="Shape 23"/>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wo Content">
    <p:spTree>
      <p:nvGrpSpPr>
        <p:cNvPr id="1" name=""/>
        <p:cNvGrpSpPr/>
        <p:nvPr/>
      </p:nvGrpSpPr>
      <p:grpSpPr>
        <a:xfrm>
          <a:off x="0" y="0"/>
          <a:ext cx="0" cy="0"/>
          <a:chOff x="0" y="0"/>
          <a:chExt cx="0" cy="0"/>
        </a:xfrm>
      </p:grpSpPr>
      <p:sp>
        <p:nvSpPr>
          <p:cNvPr id="30" name="Shape 30"/>
          <p:cNvSpPr>
            <a:spLocks noGrp="1"/>
          </p:cNvSpPr>
          <p:nvPr>
            <p:ph type="body" sz="half" idx="1"/>
          </p:nvPr>
        </p:nvSpPr>
        <p:spPr>
          <a:xfrm>
            <a:off x="457200" y="1600200"/>
            <a:ext cx="4038600" cy="4525963"/>
          </a:xfrm>
          <a:prstGeom prst="rect">
            <a:avLst/>
          </a:prstGeom>
        </p:spPr>
        <p:txBody>
          <a:bodyPr/>
          <a:lstStyle>
            <a:lvl1pPr marL="342900" indent="-342900">
              <a:lnSpc>
                <a:spcPct val="100000"/>
              </a:lnSpc>
              <a:spcBef>
                <a:spcPts val="600"/>
              </a:spcBef>
              <a:defRPr sz="2800"/>
            </a:lvl1pPr>
            <a:lvl2pPr marL="790575" indent="-333375">
              <a:lnSpc>
                <a:spcPct val="100000"/>
              </a:lnSpc>
              <a:spcBef>
                <a:spcPts val="600"/>
              </a:spcBef>
              <a:defRPr sz="2800"/>
            </a:lvl2pPr>
            <a:lvl3pPr marL="1234438" indent="-320038">
              <a:lnSpc>
                <a:spcPct val="100000"/>
              </a:lnSpc>
              <a:spcBef>
                <a:spcPts val="600"/>
              </a:spcBef>
              <a:defRPr sz="2800"/>
            </a:lvl3pPr>
            <a:lvl4pPr marL="1727200" indent="-355600">
              <a:lnSpc>
                <a:spcPct val="100000"/>
              </a:lnSpc>
              <a:spcBef>
                <a:spcPts val="600"/>
              </a:spcBef>
              <a:defRPr sz="2800"/>
            </a:lvl4pPr>
            <a:lvl5pPr marL="2184400" indent="-355600">
              <a:lnSpc>
                <a:spcPct val="100000"/>
              </a:lnSpc>
              <a:spcBef>
                <a:spcPts val="600"/>
              </a:spcBef>
              <a:defRPr sz="2800"/>
            </a:lvl5pPr>
          </a:lstStyle>
          <a:p>
            <a:r>
              <a:t>Body Level One</a:t>
            </a:r>
          </a:p>
          <a:p>
            <a:pPr lvl="1"/>
            <a:r>
              <a:t>Body Level Two</a:t>
            </a:r>
          </a:p>
          <a:p>
            <a:pPr lvl="2"/>
            <a:r>
              <a:t>Body Level Three</a:t>
            </a:r>
          </a:p>
          <a:p>
            <a:pPr lvl="3"/>
            <a:r>
              <a:t>Body Level Four</a:t>
            </a:r>
          </a:p>
          <a:p>
            <a:pPr lvl="4"/>
            <a:r>
              <a:t>Body Level Five</a:t>
            </a:r>
          </a:p>
        </p:txBody>
      </p:sp>
      <p:sp>
        <p:nvSpPr>
          <p:cNvPr id="31" name="Shape 31"/>
          <p:cNvSpPr>
            <a:spLocks noGrp="1"/>
          </p:cNvSpPr>
          <p:nvPr>
            <p:ph type="title"/>
          </p:nvPr>
        </p:nvSpPr>
        <p:spPr>
          <a:prstGeom prst="rect">
            <a:avLst/>
          </a:prstGeom>
        </p:spPr>
        <p:txBody>
          <a:bodyPr/>
          <a:lstStyle/>
          <a:p>
            <a:r>
              <a:t>Title Text</a:t>
            </a:r>
          </a:p>
        </p:txBody>
      </p:sp>
      <p:sp>
        <p:nvSpPr>
          <p:cNvPr id="32" name="Shape 32"/>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Comparison">
    <p:spTree>
      <p:nvGrpSpPr>
        <p:cNvPr id="1" name=""/>
        <p:cNvGrpSpPr/>
        <p:nvPr/>
      </p:nvGrpSpPr>
      <p:grpSpPr>
        <a:xfrm>
          <a:off x="0" y="0"/>
          <a:ext cx="0" cy="0"/>
          <a:chOff x="0" y="0"/>
          <a:chExt cx="0" cy="0"/>
        </a:xfrm>
      </p:grpSpPr>
      <p:sp>
        <p:nvSpPr>
          <p:cNvPr id="39" name="Shape 39"/>
          <p:cNvSpPr>
            <a:spLocks noGrp="1"/>
          </p:cNvSpPr>
          <p:nvPr>
            <p:ph type="title"/>
          </p:nvPr>
        </p:nvSpPr>
        <p:spPr>
          <a:prstGeom prst="rect">
            <a:avLst/>
          </a:prstGeom>
        </p:spPr>
        <p:txBody>
          <a:bodyPr/>
          <a:lstStyle/>
          <a:p>
            <a:r>
              <a:t>Title Text</a:t>
            </a:r>
          </a:p>
        </p:txBody>
      </p:sp>
      <p:sp>
        <p:nvSpPr>
          <p:cNvPr id="40" name="Shape 40"/>
          <p:cNvSpPr>
            <a:spLocks noGrp="1"/>
          </p:cNvSpPr>
          <p:nvPr>
            <p:ph type="body" sz="quarter" idx="1"/>
          </p:nvPr>
        </p:nvSpPr>
        <p:spPr>
          <a:xfrm>
            <a:off x="457200" y="1535112"/>
            <a:ext cx="4040188" cy="639763"/>
          </a:xfrm>
          <a:prstGeom prst="rect">
            <a:avLst/>
          </a:prstGeom>
        </p:spPr>
        <p:txBody>
          <a:bodyPr anchor="b"/>
          <a:lstStyle>
            <a:lvl1pPr marL="0" indent="0">
              <a:lnSpc>
                <a:spcPct val="100000"/>
              </a:lnSpc>
              <a:spcBef>
                <a:spcPts val="500"/>
              </a:spcBef>
              <a:buSzTx/>
              <a:buFontTx/>
              <a:buNone/>
              <a:defRPr sz="2400" b="1"/>
            </a:lvl1pPr>
            <a:lvl2pPr marL="0" indent="0">
              <a:lnSpc>
                <a:spcPct val="100000"/>
              </a:lnSpc>
              <a:spcBef>
                <a:spcPts val="500"/>
              </a:spcBef>
              <a:buSzTx/>
              <a:buFontTx/>
              <a:buNone/>
              <a:defRPr sz="2400" b="1"/>
            </a:lvl2pPr>
            <a:lvl3pPr marL="0" indent="0">
              <a:lnSpc>
                <a:spcPct val="100000"/>
              </a:lnSpc>
              <a:spcBef>
                <a:spcPts val="500"/>
              </a:spcBef>
              <a:buSzTx/>
              <a:buFontTx/>
              <a:buNone/>
              <a:defRPr sz="2400" b="1"/>
            </a:lvl3pPr>
            <a:lvl4pPr marL="0" indent="0">
              <a:lnSpc>
                <a:spcPct val="100000"/>
              </a:lnSpc>
              <a:spcBef>
                <a:spcPts val="500"/>
              </a:spcBef>
              <a:buSzTx/>
              <a:buFontTx/>
              <a:buNone/>
              <a:defRPr sz="2400" b="1"/>
            </a:lvl4pPr>
            <a:lvl5pPr marL="0" indent="0">
              <a:lnSpc>
                <a:spcPct val="100000"/>
              </a:lnSpc>
              <a:spcBef>
                <a:spcPts val="500"/>
              </a:spcBef>
              <a:buSzTx/>
              <a:buFontTx/>
              <a:buNone/>
              <a:defRPr sz="2400" b="1"/>
            </a:lvl5pPr>
          </a:lstStyle>
          <a:p>
            <a:r>
              <a:t>Body Level One</a:t>
            </a:r>
          </a:p>
          <a:p>
            <a:pPr lvl="1"/>
            <a:r>
              <a:t>Body Level Two</a:t>
            </a:r>
          </a:p>
          <a:p>
            <a:pPr lvl="2"/>
            <a:r>
              <a:t>Body Level Three</a:t>
            </a:r>
          </a:p>
          <a:p>
            <a:pPr lvl="3"/>
            <a:r>
              <a:t>Body Level Four</a:t>
            </a:r>
          </a:p>
          <a:p>
            <a:pPr lvl="4"/>
            <a:r>
              <a:t>Body Level Five</a:t>
            </a:r>
          </a:p>
        </p:txBody>
      </p:sp>
      <p:sp>
        <p:nvSpPr>
          <p:cNvPr id="41" name="Shape 41"/>
          <p:cNvSpPr>
            <a:spLocks noGrp="1"/>
          </p:cNvSpPr>
          <p:nvPr>
            <p:ph type="body" sz="quarter" idx="13"/>
          </p:nvPr>
        </p:nvSpPr>
        <p:spPr>
          <a:xfrm>
            <a:off x="4645025" y="1535112"/>
            <a:ext cx="4041775" cy="639764"/>
          </a:xfrm>
          <a:prstGeom prst="rect">
            <a:avLst/>
          </a:prstGeom>
        </p:spPr>
        <p:txBody>
          <a:bodyPr anchor="b"/>
          <a:lstStyle/>
          <a:p>
            <a:endParaRPr/>
          </a:p>
        </p:txBody>
      </p:sp>
      <p:sp>
        <p:nvSpPr>
          <p:cNvPr id="42" name="Shape 42"/>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49" name="Shape 49"/>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alpha val="31000"/>
          </a:schemeClr>
        </a:solidFill>
        <a:effectLst/>
      </p:bgPr>
    </p:bg>
    <p:spTree>
      <p:nvGrpSpPr>
        <p:cNvPr id="1" name=""/>
        <p:cNvGrpSpPr/>
        <p:nvPr/>
      </p:nvGrpSpPr>
      <p:grpSpPr>
        <a:xfrm>
          <a:off x="0" y="0"/>
          <a:ext cx="0" cy="0"/>
          <a:chOff x="0" y="0"/>
          <a:chExt cx="0" cy="0"/>
        </a:xfrm>
      </p:grpSpPr>
      <p:sp>
        <p:nvSpPr>
          <p:cNvPr id="2" name="Shape 2"/>
          <p:cNvSpPr/>
          <p:nvPr/>
        </p:nvSpPr>
        <p:spPr>
          <a:xfrm>
            <a:off x="0" y="6477000"/>
            <a:ext cx="9144000" cy="381000"/>
          </a:xfrm>
          <a:prstGeom prst="rect">
            <a:avLst/>
          </a:prstGeom>
          <a:gradFill>
            <a:gsLst>
              <a:gs pos="0">
                <a:srgbClr val="2E5E97"/>
              </a:gs>
              <a:gs pos="80000">
                <a:srgbClr val="3C7BC7"/>
              </a:gs>
              <a:gs pos="100000">
                <a:srgbClr val="3A7CCA"/>
              </a:gs>
            </a:gsLst>
            <a:lin ang="16200000"/>
          </a:gradFill>
          <a:ln w="12700">
            <a:miter lim="400000"/>
          </a:ln>
          <a:effectLst>
            <a:outerShdw blurRad="38100" dist="23000" dir="5400000" rotWithShape="0">
              <a:srgbClr val="000000">
                <a:alpha val="35000"/>
              </a:srgbClr>
            </a:outerShdw>
          </a:effectLst>
        </p:spPr>
        <p:txBody>
          <a:bodyPr lIns="45718" tIns="45718" rIns="45718" bIns="45718" anchor="ctr"/>
          <a:lstStyle/>
          <a:p>
            <a:pPr algn="ctr">
              <a:defRPr>
                <a:solidFill>
                  <a:srgbClr val="FFFFFF"/>
                </a:solidFill>
                <a:latin typeface="Trebuchet MS"/>
                <a:ea typeface="Trebuchet MS"/>
                <a:cs typeface="Trebuchet MS"/>
                <a:sym typeface="Trebuchet MS"/>
              </a:defRPr>
            </a:pPr>
            <a:endParaRPr/>
          </a:p>
        </p:txBody>
      </p:sp>
      <p:sp>
        <p:nvSpPr>
          <p:cNvPr id="3" name="Shape 3"/>
          <p:cNvSpPr>
            <a:spLocks noGrp="1"/>
          </p:cNvSpPr>
          <p:nvPr>
            <p:ph type="title"/>
          </p:nvPr>
        </p:nvSpPr>
        <p:spPr>
          <a:xfrm>
            <a:off x="457200" y="274638"/>
            <a:ext cx="8229600" cy="1143001"/>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nchor="ctr">
            <a:normAutofit/>
          </a:bodyPr>
          <a:lstStyle/>
          <a:p>
            <a:r>
              <a:t>Title Text</a:t>
            </a:r>
          </a:p>
        </p:txBody>
      </p:sp>
      <p:sp>
        <p:nvSpPr>
          <p:cNvPr id="4" name="Shape 4"/>
          <p:cNvSpPr>
            <a:spLocks noGrp="1"/>
          </p:cNvSpPr>
          <p:nvPr>
            <p:ph type="body" idx="1"/>
          </p:nvPr>
        </p:nvSpPr>
        <p:spPr>
          <a:xfrm>
            <a:off x="457200" y="1600200"/>
            <a:ext cx="8229600" cy="4525963"/>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normAutofit/>
          </a:bodyPr>
          <a:lstStyle/>
          <a:p>
            <a:r>
              <a:t>Body Level One</a:t>
            </a:r>
          </a:p>
          <a:p>
            <a:pPr lvl="1"/>
            <a:r>
              <a:t>Body Level Two</a:t>
            </a:r>
          </a:p>
          <a:p>
            <a:pPr lvl="2"/>
            <a:r>
              <a:t>Body Level Three</a:t>
            </a:r>
          </a:p>
          <a:p>
            <a:pPr lvl="3"/>
            <a:r>
              <a:t>Body Level Four</a:t>
            </a:r>
          </a:p>
          <a:p>
            <a:pPr lvl="4"/>
            <a:r>
              <a:t>Body Level Five</a:t>
            </a:r>
          </a:p>
        </p:txBody>
      </p:sp>
      <p:sp>
        <p:nvSpPr>
          <p:cNvPr id="5" name="Shape 5"/>
          <p:cNvSpPr>
            <a:spLocks noGrp="1"/>
          </p:cNvSpPr>
          <p:nvPr>
            <p:ph type="sldNum" sz="quarter" idx="2"/>
          </p:nvPr>
        </p:nvSpPr>
        <p:spPr>
          <a:xfrm>
            <a:off x="8526702" y="6528118"/>
            <a:ext cx="312499" cy="294639"/>
          </a:xfrm>
          <a:prstGeom prst="rect">
            <a:avLst/>
          </a:prstGeom>
          <a:ln w="12700">
            <a:miter lim="400000"/>
          </a:ln>
        </p:spPr>
        <p:txBody>
          <a:bodyPr wrap="none" lIns="45718" tIns="45718" rIns="45718" bIns="45718" anchor="ctr">
            <a:spAutoFit/>
          </a:bodyPr>
          <a:lstStyle>
            <a:lvl1pPr algn="r">
              <a:defRPr sz="1400" b="1">
                <a:solidFill>
                  <a:srgbClr val="FFFFFF"/>
                </a:solidFill>
                <a:latin typeface="+mn-lt"/>
                <a:ea typeface="+mn-ea"/>
                <a:cs typeface="+mn-cs"/>
                <a:sym typeface="Calibri"/>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Lst>
  <p:transition spd="med"/>
  <p:txStyles>
    <p:titleStyle>
      <a:lvl1pPr marL="0" marR="0" indent="0" algn="ctr" defTabSz="914400" rtl="0" latinLnBrk="0">
        <a:lnSpc>
          <a:spcPct val="100000"/>
        </a:lnSpc>
        <a:spcBef>
          <a:spcPts val="0"/>
        </a:spcBef>
        <a:spcAft>
          <a:spcPts val="0"/>
        </a:spcAft>
        <a:buClrTx/>
        <a:buSzTx/>
        <a:buFontTx/>
        <a:buNone/>
        <a:tabLst/>
        <a:defRPr sz="4400" b="1" i="0" u="none" strike="noStrike" cap="none" spc="0" baseline="0">
          <a:ln>
            <a:noFill/>
          </a:ln>
          <a:solidFill>
            <a:srgbClr val="000000"/>
          </a:solidFill>
          <a:effectLst>
            <a:outerShdw blurRad="38100" dist="38100" dir="2700000" rotWithShape="0">
              <a:srgbClr val="000000">
                <a:alpha val="43137"/>
              </a:srgbClr>
            </a:outerShdw>
          </a:effectLst>
          <a:uFillTx/>
          <a:latin typeface="Trebuchet MS"/>
          <a:ea typeface="Trebuchet MS"/>
          <a:cs typeface="Trebuchet MS"/>
          <a:sym typeface="Trebuchet MS"/>
        </a:defRPr>
      </a:lvl1pPr>
      <a:lvl2pPr marL="0" marR="0" indent="0" algn="ctr" defTabSz="914400" rtl="0" latinLnBrk="0">
        <a:lnSpc>
          <a:spcPct val="100000"/>
        </a:lnSpc>
        <a:spcBef>
          <a:spcPts val="0"/>
        </a:spcBef>
        <a:spcAft>
          <a:spcPts val="0"/>
        </a:spcAft>
        <a:buClrTx/>
        <a:buSzTx/>
        <a:buFontTx/>
        <a:buNone/>
        <a:tabLst/>
        <a:defRPr sz="4400" b="1" i="0" u="none" strike="noStrike" cap="none" spc="0" baseline="0">
          <a:ln>
            <a:noFill/>
          </a:ln>
          <a:solidFill>
            <a:srgbClr val="000000"/>
          </a:solidFill>
          <a:effectLst>
            <a:outerShdw blurRad="38100" dist="38100" dir="2700000" rotWithShape="0">
              <a:srgbClr val="000000">
                <a:alpha val="43137"/>
              </a:srgbClr>
            </a:outerShdw>
          </a:effectLst>
          <a:uFillTx/>
          <a:latin typeface="Trebuchet MS"/>
          <a:ea typeface="Trebuchet MS"/>
          <a:cs typeface="Trebuchet MS"/>
          <a:sym typeface="Trebuchet MS"/>
        </a:defRPr>
      </a:lvl2pPr>
      <a:lvl3pPr marL="0" marR="0" indent="0" algn="ctr" defTabSz="914400" rtl="0" latinLnBrk="0">
        <a:lnSpc>
          <a:spcPct val="100000"/>
        </a:lnSpc>
        <a:spcBef>
          <a:spcPts val="0"/>
        </a:spcBef>
        <a:spcAft>
          <a:spcPts val="0"/>
        </a:spcAft>
        <a:buClrTx/>
        <a:buSzTx/>
        <a:buFontTx/>
        <a:buNone/>
        <a:tabLst/>
        <a:defRPr sz="4400" b="1" i="0" u="none" strike="noStrike" cap="none" spc="0" baseline="0">
          <a:ln>
            <a:noFill/>
          </a:ln>
          <a:solidFill>
            <a:srgbClr val="000000"/>
          </a:solidFill>
          <a:effectLst>
            <a:outerShdw blurRad="38100" dist="38100" dir="2700000" rotWithShape="0">
              <a:srgbClr val="000000">
                <a:alpha val="43137"/>
              </a:srgbClr>
            </a:outerShdw>
          </a:effectLst>
          <a:uFillTx/>
          <a:latin typeface="Trebuchet MS"/>
          <a:ea typeface="Trebuchet MS"/>
          <a:cs typeface="Trebuchet MS"/>
          <a:sym typeface="Trebuchet MS"/>
        </a:defRPr>
      </a:lvl3pPr>
      <a:lvl4pPr marL="0" marR="0" indent="0" algn="ctr" defTabSz="914400" rtl="0" latinLnBrk="0">
        <a:lnSpc>
          <a:spcPct val="100000"/>
        </a:lnSpc>
        <a:spcBef>
          <a:spcPts val="0"/>
        </a:spcBef>
        <a:spcAft>
          <a:spcPts val="0"/>
        </a:spcAft>
        <a:buClrTx/>
        <a:buSzTx/>
        <a:buFontTx/>
        <a:buNone/>
        <a:tabLst/>
        <a:defRPr sz="4400" b="1" i="0" u="none" strike="noStrike" cap="none" spc="0" baseline="0">
          <a:ln>
            <a:noFill/>
          </a:ln>
          <a:solidFill>
            <a:srgbClr val="000000"/>
          </a:solidFill>
          <a:effectLst>
            <a:outerShdw blurRad="38100" dist="38100" dir="2700000" rotWithShape="0">
              <a:srgbClr val="000000">
                <a:alpha val="43137"/>
              </a:srgbClr>
            </a:outerShdw>
          </a:effectLst>
          <a:uFillTx/>
          <a:latin typeface="Trebuchet MS"/>
          <a:ea typeface="Trebuchet MS"/>
          <a:cs typeface="Trebuchet MS"/>
          <a:sym typeface="Trebuchet MS"/>
        </a:defRPr>
      </a:lvl4pPr>
      <a:lvl5pPr marL="0" marR="0" indent="0" algn="ctr" defTabSz="914400" rtl="0" latinLnBrk="0">
        <a:lnSpc>
          <a:spcPct val="100000"/>
        </a:lnSpc>
        <a:spcBef>
          <a:spcPts val="0"/>
        </a:spcBef>
        <a:spcAft>
          <a:spcPts val="0"/>
        </a:spcAft>
        <a:buClrTx/>
        <a:buSzTx/>
        <a:buFontTx/>
        <a:buNone/>
        <a:tabLst/>
        <a:defRPr sz="4400" b="1" i="0" u="none" strike="noStrike" cap="none" spc="0" baseline="0">
          <a:ln>
            <a:noFill/>
          </a:ln>
          <a:solidFill>
            <a:srgbClr val="000000"/>
          </a:solidFill>
          <a:effectLst>
            <a:outerShdw blurRad="38100" dist="38100" dir="2700000" rotWithShape="0">
              <a:srgbClr val="000000">
                <a:alpha val="43137"/>
              </a:srgbClr>
            </a:outerShdw>
          </a:effectLst>
          <a:uFillTx/>
          <a:latin typeface="Trebuchet MS"/>
          <a:ea typeface="Trebuchet MS"/>
          <a:cs typeface="Trebuchet MS"/>
          <a:sym typeface="Trebuchet MS"/>
        </a:defRPr>
      </a:lvl5pPr>
      <a:lvl6pPr marL="0" marR="0" indent="0" algn="ctr" defTabSz="914400" rtl="0" latinLnBrk="0">
        <a:lnSpc>
          <a:spcPct val="100000"/>
        </a:lnSpc>
        <a:spcBef>
          <a:spcPts val="0"/>
        </a:spcBef>
        <a:spcAft>
          <a:spcPts val="0"/>
        </a:spcAft>
        <a:buClrTx/>
        <a:buSzTx/>
        <a:buFontTx/>
        <a:buNone/>
        <a:tabLst/>
        <a:defRPr sz="4400" b="1" i="0" u="none" strike="noStrike" cap="none" spc="0" baseline="0">
          <a:ln>
            <a:noFill/>
          </a:ln>
          <a:solidFill>
            <a:srgbClr val="000000"/>
          </a:solidFill>
          <a:effectLst>
            <a:outerShdw blurRad="38100" dist="38100" dir="2700000" rotWithShape="0">
              <a:srgbClr val="000000">
                <a:alpha val="43137"/>
              </a:srgbClr>
            </a:outerShdw>
          </a:effectLst>
          <a:uFillTx/>
          <a:latin typeface="Trebuchet MS"/>
          <a:ea typeface="Trebuchet MS"/>
          <a:cs typeface="Trebuchet MS"/>
          <a:sym typeface="Trebuchet MS"/>
        </a:defRPr>
      </a:lvl6pPr>
      <a:lvl7pPr marL="0" marR="0" indent="0" algn="ctr" defTabSz="914400" rtl="0" latinLnBrk="0">
        <a:lnSpc>
          <a:spcPct val="100000"/>
        </a:lnSpc>
        <a:spcBef>
          <a:spcPts val="0"/>
        </a:spcBef>
        <a:spcAft>
          <a:spcPts val="0"/>
        </a:spcAft>
        <a:buClrTx/>
        <a:buSzTx/>
        <a:buFontTx/>
        <a:buNone/>
        <a:tabLst/>
        <a:defRPr sz="4400" b="1" i="0" u="none" strike="noStrike" cap="none" spc="0" baseline="0">
          <a:ln>
            <a:noFill/>
          </a:ln>
          <a:solidFill>
            <a:srgbClr val="000000"/>
          </a:solidFill>
          <a:effectLst>
            <a:outerShdw blurRad="38100" dist="38100" dir="2700000" rotWithShape="0">
              <a:srgbClr val="000000">
                <a:alpha val="43137"/>
              </a:srgbClr>
            </a:outerShdw>
          </a:effectLst>
          <a:uFillTx/>
          <a:latin typeface="Trebuchet MS"/>
          <a:ea typeface="Trebuchet MS"/>
          <a:cs typeface="Trebuchet MS"/>
          <a:sym typeface="Trebuchet MS"/>
        </a:defRPr>
      </a:lvl7pPr>
      <a:lvl8pPr marL="0" marR="0" indent="0" algn="ctr" defTabSz="914400" rtl="0" latinLnBrk="0">
        <a:lnSpc>
          <a:spcPct val="100000"/>
        </a:lnSpc>
        <a:spcBef>
          <a:spcPts val="0"/>
        </a:spcBef>
        <a:spcAft>
          <a:spcPts val="0"/>
        </a:spcAft>
        <a:buClrTx/>
        <a:buSzTx/>
        <a:buFontTx/>
        <a:buNone/>
        <a:tabLst/>
        <a:defRPr sz="4400" b="1" i="0" u="none" strike="noStrike" cap="none" spc="0" baseline="0">
          <a:ln>
            <a:noFill/>
          </a:ln>
          <a:solidFill>
            <a:srgbClr val="000000"/>
          </a:solidFill>
          <a:effectLst>
            <a:outerShdw blurRad="38100" dist="38100" dir="2700000" rotWithShape="0">
              <a:srgbClr val="000000">
                <a:alpha val="43137"/>
              </a:srgbClr>
            </a:outerShdw>
          </a:effectLst>
          <a:uFillTx/>
          <a:latin typeface="Trebuchet MS"/>
          <a:ea typeface="Trebuchet MS"/>
          <a:cs typeface="Trebuchet MS"/>
          <a:sym typeface="Trebuchet MS"/>
        </a:defRPr>
      </a:lvl8pPr>
      <a:lvl9pPr marL="0" marR="0" indent="0" algn="ctr" defTabSz="914400" rtl="0" latinLnBrk="0">
        <a:lnSpc>
          <a:spcPct val="100000"/>
        </a:lnSpc>
        <a:spcBef>
          <a:spcPts val="0"/>
        </a:spcBef>
        <a:spcAft>
          <a:spcPts val="0"/>
        </a:spcAft>
        <a:buClrTx/>
        <a:buSzTx/>
        <a:buFontTx/>
        <a:buNone/>
        <a:tabLst/>
        <a:defRPr sz="4400" b="1" i="0" u="none" strike="noStrike" cap="none" spc="0" baseline="0">
          <a:ln>
            <a:noFill/>
          </a:ln>
          <a:solidFill>
            <a:srgbClr val="000000"/>
          </a:solidFill>
          <a:effectLst>
            <a:outerShdw blurRad="38100" dist="38100" dir="2700000" rotWithShape="0">
              <a:srgbClr val="000000">
                <a:alpha val="43137"/>
              </a:srgbClr>
            </a:outerShdw>
          </a:effectLst>
          <a:uFillTx/>
          <a:latin typeface="Trebuchet MS"/>
          <a:ea typeface="Trebuchet MS"/>
          <a:cs typeface="Trebuchet MS"/>
          <a:sym typeface="Trebuchet MS"/>
        </a:defRPr>
      </a:lvl9pPr>
    </p:titleStyle>
    <p:bodyStyle>
      <a:lvl1pPr marL="758951" marR="0" indent="-758951" algn="l" defTabSz="914400" rtl="0" latinLnBrk="0">
        <a:lnSpc>
          <a:spcPct val="80000"/>
        </a:lnSpc>
        <a:spcBef>
          <a:spcPts val="700"/>
        </a:spcBef>
        <a:spcAft>
          <a:spcPts val="0"/>
        </a:spcAft>
        <a:buClrTx/>
        <a:buSzPct val="100000"/>
        <a:buFont typeface="Wingdings"/>
        <a:buChar char="➢"/>
        <a:tabLst/>
        <a:defRPr sz="3200" b="0" i="0" u="none" strike="noStrike" cap="none" spc="0" baseline="0">
          <a:ln>
            <a:noFill/>
          </a:ln>
          <a:solidFill>
            <a:srgbClr val="000000"/>
          </a:solidFill>
          <a:uFillTx/>
          <a:latin typeface="Trebuchet MS"/>
          <a:ea typeface="Trebuchet MS"/>
          <a:cs typeface="Trebuchet MS"/>
          <a:sym typeface="Trebuchet MS"/>
        </a:defRPr>
      </a:lvl1pPr>
      <a:lvl2pPr marL="783771" marR="0" indent="-326571" algn="l" defTabSz="914400" rtl="0" latinLnBrk="0">
        <a:lnSpc>
          <a:spcPct val="80000"/>
        </a:lnSpc>
        <a:spcBef>
          <a:spcPts val="700"/>
        </a:spcBef>
        <a:spcAft>
          <a:spcPts val="0"/>
        </a:spcAft>
        <a:buClrTx/>
        <a:buSzPct val="100000"/>
        <a:buFont typeface="Wingdings"/>
        <a:buChar char="•"/>
        <a:tabLst/>
        <a:defRPr sz="3200" b="0" i="0" u="none" strike="noStrike" cap="none" spc="0" baseline="0">
          <a:ln>
            <a:noFill/>
          </a:ln>
          <a:solidFill>
            <a:srgbClr val="000000"/>
          </a:solidFill>
          <a:uFillTx/>
          <a:latin typeface="Trebuchet MS"/>
          <a:ea typeface="Trebuchet MS"/>
          <a:cs typeface="Trebuchet MS"/>
          <a:sym typeface="Trebuchet MS"/>
        </a:defRPr>
      </a:lvl2pPr>
      <a:lvl3pPr marL="1219200" marR="0" indent="-304800" algn="l" defTabSz="914400" rtl="0" latinLnBrk="0">
        <a:lnSpc>
          <a:spcPct val="80000"/>
        </a:lnSpc>
        <a:spcBef>
          <a:spcPts val="700"/>
        </a:spcBef>
        <a:spcAft>
          <a:spcPts val="0"/>
        </a:spcAft>
        <a:buClrTx/>
        <a:buSzPct val="100000"/>
        <a:buFont typeface="Wingdings"/>
        <a:buChar char="▪"/>
        <a:tabLst/>
        <a:defRPr sz="3200" b="0" i="0" u="none" strike="noStrike" cap="none" spc="0" baseline="0">
          <a:ln>
            <a:noFill/>
          </a:ln>
          <a:solidFill>
            <a:srgbClr val="000000"/>
          </a:solidFill>
          <a:uFillTx/>
          <a:latin typeface="Trebuchet MS"/>
          <a:ea typeface="Trebuchet MS"/>
          <a:cs typeface="Trebuchet MS"/>
          <a:sym typeface="Trebuchet MS"/>
        </a:defRPr>
      </a:lvl3pPr>
      <a:lvl4pPr marL="1737360" marR="0" indent="-365760" algn="l" defTabSz="914400" rtl="0" latinLnBrk="0">
        <a:lnSpc>
          <a:spcPct val="80000"/>
        </a:lnSpc>
        <a:spcBef>
          <a:spcPts val="700"/>
        </a:spcBef>
        <a:spcAft>
          <a:spcPts val="0"/>
        </a:spcAft>
        <a:buClrTx/>
        <a:buSzPct val="100000"/>
        <a:buFont typeface="Wingdings"/>
        <a:buChar char="–"/>
        <a:tabLst/>
        <a:defRPr sz="3200" b="0" i="0" u="none" strike="noStrike" cap="none" spc="0" baseline="0">
          <a:ln>
            <a:noFill/>
          </a:ln>
          <a:solidFill>
            <a:srgbClr val="000000"/>
          </a:solidFill>
          <a:uFillTx/>
          <a:latin typeface="Trebuchet MS"/>
          <a:ea typeface="Trebuchet MS"/>
          <a:cs typeface="Trebuchet MS"/>
          <a:sym typeface="Trebuchet MS"/>
        </a:defRPr>
      </a:lvl4pPr>
      <a:lvl5pPr marL="2194560" marR="0" indent="-365760" algn="l" defTabSz="914400" rtl="0" latinLnBrk="0">
        <a:lnSpc>
          <a:spcPct val="80000"/>
        </a:lnSpc>
        <a:spcBef>
          <a:spcPts val="700"/>
        </a:spcBef>
        <a:spcAft>
          <a:spcPts val="0"/>
        </a:spcAft>
        <a:buClrTx/>
        <a:buSzPct val="100000"/>
        <a:buFont typeface="Wingdings"/>
        <a:buChar char="»"/>
        <a:tabLst/>
        <a:defRPr sz="3200" b="0" i="0" u="none" strike="noStrike" cap="none" spc="0" baseline="0">
          <a:ln>
            <a:noFill/>
          </a:ln>
          <a:solidFill>
            <a:srgbClr val="000000"/>
          </a:solidFill>
          <a:uFillTx/>
          <a:latin typeface="Trebuchet MS"/>
          <a:ea typeface="Trebuchet MS"/>
          <a:cs typeface="Trebuchet MS"/>
          <a:sym typeface="Trebuchet MS"/>
        </a:defRPr>
      </a:lvl5pPr>
      <a:lvl6pPr marL="2651760" marR="0" indent="-365760" algn="l" defTabSz="914400" rtl="0" latinLnBrk="0">
        <a:lnSpc>
          <a:spcPct val="80000"/>
        </a:lnSpc>
        <a:spcBef>
          <a:spcPts val="700"/>
        </a:spcBef>
        <a:spcAft>
          <a:spcPts val="0"/>
        </a:spcAft>
        <a:buClrTx/>
        <a:buSzPct val="100000"/>
        <a:buFont typeface="Wingdings"/>
        <a:buChar char="•"/>
        <a:tabLst/>
        <a:defRPr sz="3200" b="0" i="0" u="none" strike="noStrike" cap="none" spc="0" baseline="0">
          <a:ln>
            <a:noFill/>
          </a:ln>
          <a:solidFill>
            <a:srgbClr val="000000"/>
          </a:solidFill>
          <a:uFillTx/>
          <a:latin typeface="Trebuchet MS"/>
          <a:ea typeface="Trebuchet MS"/>
          <a:cs typeface="Trebuchet MS"/>
          <a:sym typeface="Trebuchet MS"/>
        </a:defRPr>
      </a:lvl6pPr>
      <a:lvl7pPr marL="3108960" marR="0" indent="-365760" algn="l" defTabSz="914400" rtl="0" latinLnBrk="0">
        <a:lnSpc>
          <a:spcPct val="80000"/>
        </a:lnSpc>
        <a:spcBef>
          <a:spcPts val="700"/>
        </a:spcBef>
        <a:spcAft>
          <a:spcPts val="0"/>
        </a:spcAft>
        <a:buClrTx/>
        <a:buSzPct val="100000"/>
        <a:buFont typeface="Wingdings"/>
        <a:buChar char="•"/>
        <a:tabLst/>
        <a:defRPr sz="3200" b="0" i="0" u="none" strike="noStrike" cap="none" spc="0" baseline="0">
          <a:ln>
            <a:noFill/>
          </a:ln>
          <a:solidFill>
            <a:srgbClr val="000000"/>
          </a:solidFill>
          <a:uFillTx/>
          <a:latin typeface="Trebuchet MS"/>
          <a:ea typeface="Trebuchet MS"/>
          <a:cs typeface="Trebuchet MS"/>
          <a:sym typeface="Trebuchet MS"/>
        </a:defRPr>
      </a:lvl7pPr>
      <a:lvl8pPr marL="3566159" marR="0" indent="-365759" algn="l" defTabSz="914400" rtl="0" latinLnBrk="0">
        <a:lnSpc>
          <a:spcPct val="80000"/>
        </a:lnSpc>
        <a:spcBef>
          <a:spcPts val="700"/>
        </a:spcBef>
        <a:spcAft>
          <a:spcPts val="0"/>
        </a:spcAft>
        <a:buClrTx/>
        <a:buSzPct val="100000"/>
        <a:buFont typeface="Wingdings"/>
        <a:buChar char="•"/>
        <a:tabLst/>
        <a:defRPr sz="3200" b="0" i="0" u="none" strike="noStrike" cap="none" spc="0" baseline="0">
          <a:ln>
            <a:noFill/>
          </a:ln>
          <a:solidFill>
            <a:srgbClr val="000000"/>
          </a:solidFill>
          <a:uFillTx/>
          <a:latin typeface="Trebuchet MS"/>
          <a:ea typeface="Trebuchet MS"/>
          <a:cs typeface="Trebuchet MS"/>
          <a:sym typeface="Trebuchet MS"/>
        </a:defRPr>
      </a:lvl8pPr>
      <a:lvl9pPr marL="4023359" marR="0" indent="-365759" algn="l" defTabSz="914400" rtl="0" latinLnBrk="0">
        <a:lnSpc>
          <a:spcPct val="80000"/>
        </a:lnSpc>
        <a:spcBef>
          <a:spcPts val="700"/>
        </a:spcBef>
        <a:spcAft>
          <a:spcPts val="0"/>
        </a:spcAft>
        <a:buClrTx/>
        <a:buSzPct val="100000"/>
        <a:buFont typeface="Wingdings"/>
        <a:buChar char="•"/>
        <a:tabLst/>
        <a:defRPr sz="3200" b="0" i="0" u="none" strike="noStrike" cap="none" spc="0" baseline="0">
          <a:ln>
            <a:noFill/>
          </a:ln>
          <a:solidFill>
            <a:srgbClr val="000000"/>
          </a:solidFill>
          <a:uFillTx/>
          <a:latin typeface="Trebuchet MS"/>
          <a:ea typeface="Trebuchet MS"/>
          <a:cs typeface="Trebuchet MS"/>
          <a:sym typeface="Trebuchet MS"/>
        </a:defRPr>
      </a:lvl9pPr>
    </p:bodyStyle>
    <p:otherStyle>
      <a:lvl1pPr marL="0" marR="0" indent="0" algn="r" defTabSz="914400" rtl="0" latinLnBrk="0">
        <a:lnSpc>
          <a:spcPct val="100000"/>
        </a:lnSpc>
        <a:spcBef>
          <a:spcPts val="0"/>
        </a:spcBef>
        <a:spcAft>
          <a:spcPts val="0"/>
        </a:spcAft>
        <a:buClrTx/>
        <a:buSzTx/>
        <a:buFontTx/>
        <a:buNone/>
        <a:tabLst/>
        <a:defRPr sz="1400" b="1" i="0" u="none" strike="noStrike" cap="none" spc="0" baseline="0">
          <a:ln>
            <a:noFill/>
          </a:ln>
          <a:solidFill>
            <a:schemeClr val="tx1"/>
          </a:solidFill>
          <a:uFillTx/>
          <a:latin typeface="+mn-lt"/>
          <a:ea typeface="+mn-ea"/>
          <a:cs typeface="+mn-cs"/>
          <a:sym typeface="Calibri"/>
        </a:defRPr>
      </a:lvl1pPr>
      <a:lvl2pPr marL="0" marR="0" indent="0" algn="r" defTabSz="914400" rtl="0" latinLnBrk="0">
        <a:lnSpc>
          <a:spcPct val="100000"/>
        </a:lnSpc>
        <a:spcBef>
          <a:spcPts val="0"/>
        </a:spcBef>
        <a:spcAft>
          <a:spcPts val="0"/>
        </a:spcAft>
        <a:buClrTx/>
        <a:buSzTx/>
        <a:buFontTx/>
        <a:buNone/>
        <a:tabLst/>
        <a:defRPr sz="1400" b="1" i="0" u="none" strike="noStrike" cap="none" spc="0" baseline="0">
          <a:ln>
            <a:noFill/>
          </a:ln>
          <a:solidFill>
            <a:schemeClr val="tx1"/>
          </a:solidFill>
          <a:uFillTx/>
          <a:latin typeface="+mn-lt"/>
          <a:ea typeface="+mn-ea"/>
          <a:cs typeface="+mn-cs"/>
          <a:sym typeface="Calibri"/>
        </a:defRPr>
      </a:lvl2pPr>
      <a:lvl3pPr marL="0" marR="0" indent="0" algn="r" defTabSz="914400" rtl="0" latinLnBrk="0">
        <a:lnSpc>
          <a:spcPct val="100000"/>
        </a:lnSpc>
        <a:spcBef>
          <a:spcPts val="0"/>
        </a:spcBef>
        <a:spcAft>
          <a:spcPts val="0"/>
        </a:spcAft>
        <a:buClrTx/>
        <a:buSzTx/>
        <a:buFontTx/>
        <a:buNone/>
        <a:tabLst/>
        <a:defRPr sz="1400" b="1" i="0" u="none" strike="noStrike" cap="none" spc="0" baseline="0">
          <a:ln>
            <a:noFill/>
          </a:ln>
          <a:solidFill>
            <a:schemeClr val="tx1"/>
          </a:solidFill>
          <a:uFillTx/>
          <a:latin typeface="+mn-lt"/>
          <a:ea typeface="+mn-ea"/>
          <a:cs typeface="+mn-cs"/>
          <a:sym typeface="Calibri"/>
        </a:defRPr>
      </a:lvl3pPr>
      <a:lvl4pPr marL="0" marR="0" indent="0" algn="r" defTabSz="914400" rtl="0" latinLnBrk="0">
        <a:lnSpc>
          <a:spcPct val="100000"/>
        </a:lnSpc>
        <a:spcBef>
          <a:spcPts val="0"/>
        </a:spcBef>
        <a:spcAft>
          <a:spcPts val="0"/>
        </a:spcAft>
        <a:buClrTx/>
        <a:buSzTx/>
        <a:buFontTx/>
        <a:buNone/>
        <a:tabLst/>
        <a:defRPr sz="1400" b="1" i="0" u="none" strike="noStrike" cap="none" spc="0" baseline="0">
          <a:ln>
            <a:noFill/>
          </a:ln>
          <a:solidFill>
            <a:schemeClr val="tx1"/>
          </a:solidFill>
          <a:uFillTx/>
          <a:latin typeface="+mn-lt"/>
          <a:ea typeface="+mn-ea"/>
          <a:cs typeface="+mn-cs"/>
          <a:sym typeface="Calibri"/>
        </a:defRPr>
      </a:lvl4pPr>
      <a:lvl5pPr marL="0" marR="0" indent="0" algn="r" defTabSz="914400" rtl="0" latinLnBrk="0">
        <a:lnSpc>
          <a:spcPct val="100000"/>
        </a:lnSpc>
        <a:spcBef>
          <a:spcPts val="0"/>
        </a:spcBef>
        <a:spcAft>
          <a:spcPts val="0"/>
        </a:spcAft>
        <a:buClrTx/>
        <a:buSzTx/>
        <a:buFontTx/>
        <a:buNone/>
        <a:tabLst/>
        <a:defRPr sz="1400" b="1" i="0" u="none" strike="noStrike" cap="none" spc="0" baseline="0">
          <a:ln>
            <a:noFill/>
          </a:ln>
          <a:solidFill>
            <a:schemeClr val="tx1"/>
          </a:solidFill>
          <a:uFillTx/>
          <a:latin typeface="+mn-lt"/>
          <a:ea typeface="+mn-ea"/>
          <a:cs typeface="+mn-cs"/>
          <a:sym typeface="Calibri"/>
        </a:defRPr>
      </a:lvl5pPr>
      <a:lvl6pPr marL="0" marR="0" indent="0" algn="r" defTabSz="914400" rtl="0" latinLnBrk="0">
        <a:lnSpc>
          <a:spcPct val="100000"/>
        </a:lnSpc>
        <a:spcBef>
          <a:spcPts val="0"/>
        </a:spcBef>
        <a:spcAft>
          <a:spcPts val="0"/>
        </a:spcAft>
        <a:buClrTx/>
        <a:buSzTx/>
        <a:buFontTx/>
        <a:buNone/>
        <a:tabLst/>
        <a:defRPr sz="1400" b="1" i="0" u="none" strike="noStrike" cap="none" spc="0" baseline="0">
          <a:ln>
            <a:noFill/>
          </a:ln>
          <a:solidFill>
            <a:schemeClr val="tx1"/>
          </a:solidFill>
          <a:uFillTx/>
          <a:latin typeface="+mn-lt"/>
          <a:ea typeface="+mn-ea"/>
          <a:cs typeface="+mn-cs"/>
          <a:sym typeface="Calibri"/>
        </a:defRPr>
      </a:lvl6pPr>
      <a:lvl7pPr marL="0" marR="0" indent="0" algn="r" defTabSz="914400" rtl="0" latinLnBrk="0">
        <a:lnSpc>
          <a:spcPct val="100000"/>
        </a:lnSpc>
        <a:spcBef>
          <a:spcPts val="0"/>
        </a:spcBef>
        <a:spcAft>
          <a:spcPts val="0"/>
        </a:spcAft>
        <a:buClrTx/>
        <a:buSzTx/>
        <a:buFontTx/>
        <a:buNone/>
        <a:tabLst/>
        <a:defRPr sz="1400" b="1" i="0" u="none" strike="noStrike" cap="none" spc="0" baseline="0">
          <a:ln>
            <a:noFill/>
          </a:ln>
          <a:solidFill>
            <a:schemeClr val="tx1"/>
          </a:solidFill>
          <a:uFillTx/>
          <a:latin typeface="+mn-lt"/>
          <a:ea typeface="+mn-ea"/>
          <a:cs typeface="+mn-cs"/>
          <a:sym typeface="Calibri"/>
        </a:defRPr>
      </a:lvl7pPr>
      <a:lvl8pPr marL="0" marR="0" indent="0" algn="r" defTabSz="914400" rtl="0" latinLnBrk="0">
        <a:lnSpc>
          <a:spcPct val="100000"/>
        </a:lnSpc>
        <a:spcBef>
          <a:spcPts val="0"/>
        </a:spcBef>
        <a:spcAft>
          <a:spcPts val="0"/>
        </a:spcAft>
        <a:buClrTx/>
        <a:buSzTx/>
        <a:buFontTx/>
        <a:buNone/>
        <a:tabLst/>
        <a:defRPr sz="1400" b="1" i="0" u="none" strike="noStrike" cap="none" spc="0" baseline="0">
          <a:ln>
            <a:noFill/>
          </a:ln>
          <a:solidFill>
            <a:schemeClr val="tx1"/>
          </a:solidFill>
          <a:uFillTx/>
          <a:latin typeface="+mn-lt"/>
          <a:ea typeface="+mn-ea"/>
          <a:cs typeface="+mn-cs"/>
          <a:sym typeface="Calibri"/>
        </a:defRPr>
      </a:lvl8pPr>
      <a:lvl9pPr marL="0" marR="0" indent="0" algn="r" defTabSz="914400" rtl="0" latinLnBrk="0">
        <a:lnSpc>
          <a:spcPct val="100000"/>
        </a:lnSpc>
        <a:spcBef>
          <a:spcPts val="0"/>
        </a:spcBef>
        <a:spcAft>
          <a:spcPts val="0"/>
        </a:spcAft>
        <a:buClrTx/>
        <a:buSzTx/>
        <a:buFontTx/>
        <a:buNone/>
        <a:tabLst/>
        <a:defRPr sz="1400" b="1" i="0" u="none" strike="noStrike" cap="none" spc="0" baseline="0">
          <a:ln>
            <a:noFill/>
          </a:ln>
          <a:solidFill>
            <a:schemeClr val="tx1"/>
          </a:solidFill>
          <a:uFillTx/>
          <a:latin typeface="+mn-lt"/>
          <a:ea typeface="+mn-ea"/>
          <a:cs typeface="+mn-cs"/>
          <a:sym typeface="Calibri"/>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tif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slide" Target="slide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3.tiff"/><Relationship Id="rId1" Type="http://schemas.openxmlformats.org/officeDocument/2006/relationships/slideLayout" Target="../slideLayouts/slideLayout1.xml"/><Relationship Id="rId6" Type="http://schemas.openxmlformats.org/officeDocument/2006/relationships/slide" Target="slide33.xml"/><Relationship Id="rId5" Type="http://schemas.openxmlformats.org/officeDocument/2006/relationships/slide" Target="slide22.xml"/><Relationship Id="rId4" Type="http://schemas.openxmlformats.org/officeDocument/2006/relationships/slide" Target="slide1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slide" Target="slide2.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slide" Target="slide2.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slide" Target="slide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slide" Target="slide2.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7.tiff"/><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1">
            <a:alpha val="31000"/>
          </a:schemeClr>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1"/>
            <a:ext cx="9142624" cy="6479301"/>
          </a:xfrm>
          <a:prstGeom prst="rect">
            <a:avLst/>
          </a:prstGeom>
        </p:spPr>
      </p:pic>
      <p:sp>
        <p:nvSpPr>
          <p:cNvPr id="59" name="Shape 59"/>
          <p:cNvSpPr/>
          <p:nvPr/>
        </p:nvSpPr>
        <p:spPr>
          <a:xfrm>
            <a:off x="1377" y="4848088"/>
            <a:ext cx="9141246" cy="1631212"/>
          </a:xfrm>
          <a:prstGeom prst="rect">
            <a:avLst/>
          </a:prstGeom>
          <a:solidFill>
            <a:srgbClr val="DCE6F2">
              <a:alpha val="18000"/>
            </a:srgbClr>
          </a:solidFill>
          <a:ln w="12700">
            <a:miter lim="400000"/>
          </a:ln>
          <a:extLst>
            <a:ext uri="{C572A759-6A51-4108-AA02-DFA0A04FC94B}">
              <ma14:wrappingTextBoxFlag xmlns="" xmlns:ma14="http://schemas.microsoft.com/office/mac/drawingml/2011/main" val="1"/>
            </a:ext>
          </a:extLst>
        </p:spPr>
        <p:txBody>
          <a:bodyPr lIns="45718" tIns="45718" rIns="45718" bIns="45718">
            <a:spAutoFit/>
          </a:bodyPr>
          <a:lstStyle/>
          <a:p>
            <a:pPr algn="r">
              <a:defRPr sz="3200">
                <a:solidFill>
                  <a:srgbClr val="FFFFFF"/>
                </a:solidFill>
                <a:effectLst>
                  <a:outerShdw blurRad="38100" dist="19050" dir="2700000" rotWithShape="0">
                    <a:srgbClr val="000000">
                      <a:alpha val="40000"/>
                    </a:srgbClr>
                  </a:outerShdw>
                </a:effectLst>
                <a:latin typeface="Trebuchet MS"/>
                <a:ea typeface="Trebuchet MS"/>
                <a:cs typeface="Trebuchet MS"/>
                <a:sym typeface="Trebuchet MS"/>
              </a:defRPr>
            </a:pPr>
            <a:r>
              <a:rPr dirty="0"/>
              <a:t>Chapter </a:t>
            </a:r>
            <a:r>
              <a:rPr lang="en-US" dirty="0"/>
              <a:t>13</a:t>
            </a:r>
            <a:r>
              <a:rPr dirty="0"/>
              <a:t>:</a:t>
            </a:r>
          </a:p>
          <a:p>
            <a:pPr algn="r">
              <a:defRPr sz="3200">
                <a:solidFill>
                  <a:srgbClr val="FFFFFF"/>
                </a:solidFill>
                <a:effectLst>
                  <a:outerShdw blurRad="38100" dist="19050" dir="2700000" rotWithShape="0">
                    <a:srgbClr val="000000">
                      <a:alpha val="40000"/>
                    </a:srgbClr>
                  </a:outerShdw>
                </a:effectLst>
                <a:latin typeface="Trebuchet MS"/>
                <a:ea typeface="Trebuchet MS"/>
                <a:cs typeface="Trebuchet MS"/>
                <a:sym typeface="Trebuchet MS"/>
              </a:defRPr>
            </a:pPr>
            <a:r>
              <a:rPr lang="en-US" sz="3200" dirty="0"/>
              <a:t>Mexico (</a:t>
            </a:r>
            <a:r>
              <a:rPr lang="en-US" sz="3200" dirty="0" err="1"/>
              <a:t>Estados</a:t>
            </a:r>
            <a:r>
              <a:rPr lang="en-US" sz="3200" dirty="0"/>
              <a:t> </a:t>
            </a:r>
            <a:r>
              <a:rPr lang="en-US" sz="3200" dirty="0" err="1"/>
              <a:t>Unidos</a:t>
            </a:r>
            <a:r>
              <a:rPr lang="en-US" sz="3200" dirty="0"/>
              <a:t> </a:t>
            </a:r>
            <a:r>
              <a:rPr lang="en-US" sz="3200" dirty="0" err="1"/>
              <a:t>Mexicanos</a:t>
            </a:r>
            <a:r>
              <a:rPr lang="en-US" sz="3200" dirty="0"/>
              <a:t>)</a:t>
            </a:r>
            <a:endParaRPr sz="3200" dirty="0"/>
          </a:p>
          <a:p>
            <a:pPr algn="r">
              <a:defRPr sz="3200">
                <a:solidFill>
                  <a:srgbClr val="FFFFFF"/>
                </a:solidFill>
                <a:effectLst>
                  <a:outerShdw blurRad="38100" dist="19050" dir="2700000" rotWithShape="0">
                    <a:srgbClr val="000000">
                      <a:alpha val="40000"/>
                    </a:srgbClr>
                  </a:outerShdw>
                </a:effectLst>
                <a:latin typeface="Trebuchet MS"/>
                <a:ea typeface="Trebuchet MS"/>
                <a:cs typeface="Trebuchet MS"/>
                <a:sym typeface="Trebuchet MS"/>
              </a:defRPr>
            </a:pPr>
            <a:r>
              <a:rPr dirty="0"/>
              <a:t>STUDY PRESENTATION</a:t>
            </a:r>
          </a:p>
        </p:txBody>
      </p:sp>
      <p:sp>
        <p:nvSpPr>
          <p:cNvPr id="60" name="Shape 60"/>
          <p:cNvSpPr/>
          <p:nvPr/>
        </p:nvSpPr>
        <p:spPr>
          <a:xfrm>
            <a:off x="7543800" y="6545790"/>
            <a:ext cx="1600200" cy="226984"/>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spAutoFit/>
          </a:bodyPr>
          <a:lstStyle>
            <a:lvl1pPr algn="r">
              <a:spcBef>
                <a:spcPts val="600"/>
              </a:spcBef>
              <a:defRPr sz="1000">
                <a:solidFill>
                  <a:srgbClr val="FFFFFF"/>
                </a:solidFill>
                <a:effectLst>
                  <a:outerShdw blurRad="38100" dist="38100" dir="2700000" rotWithShape="0">
                    <a:srgbClr val="C0C0C0"/>
                  </a:outerShdw>
                </a:effectLst>
                <a:latin typeface="Arial"/>
                <a:ea typeface="Arial"/>
                <a:cs typeface="Arial"/>
                <a:sym typeface="Arial"/>
              </a:defRPr>
            </a:lvl1pPr>
          </a:lstStyle>
          <a:p>
            <a:r>
              <a:t>© 2017 Clairmont Press</a:t>
            </a:r>
          </a:p>
        </p:txBody>
      </p:sp>
      <p:pic>
        <p:nvPicPr>
          <p:cNvPr id="61" name="image2.png"/>
          <p:cNvPicPr>
            <a:picLocks noChangeAspect="1"/>
          </p:cNvPicPr>
          <p:nvPr/>
        </p:nvPicPr>
        <p:blipFill>
          <a:blip r:embed="rId3">
            <a:extLst/>
          </a:blip>
          <a:stretch>
            <a:fillRect/>
          </a:stretch>
        </p:blipFill>
        <p:spPr>
          <a:xfrm>
            <a:off x="236305" y="381142"/>
            <a:ext cx="5476126" cy="1404824"/>
          </a:xfrm>
          <a:prstGeom prst="rect">
            <a:avLst/>
          </a:prstGeom>
          <a:ln w="12700">
            <a:miter lim="400000"/>
          </a:ln>
        </p:spPr>
      </p:pic>
    </p:spTree>
    <p:extLst>
      <p:ext uri="{BB962C8B-B14F-4D97-AF65-F5344CB8AC3E}">
        <p14:creationId xmlns:p14="http://schemas.microsoft.com/office/powerpoint/2010/main" val="3515068503"/>
      </p:ext>
    </p:extLst>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iterate>
                                    <p:tmAbs val="0"/>
                                  </p:iterate>
                                  <p:childTnLst>
                                    <p:set>
                                      <p:cBhvr>
                                        <p:cTn id="6" fill="hold"/>
                                        <p:tgtEl>
                                          <p:spTgt spid="59"/>
                                        </p:tgtEl>
                                        <p:attrNameLst>
                                          <p:attrName>style.visibility</p:attrName>
                                        </p:attrNameLst>
                                      </p:cBhvr>
                                      <p:to>
                                        <p:strVal val="visible"/>
                                      </p:to>
                                    </p:set>
                                    <p:anim calcmode="lin" valueType="num">
                                      <p:cBhvr>
                                        <p:cTn id="7" dur="500" fill="hold"/>
                                        <p:tgtEl>
                                          <p:spTgt spid="59"/>
                                        </p:tgtEl>
                                        <p:attrNameLst>
                                          <p:attrName>ppt_x</p:attrName>
                                        </p:attrNameLst>
                                      </p:cBhvr>
                                      <p:tavLst>
                                        <p:tav tm="0">
                                          <p:val>
                                            <p:strVal val="0-#ppt_w/2"/>
                                          </p:val>
                                        </p:tav>
                                        <p:tav tm="100000">
                                          <p:val>
                                            <p:strVal val="#ppt_x"/>
                                          </p:val>
                                        </p:tav>
                                      </p:tavLst>
                                    </p:anim>
                                    <p:anim calcmode="lin" valueType="num">
                                      <p:cBhvr>
                                        <p:cTn id="8" dur="500" fill="hold"/>
                                        <p:tgtEl>
                                          <p:spTgt spid="5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animBg="1" advAuto="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 name="Shape 98"/>
          <p:cNvSpPr>
            <a:spLocks noGrp="1"/>
          </p:cNvSpPr>
          <p:nvPr>
            <p:ph type="title"/>
          </p:nvPr>
        </p:nvSpPr>
        <p:spPr>
          <a:xfrm>
            <a:off x="0" y="0"/>
            <a:ext cx="9144000" cy="1143001"/>
          </a:xfrm>
          <a:prstGeom prst="rect">
            <a:avLst/>
          </a:prstGeom>
        </p:spPr>
        <p:txBody>
          <a:bodyPr>
            <a:noAutofit/>
          </a:bodyPr>
          <a:lstStyle/>
          <a:p>
            <a:r>
              <a:rPr lang="en-US" sz="4000" dirty="0"/>
              <a:t>Physical Features of Mexico</a:t>
            </a:r>
            <a:endParaRPr sz="4000" dirty="0"/>
          </a:p>
        </p:txBody>
      </p:sp>
      <p:sp>
        <p:nvSpPr>
          <p:cNvPr id="99" name="Shape 99"/>
          <p:cNvSpPr>
            <a:spLocks noGrp="1"/>
          </p:cNvSpPr>
          <p:nvPr>
            <p:ph type="body" idx="1"/>
          </p:nvPr>
        </p:nvSpPr>
        <p:spPr>
          <a:xfrm>
            <a:off x="457200" y="1143001"/>
            <a:ext cx="8229600" cy="5385117"/>
          </a:xfrm>
          <a:prstGeom prst="rect">
            <a:avLst/>
          </a:prstGeom>
        </p:spPr>
        <p:txBody>
          <a:bodyPr>
            <a:noAutofit/>
          </a:bodyPr>
          <a:lstStyle/>
          <a:p>
            <a:pPr marL="667877" indent="-667877" defTabSz="804672">
              <a:spcBef>
                <a:spcPts val="600"/>
              </a:spcBef>
              <a:defRPr sz="2800"/>
            </a:pPr>
            <a:r>
              <a:rPr lang="en-US" sz="2750" dirty="0"/>
              <a:t>Mexico’s most dramatic physical features are dominated by its location on the Pacific Ring of Fire</a:t>
            </a:r>
            <a:r>
              <a:rPr sz="2750" dirty="0"/>
              <a:t>.</a:t>
            </a:r>
            <a:endParaRPr lang="en-US" sz="2750" dirty="0"/>
          </a:p>
          <a:p>
            <a:pPr marL="1128126" lvl="2" indent="-667877" defTabSz="804672">
              <a:spcBef>
                <a:spcPts val="600"/>
              </a:spcBef>
              <a:buFont typeface="Arial" charset="0"/>
              <a:buChar char="•"/>
              <a:defRPr sz="2800"/>
            </a:pPr>
            <a:r>
              <a:rPr lang="en-US" sz="2750" dirty="0"/>
              <a:t>The Ring is a long chain of volcanoes that circles the Pacific Ocean, containing over 450 volcanoes that can erupt and can be a source of earthquakes.</a:t>
            </a:r>
          </a:p>
          <a:p>
            <a:pPr marL="667877" indent="-667877" defTabSz="804672">
              <a:spcBef>
                <a:spcPts val="600"/>
              </a:spcBef>
              <a:defRPr sz="2800"/>
            </a:pPr>
            <a:r>
              <a:rPr lang="en-US" sz="2750" dirty="0"/>
              <a:t>Mexico is home to one of the most dangerous volcanoes, </a:t>
            </a:r>
            <a:r>
              <a:rPr lang="en-US" sz="2750" dirty="0" err="1"/>
              <a:t>Popocatépetl</a:t>
            </a:r>
            <a:r>
              <a:rPr lang="en-US" sz="2750" dirty="0"/>
              <a:t>, and also the dormant volcano of </a:t>
            </a:r>
            <a:r>
              <a:rPr lang="en-US" sz="2750" dirty="0" err="1"/>
              <a:t>Citlaltépetl</a:t>
            </a:r>
            <a:r>
              <a:rPr lang="en-US" sz="2750" dirty="0"/>
              <a:t>, the tallest mountain in Mexico at 18,000 feet.</a:t>
            </a:r>
          </a:p>
          <a:p>
            <a:pPr marL="667877" indent="-667877" defTabSz="804672">
              <a:spcBef>
                <a:spcPts val="600"/>
              </a:spcBef>
              <a:defRPr sz="2800"/>
            </a:pPr>
            <a:r>
              <a:rPr lang="en-US" sz="2750" dirty="0"/>
              <a:t>In between the many mountain ranges within the country, there are deserts, plateaus, and grasslands, with the south having a wetter climate.</a:t>
            </a:r>
          </a:p>
        </p:txBody>
      </p:sp>
      <p:sp>
        <p:nvSpPr>
          <p:cNvPr id="100" name="Shape 100"/>
          <p:cNvSpPr>
            <a:spLocks noGrp="1"/>
          </p:cNvSpPr>
          <p:nvPr>
            <p:ph type="sldNum" sz="quarter" idx="4294967295"/>
          </p:nvPr>
        </p:nvSpPr>
        <p:spPr>
          <a:xfrm>
            <a:off x="8526702" y="6528118"/>
            <a:ext cx="312498" cy="294639"/>
          </a:xfrm>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t>10</a:t>
            </a:fld>
            <a:endParaRP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 name="Shape 98"/>
          <p:cNvSpPr>
            <a:spLocks noGrp="1"/>
          </p:cNvSpPr>
          <p:nvPr>
            <p:ph type="title"/>
          </p:nvPr>
        </p:nvSpPr>
        <p:spPr>
          <a:xfrm>
            <a:off x="0" y="0"/>
            <a:ext cx="9144000" cy="1143001"/>
          </a:xfrm>
          <a:prstGeom prst="rect">
            <a:avLst/>
          </a:prstGeom>
        </p:spPr>
        <p:txBody>
          <a:bodyPr>
            <a:noAutofit/>
          </a:bodyPr>
          <a:lstStyle/>
          <a:p>
            <a:r>
              <a:rPr lang="en-US" sz="4000" dirty="0"/>
              <a:t>Environmental Issues of Mexico</a:t>
            </a:r>
            <a:endParaRPr sz="4000" dirty="0"/>
          </a:p>
        </p:txBody>
      </p:sp>
      <p:sp>
        <p:nvSpPr>
          <p:cNvPr id="99" name="Shape 99"/>
          <p:cNvSpPr>
            <a:spLocks noGrp="1"/>
          </p:cNvSpPr>
          <p:nvPr>
            <p:ph type="body" idx="1"/>
          </p:nvPr>
        </p:nvSpPr>
        <p:spPr>
          <a:xfrm>
            <a:off x="457200" y="1143001"/>
            <a:ext cx="8229600" cy="5385117"/>
          </a:xfrm>
          <a:prstGeom prst="rect">
            <a:avLst/>
          </a:prstGeom>
        </p:spPr>
        <p:txBody>
          <a:bodyPr>
            <a:noAutofit/>
          </a:bodyPr>
          <a:lstStyle/>
          <a:p>
            <a:pPr marL="667877" indent="-667877" defTabSz="804672">
              <a:spcBef>
                <a:spcPts val="600"/>
              </a:spcBef>
              <a:defRPr sz="2800"/>
            </a:pPr>
            <a:r>
              <a:rPr lang="en-US" sz="2150" dirty="0"/>
              <a:t>Mexico City is known as one of the world’s worst areas of air pollution, with children being more likely to have breathing problems and develop lung disease when they grow up</a:t>
            </a:r>
            <a:r>
              <a:rPr sz="2150" dirty="0"/>
              <a:t>.</a:t>
            </a:r>
            <a:endParaRPr lang="en-US" sz="2150" dirty="0"/>
          </a:p>
          <a:p>
            <a:pPr marL="667877" indent="-667877" defTabSz="804672">
              <a:spcBef>
                <a:spcPts val="600"/>
              </a:spcBef>
              <a:defRPr sz="2800"/>
            </a:pPr>
            <a:r>
              <a:rPr lang="en-US" sz="2150" dirty="0"/>
              <a:t>There are thousands of factories and over 10 million vehicles in Mexico City that send pollution into the air.</a:t>
            </a:r>
          </a:p>
          <a:p>
            <a:pPr marL="1128126" lvl="2" indent="-667877" defTabSz="804672">
              <a:spcBef>
                <a:spcPts val="600"/>
              </a:spcBef>
              <a:buFont typeface="Arial" charset="0"/>
              <a:buChar char="•"/>
              <a:defRPr sz="2800"/>
            </a:pPr>
            <a:r>
              <a:rPr lang="en-US" sz="2150" dirty="0"/>
              <a:t>The older model cars lack modern emissions control technologies.</a:t>
            </a:r>
          </a:p>
          <a:p>
            <a:pPr marL="667877" indent="-667877" defTabSz="804672">
              <a:spcBef>
                <a:spcPts val="600"/>
              </a:spcBef>
              <a:defRPr sz="2800"/>
            </a:pPr>
            <a:r>
              <a:rPr lang="en-US" sz="2150" dirty="0"/>
              <a:t>The geography of the city also affects the pollution problems.</a:t>
            </a:r>
          </a:p>
          <a:p>
            <a:pPr marL="1128126" lvl="2" indent="-667877" defTabSz="804672">
              <a:spcBef>
                <a:spcPts val="600"/>
              </a:spcBef>
              <a:buFont typeface="Arial" charset="0"/>
              <a:buChar char="•"/>
              <a:defRPr sz="2800"/>
            </a:pPr>
            <a:r>
              <a:rPr lang="en-US" sz="2150" dirty="0"/>
              <a:t>The altitude makes the air thinner to begin with, and combined with the bowl-shape crater where the city is built, traps the pollution.</a:t>
            </a:r>
          </a:p>
          <a:p>
            <a:pPr marL="667877" indent="-667877" defTabSz="804672">
              <a:spcBef>
                <a:spcPts val="600"/>
              </a:spcBef>
              <a:defRPr sz="2800"/>
            </a:pPr>
            <a:r>
              <a:rPr lang="en-US" sz="2150" b="1" dirty="0"/>
              <a:t>Smog</a:t>
            </a:r>
            <a:r>
              <a:rPr lang="en-US" sz="2150" dirty="0"/>
              <a:t>, a combination of smoke and fog, forms on many days.</a:t>
            </a:r>
          </a:p>
          <a:p>
            <a:pPr marL="667877" indent="-667877" defTabSz="804672">
              <a:spcBef>
                <a:spcPts val="600"/>
              </a:spcBef>
              <a:defRPr sz="2800"/>
            </a:pPr>
            <a:r>
              <a:rPr lang="en-US" sz="2150" dirty="0"/>
              <a:t>The government is working on many solutions for this, including limiting cars on the roads, encouraging public transportation, and closing factories on days with bad levels of pollution.</a:t>
            </a:r>
            <a:endParaRPr sz="2150" dirty="0"/>
          </a:p>
        </p:txBody>
      </p:sp>
      <p:sp>
        <p:nvSpPr>
          <p:cNvPr id="100" name="Shape 100"/>
          <p:cNvSpPr>
            <a:spLocks noGrp="1"/>
          </p:cNvSpPr>
          <p:nvPr>
            <p:ph type="sldNum" sz="quarter" idx="4294967295"/>
          </p:nvPr>
        </p:nvSpPr>
        <p:spPr>
          <a:xfrm>
            <a:off x="8526702" y="6528118"/>
            <a:ext cx="312498" cy="294639"/>
          </a:xfrm>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t>11</a:t>
            </a:fld>
            <a:endParaRPr/>
          </a:p>
        </p:txBody>
      </p:sp>
    </p:spTree>
    <p:extLst>
      <p:ext uri="{BB962C8B-B14F-4D97-AF65-F5344CB8AC3E}">
        <p14:creationId xmlns:p14="http://schemas.microsoft.com/office/powerpoint/2010/main" val="65757453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 name="Shape 98"/>
          <p:cNvSpPr>
            <a:spLocks noGrp="1"/>
          </p:cNvSpPr>
          <p:nvPr>
            <p:ph type="title"/>
          </p:nvPr>
        </p:nvSpPr>
        <p:spPr>
          <a:xfrm>
            <a:off x="0" y="1"/>
            <a:ext cx="9144000" cy="983226"/>
          </a:xfrm>
          <a:prstGeom prst="rect">
            <a:avLst/>
          </a:prstGeom>
        </p:spPr>
        <p:txBody>
          <a:bodyPr>
            <a:noAutofit/>
          </a:bodyPr>
          <a:lstStyle/>
          <a:p>
            <a:r>
              <a:rPr lang="en-US" sz="4000" dirty="0" err="1"/>
              <a:t>Día</a:t>
            </a:r>
            <a:r>
              <a:rPr lang="en-US" sz="4000" dirty="0"/>
              <a:t> de </a:t>
            </a:r>
            <a:r>
              <a:rPr lang="en-US" sz="4000" dirty="0" err="1"/>
              <a:t>los</a:t>
            </a:r>
            <a:r>
              <a:rPr lang="en-US" sz="4000" dirty="0"/>
              <a:t> </a:t>
            </a:r>
            <a:r>
              <a:rPr lang="en-US" sz="4000" dirty="0" err="1"/>
              <a:t>Muertos</a:t>
            </a:r>
            <a:endParaRPr sz="4000" dirty="0"/>
          </a:p>
        </p:txBody>
      </p:sp>
      <p:sp>
        <p:nvSpPr>
          <p:cNvPr id="99" name="Shape 99"/>
          <p:cNvSpPr>
            <a:spLocks noGrp="1"/>
          </p:cNvSpPr>
          <p:nvPr>
            <p:ph type="body" idx="1"/>
          </p:nvPr>
        </p:nvSpPr>
        <p:spPr>
          <a:xfrm>
            <a:off x="457200" y="983228"/>
            <a:ext cx="8229600" cy="5491754"/>
          </a:xfrm>
          <a:prstGeom prst="rect">
            <a:avLst/>
          </a:prstGeom>
        </p:spPr>
        <p:txBody>
          <a:bodyPr>
            <a:noAutofit/>
          </a:bodyPr>
          <a:lstStyle/>
          <a:p>
            <a:pPr marL="667877" indent="-667877" defTabSz="804672">
              <a:spcBef>
                <a:spcPts val="600"/>
              </a:spcBef>
              <a:defRPr sz="2800"/>
            </a:pPr>
            <a:r>
              <a:rPr lang="en-US" sz="2600" dirty="0"/>
              <a:t>The Day of the Dead is a popular holiday in Mexico that goes back 2,500 years to the traditions of the native people of Mexico</a:t>
            </a:r>
            <a:r>
              <a:rPr sz="2600" dirty="0"/>
              <a:t>.</a:t>
            </a:r>
            <a:endParaRPr lang="en-US" sz="2600" dirty="0"/>
          </a:p>
          <a:p>
            <a:pPr marL="667877" indent="-667877" defTabSz="804672">
              <a:spcBef>
                <a:spcPts val="600"/>
              </a:spcBef>
              <a:defRPr sz="2800"/>
            </a:pPr>
            <a:r>
              <a:rPr lang="en-US" sz="2600" dirty="0"/>
              <a:t>It is a major commemoration of death and rebirth based on the belief that the spirits of people who have died can return to earth to visit with their families once a year.</a:t>
            </a:r>
          </a:p>
          <a:p>
            <a:pPr marL="667877" indent="-667877" defTabSz="804672">
              <a:spcBef>
                <a:spcPts val="600"/>
              </a:spcBef>
              <a:defRPr sz="2800"/>
            </a:pPr>
            <a:r>
              <a:rPr lang="en-US" sz="2600" dirty="0"/>
              <a:t>Beginning on the night of October 31, families decorate the graves, followed by November 1, when infants and children are believed to visit their families, and November 2, when adults are believed to visit their families.</a:t>
            </a:r>
          </a:p>
          <a:p>
            <a:pPr marL="667877" indent="-667877" defTabSz="804672">
              <a:spcBef>
                <a:spcPts val="600"/>
              </a:spcBef>
              <a:defRPr sz="2800"/>
            </a:pPr>
            <a:r>
              <a:rPr lang="en-US" sz="2600" dirty="0"/>
              <a:t>Marigolds and skulls are common symbols of the Day of the Dead, both of which are meant to honor the dead.</a:t>
            </a:r>
          </a:p>
        </p:txBody>
      </p:sp>
      <p:sp>
        <p:nvSpPr>
          <p:cNvPr id="100" name="Shape 100"/>
          <p:cNvSpPr>
            <a:spLocks noGrp="1"/>
          </p:cNvSpPr>
          <p:nvPr>
            <p:ph type="sldNum" sz="quarter" idx="4294967295"/>
          </p:nvPr>
        </p:nvSpPr>
        <p:spPr>
          <a:xfrm>
            <a:off x="8526702" y="6528118"/>
            <a:ext cx="312498" cy="294639"/>
          </a:xfrm>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t>12</a:t>
            </a:fld>
            <a:endParaRPr/>
          </a:p>
        </p:txBody>
      </p:sp>
      <p:sp>
        <p:nvSpPr>
          <p:cNvPr id="5" name="Shape 109"/>
          <p:cNvSpPr/>
          <p:nvPr/>
        </p:nvSpPr>
        <p:spPr>
          <a:xfrm>
            <a:off x="6621706" y="6105653"/>
            <a:ext cx="2428388" cy="369328"/>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spAutoFit/>
          </a:bodyPr>
          <a:lstStyle>
            <a:lvl1pPr>
              <a:defRPr u="sng">
                <a:solidFill>
                  <a:srgbClr val="0000FF"/>
                </a:solidFill>
                <a:uFill>
                  <a:solidFill>
                    <a:srgbClr val="0000FF"/>
                  </a:solidFill>
                </a:uFill>
                <a:hlinkClick r:id="rId2" action="ppaction://hlinksldjump"/>
              </a:defRPr>
            </a:lvl1pPr>
          </a:lstStyle>
          <a:p>
            <a:pPr>
              <a:defRPr u="none">
                <a:solidFill>
                  <a:srgbClr val="000000"/>
                </a:solidFill>
                <a:uFillTx/>
              </a:defRPr>
            </a:pPr>
            <a:r>
              <a:rPr u="sng" dirty="0">
                <a:solidFill>
                  <a:srgbClr val="0000FF"/>
                </a:solidFill>
                <a:uFill>
                  <a:solidFill>
                    <a:srgbClr val="0000FF"/>
                  </a:solidFill>
                </a:uFill>
                <a:hlinkClick r:id="rId2" action="ppaction://hlinksldjump"/>
              </a:rPr>
              <a:t>Return to Main Menu</a:t>
            </a:r>
            <a:endParaRPr lang="en-US" u="sng" dirty="0">
              <a:solidFill>
                <a:srgbClr val="0000FF"/>
              </a:solidFill>
              <a:uFill>
                <a:solidFill>
                  <a:srgbClr val="0000FF"/>
                </a:solidFill>
              </a:uFill>
              <a:hlinkClick r:id="rId2" action="ppaction://hlinksldjump"/>
            </a:endParaRPr>
          </a:p>
        </p:txBody>
      </p:sp>
    </p:spTree>
    <p:extLst>
      <p:ext uri="{BB962C8B-B14F-4D97-AF65-F5344CB8AC3E}">
        <p14:creationId xmlns:p14="http://schemas.microsoft.com/office/powerpoint/2010/main" val="5208373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 name="Shape 111"/>
          <p:cNvSpPr>
            <a:spLocks noGrp="1"/>
          </p:cNvSpPr>
          <p:nvPr>
            <p:ph type="title"/>
          </p:nvPr>
        </p:nvSpPr>
        <p:spPr>
          <a:xfrm>
            <a:off x="0" y="0"/>
            <a:ext cx="9144000" cy="1143000"/>
          </a:xfrm>
          <a:prstGeom prst="rect">
            <a:avLst/>
          </a:prstGeom>
        </p:spPr>
        <p:txBody>
          <a:bodyPr>
            <a:normAutofit/>
          </a:bodyPr>
          <a:lstStyle>
            <a:lvl1pPr defTabSz="859536">
              <a:defRPr sz="3200">
                <a:effectLst>
                  <a:outerShdw blurRad="38100" dist="35814" dir="2700000" rotWithShape="0">
                    <a:srgbClr val="000000">
                      <a:alpha val="43137"/>
                    </a:srgbClr>
                  </a:outerShdw>
                </a:effectLst>
              </a:defRPr>
            </a:lvl1pPr>
          </a:lstStyle>
          <a:p>
            <a:r>
              <a:rPr sz="3600" dirty="0"/>
              <a:t>Section 2: A Brief History of </a:t>
            </a:r>
            <a:r>
              <a:rPr lang="en-US" sz="3600" dirty="0"/>
              <a:t>Mexico</a:t>
            </a:r>
            <a:endParaRPr sz="3600" dirty="0"/>
          </a:p>
        </p:txBody>
      </p:sp>
      <p:sp>
        <p:nvSpPr>
          <p:cNvPr id="112" name="Shape 112"/>
          <p:cNvSpPr>
            <a:spLocks noGrp="1"/>
          </p:cNvSpPr>
          <p:nvPr>
            <p:ph type="body" idx="1"/>
          </p:nvPr>
        </p:nvSpPr>
        <p:spPr>
          <a:xfrm>
            <a:off x="457200" y="1600200"/>
            <a:ext cx="8229600" cy="4525963"/>
          </a:xfrm>
          <a:prstGeom prst="rect">
            <a:avLst/>
          </a:prstGeom>
        </p:spPr>
        <p:txBody>
          <a:bodyPr/>
          <a:lstStyle>
            <a:lvl2pPr marL="742950" indent="-285750">
              <a:lnSpc>
                <a:spcPct val="100000"/>
              </a:lnSpc>
              <a:spcBef>
                <a:spcPts val="600"/>
              </a:spcBef>
              <a:buFont typeface="Arial"/>
              <a:defRPr sz="2800"/>
            </a:lvl2pPr>
          </a:lstStyle>
          <a:p>
            <a:r>
              <a:rPr dirty="0"/>
              <a:t>Essential Question:</a:t>
            </a:r>
          </a:p>
          <a:p>
            <a:pPr lvl="1"/>
            <a:r>
              <a:rPr lang="en-US" dirty="0"/>
              <a:t>What was the role of Miguel Hidalgo in Mexico’s independence movement</a:t>
            </a:r>
            <a:r>
              <a:rPr dirty="0"/>
              <a:t>?</a:t>
            </a:r>
          </a:p>
        </p:txBody>
      </p:sp>
      <p:sp>
        <p:nvSpPr>
          <p:cNvPr id="113" name="Shape 113"/>
          <p:cNvSpPr>
            <a:spLocks noGrp="1"/>
          </p:cNvSpPr>
          <p:nvPr>
            <p:ph type="sldNum" sz="quarter" idx="4294967295"/>
          </p:nvPr>
        </p:nvSpPr>
        <p:spPr>
          <a:xfrm>
            <a:off x="8526699" y="6528116"/>
            <a:ext cx="312499" cy="294639"/>
          </a:xfrm>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t>13</a:t>
            </a:fld>
            <a:endParaRPr/>
          </a:p>
        </p:txBody>
      </p:sp>
    </p:spTree>
  </p:cSld>
  <p:clrMapOvr>
    <a:masterClrMapping/>
  </p:clrMapOvr>
  <p:transition spd="slow"/>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1" nodeType="afterEffect">
                                  <p:stCondLst>
                                    <p:cond delay="0"/>
                                  </p:stCondLst>
                                  <p:iterate>
                                    <p:tmAbs val="0"/>
                                  </p:iterate>
                                  <p:childTnLst>
                                    <p:set>
                                      <p:cBhvr>
                                        <p:cTn id="6" fill="hold"/>
                                        <p:tgtEl>
                                          <p:spTgt spid="112">
                                            <p:bg/>
                                          </p:spTgt>
                                        </p:tgtEl>
                                        <p:attrNameLst>
                                          <p:attrName>style.visibility</p:attrName>
                                        </p:attrNameLst>
                                      </p:cBhvr>
                                      <p:to>
                                        <p:strVal val="visible"/>
                                      </p:to>
                                    </p:set>
                                    <p:anim calcmode="lin" valueType="num">
                                      <p:cBhvr>
                                        <p:cTn id="7" dur="500" fill="hold"/>
                                        <p:tgtEl>
                                          <p:spTgt spid="112">
                                            <p:bg/>
                                          </p:spTgt>
                                        </p:tgtEl>
                                        <p:attrNameLst>
                                          <p:attrName>ppt_x</p:attrName>
                                        </p:attrNameLst>
                                      </p:cBhvr>
                                      <p:tavLst>
                                        <p:tav tm="0">
                                          <p:val>
                                            <p:strVal val="0-#ppt_w/2"/>
                                          </p:val>
                                        </p:tav>
                                        <p:tav tm="100000">
                                          <p:val>
                                            <p:strVal val="#ppt_x"/>
                                          </p:val>
                                        </p:tav>
                                      </p:tavLst>
                                    </p:anim>
                                    <p:anim calcmode="lin" valueType="num">
                                      <p:cBhvr>
                                        <p:cTn id="8" dur="500" fill="hold"/>
                                        <p:tgtEl>
                                          <p:spTgt spid="112">
                                            <p:bg/>
                                          </p:spTgt>
                                        </p:tgtEl>
                                        <p:attrNameLst>
                                          <p:attrName>ppt_y</p:attrName>
                                        </p:attrNameLst>
                                      </p:cBhvr>
                                      <p:tavLst>
                                        <p:tav tm="0">
                                          <p:val>
                                            <p:strVal val="#ppt_y"/>
                                          </p:val>
                                        </p:tav>
                                        <p:tav tm="100000">
                                          <p:val>
                                            <p:strVal val="#ppt_y"/>
                                          </p:val>
                                        </p:tav>
                                      </p:tavLst>
                                    </p:anim>
                                  </p:childTnLst>
                                </p:cTn>
                              </p:par>
                              <p:par>
                                <p:cTn id="9" presetID="2" presetClass="entr" presetSubtype="8" fill="hold" grpId="1" nodeType="withEffect">
                                  <p:stCondLst>
                                    <p:cond delay="0"/>
                                  </p:stCondLst>
                                  <p:iterate>
                                    <p:tmAbs val="0"/>
                                  </p:iterate>
                                  <p:childTnLst>
                                    <p:set>
                                      <p:cBhvr>
                                        <p:cTn id="10" fill="hold"/>
                                        <p:tgtEl>
                                          <p:spTgt spid="112">
                                            <p:txEl>
                                              <p:pRg st="0" end="0"/>
                                            </p:txEl>
                                          </p:spTgt>
                                        </p:tgtEl>
                                        <p:attrNameLst>
                                          <p:attrName>style.visibility</p:attrName>
                                        </p:attrNameLst>
                                      </p:cBhvr>
                                      <p:to>
                                        <p:strVal val="visible"/>
                                      </p:to>
                                    </p:set>
                                    <p:anim calcmode="lin" valueType="num">
                                      <p:cBhvr>
                                        <p:cTn id="11" dur="500" fill="hold"/>
                                        <p:tgtEl>
                                          <p:spTgt spid="112">
                                            <p:txEl>
                                              <p:pRg st="0" end="0"/>
                                            </p:txEl>
                                          </p:spTgt>
                                        </p:tgtEl>
                                        <p:attrNameLst>
                                          <p:attrName>ppt_x</p:attrName>
                                        </p:attrNameLst>
                                      </p:cBhvr>
                                      <p:tavLst>
                                        <p:tav tm="0">
                                          <p:val>
                                            <p:strVal val="0-#ppt_w/2"/>
                                          </p:val>
                                        </p:tav>
                                        <p:tav tm="100000">
                                          <p:val>
                                            <p:strVal val="#ppt_x"/>
                                          </p:val>
                                        </p:tav>
                                      </p:tavLst>
                                    </p:anim>
                                    <p:anim calcmode="lin" valueType="num">
                                      <p:cBhvr>
                                        <p:cTn id="12" dur="500" fill="hold"/>
                                        <p:tgtEl>
                                          <p:spTgt spid="112">
                                            <p:txEl>
                                              <p:pRg st="0" end="0"/>
                                            </p:txEl>
                                          </p:spTgt>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2" presetClass="entr" presetSubtype="8" fill="hold" grpId="1" nodeType="afterEffect">
                                  <p:stCondLst>
                                    <p:cond delay="0"/>
                                  </p:stCondLst>
                                  <p:iterate>
                                    <p:tmAbs val="0"/>
                                  </p:iterate>
                                  <p:childTnLst>
                                    <p:set>
                                      <p:cBhvr>
                                        <p:cTn id="15" fill="hold"/>
                                        <p:tgtEl>
                                          <p:spTgt spid="112">
                                            <p:txEl>
                                              <p:pRg st="1" end="1"/>
                                            </p:txEl>
                                          </p:spTgt>
                                        </p:tgtEl>
                                        <p:attrNameLst>
                                          <p:attrName>style.visibility</p:attrName>
                                        </p:attrNameLst>
                                      </p:cBhvr>
                                      <p:to>
                                        <p:strVal val="visible"/>
                                      </p:to>
                                    </p:set>
                                    <p:anim calcmode="lin" valueType="num">
                                      <p:cBhvr>
                                        <p:cTn id="16" dur="500" fill="hold"/>
                                        <p:tgtEl>
                                          <p:spTgt spid="112">
                                            <p:txEl>
                                              <p:pRg st="1" end="1"/>
                                            </p:txEl>
                                          </p:spTgt>
                                        </p:tgtEl>
                                        <p:attrNameLst>
                                          <p:attrName>ppt_x</p:attrName>
                                        </p:attrNameLst>
                                      </p:cBhvr>
                                      <p:tavLst>
                                        <p:tav tm="0">
                                          <p:val>
                                            <p:strVal val="0-#ppt_w/2"/>
                                          </p:val>
                                        </p:tav>
                                        <p:tav tm="100000">
                                          <p:val>
                                            <p:strVal val="#ppt_x"/>
                                          </p:val>
                                        </p:tav>
                                      </p:tavLst>
                                    </p:anim>
                                    <p:anim calcmode="lin" valueType="num">
                                      <p:cBhvr>
                                        <p:cTn id="17" dur="500" fill="hold"/>
                                        <p:tgtEl>
                                          <p:spTgt spid="112">
                                            <p:txEl>
                                              <p:pRg st="1" end="1"/>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 grpId="1" build="p" bldLvl="5" animBg="1" advAuto="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 name="Shape 115"/>
          <p:cNvSpPr>
            <a:spLocks noGrp="1"/>
          </p:cNvSpPr>
          <p:nvPr>
            <p:ph type="title"/>
          </p:nvPr>
        </p:nvSpPr>
        <p:spPr>
          <a:xfrm>
            <a:off x="0" y="0"/>
            <a:ext cx="9144000" cy="1143000"/>
          </a:xfrm>
          <a:prstGeom prst="rect">
            <a:avLst/>
          </a:prstGeom>
        </p:spPr>
        <p:txBody>
          <a:bodyPr>
            <a:normAutofit/>
          </a:bodyPr>
          <a:lstStyle>
            <a:lvl1pPr defTabSz="859536">
              <a:defRPr sz="3200">
                <a:effectLst>
                  <a:outerShdw blurRad="38100" dist="35814" dir="2700000" rotWithShape="0">
                    <a:srgbClr val="000000">
                      <a:alpha val="43137"/>
                    </a:srgbClr>
                  </a:outerShdw>
                </a:effectLst>
              </a:defRPr>
            </a:lvl1pPr>
          </a:lstStyle>
          <a:p>
            <a:r>
              <a:rPr sz="3600" dirty="0"/>
              <a:t>Section 2: A Brief History of </a:t>
            </a:r>
            <a:r>
              <a:rPr lang="en-US" sz="3600" dirty="0"/>
              <a:t>Mexico</a:t>
            </a:r>
            <a:endParaRPr sz="3600" dirty="0"/>
          </a:p>
        </p:txBody>
      </p:sp>
      <p:sp>
        <p:nvSpPr>
          <p:cNvPr id="116" name="Shape 116"/>
          <p:cNvSpPr>
            <a:spLocks noGrp="1"/>
          </p:cNvSpPr>
          <p:nvPr>
            <p:ph type="body" idx="1"/>
          </p:nvPr>
        </p:nvSpPr>
        <p:spPr>
          <a:xfrm>
            <a:off x="457200" y="1673352"/>
            <a:ext cx="8229600" cy="4346448"/>
          </a:xfrm>
          <a:prstGeom prst="rect">
            <a:avLst/>
          </a:prstGeom>
        </p:spPr>
        <p:txBody>
          <a:bodyPr/>
          <a:lstStyle/>
          <a:p>
            <a:r>
              <a:rPr dirty="0"/>
              <a:t>What terms do I need to know? </a:t>
            </a:r>
          </a:p>
          <a:p>
            <a:pPr marL="742950" lvl="1" indent="-285750">
              <a:lnSpc>
                <a:spcPct val="100000"/>
              </a:lnSpc>
              <a:spcBef>
                <a:spcPts val="600"/>
              </a:spcBef>
              <a:buFont typeface="Arial"/>
              <a:defRPr sz="2800"/>
            </a:pPr>
            <a:r>
              <a:rPr lang="en-US" dirty="0"/>
              <a:t>archaeologist</a:t>
            </a:r>
            <a:endParaRPr dirty="0"/>
          </a:p>
          <a:p>
            <a:pPr marL="742950" lvl="1" indent="-285750">
              <a:lnSpc>
                <a:spcPct val="100000"/>
              </a:lnSpc>
              <a:spcBef>
                <a:spcPts val="600"/>
              </a:spcBef>
              <a:buFont typeface="Arial"/>
              <a:defRPr sz="2800"/>
            </a:pPr>
            <a:r>
              <a:rPr lang="en-US" dirty="0"/>
              <a:t>viceroy</a:t>
            </a:r>
            <a:endParaRPr dirty="0"/>
          </a:p>
          <a:p>
            <a:pPr marL="742950" lvl="1" indent="-285750">
              <a:lnSpc>
                <a:spcPct val="100000"/>
              </a:lnSpc>
              <a:spcBef>
                <a:spcPts val="600"/>
              </a:spcBef>
              <a:buFont typeface="Arial"/>
              <a:defRPr sz="2800"/>
            </a:pPr>
            <a:r>
              <a:rPr lang="en-US" dirty="0"/>
              <a:t>Gadsden Purchase</a:t>
            </a:r>
          </a:p>
          <a:p>
            <a:pPr marL="742950" lvl="1" indent="-285750">
              <a:lnSpc>
                <a:spcPct val="100000"/>
              </a:lnSpc>
              <a:spcBef>
                <a:spcPts val="600"/>
              </a:spcBef>
              <a:buFont typeface="Arial"/>
              <a:defRPr sz="2800"/>
            </a:pPr>
            <a:r>
              <a:rPr lang="en-US" dirty="0"/>
              <a:t>drug cartel</a:t>
            </a:r>
          </a:p>
        </p:txBody>
      </p:sp>
      <p:sp>
        <p:nvSpPr>
          <p:cNvPr id="117" name="Shape 117"/>
          <p:cNvSpPr>
            <a:spLocks noGrp="1"/>
          </p:cNvSpPr>
          <p:nvPr>
            <p:ph type="sldNum" sz="quarter" idx="4294967295"/>
          </p:nvPr>
        </p:nvSpPr>
        <p:spPr>
          <a:xfrm>
            <a:off x="8526699" y="6528116"/>
            <a:ext cx="312499" cy="294639"/>
          </a:xfrm>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t>14</a:t>
            </a:fld>
            <a:endParaRP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1" nodeType="afterEffect">
                                  <p:stCondLst>
                                    <p:cond delay="0"/>
                                  </p:stCondLst>
                                  <p:iterate>
                                    <p:tmAbs val="0"/>
                                  </p:iterate>
                                  <p:childTnLst>
                                    <p:set>
                                      <p:cBhvr>
                                        <p:cTn id="6" fill="hold"/>
                                        <p:tgtEl>
                                          <p:spTgt spid="116">
                                            <p:bg/>
                                          </p:spTgt>
                                        </p:tgtEl>
                                        <p:attrNameLst>
                                          <p:attrName>style.visibility</p:attrName>
                                        </p:attrNameLst>
                                      </p:cBhvr>
                                      <p:to>
                                        <p:strVal val="visible"/>
                                      </p:to>
                                    </p:set>
                                    <p:anim calcmode="lin" valueType="num">
                                      <p:cBhvr>
                                        <p:cTn id="7" dur="500" fill="hold"/>
                                        <p:tgtEl>
                                          <p:spTgt spid="116">
                                            <p:bg/>
                                          </p:spTgt>
                                        </p:tgtEl>
                                        <p:attrNameLst>
                                          <p:attrName>ppt_x</p:attrName>
                                        </p:attrNameLst>
                                      </p:cBhvr>
                                      <p:tavLst>
                                        <p:tav tm="0">
                                          <p:val>
                                            <p:strVal val="0-#ppt_w/2"/>
                                          </p:val>
                                        </p:tav>
                                        <p:tav tm="100000">
                                          <p:val>
                                            <p:strVal val="#ppt_x"/>
                                          </p:val>
                                        </p:tav>
                                      </p:tavLst>
                                    </p:anim>
                                    <p:anim calcmode="lin" valueType="num">
                                      <p:cBhvr>
                                        <p:cTn id="8" dur="500" fill="hold"/>
                                        <p:tgtEl>
                                          <p:spTgt spid="116">
                                            <p:bg/>
                                          </p:spTgt>
                                        </p:tgtEl>
                                        <p:attrNameLst>
                                          <p:attrName>ppt_y</p:attrName>
                                        </p:attrNameLst>
                                      </p:cBhvr>
                                      <p:tavLst>
                                        <p:tav tm="0">
                                          <p:val>
                                            <p:strVal val="#ppt_y"/>
                                          </p:val>
                                        </p:tav>
                                        <p:tav tm="100000">
                                          <p:val>
                                            <p:strVal val="#ppt_y"/>
                                          </p:val>
                                        </p:tav>
                                      </p:tavLst>
                                    </p:anim>
                                  </p:childTnLst>
                                </p:cTn>
                              </p:par>
                              <p:par>
                                <p:cTn id="9" presetID="2" presetClass="entr" presetSubtype="8" fill="hold" grpId="1" nodeType="withEffect">
                                  <p:stCondLst>
                                    <p:cond delay="0"/>
                                  </p:stCondLst>
                                  <p:iterate>
                                    <p:tmAbs val="0"/>
                                  </p:iterate>
                                  <p:childTnLst>
                                    <p:set>
                                      <p:cBhvr>
                                        <p:cTn id="10" fill="hold"/>
                                        <p:tgtEl>
                                          <p:spTgt spid="116">
                                            <p:txEl>
                                              <p:pRg st="0" end="0"/>
                                            </p:txEl>
                                          </p:spTgt>
                                        </p:tgtEl>
                                        <p:attrNameLst>
                                          <p:attrName>style.visibility</p:attrName>
                                        </p:attrNameLst>
                                      </p:cBhvr>
                                      <p:to>
                                        <p:strVal val="visible"/>
                                      </p:to>
                                    </p:set>
                                    <p:anim calcmode="lin" valueType="num">
                                      <p:cBhvr>
                                        <p:cTn id="11" dur="500" fill="hold"/>
                                        <p:tgtEl>
                                          <p:spTgt spid="116">
                                            <p:txEl>
                                              <p:pRg st="0" end="0"/>
                                            </p:txEl>
                                          </p:spTgt>
                                        </p:tgtEl>
                                        <p:attrNameLst>
                                          <p:attrName>ppt_x</p:attrName>
                                        </p:attrNameLst>
                                      </p:cBhvr>
                                      <p:tavLst>
                                        <p:tav tm="0">
                                          <p:val>
                                            <p:strVal val="0-#ppt_w/2"/>
                                          </p:val>
                                        </p:tav>
                                        <p:tav tm="100000">
                                          <p:val>
                                            <p:strVal val="#ppt_x"/>
                                          </p:val>
                                        </p:tav>
                                      </p:tavLst>
                                    </p:anim>
                                    <p:anim calcmode="lin" valueType="num">
                                      <p:cBhvr>
                                        <p:cTn id="12" dur="500" fill="hold"/>
                                        <p:tgtEl>
                                          <p:spTgt spid="116">
                                            <p:txEl>
                                              <p:pRg st="0" end="0"/>
                                            </p:txEl>
                                          </p:spTgt>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2" presetClass="entr" presetSubtype="8" fill="hold" grpId="1" nodeType="afterEffect">
                                  <p:stCondLst>
                                    <p:cond delay="0"/>
                                  </p:stCondLst>
                                  <p:iterate>
                                    <p:tmAbs val="0"/>
                                  </p:iterate>
                                  <p:childTnLst>
                                    <p:set>
                                      <p:cBhvr>
                                        <p:cTn id="15" fill="hold"/>
                                        <p:tgtEl>
                                          <p:spTgt spid="116">
                                            <p:txEl>
                                              <p:pRg st="1" end="1"/>
                                            </p:txEl>
                                          </p:spTgt>
                                        </p:tgtEl>
                                        <p:attrNameLst>
                                          <p:attrName>style.visibility</p:attrName>
                                        </p:attrNameLst>
                                      </p:cBhvr>
                                      <p:to>
                                        <p:strVal val="visible"/>
                                      </p:to>
                                    </p:set>
                                    <p:anim calcmode="lin" valueType="num">
                                      <p:cBhvr>
                                        <p:cTn id="16" dur="500" fill="hold"/>
                                        <p:tgtEl>
                                          <p:spTgt spid="116">
                                            <p:txEl>
                                              <p:pRg st="1" end="1"/>
                                            </p:txEl>
                                          </p:spTgt>
                                        </p:tgtEl>
                                        <p:attrNameLst>
                                          <p:attrName>ppt_x</p:attrName>
                                        </p:attrNameLst>
                                      </p:cBhvr>
                                      <p:tavLst>
                                        <p:tav tm="0">
                                          <p:val>
                                            <p:strVal val="0-#ppt_w/2"/>
                                          </p:val>
                                        </p:tav>
                                        <p:tav tm="100000">
                                          <p:val>
                                            <p:strVal val="#ppt_x"/>
                                          </p:val>
                                        </p:tav>
                                      </p:tavLst>
                                    </p:anim>
                                    <p:anim calcmode="lin" valueType="num">
                                      <p:cBhvr>
                                        <p:cTn id="17" dur="500" fill="hold"/>
                                        <p:tgtEl>
                                          <p:spTgt spid="116">
                                            <p:txEl>
                                              <p:pRg st="1" end="1"/>
                                            </p:txEl>
                                          </p:spTgt>
                                        </p:tgtEl>
                                        <p:attrNameLst>
                                          <p:attrName>ppt_y</p:attrName>
                                        </p:attrNameLst>
                                      </p:cBhvr>
                                      <p:tavLst>
                                        <p:tav tm="0">
                                          <p:val>
                                            <p:strVal val="#ppt_y"/>
                                          </p:val>
                                        </p:tav>
                                        <p:tav tm="100000">
                                          <p:val>
                                            <p:strVal val="#ppt_y"/>
                                          </p:val>
                                        </p:tav>
                                      </p:tavLst>
                                    </p:anim>
                                  </p:childTnLst>
                                </p:cTn>
                              </p:par>
                            </p:childTnLst>
                          </p:cTn>
                        </p:par>
                        <p:par>
                          <p:cTn id="18" fill="hold">
                            <p:stCondLst>
                              <p:cond delay="1000"/>
                            </p:stCondLst>
                            <p:childTnLst>
                              <p:par>
                                <p:cTn id="19" presetID="2" presetClass="entr" presetSubtype="8" fill="hold" grpId="1" nodeType="afterEffect">
                                  <p:stCondLst>
                                    <p:cond delay="0"/>
                                  </p:stCondLst>
                                  <p:iterate>
                                    <p:tmAbs val="0"/>
                                  </p:iterate>
                                  <p:childTnLst>
                                    <p:set>
                                      <p:cBhvr>
                                        <p:cTn id="20" fill="hold"/>
                                        <p:tgtEl>
                                          <p:spTgt spid="116">
                                            <p:txEl>
                                              <p:pRg st="2" end="2"/>
                                            </p:txEl>
                                          </p:spTgt>
                                        </p:tgtEl>
                                        <p:attrNameLst>
                                          <p:attrName>style.visibility</p:attrName>
                                        </p:attrNameLst>
                                      </p:cBhvr>
                                      <p:to>
                                        <p:strVal val="visible"/>
                                      </p:to>
                                    </p:set>
                                    <p:anim calcmode="lin" valueType="num">
                                      <p:cBhvr>
                                        <p:cTn id="21" dur="500" fill="hold"/>
                                        <p:tgtEl>
                                          <p:spTgt spid="116">
                                            <p:txEl>
                                              <p:pRg st="2" end="2"/>
                                            </p:txEl>
                                          </p:spTgt>
                                        </p:tgtEl>
                                        <p:attrNameLst>
                                          <p:attrName>ppt_x</p:attrName>
                                        </p:attrNameLst>
                                      </p:cBhvr>
                                      <p:tavLst>
                                        <p:tav tm="0">
                                          <p:val>
                                            <p:strVal val="0-#ppt_w/2"/>
                                          </p:val>
                                        </p:tav>
                                        <p:tav tm="100000">
                                          <p:val>
                                            <p:strVal val="#ppt_x"/>
                                          </p:val>
                                        </p:tav>
                                      </p:tavLst>
                                    </p:anim>
                                    <p:anim calcmode="lin" valueType="num">
                                      <p:cBhvr>
                                        <p:cTn id="22" dur="500" fill="hold"/>
                                        <p:tgtEl>
                                          <p:spTgt spid="116">
                                            <p:txEl>
                                              <p:pRg st="2" end="2"/>
                                            </p:txEl>
                                          </p:spTgt>
                                        </p:tgtEl>
                                        <p:attrNameLst>
                                          <p:attrName>ppt_y</p:attrName>
                                        </p:attrNameLst>
                                      </p:cBhvr>
                                      <p:tavLst>
                                        <p:tav tm="0">
                                          <p:val>
                                            <p:strVal val="#ppt_y"/>
                                          </p:val>
                                        </p:tav>
                                        <p:tav tm="100000">
                                          <p:val>
                                            <p:strVal val="#ppt_y"/>
                                          </p:val>
                                        </p:tav>
                                      </p:tavLst>
                                    </p:anim>
                                  </p:childTnLst>
                                </p:cTn>
                              </p:par>
                            </p:childTnLst>
                          </p:cTn>
                        </p:par>
                        <p:par>
                          <p:cTn id="23" fill="hold">
                            <p:stCondLst>
                              <p:cond delay="1500"/>
                            </p:stCondLst>
                            <p:childTnLst>
                              <p:par>
                                <p:cTn id="24" presetID="2" presetClass="entr" presetSubtype="8" fill="hold" grpId="1" nodeType="afterEffect">
                                  <p:stCondLst>
                                    <p:cond delay="0"/>
                                  </p:stCondLst>
                                  <p:iterate>
                                    <p:tmAbs val="0"/>
                                  </p:iterate>
                                  <p:childTnLst>
                                    <p:set>
                                      <p:cBhvr>
                                        <p:cTn id="25" fill="hold"/>
                                        <p:tgtEl>
                                          <p:spTgt spid="116">
                                            <p:txEl>
                                              <p:pRg st="3" end="3"/>
                                            </p:txEl>
                                          </p:spTgt>
                                        </p:tgtEl>
                                        <p:attrNameLst>
                                          <p:attrName>style.visibility</p:attrName>
                                        </p:attrNameLst>
                                      </p:cBhvr>
                                      <p:to>
                                        <p:strVal val="visible"/>
                                      </p:to>
                                    </p:set>
                                    <p:anim calcmode="lin" valueType="num">
                                      <p:cBhvr>
                                        <p:cTn id="26" dur="500" fill="hold"/>
                                        <p:tgtEl>
                                          <p:spTgt spid="116">
                                            <p:txEl>
                                              <p:pRg st="3" end="3"/>
                                            </p:txEl>
                                          </p:spTgt>
                                        </p:tgtEl>
                                        <p:attrNameLst>
                                          <p:attrName>ppt_x</p:attrName>
                                        </p:attrNameLst>
                                      </p:cBhvr>
                                      <p:tavLst>
                                        <p:tav tm="0">
                                          <p:val>
                                            <p:strVal val="0-#ppt_w/2"/>
                                          </p:val>
                                        </p:tav>
                                        <p:tav tm="100000">
                                          <p:val>
                                            <p:strVal val="#ppt_x"/>
                                          </p:val>
                                        </p:tav>
                                      </p:tavLst>
                                    </p:anim>
                                    <p:anim calcmode="lin" valueType="num">
                                      <p:cBhvr>
                                        <p:cTn id="27" dur="500" fill="hold"/>
                                        <p:tgtEl>
                                          <p:spTgt spid="116">
                                            <p:txEl>
                                              <p:pRg st="3" end="3"/>
                                            </p:txEl>
                                          </p:spTgt>
                                        </p:tgtEl>
                                        <p:attrNameLst>
                                          <p:attrName>ppt_y</p:attrName>
                                        </p:attrNameLst>
                                      </p:cBhvr>
                                      <p:tavLst>
                                        <p:tav tm="0">
                                          <p:val>
                                            <p:strVal val="#ppt_y"/>
                                          </p:val>
                                        </p:tav>
                                        <p:tav tm="100000">
                                          <p:val>
                                            <p:strVal val="#ppt_y"/>
                                          </p:val>
                                        </p:tav>
                                      </p:tavLst>
                                    </p:anim>
                                  </p:childTnLst>
                                </p:cTn>
                              </p:par>
                            </p:childTnLst>
                          </p:cTn>
                        </p:par>
                        <p:par>
                          <p:cTn id="28" fill="hold">
                            <p:stCondLst>
                              <p:cond delay="2000"/>
                            </p:stCondLst>
                            <p:childTnLst>
                              <p:par>
                                <p:cTn id="29" presetID="2" presetClass="entr" presetSubtype="8" fill="hold" grpId="1" nodeType="afterEffect">
                                  <p:stCondLst>
                                    <p:cond delay="0"/>
                                  </p:stCondLst>
                                  <p:iterate>
                                    <p:tmAbs val="0"/>
                                  </p:iterate>
                                  <p:childTnLst>
                                    <p:set>
                                      <p:cBhvr>
                                        <p:cTn id="30" fill="hold"/>
                                        <p:tgtEl>
                                          <p:spTgt spid="116">
                                            <p:txEl>
                                              <p:pRg st="4" end="4"/>
                                            </p:txEl>
                                          </p:spTgt>
                                        </p:tgtEl>
                                        <p:attrNameLst>
                                          <p:attrName>style.visibility</p:attrName>
                                        </p:attrNameLst>
                                      </p:cBhvr>
                                      <p:to>
                                        <p:strVal val="visible"/>
                                      </p:to>
                                    </p:set>
                                    <p:anim calcmode="lin" valueType="num">
                                      <p:cBhvr>
                                        <p:cTn id="31" dur="500" fill="hold"/>
                                        <p:tgtEl>
                                          <p:spTgt spid="116">
                                            <p:txEl>
                                              <p:pRg st="4" end="4"/>
                                            </p:txEl>
                                          </p:spTgt>
                                        </p:tgtEl>
                                        <p:attrNameLst>
                                          <p:attrName>ppt_x</p:attrName>
                                        </p:attrNameLst>
                                      </p:cBhvr>
                                      <p:tavLst>
                                        <p:tav tm="0">
                                          <p:val>
                                            <p:strVal val="0-#ppt_w/2"/>
                                          </p:val>
                                        </p:tav>
                                        <p:tav tm="100000">
                                          <p:val>
                                            <p:strVal val="#ppt_x"/>
                                          </p:val>
                                        </p:tav>
                                      </p:tavLst>
                                    </p:anim>
                                    <p:anim calcmode="lin" valueType="num">
                                      <p:cBhvr>
                                        <p:cTn id="32" dur="500" fill="hold"/>
                                        <p:tgtEl>
                                          <p:spTgt spid="116">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6" grpId="1" build="p" bldLvl="5" animBg="1" advAuto="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 name="Shape 119"/>
          <p:cNvSpPr>
            <a:spLocks noGrp="1"/>
          </p:cNvSpPr>
          <p:nvPr>
            <p:ph type="title"/>
          </p:nvPr>
        </p:nvSpPr>
        <p:spPr>
          <a:xfrm>
            <a:off x="1" y="1"/>
            <a:ext cx="9144000" cy="941642"/>
          </a:xfrm>
          <a:prstGeom prst="rect">
            <a:avLst/>
          </a:prstGeom>
        </p:spPr>
        <p:txBody>
          <a:bodyPr>
            <a:noAutofit/>
          </a:bodyPr>
          <a:lstStyle/>
          <a:p>
            <a:r>
              <a:rPr lang="en-US" sz="4200" dirty="0"/>
              <a:t>Indigenous Empires Meet Europeans</a:t>
            </a:r>
            <a:endParaRPr sz="4200" dirty="0"/>
          </a:p>
        </p:txBody>
      </p:sp>
      <p:sp>
        <p:nvSpPr>
          <p:cNvPr id="120" name="Shape 120"/>
          <p:cNvSpPr>
            <a:spLocks noGrp="1"/>
          </p:cNvSpPr>
          <p:nvPr>
            <p:ph type="body" idx="1"/>
          </p:nvPr>
        </p:nvSpPr>
        <p:spPr>
          <a:xfrm>
            <a:off x="453349" y="961306"/>
            <a:ext cx="8229601" cy="5504877"/>
          </a:xfrm>
          <a:prstGeom prst="rect">
            <a:avLst/>
          </a:prstGeom>
        </p:spPr>
        <p:txBody>
          <a:bodyPr>
            <a:noAutofit/>
          </a:bodyPr>
          <a:lstStyle/>
          <a:p>
            <a:pPr marL="593955" indent="-593955" defTabSz="715609">
              <a:spcBef>
                <a:spcPts val="500"/>
              </a:spcBef>
              <a:defRPr sz="2494"/>
            </a:pPr>
            <a:r>
              <a:rPr lang="en-US" sz="2700" dirty="0"/>
              <a:t>Modern-day Mexico was once part of the Aztec and Maya Empires.</a:t>
            </a:r>
          </a:p>
          <a:p>
            <a:pPr marL="593955" indent="-593955" defTabSz="715609">
              <a:spcBef>
                <a:spcPts val="500"/>
              </a:spcBef>
              <a:defRPr sz="2494"/>
            </a:pPr>
            <a:r>
              <a:rPr lang="en-US" sz="2700" dirty="0"/>
              <a:t>The Mayan pyramids and other ruins in the rain forests of the Yucatán peninsula attract tourists and archaeologists, or scientists who study ancient artifacts to learn about early people.</a:t>
            </a:r>
            <a:endParaRPr sz="2700" dirty="0"/>
          </a:p>
          <a:p>
            <a:pPr marL="593955" indent="-593955" defTabSz="715609">
              <a:spcBef>
                <a:spcPts val="500"/>
              </a:spcBef>
              <a:defRPr sz="2494"/>
            </a:pPr>
            <a:r>
              <a:rPr lang="en-US" sz="2700" dirty="0"/>
              <a:t>Aborigines tended to settle where modern day Australians currently live, where the climates were more moderate, and their low numbers allowed for plenty of room to live.</a:t>
            </a:r>
          </a:p>
          <a:p>
            <a:pPr marL="593955" indent="-593955" defTabSz="715609">
              <a:spcBef>
                <a:spcPts val="500"/>
              </a:spcBef>
              <a:defRPr sz="2494"/>
            </a:pPr>
            <a:r>
              <a:rPr lang="en-US" sz="2700" dirty="0"/>
              <a:t>Both cultures were skilled at building with stone and constructing roads.</a:t>
            </a:r>
          </a:p>
          <a:p>
            <a:pPr marL="593955" indent="-593955" defTabSz="715609">
              <a:spcBef>
                <a:spcPts val="500"/>
              </a:spcBef>
              <a:defRPr sz="2494"/>
            </a:pPr>
            <a:r>
              <a:rPr lang="en-US" sz="2700" dirty="0"/>
              <a:t>The Maya developed an accurate calendar and a writing system, but the Mayan population had declined by the time the Spanish arrived.</a:t>
            </a:r>
          </a:p>
        </p:txBody>
      </p:sp>
      <p:sp>
        <p:nvSpPr>
          <p:cNvPr id="121" name="Shape 121"/>
          <p:cNvSpPr>
            <a:spLocks noGrp="1"/>
          </p:cNvSpPr>
          <p:nvPr>
            <p:ph type="sldNum" sz="quarter" idx="4294967295"/>
          </p:nvPr>
        </p:nvSpPr>
        <p:spPr>
          <a:xfrm>
            <a:off x="8526699" y="6528116"/>
            <a:ext cx="312499" cy="294639"/>
          </a:xfrm>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t>15</a:t>
            </a:fld>
            <a:endParaRP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1" nodeType="afterEffect">
                                  <p:stCondLst>
                                    <p:cond delay="0"/>
                                  </p:stCondLst>
                                  <p:iterate>
                                    <p:tmAbs val="0"/>
                                  </p:iterate>
                                  <p:childTnLst>
                                    <p:set>
                                      <p:cBhvr>
                                        <p:cTn id="6" fill="hold"/>
                                        <p:tgtEl>
                                          <p:spTgt spid="120">
                                            <p:bg/>
                                          </p:spTgt>
                                        </p:tgtEl>
                                        <p:attrNameLst>
                                          <p:attrName>style.visibility</p:attrName>
                                        </p:attrNameLst>
                                      </p:cBhvr>
                                      <p:to>
                                        <p:strVal val="visible"/>
                                      </p:to>
                                    </p:set>
                                    <p:anim calcmode="lin" valueType="num">
                                      <p:cBhvr>
                                        <p:cTn id="7" dur="500" fill="hold"/>
                                        <p:tgtEl>
                                          <p:spTgt spid="120">
                                            <p:bg/>
                                          </p:spTgt>
                                        </p:tgtEl>
                                        <p:attrNameLst>
                                          <p:attrName>ppt_x</p:attrName>
                                        </p:attrNameLst>
                                      </p:cBhvr>
                                      <p:tavLst>
                                        <p:tav tm="0">
                                          <p:val>
                                            <p:strVal val="0-#ppt_w/2"/>
                                          </p:val>
                                        </p:tav>
                                        <p:tav tm="100000">
                                          <p:val>
                                            <p:strVal val="#ppt_x"/>
                                          </p:val>
                                        </p:tav>
                                      </p:tavLst>
                                    </p:anim>
                                    <p:anim calcmode="lin" valueType="num">
                                      <p:cBhvr>
                                        <p:cTn id="8" dur="500" fill="hold"/>
                                        <p:tgtEl>
                                          <p:spTgt spid="120">
                                            <p:bg/>
                                          </p:spTgt>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fill="hold" grpId="1" nodeType="afterEffect">
                                  <p:stCondLst>
                                    <p:cond delay="0"/>
                                  </p:stCondLst>
                                  <p:iterate>
                                    <p:tmAbs val="0"/>
                                  </p:iterate>
                                  <p:childTnLst>
                                    <p:set>
                                      <p:cBhvr>
                                        <p:cTn id="11" fill="hold"/>
                                        <p:tgtEl>
                                          <p:spTgt spid="120">
                                            <p:txEl>
                                              <p:pRg st="0" end="0"/>
                                            </p:txEl>
                                          </p:spTgt>
                                        </p:tgtEl>
                                        <p:attrNameLst>
                                          <p:attrName>style.visibility</p:attrName>
                                        </p:attrNameLst>
                                      </p:cBhvr>
                                      <p:to>
                                        <p:strVal val="visible"/>
                                      </p:to>
                                    </p:set>
                                    <p:anim calcmode="lin" valueType="num">
                                      <p:cBhvr>
                                        <p:cTn id="12" dur="500" fill="hold"/>
                                        <p:tgtEl>
                                          <p:spTgt spid="120">
                                            <p:txEl>
                                              <p:pRg st="0" end="0"/>
                                            </p:txEl>
                                          </p:spTgt>
                                        </p:tgtEl>
                                        <p:attrNameLst>
                                          <p:attrName>ppt_x</p:attrName>
                                        </p:attrNameLst>
                                      </p:cBhvr>
                                      <p:tavLst>
                                        <p:tav tm="0">
                                          <p:val>
                                            <p:strVal val="0-#ppt_w/2"/>
                                          </p:val>
                                        </p:tav>
                                        <p:tav tm="100000">
                                          <p:val>
                                            <p:strVal val="#ppt_x"/>
                                          </p:val>
                                        </p:tav>
                                      </p:tavLst>
                                    </p:anim>
                                    <p:anim calcmode="lin" valueType="num">
                                      <p:cBhvr>
                                        <p:cTn id="13" dur="500" fill="hold"/>
                                        <p:tgtEl>
                                          <p:spTgt spid="120">
                                            <p:txEl>
                                              <p:pRg st="0" end="0"/>
                                            </p:txEl>
                                          </p:spTgt>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8" fill="hold" grpId="1" nodeType="afterEffect">
                                  <p:stCondLst>
                                    <p:cond delay="0"/>
                                  </p:stCondLst>
                                  <p:iterate>
                                    <p:tmAbs val="0"/>
                                  </p:iterate>
                                  <p:childTnLst>
                                    <p:set>
                                      <p:cBhvr>
                                        <p:cTn id="16" fill="hold"/>
                                        <p:tgtEl>
                                          <p:spTgt spid="120">
                                            <p:txEl>
                                              <p:pRg st="1" end="1"/>
                                            </p:txEl>
                                          </p:spTgt>
                                        </p:tgtEl>
                                        <p:attrNameLst>
                                          <p:attrName>style.visibility</p:attrName>
                                        </p:attrNameLst>
                                      </p:cBhvr>
                                      <p:to>
                                        <p:strVal val="visible"/>
                                      </p:to>
                                    </p:set>
                                    <p:anim calcmode="lin" valueType="num">
                                      <p:cBhvr>
                                        <p:cTn id="17" dur="500" fill="hold"/>
                                        <p:tgtEl>
                                          <p:spTgt spid="120">
                                            <p:txEl>
                                              <p:pRg st="1" end="1"/>
                                            </p:txEl>
                                          </p:spTgt>
                                        </p:tgtEl>
                                        <p:attrNameLst>
                                          <p:attrName>ppt_x</p:attrName>
                                        </p:attrNameLst>
                                      </p:cBhvr>
                                      <p:tavLst>
                                        <p:tav tm="0">
                                          <p:val>
                                            <p:strVal val="0-#ppt_w/2"/>
                                          </p:val>
                                        </p:tav>
                                        <p:tav tm="100000">
                                          <p:val>
                                            <p:strVal val="#ppt_x"/>
                                          </p:val>
                                        </p:tav>
                                      </p:tavLst>
                                    </p:anim>
                                    <p:anim calcmode="lin" valueType="num">
                                      <p:cBhvr>
                                        <p:cTn id="18" dur="500" fill="hold"/>
                                        <p:tgtEl>
                                          <p:spTgt spid="120">
                                            <p:txEl>
                                              <p:pRg st="1" end="1"/>
                                            </p:txEl>
                                          </p:spTgt>
                                        </p:tgtEl>
                                        <p:attrNameLst>
                                          <p:attrName>ppt_y</p:attrName>
                                        </p:attrNameLst>
                                      </p:cBhvr>
                                      <p:tavLst>
                                        <p:tav tm="0">
                                          <p:val>
                                            <p:strVal val="#ppt_y"/>
                                          </p:val>
                                        </p:tav>
                                        <p:tav tm="100000">
                                          <p:val>
                                            <p:strVal val="#ppt_y"/>
                                          </p:val>
                                        </p:tav>
                                      </p:tavLst>
                                    </p:anim>
                                  </p:childTnLst>
                                </p:cTn>
                              </p:par>
                            </p:childTnLst>
                          </p:cTn>
                        </p:par>
                        <p:par>
                          <p:cTn id="19" fill="hold">
                            <p:stCondLst>
                              <p:cond delay="1500"/>
                            </p:stCondLst>
                            <p:childTnLst>
                              <p:par>
                                <p:cTn id="20" presetID="2" presetClass="entr" presetSubtype="8" fill="hold" grpId="1" nodeType="afterEffect">
                                  <p:stCondLst>
                                    <p:cond delay="0"/>
                                  </p:stCondLst>
                                  <p:iterate>
                                    <p:tmAbs val="0"/>
                                  </p:iterate>
                                  <p:childTnLst>
                                    <p:set>
                                      <p:cBhvr>
                                        <p:cTn id="21" fill="hold"/>
                                        <p:tgtEl>
                                          <p:spTgt spid="120">
                                            <p:txEl>
                                              <p:pRg st="2" end="2"/>
                                            </p:txEl>
                                          </p:spTgt>
                                        </p:tgtEl>
                                        <p:attrNameLst>
                                          <p:attrName>style.visibility</p:attrName>
                                        </p:attrNameLst>
                                      </p:cBhvr>
                                      <p:to>
                                        <p:strVal val="visible"/>
                                      </p:to>
                                    </p:set>
                                    <p:anim calcmode="lin" valueType="num">
                                      <p:cBhvr>
                                        <p:cTn id="22" dur="500" fill="hold"/>
                                        <p:tgtEl>
                                          <p:spTgt spid="120">
                                            <p:txEl>
                                              <p:pRg st="2" end="2"/>
                                            </p:txEl>
                                          </p:spTgt>
                                        </p:tgtEl>
                                        <p:attrNameLst>
                                          <p:attrName>ppt_x</p:attrName>
                                        </p:attrNameLst>
                                      </p:cBhvr>
                                      <p:tavLst>
                                        <p:tav tm="0">
                                          <p:val>
                                            <p:strVal val="0-#ppt_w/2"/>
                                          </p:val>
                                        </p:tav>
                                        <p:tav tm="100000">
                                          <p:val>
                                            <p:strVal val="#ppt_x"/>
                                          </p:val>
                                        </p:tav>
                                      </p:tavLst>
                                    </p:anim>
                                    <p:anim calcmode="lin" valueType="num">
                                      <p:cBhvr>
                                        <p:cTn id="23" dur="500" fill="hold"/>
                                        <p:tgtEl>
                                          <p:spTgt spid="120">
                                            <p:txEl>
                                              <p:pRg st="2" end="2"/>
                                            </p:txEl>
                                          </p:spTgt>
                                        </p:tgtEl>
                                        <p:attrNameLst>
                                          <p:attrName>ppt_y</p:attrName>
                                        </p:attrNameLst>
                                      </p:cBhvr>
                                      <p:tavLst>
                                        <p:tav tm="0">
                                          <p:val>
                                            <p:strVal val="#ppt_y"/>
                                          </p:val>
                                        </p:tav>
                                        <p:tav tm="100000">
                                          <p:val>
                                            <p:strVal val="#ppt_y"/>
                                          </p:val>
                                        </p:tav>
                                      </p:tavLst>
                                    </p:anim>
                                  </p:childTnLst>
                                </p:cTn>
                              </p:par>
                            </p:childTnLst>
                          </p:cTn>
                        </p:par>
                        <p:par>
                          <p:cTn id="24" fill="hold">
                            <p:stCondLst>
                              <p:cond delay="2000"/>
                            </p:stCondLst>
                            <p:childTnLst>
                              <p:par>
                                <p:cTn id="25" presetID="2" presetClass="entr" presetSubtype="8" fill="hold" grpId="1" nodeType="afterEffect">
                                  <p:stCondLst>
                                    <p:cond delay="0"/>
                                  </p:stCondLst>
                                  <p:iterate>
                                    <p:tmAbs val="0"/>
                                  </p:iterate>
                                  <p:childTnLst>
                                    <p:set>
                                      <p:cBhvr>
                                        <p:cTn id="26" fill="hold"/>
                                        <p:tgtEl>
                                          <p:spTgt spid="120">
                                            <p:txEl>
                                              <p:pRg st="3" end="3"/>
                                            </p:txEl>
                                          </p:spTgt>
                                        </p:tgtEl>
                                        <p:attrNameLst>
                                          <p:attrName>style.visibility</p:attrName>
                                        </p:attrNameLst>
                                      </p:cBhvr>
                                      <p:to>
                                        <p:strVal val="visible"/>
                                      </p:to>
                                    </p:set>
                                    <p:anim calcmode="lin" valueType="num">
                                      <p:cBhvr>
                                        <p:cTn id="27" dur="500" fill="hold"/>
                                        <p:tgtEl>
                                          <p:spTgt spid="120">
                                            <p:txEl>
                                              <p:pRg st="3" end="3"/>
                                            </p:txEl>
                                          </p:spTgt>
                                        </p:tgtEl>
                                        <p:attrNameLst>
                                          <p:attrName>ppt_x</p:attrName>
                                        </p:attrNameLst>
                                      </p:cBhvr>
                                      <p:tavLst>
                                        <p:tav tm="0">
                                          <p:val>
                                            <p:strVal val="0-#ppt_w/2"/>
                                          </p:val>
                                        </p:tav>
                                        <p:tav tm="100000">
                                          <p:val>
                                            <p:strVal val="#ppt_x"/>
                                          </p:val>
                                        </p:tav>
                                      </p:tavLst>
                                    </p:anim>
                                    <p:anim calcmode="lin" valueType="num">
                                      <p:cBhvr>
                                        <p:cTn id="28" dur="500" fill="hold"/>
                                        <p:tgtEl>
                                          <p:spTgt spid="120">
                                            <p:txEl>
                                              <p:pRg st="3" end="3"/>
                                            </p:txEl>
                                          </p:spTgt>
                                        </p:tgtEl>
                                        <p:attrNameLst>
                                          <p:attrName>ppt_y</p:attrName>
                                        </p:attrNameLst>
                                      </p:cBhvr>
                                      <p:tavLst>
                                        <p:tav tm="0">
                                          <p:val>
                                            <p:strVal val="#ppt_y"/>
                                          </p:val>
                                        </p:tav>
                                        <p:tav tm="100000">
                                          <p:val>
                                            <p:strVal val="#ppt_y"/>
                                          </p:val>
                                        </p:tav>
                                      </p:tavLst>
                                    </p:anim>
                                  </p:childTnLst>
                                </p:cTn>
                              </p:par>
                            </p:childTnLst>
                          </p:cTn>
                        </p:par>
                        <p:par>
                          <p:cTn id="29" fill="hold">
                            <p:stCondLst>
                              <p:cond delay="2500"/>
                            </p:stCondLst>
                            <p:childTnLst>
                              <p:par>
                                <p:cTn id="30" presetID="2" presetClass="entr" presetSubtype="8" fill="hold" grpId="1" nodeType="afterEffect">
                                  <p:stCondLst>
                                    <p:cond delay="0"/>
                                  </p:stCondLst>
                                  <p:iterate>
                                    <p:tmAbs val="0"/>
                                  </p:iterate>
                                  <p:childTnLst>
                                    <p:set>
                                      <p:cBhvr>
                                        <p:cTn id="31" fill="hold"/>
                                        <p:tgtEl>
                                          <p:spTgt spid="120">
                                            <p:txEl>
                                              <p:pRg st="4" end="4"/>
                                            </p:txEl>
                                          </p:spTgt>
                                        </p:tgtEl>
                                        <p:attrNameLst>
                                          <p:attrName>style.visibility</p:attrName>
                                        </p:attrNameLst>
                                      </p:cBhvr>
                                      <p:to>
                                        <p:strVal val="visible"/>
                                      </p:to>
                                    </p:set>
                                    <p:anim calcmode="lin" valueType="num">
                                      <p:cBhvr>
                                        <p:cTn id="32" dur="500" fill="hold"/>
                                        <p:tgtEl>
                                          <p:spTgt spid="120">
                                            <p:txEl>
                                              <p:pRg st="4" end="4"/>
                                            </p:txEl>
                                          </p:spTgt>
                                        </p:tgtEl>
                                        <p:attrNameLst>
                                          <p:attrName>ppt_x</p:attrName>
                                        </p:attrNameLst>
                                      </p:cBhvr>
                                      <p:tavLst>
                                        <p:tav tm="0">
                                          <p:val>
                                            <p:strVal val="0-#ppt_w/2"/>
                                          </p:val>
                                        </p:tav>
                                        <p:tav tm="100000">
                                          <p:val>
                                            <p:strVal val="#ppt_x"/>
                                          </p:val>
                                        </p:tav>
                                      </p:tavLst>
                                    </p:anim>
                                    <p:anim calcmode="lin" valueType="num">
                                      <p:cBhvr>
                                        <p:cTn id="33" dur="500" fill="hold"/>
                                        <p:tgtEl>
                                          <p:spTgt spid="120">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0" grpId="1" build="p" bldLvl="5" animBg="1" advAuto="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 name="Shape 119"/>
          <p:cNvSpPr>
            <a:spLocks noGrp="1"/>
          </p:cNvSpPr>
          <p:nvPr>
            <p:ph type="title"/>
          </p:nvPr>
        </p:nvSpPr>
        <p:spPr>
          <a:xfrm>
            <a:off x="1" y="1"/>
            <a:ext cx="9144000" cy="941642"/>
          </a:xfrm>
          <a:prstGeom prst="rect">
            <a:avLst/>
          </a:prstGeom>
        </p:spPr>
        <p:txBody>
          <a:bodyPr>
            <a:noAutofit/>
          </a:bodyPr>
          <a:lstStyle/>
          <a:p>
            <a:r>
              <a:rPr lang="en-US" sz="3500" dirty="0"/>
              <a:t>Indigenous Empires Meet Europeans (cont.)</a:t>
            </a:r>
            <a:endParaRPr sz="3500" dirty="0"/>
          </a:p>
        </p:txBody>
      </p:sp>
      <p:sp>
        <p:nvSpPr>
          <p:cNvPr id="120" name="Shape 120"/>
          <p:cNvSpPr>
            <a:spLocks noGrp="1"/>
          </p:cNvSpPr>
          <p:nvPr>
            <p:ph type="body" idx="1"/>
          </p:nvPr>
        </p:nvSpPr>
        <p:spPr>
          <a:xfrm>
            <a:off x="453349" y="961306"/>
            <a:ext cx="8229601" cy="5504877"/>
          </a:xfrm>
          <a:prstGeom prst="rect">
            <a:avLst/>
          </a:prstGeom>
        </p:spPr>
        <p:txBody>
          <a:bodyPr>
            <a:noAutofit/>
          </a:bodyPr>
          <a:lstStyle/>
          <a:p>
            <a:pPr marL="593955" indent="-593955" defTabSz="715609">
              <a:spcBef>
                <a:spcPts val="500"/>
              </a:spcBef>
              <a:defRPr sz="2494"/>
            </a:pPr>
            <a:r>
              <a:rPr lang="en-US" sz="2530" dirty="0"/>
              <a:t>The Aztecs were at their height when </a:t>
            </a:r>
            <a:r>
              <a:rPr lang="en-US" sz="2530" dirty="0" err="1"/>
              <a:t>Hernán</a:t>
            </a:r>
            <a:r>
              <a:rPr lang="en-US" sz="2530" dirty="0"/>
              <a:t> Cortés and his 600 soldiers arrived in Mexico from Spain.</a:t>
            </a:r>
          </a:p>
          <a:p>
            <a:pPr marL="593955" indent="-593955" defTabSz="715609">
              <a:spcBef>
                <a:spcPts val="500"/>
              </a:spcBef>
              <a:defRPr sz="2494"/>
            </a:pPr>
            <a:r>
              <a:rPr lang="en-US" sz="2530" dirty="0"/>
              <a:t>Cortés and his men found the city of Tenochtitlán, with floating gardens, lakes, and beautiful pyramids.</a:t>
            </a:r>
            <a:endParaRPr sz="2530" dirty="0"/>
          </a:p>
          <a:p>
            <a:pPr marL="593955" indent="-593955" defTabSz="715609">
              <a:spcBef>
                <a:spcPts val="500"/>
              </a:spcBef>
              <a:defRPr sz="2494"/>
            </a:pPr>
            <a:r>
              <a:rPr lang="en-US" sz="2530" dirty="0"/>
              <a:t>The Spanish fought with the Aztecs, and within a few years, the Aztec leader Montezuma and other leaders were dead, with the population dramatically falling afterwards.</a:t>
            </a:r>
          </a:p>
          <a:p>
            <a:pPr marL="593955" indent="-593955" defTabSz="715609">
              <a:spcBef>
                <a:spcPts val="500"/>
              </a:spcBef>
              <a:defRPr sz="2494"/>
            </a:pPr>
            <a:r>
              <a:rPr lang="en-US" sz="2530" dirty="0"/>
              <a:t>Spain sought out gold and silver in the land, and missionaries were sent to Mexico to convert the natives to Christianity.</a:t>
            </a:r>
          </a:p>
          <a:p>
            <a:pPr marL="593955" indent="-593955" defTabSz="715609">
              <a:spcBef>
                <a:spcPts val="500"/>
              </a:spcBef>
              <a:defRPr sz="2494"/>
            </a:pPr>
            <a:r>
              <a:rPr lang="en-US" sz="2530" dirty="0"/>
              <a:t>Mexico, under Spain, was ruled by a </a:t>
            </a:r>
            <a:r>
              <a:rPr lang="en-US" sz="2530" b="1" dirty="0"/>
              <a:t>viceroy</a:t>
            </a:r>
            <a:r>
              <a:rPr lang="en-US" sz="2530" dirty="0"/>
              <a:t>, or a ruler chosen by the monarch of Spain, which meant there was little citizen participation in government.</a:t>
            </a:r>
          </a:p>
        </p:txBody>
      </p:sp>
      <p:sp>
        <p:nvSpPr>
          <p:cNvPr id="121" name="Shape 121"/>
          <p:cNvSpPr>
            <a:spLocks noGrp="1"/>
          </p:cNvSpPr>
          <p:nvPr>
            <p:ph type="sldNum" sz="quarter" idx="4294967295"/>
          </p:nvPr>
        </p:nvSpPr>
        <p:spPr>
          <a:xfrm>
            <a:off x="8526699" y="6528116"/>
            <a:ext cx="312499" cy="294639"/>
          </a:xfrm>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t>16</a:t>
            </a:fld>
            <a:endParaRPr/>
          </a:p>
        </p:txBody>
      </p:sp>
    </p:spTree>
    <p:extLst>
      <p:ext uri="{BB962C8B-B14F-4D97-AF65-F5344CB8AC3E}">
        <p14:creationId xmlns:p14="http://schemas.microsoft.com/office/powerpoint/2010/main" val="142734842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iterate>
                                    <p:tmAbs val="0"/>
                                  </p:iterate>
                                  <p:childTnLst>
                                    <p:set>
                                      <p:cBhvr>
                                        <p:cTn id="6" fill="hold"/>
                                        <p:tgtEl>
                                          <p:spTgt spid="120">
                                            <p:bg/>
                                          </p:spTgt>
                                        </p:tgtEl>
                                        <p:attrNameLst>
                                          <p:attrName>style.visibility</p:attrName>
                                        </p:attrNameLst>
                                      </p:cBhvr>
                                      <p:to>
                                        <p:strVal val="visible"/>
                                      </p:to>
                                    </p:set>
                                    <p:anim calcmode="lin" valueType="num">
                                      <p:cBhvr>
                                        <p:cTn id="7" dur="500" fill="hold"/>
                                        <p:tgtEl>
                                          <p:spTgt spid="120">
                                            <p:bg/>
                                          </p:spTgt>
                                        </p:tgtEl>
                                        <p:attrNameLst>
                                          <p:attrName>ppt_x</p:attrName>
                                        </p:attrNameLst>
                                      </p:cBhvr>
                                      <p:tavLst>
                                        <p:tav tm="0">
                                          <p:val>
                                            <p:strVal val="0-#ppt_w/2"/>
                                          </p:val>
                                        </p:tav>
                                        <p:tav tm="100000">
                                          <p:val>
                                            <p:strVal val="#ppt_x"/>
                                          </p:val>
                                        </p:tav>
                                      </p:tavLst>
                                    </p:anim>
                                    <p:anim calcmode="lin" valueType="num">
                                      <p:cBhvr>
                                        <p:cTn id="8" dur="500" fill="hold"/>
                                        <p:tgtEl>
                                          <p:spTgt spid="120">
                                            <p:bg/>
                                          </p:spTgt>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fill="hold" grpId="0" nodeType="afterEffect">
                                  <p:stCondLst>
                                    <p:cond delay="0"/>
                                  </p:stCondLst>
                                  <p:iterate>
                                    <p:tmAbs val="0"/>
                                  </p:iterate>
                                  <p:childTnLst>
                                    <p:set>
                                      <p:cBhvr>
                                        <p:cTn id="11" fill="hold"/>
                                        <p:tgtEl>
                                          <p:spTgt spid="120">
                                            <p:txEl>
                                              <p:pRg st="0" end="0"/>
                                            </p:txEl>
                                          </p:spTgt>
                                        </p:tgtEl>
                                        <p:attrNameLst>
                                          <p:attrName>style.visibility</p:attrName>
                                        </p:attrNameLst>
                                      </p:cBhvr>
                                      <p:to>
                                        <p:strVal val="visible"/>
                                      </p:to>
                                    </p:set>
                                    <p:anim calcmode="lin" valueType="num">
                                      <p:cBhvr>
                                        <p:cTn id="12" dur="500" fill="hold"/>
                                        <p:tgtEl>
                                          <p:spTgt spid="120">
                                            <p:txEl>
                                              <p:pRg st="0" end="0"/>
                                            </p:txEl>
                                          </p:spTgt>
                                        </p:tgtEl>
                                        <p:attrNameLst>
                                          <p:attrName>ppt_x</p:attrName>
                                        </p:attrNameLst>
                                      </p:cBhvr>
                                      <p:tavLst>
                                        <p:tav tm="0">
                                          <p:val>
                                            <p:strVal val="0-#ppt_w/2"/>
                                          </p:val>
                                        </p:tav>
                                        <p:tav tm="100000">
                                          <p:val>
                                            <p:strVal val="#ppt_x"/>
                                          </p:val>
                                        </p:tav>
                                      </p:tavLst>
                                    </p:anim>
                                    <p:anim calcmode="lin" valueType="num">
                                      <p:cBhvr>
                                        <p:cTn id="13" dur="500" fill="hold"/>
                                        <p:tgtEl>
                                          <p:spTgt spid="120">
                                            <p:txEl>
                                              <p:pRg st="0" end="0"/>
                                            </p:txEl>
                                          </p:spTgt>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8" fill="hold" grpId="0" nodeType="afterEffect">
                                  <p:stCondLst>
                                    <p:cond delay="0"/>
                                  </p:stCondLst>
                                  <p:iterate>
                                    <p:tmAbs val="0"/>
                                  </p:iterate>
                                  <p:childTnLst>
                                    <p:set>
                                      <p:cBhvr>
                                        <p:cTn id="16" fill="hold"/>
                                        <p:tgtEl>
                                          <p:spTgt spid="120">
                                            <p:txEl>
                                              <p:pRg st="1" end="1"/>
                                            </p:txEl>
                                          </p:spTgt>
                                        </p:tgtEl>
                                        <p:attrNameLst>
                                          <p:attrName>style.visibility</p:attrName>
                                        </p:attrNameLst>
                                      </p:cBhvr>
                                      <p:to>
                                        <p:strVal val="visible"/>
                                      </p:to>
                                    </p:set>
                                    <p:anim calcmode="lin" valueType="num">
                                      <p:cBhvr>
                                        <p:cTn id="17" dur="500" fill="hold"/>
                                        <p:tgtEl>
                                          <p:spTgt spid="120">
                                            <p:txEl>
                                              <p:pRg st="1" end="1"/>
                                            </p:txEl>
                                          </p:spTgt>
                                        </p:tgtEl>
                                        <p:attrNameLst>
                                          <p:attrName>ppt_x</p:attrName>
                                        </p:attrNameLst>
                                      </p:cBhvr>
                                      <p:tavLst>
                                        <p:tav tm="0">
                                          <p:val>
                                            <p:strVal val="0-#ppt_w/2"/>
                                          </p:val>
                                        </p:tav>
                                        <p:tav tm="100000">
                                          <p:val>
                                            <p:strVal val="#ppt_x"/>
                                          </p:val>
                                        </p:tav>
                                      </p:tavLst>
                                    </p:anim>
                                    <p:anim calcmode="lin" valueType="num">
                                      <p:cBhvr>
                                        <p:cTn id="18" dur="500" fill="hold"/>
                                        <p:tgtEl>
                                          <p:spTgt spid="120">
                                            <p:txEl>
                                              <p:pRg st="1" end="1"/>
                                            </p:txEl>
                                          </p:spTgt>
                                        </p:tgtEl>
                                        <p:attrNameLst>
                                          <p:attrName>ppt_y</p:attrName>
                                        </p:attrNameLst>
                                      </p:cBhvr>
                                      <p:tavLst>
                                        <p:tav tm="0">
                                          <p:val>
                                            <p:strVal val="#ppt_y"/>
                                          </p:val>
                                        </p:tav>
                                        <p:tav tm="100000">
                                          <p:val>
                                            <p:strVal val="#ppt_y"/>
                                          </p:val>
                                        </p:tav>
                                      </p:tavLst>
                                    </p:anim>
                                  </p:childTnLst>
                                </p:cTn>
                              </p:par>
                            </p:childTnLst>
                          </p:cTn>
                        </p:par>
                        <p:par>
                          <p:cTn id="19" fill="hold">
                            <p:stCondLst>
                              <p:cond delay="1500"/>
                            </p:stCondLst>
                            <p:childTnLst>
                              <p:par>
                                <p:cTn id="20" presetID="2" presetClass="entr" presetSubtype="8" fill="hold" grpId="0" nodeType="afterEffect">
                                  <p:stCondLst>
                                    <p:cond delay="0"/>
                                  </p:stCondLst>
                                  <p:iterate>
                                    <p:tmAbs val="0"/>
                                  </p:iterate>
                                  <p:childTnLst>
                                    <p:set>
                                      <p:cBhvr>
                                        <p:cTn id="21" fill="hold"/>
                                        <p:tgtEl>
                                          <p:spTgt spid="120">
                                            <p:txEl>
                                              <p:pRg st="2" end="2"/>
                                            </p:txEl>
                                          </p:spTgt>
                                        </p:tgtEl>
                                        <p:attrNameLst>
                                          <p:attrName>style.visibility</p:attrName>
                                        </p:attrNameLst>
                                      </p:cBhvr>
                                      <p:to>
                                        <p:strVal val="visible"/>
                                      </p:to>
                                    </p:set>
                                    <p:anim calcmode="lin" valueType="num">
                                      <p:cBhvr>
                                        <p:cTn id="22" dur="500" fill="hold"/>
                                        <p:tgtEl>
                                          <p:spTgt spid="120">
                                            <p:txEl>
                                              <p:pRg st="2" end="2"/>
                                            </p:txEl>
                                          </p:spTgt>
                                        </p:tgtEl>
                                        <p:attrNameLst>
                                          <p:attrName>ppt_x</p:attrName>
                                        </p:attrNameLst>
                                      </p:cBhvr>
                                      <p:tavLst>
                                        <p:tav tm="0">
                                          <p:val>
                                            <p:strVal val="0-#ppt_w/2"/>
                                          </p:val>
                                        </p:tav>
                                        <p:tav tm="100000">
                                          <p:val>
                                            <p:strVal val="#ppt_x"/>
                                          </p:val>
                                        </p:tav>
                                      </p:tavLst>
                                    </p:anim>
                                    <p:anim calcmode="lin" valueType="num">
                                      <p:cBhvr>
                                        <p:cTn id="23" dur="500" fill="hold"/>
                                        <p:tgtEl>
                                          <p:spTgt spid="120">
                                            <p:txEl>
                                              <p:pRg st="2" end="2"/>
                                            </p:txEl>
                                          </p:spTgt>
                                        </p:tgtEl>
                                        <p:attrNameLst>
                                          <p:attrName>ppt_y</p:attrName>
                                        </p:attrNameLst>
                                      </p:cBhvr>
                                      <p:tavLst>
                                        <p:tav tm="0">
                                          <p:val>
                                            <p:strVal val="#ppt_y"/>
                                          </p:val>
                                        </p:tav>
                                        <p:tav tm="100000">
                                          <p:val>
                                            <p:strVal val="#ppt_y"/>
                                          </p:val>
                                        </p:tav>
                                      </p:tavLst>
                                    </p:anim>
                                  </p:childTnLst>
                                </p:cTn>
                              </p:par>
                            </p:childTnLst>
                          </p:cTn>
                        </p:par>
                        <p:par>
                          <p:cTn id="24" fill="hold">
                            <p:stCondLst>
                              <p:cond delay="2000"/>
                            </p:stCondLst>
                            <p:childTnLst>
                              <p:par>
                                <p:cTn id="25" presetID="2" presetClass="entr" presetSubtype="8" fill="hold" grpId="0" nodeType="afterEffect">
                                  <p:stCondLst>
                                    <p:cond delay="0"/>
                                  </p:stCondLst>
                                  <p:iterate>
                                    <p:tmAbs val="0"/>
                                  </p:iterate>
                                  <p:childTnLst>
                                    <p:set>
                                      <p:cBhvr>
                                        <p:cTn id="26" fill="hold"/>
                                        <p:tgtEl>
                                          <p:spTgt spid="120">
                                            <p:txEl>
                                              <p:pRg st="3" end="3"/>
                                            </p:txEl>
                                          </p:spTgt>
                                        </p:tgtEl>
                                        <p:attrNameLst>
                                          <p:attrName>style.visibility</p:attrName>
                                        </p:attrNameLst>
                                      </p:cBhvr>
                                      <p:to>
                                        <p:strVal val="visible"/>
                                      </p:to>
                                    </p:set>
                                    <p:anim calcmode="lin" valueType="num">
                                      <p:cBhvr>
                                        <p:cTn id="27" dur="500" fill="hold"/>
                                        <p:tgtEl>
                                          <p:spTgt spid="120">
                                            <p:txEl>
                                              <p:pRg st="3" end="3"/>
                                            </p:txEl>
                                          </p:spTgt>
                                        </p:tgtEl>
                                        <p:attrNameLst>
                                          <p:attrName>ppt_x</p:attrName>
                                        </p:attrNameLst>
                                      </p:cBhvr>
                                      <p:tavLst>
                                        <p:tav tm="0">
                                          <p:val>
                                            <p:strVal val="0-#ppt_w/2"/>
                                          </p:val>
                                        </p:tav>
                                        <p:tav tm="100000">
                                          <p:val>
                                            <p:strVal val="#ppt_x"/>
                                          </p:val>
                                        </p:tav>
                                      </p:tavLst>
                                    </p:anim>
                                    <p:anim calcmode="lin" valueType="num">
                                      <p:cBhvr>
                                        <p:cTn id="28" dur="500" fill="hold"/>
                                        <p:tgtEl>
                                          <p:spTgt spid="120">
                                            <p:txEl>
                                              <p:pRg st="3" end="3"/>
                                            </p:txEl>
                                          </p:spTgt>
                                        </p:tgtEl>
                                        <p:attrNameLst>
                                          <p:attrName>ppt_y</p:attrName>
                                        </p:attrNameLst>
                                      </p:cBhvr>
                                      <p:tavLst>
                                        <p:tav tm="0">
                                          <p:val>
                                            <p:strVal val="#ppt_y"/>
                                          </p:val>
                                        </p:tav>
                                        <p:tav tm="100000">
                                          <p:val>
                                            <p:strVal val="#ppt_y"/>
                                          </p:val>
                                        </p:tav>
                                      </p:tavLst>
                                    </p:anim>
                                  </p:childTnLst>
                                </p:cTn>
                              </p:par>
                            </p:childTnLst>
                          </p:cTn>
                        </p:par>
                        <p:par>
                          <p:cTn id="29" fill="hold">
                            <p:stCondLst>
                              <p:cond delay="2500"/>
                            </p:stCondLst>
                            <p:childTnLst>
                              <p:par>
                                <p:cTn id="30" presetID="2" presetClass="entr" presetSubtype="8" fill="hold" grpId="0" nodeType="afterEffect">
                                  <p:stCondLst>
                                    <p:cond delay="0"/>
                                  </p:stCondLst>
                                  <p:iterate>
                                    <p:tmAbs val="0"/>
                                  </p:iterate>
                                  <p:childTnLst>
                                    <p:set>
                                      <p:cBhvr>
                                        <p:cTn id="31" fill="hold"/>
                                        <p:tgtEl>
                                          <p:spTgt spid="120">
                                            <p:txEl>
                                              <p:pRg st="4" end="4"/>
                                            </p:txEl>
                                          </p:spTgt>
                                        </p:tgtEl>
                                        <p:attrNameLst>
                                          <p:attrName>style.visibility</p:attrName>
                                        </p:attrNameLst>
                                      </p:cBhvr>
                                      <p:to>
                                        <p:strVal val="visible"/>
                                      </p:to>
                                    </p:set>
                                    <p:anim calcmode="lin" valueType="num">
                                      <p:cBhvr>
                                        <p:cTn id="32" dur="500" fill="hold"/>
                                        <p:tgtEl>
                                          <p:spTgt spid="120">
                                            <p:txEl>
                                              <p:pRg st="4" end="4"/>
                                            </p:txEl>
                                          </p:spTgt>
                                        </p:tgtEl>
                                        <p:attrNameLst>
                                          <p:attrName>ppt_x</p:attrName>
                                        </p:attrNameLst>
                                      </p:cBhvr>
                                      <p:tavLst>
                                        <p:tav tm="0">
                                          <p:val>
                                            <p:strVal val="0-#ppt_w/2"/>
                                          </p:val>
                                        </p:tav>
                                        <p:tav tm="100000">
                                          <p:val>
                                            <p:strVal val="#ppt_x"/>
                                          </p:val>
                                        </p:tav>
                                      </p:tavLst>
                                    </p:anim>
                                    <p:anim calcmode="lin" valueType="num">
                                      <p:cBhvr>
                                        <p:cTn id="33" dur="500" fill="hold"/>
                                        <p:tgtEl>
                                          <p:spTgt spid="120">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0" grpId="0" build="p" bldLvl="5" animBg="1" advAuto="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 name="Shape 119"/>
          <p:cNvSpPr>
            <a:spLocks noGrp="1"/>
          </p:cNvSpPr>
          <p:nvPr>
            <p:ph type="title"/>
          </p:nvPr>
        </p:nvSpPr>
        <p:spPr>
          <a:xfrm>
            <a:off x="1" y="0"/>
            <a:ext cx="9144000" cy="1051561"/>
          </a:xfrm>
          <a:prstGeom prst="rect">
            <a:avLst/>
          </a:prstGeom>
        </p:spPr>
        <p:txBody>
          <a:bodyPr>
            <a:noAutofit/>
          </a:bodyPr>
          <a:lstStyle/>
          <a:p>
            <a:r>
              <a:rPr lang="en-US" sz="4000" dirty="0"/>
              <a:t>The Rise and Fall of the Aztec Empire</a:t>
            </a:r>
            <a:endParaRPr sz="4000" dirty="0"/>
          </a:p>
        </p:txBody>
      </p:sp>
      <p:sp>
        <p:nvSpPr>
          <p:cNvPr id="120" name="Shape 120"/>
          <p:cNvSpPr>
            <a:spLocks noGrp="1"/>
          </p:cNvSpPr>
          <p:nvPr>
            <p:ph type="body" idx="1"/>
          </p:nvPr>
        </p:nvSpPr>
        <p:spPr>
          <a:xfrm>
            <a:off x="457200" y="1092359"/>
            <a:ext cx="8229601" cy="5394959"/>
          </a:xfrm>
          <a:prstGeom prst="rect">
            <a:avLst/>
          </a:prstGeom>
        </p:spPr>
        <p:txBody>
          <a:bodyPr>
            <a:noAutofit/>
          </a:bodyPr>
          <a:lstStyle/>
          <a:p>
            <a:pPr marL="593955" indent="-593955" defTabSz="715609">
              <a:spcBef>
                <a:spcPts val="500"/>
              </a:spcBef>
              <a:defRPr sz="2494"/>
            </a:pPr>
            <a:r>
              <a:rPr lang="en-US" sz="2200" dirty="0"/>
              <a:t>The Aztec Empire was one of the most powerful empires in pre-Columbian Latin America.</a:t>
            </a:r>
          </a:p>
          <a:p>
            <a:pPr marL="593955" indent="-593955" defTabSz="715609">
              <a:spcBef>
                <a:spcPts val="500"/>
              </a:spcBef>
              <a:defRPr sz="2494"/>
            </a:pPr>
            <a:r>
              <a:rPr lang="en-US" sz="2200" dirty="0"/>
              <a:t>After draining a marsh and building islands for agriculture, they began construction of Tenochtitlán.</a:t>
            </a:r>
          </a:p>
          <a:p>
            <a:pPr marL="1054204" lvl="2" indent="-593955" defTabSz="715609">
              <a:spcBef>
                <a:spcPts val="500"/>
              </a:spcBef>
              <a:buFont typeface="Arial"/>
              <a:buChar char="•"/>
              <a:defRPr sz="2494"/>
            </a:pPr>
            <a:r>
              <a:rPr lang="en-US" sz="2200" dirty="0"/>
              <a:t>It would eventually cover 80,000 square miles with approximately 6 million people.</a:t>
            </a:r>
          </a:p>
          <a:p>
            <a:pPr marL="593955" indent="-593955" defTabSz="715609">
              <a:spcBef>
                <a:spcPts val="500"/>
              </a:spcBef>
              <a:defRPr sz="2494"/>
            </a:pPr>
            <a:r>
              <a:rPr lang="en-US" sz="2200" dirty="0"/>
              <a:t>They had advanced farming techniques, and every home had a bath in it, which was not yet common in Europe.</a:t>
            </a:r>
          </a:p>
          <a:p>
            <a:pPr marL="593955" indent="-593955" defTabSz="715609">
              <a:spcBef>
                <a:spcPts val="500"/>
              </a:spcBef>
              <a:defRPr sz="2494"/>
            </a:pPr>
            <a:r>
              <a:rPr lang="en-US" sz="2200" dirty="0"/>
              <a:t>They had a very rigid social structure, which limited status change.</a:t>
            </a:r>
          </a:p>
          <a:p>
            <a:pPr marL="593955" indent="-593955" defTabSz="715609">
              <a:spcBef>
                <a:spcPts val="500"/>
              </a:spcBef>
              <a:defRPr sz="2494"/>
            </a:pPr>
            <a:r>
              <a:rPr lang="en-US" sz="2200" dirty="0"/>
              <a:t>They believed in many gods, and one of their more famous religious practices was human sacrifice.</a:t>
            </a:r>
          </a:p>
          <a:p>
            <a:pPr marL="1054204" lvl="2" indent="-593955" defTabSz="715609">
              <a:spcBef>
                <a:spcPts val="500"/>
              </a:spcBef>
              <a:buFont typeface="Arial" charset="0"/>
              <a:buChar char="•"/>
              <a:defRPr sz="2494"/>
            </a:pPr>
            <a:r>
              <a:rPr lang="en-US" sz="2200" dirty="0"/>
              <a:t>The sacrifices were usually captured warriors, with the most valuable being warriors that showed bravery in combat.</a:t>
            </a:r>
          </a:p>
          <a:p>
            <a:pPr marL="593955" indent="-593955" defTabSz="715609">
              <a:spcBef>
                <a:spcPts val="500"/>
              </a:spcBef>
              <a:defRPr sz="2494"/>
            </a:pPr>
            <a:r>
              <a:rPr lang="en-US" sz="2200" dirty="0"/>
              <a:t>The Aztecs fell in 1521 when Cortés arrived with better weapons and armor, seeking to take their riches for himself and Spain.</a:t>
            </a:r>
          </a:p>
          <a:p>
            <a:pPr marL="593955" indent="-593955" defTabSz="715609">
              <a:spcBef>
                <a:spcPts val="500"/>
              </a:spcBef>
              <a:defRPr sz="2494"/>
            </a:pPr>
            <a:endParaRPr lang="en-US" sz="2400" dirty="0"/>
          </a:p>
        </p:txBody>
      </p:sp>
      <p:sp>
        <p:nvSpPr>
          <p:cNvPr id="121" name="Shape 121"/>
          <p:cNvSpPr>
            <a:spLocks noGrp="1"/>
          </p:cNvSpPr>
          <p:nvPr>
            <p:ph type="sldNum" sz="quarter" idx="4294967295"/>
          </p:nvPr>
        </p:nvSpPr>
        <p:spPr>
          <a:xfrm>
            <a:off x="8526699" y="6528116"/>
            <a:ext cx="312499" cy="294639"/>
          </a:xfrm>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t>17</a:t>
            </a:fld>
            <a:endParaRPr/>
          </a:p>
        </p:txBody>
      </p:sp>
    </p:spTree>
    <p:extLst>
      <p:ext uri="{BB962C8B-B14F-4D97-AF65-F5344CB8AC3E}">
        <p14:creationId xmlns:p14="http://schemas.microsoft.com/office/powerpoint/2010/main" val="167683411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iterate>
                                    <p:tmAbs val="0"/>
                                  </p:iterate>
                                  <p:childTnLst>
                                    <p:set>
                                      <p:cBhvr>
                                        <p:cTn id="6" fill="hold"/>
                                        <p:tgtEl>
                                          <p:spTgt spid="120">
                                            <p:bg/>
                                          </p:spTgt>
                                        </p:tgtEl>
                                        <p:attrNameLst>
                                          <p:attrName>style.visibility</p:attrName>
                                        </p:attrNameLst>
                                      </p:cBhvr>
                                      <p:to>
                                        <p:strVal val="visible"/>
                                      </p:to>
                                    </p:set>
                                    <p:anim calcmode="lin" valueType="num">
                                      <p:cBhvr>
                                        <p:cTn id="7" dur="500" fill="hold"/>
                                        <p:tgtEl>
                                          <p:spTgt spid="120">
                                            <p:bg/>
                                          </p:spTgt>
                                        </p:tgtEl>
                                        <p:attrNameLst>
                                          <p:attrName>ppt_x</p:attrName>
                                        </p:attrNameLst>
                                      </p:cBhvr>
                                      <p:tavLst>
                                        <p:tav tm="0">
                                          <p:val>
                                            <p:strVal val="0-#ppt_w/2"/>
                                          </p:val>
                                        </p:tav>
                                        <p:tav tm="100000">
                                          <p:val>
                                            <p:strVal val="#ppt_x"/>
                                          </p:val>
                                        </p:tav>
                                      </p:tavLst>
                                    </p:anim>
                                    <p:anim calcmode="lin" valueType="num">
                                      <p:cBhvr>
                                        <p:cTn id="8" dur="500" fill="hold"/>
                                        <p:tgtEl>
                                          <p:spTgt spid="120">
                                            <p:bg/>
                                          </p:spTgt>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fill="hold" grpId="0" nodeType="afterEffect">
                                  <p:stCondLst>
                                    <p:cond delay="0"/>
                                  </p:stCondLst>
                                  <p:iterate>
                                    <p:tmAbs val="0"/>
                                  </p:iterate>
                                  <p:childTnLst>
                                    <p:set>
                                      <p:cBhvr>
                                        <p:cTn id="11" fill="hold"/>
                                        <p:tgtEl>
                                          <p:spTgt spid="120">
                                            <p:txEl>
                                              <p:pRg st="0" end="0"/>
                                            </p:txEl>
                                          </p:spTgt>
                                        </p:tgtEl>
                                        <p:attrNameLst>
                                          <p:attrName>style.visibility</p:attrName>
                                        </p:attrNameLst>
                                      </p:cBhvr>
                                      <p:to>
                                        <p:strVal val="visible"/>
                                      </p:to>
                                    </p:set>
                                    <p:anim calcmode="lin" valueType="num">
                                      <p:cBhvr>
                                        <p:cTn id="12" dur="500" fill="hold"/>
                                        <p:tgtEl>
                                          <p:spTgt spid="120">
                                            <p:txEl>
                                              <p:pRg st="0" end="0"/>
                                            </p:txEl>
                                          </p:spTgt>
                                        </p:tgtEl>
                                        <p:attrNameLst>
                                          <p:attrName>ppt_x</p:attrName>
                                        </p:attrNameLst>
                                      </p:cBhvr>
                                      <p:tavLst>
                                        <p:tav tm="0">
                                          <p:val>
                                            <p:strVal val="0-#ppt_w/2"/>
                                          </p:val>
                                        </p:tav>
                                        <p:tav tm="100000">
                                          <p:val>
                                            <p:strVal val="#ppt_x"/>
                                          </p:val>
                                        </p:tav>
                                      </p:tavLst>
                                    </p:anim>
                                    <p:anim calcmode="lin" valueType="num">
                                      <p:cBhvr>
                                        <p:cTn id="13" dur="500" fill="hold"/>
                                        <p:tgtEl>
                                          <p:spTgt spid="120">
                                            <p:txEl>
                                              <p:pRg st="0" end="0"/>
                                            </p:txEl>
                                          </p:spTgt>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8" fill="hold" grpId="0" nodeType="afterEffect">
                                  <p:stCondLst>
                                    <p:cond delay="0"/>
                                  </p:stCondLst>
                                  <p:iterate>
                                    <p:tmAbs val="0"/>
                                  </p:iterate>
                                  <p:childTnLst>
                                    <p:set>
                                      <p:cBhvr>
                                        <p:cTn id="16" fill="hold"/>
                                        <p:tgtEl>
                                          <p:spTgt spid="120">
                                            <p:txEl>
                                              <p:pRg st="1" end="1"/>
                                            </p:txEl>
                                          </p:spTgt>
                                        </p:tgtEl>
                                        <p:attrNameLst>
                                          <p:attrName>style.visibility</p:attrName>
                                        </p:attrNameLst>
                                      </p:cBhvr>
                                      <p:to>
                                        <p:strVal val="visible"/>
                                      </p:to>
                                    </p:set>
                                    <p:anim calcmode="lin" valueType="num">
                                      <p:cBhvr>
                                        <p:cTn id="17" dur="500" fill="hold"/>
                                        <p:tgtEl>
                                          <p:spTgt spid="120">
                                            <p:txEl>
                                              <p:pRg st="1" end="1"/>
                                            </p:txEl>
                                          </p:spTgt>
                                        </p:tgtEl>
                                        <p:attrNameLst>
                                          <p:attrName>ppt_x</p:attrName>
                                        </p:attrNameLst>
                                      </p:cBhvr>
                                      <p:tavLst>
                                        <p:tav tm="0">
                                          <p:val>
                                            <p:strVal val="0-#ppt_w/2"/>
                                          </p:val>
                                        </p:tav>
                                        <p:tav tm="100000">
                                          <p:val>
                                            <p:strVal val="#ppt_x"/>
                                          </p:val>
                                        </p:tav>
                                      </p:tavLst>
                                    </p:anim>
                                    <p:anim calcmode="lin" valueType="num">
                                      <p:cBhvr>
                                        <p:cTn id="18" dur="500" fill="hold"/>
                                        <p:tgtEl>
                                          <p:spTgt spid="120">
                                            <p:txEl>
                                              <p:pRg st="1" end="1"/>
                                            </p:txEl>
                                          </p:spTgt>
                                        </p:tgtEl>
                                        <p:attrNameLst>
                                          <p:attrName>ppt_y</p:attrName>
                                        </p:attrNameLst>
                                      </p:cBhvr>
                                      <p:tavLst>
                                        <p:tav tm="0">
                                          <p:val>
                                            <p:strVal val="#ppt_y"/>
                                          </p:val>
                                        </p:tav>
                                        <p:tav tm="100000">
                                          <p:val>
                                            <p:strVal val="#ppt_y"/>
                                          </p:val>
                                        </p:tav>
                                      </p:tavLst>
                                    </p:anim>
                                  </p:childTnLst>
                                </p:cTn>
                              </p:par>
                            </p:childTnLst>
                          </p:cTn>
                        </p:par>
                        <p:par>
                          <p:cTn id="19" fill="hold">
                            <p:stCondLst>
                              <p:cond delay="1500"/>
                            </p:stCondLst>
                            <p:childTnLst>
                              <p:par>
                                <p:cTn id="20" presetID="2" presetClass="entr" presetSubtype="8" fill="hold" grpId="0" nodeType="afterEffect">
                                  <p:stCondLst>
                                    <p:cond delay="0"/>
                                  </p:stCondLst>
                                  <p:iterate>
                                    <p:tmAbs val="0"/>
                                  </p:iterate>
                                  <p:childTnLst>
                                    <p:set>
                                      <p:cBhvr>
                                        <p:cTn id="21" fill="hold"/>
                                        <p:tgtEl>
                                          <p:spTgt spid="120">
                                            <p:txEl>
                                              <p:pRg st="2" end="2"/>
                                            </p:txEl>
                                          </p:spTgt>
                                        </p:tgtEl>
                                        <p:attrNameLst>
                                          <p:attrName>style.visibility</p:attrName>
                                        </p:attrNameLst>
                                      </p:cBhvr>
                                      <p:to>
                                        <p:strVal val="visible"/>
                                      </p:to>
                                    </p:set>
                                    <p:anim calcmode="lin" valueType="num">
                                      <p:cBhvr>
                                        <p:cTn id="22" dur="500" fill="hold"/>
                                        <p:tgtEl>
                                          <p:spTgt spid="120">
                                            <p:txEl>
                                              <p:pRg st="2" end="2"/>
                                            </p:txEl>
                                          </p:spTgt>
                                        </p:tgtEl>
                                        <p:attrNameLst>
                                          <p:attrName>ppt_x</p:attrName>
                                        </p:attrNameLst>
                                      </p:cBhvr>
                                      <p:tavLst>
                                        <p:tav tm="0">
                                          <p:val>
                                            <p:strVal val="0-#ppt_w/2"/>
                                          </p:val>
                                        </p:tav>
                                        <p:tav tm="100000">
                                          <p:val>
                                            <p:strVal val="#ppt_x"/>
                                          </p:val>
                                        </p:tav>
                                      </p:tavLst>
                                    </p:anim>
                                    <p:anim calcmode="lin" valueType="num">
                                      <p:cBhvr>
                                        <p:cTn id="23" dur="500" fill="hold"/>
                                        <p:tgtEl>
                                          <p:spTgt spid="120">
                                            <p:txEl>
                                              <p:pRg st="2" end="2"/>
                                            </p:txEl>
                                          </p:spTgt>
                                        </p:tgtEl>
                                        <p:attrNameLst>
                                          <p:attrName>ppt_y</p:attrName>
                                        </p:attrNameLst>
                                      </p:cBhvr>
                                      <p:tavLst>
                                        <p:tav tm="0">
                                          <p:val>
                                            <p:strVal val="#ppt_y"/>
                                          </p:val>
                                        </p:tav>
                                        <p:tav tm="100000">
                                          <p:val>
                                            <p:strVal val="#ppt_y"/>
                                          </p:val>
                                        </p:tav>
                                      </p:tavLst>
                                    </p:anim>
                                  </p:childTnLst>
                                </p:cTn>
                              </p:par>
                            </p:childTnLst>
                          </p:cTn>
                        </p:par>
                        <p:par>
                          <p:cTn id="24" fill="hold">
                            <p:stCondLst>
                              <p:cond delay="2000"/>
                            </p:stCondLst>
                            <p:childTnLst>
                              <p:par>
                                <p:cTn id="25" presetID="2" presetClass="entr" presetSubtype="8" fill="hold" grpId="0" nodeType="afterEffect">
                                  <p:stCondLst>
                                    <p:cond delay="0"/>
                                  </p:stCondLst>
                                  <p:iterate>
                                    <p:tmAbs val="0"/>
                                  </p:iterate>
                                  <p:childTnLst>
                                    <p:set>
                                      <p:cBhvr>
                                        <p:cTn id="26" fill="hold"/>
                                        <p:tgtEl>
                                          <p:spTgt spid="120">
                                            <p:txEl>
                                              <p:pRg st="3" end="3"/>
                                            </p:txEl>
                                          </p:spTgt>
                                        </p:tgtEl>
                                        <p:attrNameLst>
                                          <p:attrName>style.visibility</p:attrName>
                                        </p:attrNameLst>
                                      </p:cBhvr>
                                      <p:to>
                                        <p:strVal val="visible"/>
                                      </p:to>
                                    </p:set>
                                    <p:anim calcmode="lin" valueType="num">
                                      <p:cBhvr>
                                        <p:cTn id="27" dur="500" fill="hold"/>
                                        <p:tgtEl>
                                          <p:spTgt spid="120">
                                            <p:txEl>
                                              <p:pRg st="3" end="3"/>
                                            </p:txEl>
                                          </p:spTgt>
                                        </p:tgtEl>
                                        <p:attrNameLst>
                                          <p:attrName>ppt_x</p:attrName>
                                        </p:attrNameLst>
                                      </p:cBhvr>
                                      <p:tavLst>
                                        <p:tav tm="0">
                                          <p:val>
                                            <p:strVal val="0-#ppt_w/2"/>
                                          </p:val>
                                        </p:tav>
                                        <p:tav tm="100000">
                                          <p:val>
                                            <p:strVal val="#ppt_x"/>
                                          </p:val>
                                        </p:tav>
                                      </p:tavLst>
                                    </p:anim>
                                    <p:anim calcmode="lin" valueType="num">
                                      <p:cBhvr>
                                        <p:cTn id="28" dur="500" fill="hold"/>
                                        <p:tgtEl>
                                          <p:spTgt spid="120">
                                            <p:txEl>
                                              <p:pRg st="3" end="3"/>
                                            </p:txEl>
                                          </p:spTgt>
                                        </p:tgtEl>
                                        <p:attrNameLst>
                                          <p:attrName>ppt_y</p:attrName>
                                        </p:attrNameLst>
                                      </p:cBhvr>
                                      <p:tavLst>
                                        <p:tav tm="0">
                                          <p:val>
                                            <p:strVal val="#ppt_y"/>
                                          </p:val>
                                        </p:tav>
                                        <p:tav tm="100000">
                                          <p:val>
                                            <p:strVal val="#ppt_y"/>
                                          </p:val>
                                        </p:tav>
                                      </p:tavLst>
                                    </p:anim>
                                  </p:childTnLst>
                                </p:cTn>
                              </p:par>
                            </p:childTnLst>
                          </p:cTn>
                        </p:par>
                        <p:par>
                          <p:cTn id="29" fill="hold">
                            <p:stCondLst>
                              <p:cond delay="2500"/>
                            </p:stCondLst>
                            <p:childTnLst>
                              <p:par>
                                <p:cTn id="30" presetID="2" presetClass="entr" presetSubtype="8" fill="hold" grpId="0" nodeType="afterEffect">
                                  <p:stCondLst>
                                    <p:cond delay="0"/>
                                  </p:stCondLst>
                                  <p:iterate>
                                    <p:tmAbs val="0"/>
                                  </p:iterate>
                                  <p:childTnLst>
                                    <p:set>
                                      <p:cBhvr>
                                        <p:cTn id="31" fill="hold"/>
                                        <p:tgtEl>
                                          <p:spTgt spid="120">
                                            <p:txEl>
                                              <p:pRg st="4" end="4"/>
                                            </p:txEl>
                                          </p:spTgt>
                                        </p:tgtEl>
                                        <p:attrNameLst>
                                          <p:attrName>style.visibility</p:attrName>
                                        </p:attrNameLst>
                                      </p:cBhvr>
                                      <p:to>
                                        <p:strVal val="visible"/>
                                      </p:to>
                                    </p:set>
                                    <p:anim calcmode="lin" valueType="num">
                                      <p:cBhvr>
                                        <p:cTn id="32" dur="500" fill="hold"/>
                                        <p:tgtEl>
                                          <p:spTgt spid="120">
                                            <p:txEl>
                                              <p:pRg st="4" end="4"/>
                                            </p:txEl>
                                          </p:spTgt>
                                        </p:tgtEl>
                                        <p:attrNameLst>
                                          <p:attrName>ppt_x</p:attrName>
                                        </p:attrNameLst>
                                      </p:cBhvr>
                                      <p:tavLst>
                                        <p:tav tm="0">
                                          <p:val>
                                            <p:strVal val="0-#ppt_w/2"/>
                                          </p:val>
                                        </p:tav>
                                        <p:tav tm="100000">
                                          <p:val>
                                            <p:strVal val="#ppt_x"/>
                                          </p:val>
                                        </p:tav>
                                      </p:tavLst>
                                    </p:anim>
                                    <p:anim calcmode="lin" valueType="num">
                                      <p:cBhvr>
                                        <p:cTn id="33" dur="500" fill="hold"/>
                                        <p:tgtEl>
                                          <p:spTgt spid="120">
                                            <p:txEl>
                                              <p:pRg st="4" end="4"/>
                                            </p:txEl>
                                          </p:spTgt>
                                        </p:tgtEl>
                                        <p:attrNameLst>
                                          <p:attrName>ppt_y</p:attrName>
                                        </p:attrNameLst>
                                      </p:cBhvr>
                                      <p:tavLst>
                                        <p:tav tm="0">
                                          <p:val>
                                            <p:strVal val="#ppt_y"/>
                                          </p:val>
                                        </p:tav>
                                        <p:tav tm="100000">
                                          <p:val>
                                            <p:strVal val="#ppt_y"/>
                                          </p:val>
                                        </p:tav>
                                      </p:tavLst>
                                    </p:anim>
                                  </p:childTnLst>
                                </p:cTn>
                              </p:par>
                            </p:childTnLst>
                          </p:cTn>
                        </p:par>
                        <p:par>
                          <p:cTn id="34" fill="hold">
                            <p:stCondLst>
                              <p:cond delay="3000"/>
                            </p:stCondLst>
                            <p:childTnLst>
                              <p:par>
                                <p:cTn id="35" presetID="2" presetClass="entr" presetSubtype="8" fill="hold" grpId="0" nodeType="afterEffect">
                                  <p:stCondLst>
                                    <p:cond delay="0"/>
                                  </p:stCondLst>
                                  <p:iterate>
                                    <p:tmAbs val="0"/>
                                  </p:iterate>
                                  <p:childTnLst>
                                    <p:set>
                                      <p:cBhvr>
                                        <p:cTn id="36" fill="hold"/>
                                        <p:tgtEl>
                                          <p:spTgt spid="120">
                                            <p:txEl>
                                              <p:pRg st="5" end="5"/>
                                            </p:txEl>
                                          </p:spTgt>
                                        </p:tgtEl>
                                        <p:attrNameLst>
                                          <p:attrName>style.visibility</p:attrName>
                                        </p:attrNameLst>
                                      </p:cBhvr>
                                      <p:to>
                                        <p:strVal val="visible"/>
                                      </p:to>
                                    </p:set>
                                    <p:anim calcmode="lin" valueType="num">
                                      <p:cBhvr>
                                        <p:cTn id="37" dur="500" fill="hold"/>
                                        <p:tgtEl>
                                          <p:spTgt spid="120">
                                            <p:txEl>
                                              <p:pRg st="5" end="5"/>
                                            </p:txEl>
                                          </p:spTgt>
                                        </p:tgtEl>
                                        <p:attrNameLst>
                                          <p:attrName>ppt_x</p:attrName>
                                        </p:attrNameLst>
                                      </p:cBhvr>
                                      <p:tavLst>
                                        <p:tav tm="0">
                                          <p:val>
                                            <p:strVal val="0-#ppt_w/2"/>
                                          </p:val>
                                        </p:tav>
                                        <p:tav tm="100000">
                                          <p:val>
                                            <p:strVal val="#ppt_x"/>
                                          </p:val>
                                        </p:tav>
                                      </p:tavLst>
                                    </p:anim>
                                    <p:anim calcmode="lin" valueType="num">
                                      <p:cBhvr>
                                        <p:cTn id="38" dur="500" fill="hold"/>
                                        <p:tgtEl>
                                          <p:spTgt spid="120">
                                            <p:txEl>
                                              <p:pRg st="5" end="5"/>
                                            </p:txEl>
                                          </p:spTgt>
                                        </p:tgtEl>
                                        <p:attrNameLst>
                                          <p:attrName>ppt_y</p:attrName>
                                        </p:attrNameLst>
                                      </p:cBhvr>
                                      <p:tavLst>
                                        <p:tav tm="0">
                                          <p:val>
                                            <p:strVal val="#ppt_y"/>
                                          </p:val>
                                        </p:tav>
                                        <p:tav tm="100000">
                                          <p:val>
                                            <p:strVal val="#ppt_y"/>
                                          </p:val>
                                        </p:tav>
                                      </p:tavLst>
                                    </p:anim>
                                  </p:childTnLst>
                                </p:cTn>
                              </p:par>
                            </p:childTnLst>
                          </p:cTn>
                        </p:par>
                        <p:par>
                          <p:cTn id="39" fill="hold">
                            <p:stCondLst>
                              <p:cond delay="3500"/>
                            </p:stCondLst>
                            <p:childTnLst>
                              <p:par>
                                <p:cTn id="40" presetID="2" presetClass="entr" presetSubtype="8" fill="hold" grpId="0" nodeType="afterEffect">
                                  <p:stCondLst>
                                    <p:cond delay="0"/>
                                  </p:stCondLst>
                                  <p:iterate>
                                    <p:tmAbs val="0"/>
                                  </p:iterate>
                                  <p:childTnLst>
                                    <p:set>
                                      <p:cBhvr>
                                        <p:cTn id="41" fill="hold"/>
                                        <p:tgtEl>
                                          <p:spTgt spid="120">
                                            <p:txEl>
                                              <p:pRg st="6" end="6"/>
                                            </p:txEl>
                                          </p:spTgt>
                                        </p:tgtEl>
                                        <p:attrNameLst>
                                          <p:attrName>style.visibility</p:attrName>
                                        </p:attrNameLst>
                                      </p:cBhvr>
                                      <p:to>
                                        <p:strVal val="visible"/>
                                      </p:to>
                                    </p:set>
                                    <p:anim calcmode="lin" valueType="num">
                                      <p:cBhvr>
                                        <p:cTn id="42" dur="500" fill="hold"/>
                                        <p:tgtEl>
                                          <p:spTgt spid="120">
                                            <p:txEl>
                                              <p:pRg st="6" end="6"/>
                                            </p:txEl>
                                          </p:spTgt>
                                        </p:tgtEl>
                                        <p:attrNameLst>
                                          <p:attrName>ppt_x</p:attrName>
                                        </p:attrNameLst>
                                      </p:cBhvr>
                                      <p:tavLst>
                                        <p:tav tm="0">
                                          <p:val>
                                            <p:strVal val="0-#ppt_w/2"/>
                                          </p:val>
                                        </p:tav>
                                        <p:tav tm="100000">
                                          <p:val>
                                            <p:strVal val="#ppt_x"/>
                                          </p:val>
                                        </p:tav>
                                      </p:tavLst>
                                    </p:anim>
                                    <p:anim calcmode="lin" valueType="num">
                                      <p:cBhvr>
                                        <p:cTn id="43" dur="500" fill="hold"/>
                                        <p:tgtEl>
                                          <p:spTgt spid="120">
                                            <p:txEl>
                                              <p:pRg st="6" end="6"/>
                                            </p:txEl>
                                          </p:spTgt>
                                        </p:tgtEl>
                                        <p:attrNameLst>
                                          <p:attrName>ppt_y</p:attrName>
                                        </p:attrNameLst>
                                      </p:cBhvr>
                                      <p:tavLst>
                                        <p:tav tm="0">
                                          <p:val>
                                            <p:strVal val="#ppt_y"/>
                                          </p:val>
                                        </p:tav>
                                        <p:tav tm="100000">
                                          <p:val>
                                            <p:strVal val="#ppt_y"/>
                                          </p:val>
                                        </p:tav>
                                      </p:tavLst>
                                    </p:anim>
                                  </p:childTnLst>
                                </p:cTn>
                              </p:par>
                            </p:childTnLst>
                          </p:cTn>
                        </p:par>
                        <p:par>
                          <p:cTn id="44" fill="hold">
                            <p:stCondLst>
                              <p:cond delay="4000"/>
                            </p:stCondLst>
                            <p:childTnLst>
                              <p:par>
                                <p:cTn id="45" presetID="2" presetClass="entr" presetSubtype="8" fill="hold" grpId="0" nodeType="afterEffect">
                                  <p:stCondLst>
                                    <p:cond delay="0"/>
                                  </p:stCondLst>
                                  <p:iterate>
                                    <p:tmAbs val="0"/>
                                  </p:iterate>
                                  <p:childTnLst>
                                    <p:set>
                                      <p:cBhvr>
                                        <p:cTn id="46" fill="hold"/>
                                        <p:tgtEl>
                                          <p:spTgt spid="120">
                                            <p:txEl>
                                              <p:pRg st="7" end="7"/>
                                            </p:txEl>
                                          </p:spTgt>
                                        </p:tgtEl>
                                        <p:attrNameLst>
                                          <p:attrName>style.visibility</p:attrName>
                                        </p:attrNameLst>
                                      </p:cBhvr>
                                      <p:to>
                                        <p:strVal val="visible"/>
                                      </p:to>
                                    </p:set>
                                    <p:anim calcmode="lin" valueType="num">
                                      <p:cBhvr>
                                        <p:cTn id="47" dur="500" fill="hold"/>
                                        <p:tgtEl>
                                          <p:spTgt spid="120">
                                            <p:txEl>
                                              <p:pRg st="7" end="7"/>
                                            </p:txEl>
                                          </p:spTgt>
                                        </p:tgtEl>
                                        <p:attrNameLst>
                                          <p:attrName>ppt_x</p:attrName>
                                        </p:attrNameLst>
                                      </p:cBhvr>
                                      <p:tavLst>
                                        <p:tav tm="0">
                                          <p:val>
                                            <p:strVal val="0-#ppt_w/2"/>
                                          </p:val>
                                        </p:tav>
                                        <p:tav tm="100000">
                                          <p:val>
                                            <p:strVal val="#ppt_x"/>
                                          </p:val>
                                        </p:tav>
                                      </p:tavLst>
                                    </p:anim>
                                    <p:anim calcmode="lin" valueType="num">
                                      <p:cBhvr>
                                        <p:cTn id="48" dur="500" fill="hold"/>
                                        <p:tgtEl>
                                          <p:spTgt spid="120">
                                            <p:txEl>
                                              <p:pRg st="7" end="7"/>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0" grpId="0" build="p" bldLvl="5" animBg="1" advAuto="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 name="Shape 123"/>
          <p:cNvSpPr>
            <a:spLocks noGrp="1"/>
          </p:cNvSpPr>
          <p:nvPr>
            <p:ph type="title"/>
          </p:nvPr>
        </p:nvSpPr>
        <p:spPr>
          <a:xfrm>
            <a:off x="457200" y="0"/>
            <a:ext cx="8229600" cy="896112"/>
          </a:xfrm>
          <a:prstGeom prst="rect">
            <a:avLst/>
          </a:prstGeom>
        </p:spPr>
        <p:txBody>
          <a:bodyPr/>
          <a:lstStyle/>
          <a:p>
            <a:r>
              <a:rPr lang="en-US" dirty="0"/>
              <a:t>Independence from Spain</a:t>
            </a:r>
            <a:endParaRPr dirty="0"/>
          </a:p>
        </p:txBody>
      </p:sp>
      <p:sp>
        <p:nvSpPr>
          <p:cNvPr id="124" name="Shape 124"/>
          <p:cNvSpPr>
            <a:spLocks noGrp="1"/>
          </p:cNvSpPr>
          <p:nvPr>
            <p:ph type="body" idx="1"/>
          </p:nvPr>
        </p:nvSpPr>
        <p:spPr>
          <a:xfrm>
            <a:off x="457200" y="896112"/>
            <a:ext cx="8229600" cy="5632004"/>
          </a:xfrm>
          <a:prstGeom prst="rect">
            <a:avLst/>
          </a:prstGeom>
        </p:spPr>
        <p:txBody>
          <a:bodyPr>
            <a:normAutofit fontScale="92500"/>
          </a:bodyPr>
          <a:lstStyle/>
          <a:p>
            <a:pPr marL="443788" indent="-443788" defTabSz="532546">
              <a:lnSpc>
                <a:spcPct val="90000"/>
              </a:lnSpc>
              <a:spcBef>
                <a:spcPts val="300"/>
              </a:spcBef>
              <a:defRPr sz="1856">
                <a:solidFill>
                  <a:srgbClr val="080808"/>
                </a:solidFill>
              </a:defRPr>
            </a:pPr>
            <a:r>
              <a:rPr lang="en-US" sz="2400" dirty="0"/>
              <a:t>In the 18</a:t>
            </a:r>
            <a:r>
              <a:rPr lang="en-US" sz="2400" baseline="30000" dirty="0"/>
              <a:t>th</a:t>
            </a:r>
            <a:r>
              <a:rPr lang="en-US" sz="2400" dirty="0"/>
              <a:t> century, Spain was wealthy and powerful, as were its rivals, Great Britain and France.</a:t>
            </a:r>
            <a:endParaRPr sz="2400" dirty="0"/>
          </a:p>
          <a:p>
            <a:pPr marL="443788" indent="-443788" defTabSz="532546">
              <a:lnSpc>
                <a:spcPct val="90000"/>
              </a:lnSpc>
              <a:spcBef>
                <a:spcPts val="300"/>
              </a:spcBef>
              <a:defRPr sz="1856">
                <a:solidFill>
                  <a:srgbClr val="080808"/>
                </a:solidFill>
              </a:defRPr>
            </a:pPr>
            <a:r>
              <a:rPr lang="en-US" sz="2400" dirty="0"/>
              <a:t>In 1808, France invaded Spain and removed the king, and Emperor Napoleon made himself ruler of Spain.</a:t>
            </a:r>
          </a:p>
          <a:p>
            <a:pPr marL="904037" lvl="2" indent="-443788" defTabSz="532546">
              <a:lnSpc>
                <a:spcPct val="90000"/>
              </a:lnSpc>
              <a:spcBef>
                <a:spcPts val="300"/>
              </a:spcBef>
              <a:buFont typeface="Arial" charset="0"/>
              <a:buChar char="•"/>
              <a:defRPr sz="1856">
                <a:solidFill>
                  <a:srgbClr val="080808"/>
                </a:solidFill>
              </a:defRPr>
            </a:pPr>
            <a:r>
              <a:rPr lang="en-US" sz="2400" dirty="0"/>
              <a:t>Many in Mexico were not sure they supported the new French government, others did not like the old Spanish government, and some called for independence.</a:t>
            </a:r>
          </a:p>
          <a:p>
            <a:pPr marL="443788" indent="-443788" defTabSz="532546">
              <a:lnSpc>
                <a:spcPct val="90000"/>
              </a:lnSpc>
              <a:spcBef>
                <a:spcPts val="300"/>
              </a:spcBef>
              <a:defRPr sz="1856">
                <a:solidFill>
                  <a:srgbClr val="080808"/>
                </a:solidFill>
              </a:defRPr>
            </a:pPr>
            <a:r>
              <a:rPr lang="en-US" sz="2400" dirty="0"/>
              <a:t>Miguel Hidalgo, a priest of the Roman Catholic Church,  and his group were the first to call for Mexican independence.</a:t>
            </a:r>
          </a:p>
          <a:p>
            <a:pPr marL="443788" indent="-443788" defTabSz="532546">
              <a:lnSpc>
                <a:spcPct val="90000"/>
              </a:lnSpc>
              <a:spcBef>
                <a:spcPts val="300"/>
              </a:spcBef>
              <a:defRPr sz="1856">
                <a:solidFill>
                  <a:srgbClr val="080808"/>
                </a:solidFill>
              </a:defRPr>
            </a:pPr>
            <a:r>
              <a:rPr lang="en-US" sz="2400" dirty="0"/>
              <a:t>His group of rebels won early victories, but they were eventually overtaken by the Spanish army.</a:t>
            </a:r>
          </a:p>
          <a:p>
            <a:pPr marL="904037" lvl="2" indent="-443788" defTabSz="532546">
              <a:lnSpc>
                <a:spcPct val="90000"/>
              </a:lnSpc>
              <a:spcBef>
                <a:spcPts val="300"/>
              </a:spcBef>
              <a:buFont typeface="Arial" charset="0"/>
              <a:buChar char="•"/>
              <a:defRPr sz="1856">
                <a:solidFill>
                  <a:srgbClr val="080808"/>
                </a:solidFill>
              </a:defRPr>
            </a:pPr>
            <a:r>
              <a:rPr lang="en-US" sz="2400" dirty="0"/>
              <a:t>Despite his death, Hidalgo became a symbol of Mexican independence.</a:t>
            </a:r>
          </a:p>
          <a:p>
            <a:pPr marL="443788" indent="-443788" defTabSz="532546">
              <a:lnSpc>
                <a:spcPct val="90000"/>
              </a:lnSpc>
              <a:spcBef>
                <a:spcPts val="300"/>
              </a:spcBef>
              <a:defRPr sz="1856">
                <a:solidFill>
                  <a:srgbClr val="080808"/>
                </a:solidFill>
              </a:defRPr>
            </a:pPr>
            <a:r>
              <a:rPr lang="en-US" sz="2400" dirty="0"/>
              <a:t>In 1821, Mexican independence came when General Santa Anna, who fought for the Spanish, switched sides and helped Mexico gain independence.</a:t>
            </a:r>
          </a:p>
          <a:p>
            <a:pPr marL="904037" lvl="2" indent="-443788" defTabSz="532546">
              <a:lnSpc>
                <a:spcPct val="90000"/>
              </a:lnSpc>
              <a:spcBef>
                <a:spcPts val="300"/>
              </a:spcBef>
              <a:buFont typeface="Arial" charset="0"/>
              <a:buChar char="•"/>
              <a:defRPr sz="1856">
                <a:solidFill>
                  <a:srgbClr val="080808"/>
                </a:solidFill>
              </a:defRPr>
            </a:pPr>
            <a:r>
              <a:rPr lang="en-US" sz="2400" dirty="0"/>
              <a:t>He would eventually be elected president for a time.</a:t>
            </a:r>
          </a:p>
        </p:txBody>
      </p:sp>
      <p:sp>
        <p:nvSpPr>
          <p:cNvPr id="125" name="Shape 125"/>
          <p:cNvSpPr>
            <a:spLocks noGrp="1"/>
          </p:cNvSpPr>
          <p:nvPr>
            <p:ph type="sldNum" sz="quarter" idx="4294967295"/>
          </p:nvPr>
        </p:nvSpPr>
        <p:spPr>
          <a:xfrm>
            <a:off x="8526699" y="6528116"/>
            <a:ext cx="312499" cy="294639"/>
          </a:xfrm>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t>18</a:t>
            </a:fld>
            <a:endParaRP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1" nodeType="afterEffect">
                                  <p:stCondLst>
                                    <p:cond delay="0"/>
                                  </p:stCondLst>
                                  <p:iterate>
                                    <p:tmAbs val="0"/>
                                  </p:iterate>
                                  <p:childTnLst>
                                    <p:set>
                                      <p:cBhvr>
                                        <p:cTn id="6" fill="hold"/>
                                        <p:tgtEl>
                                          <p:spTgt spid="124">
                                            <p:bg/>
                                          </p:spTgt>
                                        </p:tgtEl>
                                        <p:attrNameLst>
                                          <p:attrName>style.visibility</p:attrName>
                                        </p:attrNameLst>
                                      </p:cBhvr>
                                      <p:to>
                                        <p:strVal val="visible"/>
                                      </p:to>
                                    </p:set>
                                    <p:anim calcmode="lin" valueType="num">
                                      <p:cBhvr>
                                        <p:cTn id="7" dur="500" fill="hold"/>
                                        <p:tgtEl>
                                          <p:spTgt spid="124">
                                            <p:bg/>
                                          </p:spTgt>
                                        </p:tgtEl>
                                        <p:attrNameLst>
                                          <p:attrName>ppt_x</p:attrName>
                                        </p:attrNameLst>
                                      </p:cBhvr>
                                      <p:tavLst>
                                        <p:tav tm="0">
                                          <p:val>
                                            <p:strVal val="0-#ppt_w/2"/>
                                          </p:val>
                                        </p:tav>
                                        <p:tav tm="100000">
                                          <p:val>
                                            <p:strVal val="#ppt_x"/>
                                          </p:val>
                                        </p:tav>
                                      </p:tavLst>
                                    </p:anim>
                                    <p:anim calcmode="lin" valueType="num">
                                      <p:cBhvr>
                                        <p:cTn id="8" dur="500" fill="hold"/>
                                        <p:tgtEl>
                                          <p:spTgt spid="124">
                                            <p:bg/>
                                          </p:spTgt>
                                        </p:tgtEl>
                                        <p:attrNameLst>
                                          <p:attrName>ppt_y</p:attrName>
                                        </p:attrNameLst>
                                      </p:cBhvr>
                                      <p:tavLst>
                                        <p:tav tm="0">
                                          <p:val>
                                            <p:strVal val="#ppt_y"/>
                                          </p:val>
                                        </p:tav>
                                        <p:tav tm="100000">
                                          <p:val>
                                            <p:strVal val="#ppt_y"/>
                                          </p:val>
                                        </p:tav>
                                      </p:tavLst>
                                    </p:anim>
                                  </p:childTnLst>
                                </p:cTn>
                              </p:par>
                              <p:par>
                                <p:cTn id="9" presetID="2" presetClass="entr" presetSubtype="8" fill="hold" grpId="1" nodeType="withEffect">
                                  <p:stCondLst>
                                    <p:cond delay="0"/>
                                  </p:stCondLst>
                                  <p:iterate>
                                    <p:tmAbs val="0"/>
                                  </p:iterate>
                                  <p:childTnLst>
                                    <p:set>
                                      <p:cBhvr>
                                        <p:cTn id="10" fill="hold"/>
                                        <p:tgtEl>
                                          <p:spTgt spid="124">
                                            <p:txEl>
                                              <p:pRg st="0" end="0"/>
                                            </p:txEl>
                                          </p:spTgt>
                                        </p:tgtEl>
                                        <p:attrNameLst>
                                          <p:attrName>style.visibility</p:attrName>
                                        </p:attrNameLst>
                                      </p:cBhvr>
                                      <p:to>
                                        <p:strVal val="visible"/>
                                      </p:to>
                                    </p:set>
                                    <p:anim calcmode="lin" valueType="num">
                                      <p:cBhvr>
                                        <p:cTn id="11" dur="500" fill="hold"/>
                                        <p:tgtEl>
                                          <p:spTgt spid="124">
                                            <p:txEl>
                                              <p:pRg st="0" end="0"/>
                                            </p:txEl>
                                          </p:spTgt>
                                        </p:tgtEl>
                                        <p:attrNameLst>
                                          <p:attrName>ppt_x</p:attrName>
                                        </p:attrNameLst>
                                      </p:cBhvr>
                                      <p:tavLst>
                                        <p:tav tm="0">
                                          <p:val>
                                            <p:strVal val="0-#ppt_w/2"/>
                                          </p:val>
                                        </p:tav>
                                        <p:tav tm="100000">
                                          <p:val>
                                            <p:strVal val="#ppt_x"/>
                                          </p:val>
                                        </p:tav>
                                      </p:tavLst>
                                    </p:anim>
                                    <p:anim calcmode="lin" valueType="num">
                                      <p:cBhvr>
                                        <p:cTn id="12" dur="500" fill="hold"/>
                                        <p:tgtEl>
                                          <p:spTgt spid="124">
                                            <p:txEl>
                                              <p:pRg st="0" end="0"/>
                                            </p:txEl>
                                          </p:spTgt>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2" presetClass="entr" presetSubtype="8" fill="hold" grpId="1" nodeType="afterEffect">
                                  <p:stCondLst>
                                    <p:cond delay="0"/>
                                  </p:stCondLst>
                                  <p:iterate>
                                    <p:tmAbs val="0"/>
                                  </p:iterate>
                                  <p:childTnLst>
                                    <p:set>
                                      <p:cBhvr>
                                        <p:cTn id="15" fill="hold"/>
                                        <p:tgtEl>
                                          <p:spTgt spid="124">
                                            <p:txEl>
                                              <p:pRg st="1" end="1"/>
                                            </p:txEl>
                                          </p:spTgt>
                                        </p:tgtEl>
                                        <p:attrNameLst>
                                          <p:attrName>style.visibility</p:attrName>
                                        </p:attrNameLst>
                                      </p:cBhvr>
                                      <p:to>
                                        <p:strVal val="visible"/>
                                      </p:to>
                                    </p:set>
                                    <p:anim calcmode="lin" valueType="num">
                                      <p:cBhvr>
                                        <p:cTn id="16" dur="500" fill="hold"/>
                                        <p:tgtEl>
                                          <p:spTgt spid="124">
                                            <p:txEl>
                                              <p:pRg st="1" end="1"/>
                                            </p:txEl>
                                          </p:spTgt>
                                        </p:tgtEl>
                                        <p:attrNameLst>
                                          <p:attrName>ppt_x</p:attrName>
                                        </p:attrNameLst>
                                      </p:cBhvr>
                                      <p:tavLst>
                                        <p:tav tm="0">
                                          <p:val>
                                            <p:strVal val="0-#ppt_w/2"/>
                                          </p:val>
                                        </p:tav>
                                        <p:tav tm="100000">
                                          <p:val>
                                            <p:strVal val="#ppt_x"/>
                                          </p:val>
                                        </p:tav>
                                      </p:tavLst>
                                    </p:anim>
                                    <p:anim calcmode="lin" valueType="num">
                                      <p:cBhvr>
                                        <p:cTn id="17" dur="500" fill="hold"/>
                                        <p:tgtEl>
                                          <p:spTgt spid="124">
                                            <p:txEl>
                                              <p:pRg st="1" end="1"/>
                                            </p:txEl>
                                          </p:spTgt>
                                        </p:tgtEl>
                                        <p:attrNameLst>
                                          <p:attrName>ppt_y</p:attrName>
                                        </p:attrNameLst>
                                      </p:cBhvr>
                                      <p:tavLst>
                                        <p:tav tm="0">
                                          <p:val>
                                            <p:strVal val="#ppt_y"/>
                                          </p:val>
                                        </p:tav>
                                        <p:tav tm="100000">
                                          <p:val>
                                            <p:strVal val="#ppt_y"/>
                                          </p:val>
                                        </p:tav>
                                      </p:tavLst>
                                    </p:anim>
                                  </p:childTnLst>
                                </p:cTn>
                              </p:par>
                            </p:childTnLst>
                          </p:cTn>
                        </p:par>
                        <p:par>
                          <p:cTn id="18" fill="hold">
                            <p:stCondLst>
                              <p:cond delay="1000"/>
                            </p:stCondLst>
                            <p:childTnLst>
                              <p:par>
                                <p:cTn id="19" presetID="2" presetClass="entr" presetSubtype="8" fill="hold" grpId="1" nodeType="afterEffect">
                                  <p:stCondLst>
                                    <p:cond delay="0"/>
                                  </p:stCondLst>
                                  <p:iterate>
                                    <p:tmAbs val="0"/>
                                  </p:iterate>
                                  <p:childTnLst>
                                    <p:set>
                                      <p:cBhvr>
                                        <p:cTn id="20" fill="hold"/>
                                        <p:tgtEl>
                                          <p:spTgt spid="124">
                                            <p:txEl>
                                              <p:pRg st="2" end="2"/>
                                            </p:txEl>
                                          </p:spTgt>
                                        </p:tgtEl>
                                        <p:attrNameLst>
                                          <p:attrName>style.visibility</p:attrName>
                                        </p:attrNameLst>
                                      </p:cBhvr>
                                      <p:to>
                                        <p:strVal val="visible"/>
                                      </p:to>
                                    </p:set>
                                    <p:anim calcmode="lin" valueType="num">
                                      <p:cBhvr>
                                        <p:cTn id="21" dur="500" fill="hold"/>
                                        <p:tgtEl>
                                          <p:spTgt spid="124">
                                            <p:txEl>
                                              <p:pRg st="2" end="2"/>
                                            </p:txEl>
                                          </p:spTgt>
                                        </p:tgtEl>
                                        <p:attrNameLst>
                                          <p:attrName>ppt_x</p:attrName>
                                        </p:attrNameLst>
                                      </p:cBhvr>
                                      <p:tavLst>
                                        <p:tav tm="0">
                                          <p:val>
                                            <p:strVal val="0-#ppt_w/2"/>
                                          </p:val>
                                        </p:tav>
                                        <p:tav tm="100000">
                                          <p:val>
                                            <p:strVal val="#ppt_x"/>
                                          </p:val>
                                        </p:tav>
                                      </p:tavLst>
                                    </p:anim>
                                    <p:anim calcmode="lin" valueType="num">
                                      <p:cBhvr>
                                        <p:cTn id="22" dur="500" fill="hold"/>
                                        <p:tgtEl>
                                          <p:spTgt spid="124">
                                            <p:txEl>
                                              <p:pRg st="2" end="2"/>
                                            </p:txEl>
                                          </p:spTgt>
                                        </p:tgtEl>
                                        <p:attrNameLst>
                                          <p:attrName>ppt_y</p:attrName>
                                        </p:attrNameLst>
                                      </p:cBhvr>
                                      <p:tavLst>
                                        <p:tav tm="0">
                                          <p:val>
                                            <p:strVal val="#ppt_y"/>
                                          </p:val>
                                        </p:tav>
                                        <p:tav tm="100000">
                                          <p:val>
                                            <p:strVal val="#ppt_y"/>
                                          </p:val>
                                        </p:tav>
                                      </p:tavLst>
                                    </p:anim>
                                  </p:childTnLst>
                                </p:cTn>
                              </p:par>
                            </p:childTnLst>
                          </p:cTn>
                        </p:par>
                        <p:par>
                          <p:cTn id="23" fill="hold">
                            <p:stCondLst>
                              <p:cond delay="1500"/>
                            </p:stCondLst>
                            <p:childTnLst>
                              <p:par>
                                <p:cTn id="24" presetID="2" presetClass="entr" presetSubtype="8" fill="hold" grpId="1" nodeType="afterEffect">
                                  <p:stCondLst>
                                    <p:cond delay="0"/>
                                  </p:stCondLst>
                                  <p:iterate>
                                    <p:tmAbs val="0"/>
                                  </p:iterate>
                                  <p:childTnLst>
                                    <p:set>
                                      <p:cBhvr>
                                        <p:cTn id="25" fill="hold"/>
                                        <p:tgtEl>
                                          <p:spTgt spid="124">
                                            <p:txEl>
                                              <p:pRg st="3" end="3"/>
                                            </p:txEl>
                                          </p:spTgt>
                                        </p:tgtEl>
                                        <p:attrNameLst>
                                          <p:attrName>style.visibility</p:attrName>
                                        </p:attrNameLst>
                                      </p:cBhvr>
                                      <p:to>
                                        <p:strVal val="visible"/>
                                      </p:to>
                                    </p:set>
                                    <p:anim calcmode="lin" valueType="num">
                                      <p:cBhvr>
                                        <p:cTn id="26" dur="500" fill="hold"/>
                                        <p:tgtEl>
                                          <p:spTgt spid="124">
                                            <p:txEl>
                                              <p:pRg st="3" end="3"/>
                                            </p:txEl>
                                          </p:spTgt>
                                        </p:tgtEl>
                                        <p:attrNameLst>
                                          <p:attrName>ppt_x</p:attrName>
                                        </p:attrNameLst>
                                      </p:cBhvr>
                                      <p:tavLst>
                                        <p:tav tm="0">
                                          <p:val>
                                            <p:strVal val="0-#ppt_w/2"/>
                                          </p:val>
                                        </p:tav>
                                        <p:tav tm="100000">
                                          <p:val>
                                            <p:strVal val="#ppt_x"/>
                                          </p:val>
                                        </p:tav>
                                      </p:tavLst>
                                    </p:anim>
                                    <p:anim calcmode="lin" valueType="num">
                                      <p:cBhvr>
                                        <p:cTn id="27" dur="500" fill="hold"/>
                                        <p:tgtEl>
                                          <p:spTgt spid="124">
                                            <p:txEl>
                                              <p:pRg st="3" end="3"/>
                                            </p:txEl>
                                          </p:spTgt>
                                        </p:tgtEl>
                                        <p:attrNameLst>
                                          <p:attrName>ppt_y</p:attrName>
                                        </p:attrNameLst>
                                      </p:cBhvr>
                                      <p:tavLst>
                                        <p:tav tm="0">
                                          <p:val>
                                            <p:strVal val="#ppt_y"/>
                                          </p:val>
                                        </p:tav>
                                        <p:tav tm="100000">
                                          <p:val>
                                            <p:strVal val="#ppt_y"/>
                                          </p:val>
                                        </p:tav>
                                      </p:tavLst>
                                    </p:anim>
                                  </p:childTnLst>
                                </p:cTn>
                              </p:par>
                            </p:childTnLst>
                          </p:cTn>
                        </p:par>
                        <p:par>
                          <p:cTn id="28" fill="hold">
                            <p:stCondLst>
                              <p:cond delay="2000"/>
                            </p:stCondLst>
                            <p:childTnLst>
                              <p:par>
                                <p:cTn id="29" presetID="2" presetClass="entr" presetSubtype="8" fill="hold" grpId="1" nodeType="afterEffect">
                                  <p:stCondLst>
                                    <p:cond delay="0"/>
                                  </p:stCondLst>
                                  <p:iterate>
                                    <p:tmAbs val="0"/>
                                  </p:iterate>
                                  <p:childTnLst>
                                    <p:set>
                                      <p:cBhvr>
                                        <p:cTn id="30" fill="hold"/>
                                        <p:tgtEl>
                                          <p:spTgt spid="124">
                                            <p:txEl>
                                              <p:pRg st="4" end="4"/>
                                            </p:txEl>
                                          </p:spTgt>
                                        </p:tgtEl>
                                        <p:attrNameLst>
                                          <p:attrName>style.visibility</p:attrName>
                                        </p:attrNameLst>
                                      </p:cBhvr>
                                      <p:to>
                                        <p:strVal val="visible"/>
                                      </p:to>
                                    </p:set>
                                    <p:anim calcmode="lin" valueType="num">
                                      <p:cBhvr>
                                        <p:cTn id="31" dur="500" fill="hold"/>
                                        <p:tgtEl>
                                          <p:spTgt spid="124">
                                            <p:txEl>
                                              <p:pRg st="4" end="4"/>
                                            </p:txEl>
                                          </p:spTgt>
                                        </p:tgtEl>
                                        <p:attrNameLst>
                                          <p:attrName>ppt_x</p:attrName>
                                        </p:attrNameLst>
                                      </p:cBhvr>
                                      <p:tavLst>
                                        <p:tav tm="0">
                                          <p:val>
                                            <p:strVal val="0-#ppt_w/2"/>
                                          </p:val>
                                        </p:tav>
                                        <p:tav tm="100000">
                                          <p:val>
                                            <p:strVal val="#ppt_x"/>
                                          </p:val>
                                        </p:tav>
                                      </p:tavLst>
                                    </p:anim>
                                    <p:anim calcmode="lin" valueType="num">
                                      <p:cBhvr>
                                        <p:cTn id="32" dur="500" fill="hold"/>
                                        <p:tgtEl>
                                          <p:spTgt spid="124">
                                            <p:txEl>
                                              <p:pRg st="4" end="4"/>
                                            </p:txEl>
                                          </p:spTgt>
                                        </p:tgtEl>
                                        <p:attrNameLst>
                                          <p:attrName>ppt_y</p:attrName>
                                        </p:attrNameLst>
                                      </p:cBhvr>
                                      <p:tavLst>
                                        <p:tav tm="0">
                                          <p:val>
                                            <p:strVal val="#ppt_y"/>
                                          </p:val>
                                        </p:tav>
                                        <p:tav tm="100000">
                                          <p:val>
                                            <p:strVal val="#ppt_y"/>
                                          </p:val>
                                        </p:tav>
                                      </p:tavLst>
                                    </p:anim>
                                  </p:childTnLst>
                                </p:cTn>
                              </p:par>
                            </p:childTnLst>
                          </p:cTn>
                        </p:par>
                        <p:par>
                          <p:cTn id="33" fill="hold">
                            <p:stCondLst>
                              <p:cond delay="2500"/>
                            </p:stCondLst>
                            <p:childTnLst>
                              <p:par>
                                <p:cTn id="34" presetID="2" presetClass="entr" presetSubtype="8" fill="hold" grpId="1" nodeType="afterEffect">
                                  <p:stCondLst>
                                    <p:cond delay="0"/>
                                  </p:stCondLst>
                                  <p:iterate>
                                    <p:tmAbs val="0"/>
                                  </p:iterate>
                                  <p:childTnLst>
                                    <p:set>
                                      <p:cBhvr>
                                        <p:cTn id="35" fill="hold"/>
                                        <p:tgtEl>
                                          <p:spTgt spid="124">
                                            <p:txEl>
                                              <p:pRg st="5" end="5"/>
                                            </p:txEl>
                                          </p:spTgt>
                                        </p:tgtEl>
                                        <p:attrNameLst>
                                          <p:attrName>style.visibility</p:attrName>
                                        </p:attrNameLst>
                                      </p:cBhvr>
                                      <p:to>
                                        <p:strVal val="visible"/>
                                      </p:to>
                                    </p:set>
                                    <p:anim calcmode="lin" valueType="num">
                                      <p:cBhvr>
                                        <p:cTn id="36" dur="500" fill="hold"/>
                                        <p:tgtEl>
                                          <p:spTgt spid="124">
                                            <p:txEl>
                                              <p:pRg st="5" end="5"/>
                                            </p:txEl>
                                          </p:spTgt>
                                        </p:tgtEl>
                                        <p:attrNameLst>
                                          <p:attrName>ppt_x</p:attrName>
                                        </p:attrNameLst>
                                      </p:cBhvr>
                                      <p:tavLst>
                                        <p:tav tm="0">
                                          <p:val>
                                            <p:strVal val="0-#ppt_w/2"/>
                                          </p:val>
                                        </p:tav>
                                        <p:tav tm="100000">
                                          <p:val>
                                            <p:strVal val="#ppt_x"/>
                                          </p:val>
                                        </p:tav>
                                      </p:tavLst>
                                    </p:anim>
                                    <p:anim calcmode="lin" valueType="num">
                                      <p:cBhvr>
                                        <p:cTn id="37" dur="500" fill="hold"/>
                                        <p:tgtEl>
                                          <p:spTgt spid="124">
                                            <p:txEl>
                                              <p:pRg st="5" end="5"/>
                                            </p:txEl>
                                          </p:spTgt>
                                        </p:tgtEl>
                                        <p:attrNameLst>
                                          <p:attrName>ppt_y</p:attrName>
                                        </p:attrNameLst>
                                      </p:cBhvr>
                                      <p:tavLst>
                                        <p:tav tm="0">
                                          <p:val>
                                            <p:strVal val="#ppt_y"/>
                                          </p:val>
                                        </p:tav>
                                        <p:tav tm="100000">
                                          <p:val>
                                            <p:strVal val="#ppt_y"/>
                                          </p:val>
                                        </p:tav>
                                      </p:tavLst>
                                    </p:anim>
                                  </p:childTnLst>
                                </p:cTn>
                              </p:par>
                            </p:childTnLst>
                          </p:cTn>
                        </p:par>
                        <p:par>
                          <p:cTn id="38" fill="hold">
                            <p:stCondLst>
                              <p:cond delay="3000"/>
                            </p:stCondLst>
                            <p:childTnLst>
                              <p:par>
                                <p:cTn id="39" presetID="2" presetClass="entr" presetSubtype="8" fill="hold" grpId="1" nodeType="afterEffect">
                                  <p:stCondLst>
                                    <p:cond delay="0"/>
                                  </p:stCondLst>
                                  <p:iterate>
                                    <p:tmAbs val="0"/>
                                  </p:iterate>
                                  <p:childTnLst>
                                    <p:set>
                                      <p:cBhvr>
                                        <p:cTn id="40" fill="hold"/>
                                        <p:tgtEl>
                                          <p:spTgt spid="124">
                                            <p:txEl>
                                              <p:pRg st="6" end="6"/>
                                            </p:txEl>
                                          </p:spTgt>
                                        </p:tgtEl>
                                        <p:attrNameLst>
                                          <p:attrName>style.visibility</p:attrName>
                                        </p:attrNameLst>
                                      </p:cBhvr>
                                      <p:to>
                                        <p:strVal val="visible"/>
                                      </p:to>
                                    </p:set>
                                    <p:anim calcmode="lin" valueType="num">
                                      <p:cBhvr>
                                        <p:cTn id="41" dur="500" fill="hold"/>
                                        <p:tgtEl>
                                          <p:spTgt spid="124">
                                            <p:txEl>
                                              <p:pRg st="6" end="6"/>
                                            </p:txEl>
                                          </p:spTgt>
                                        </p:tgtEl>
                                        <p:attrNameLst>
                                          <p:attrName>ppt_x</p:attrName>
                                        </p:attrNameLst>
                                      </p:cBhvr>
                                      <p:tavLst>
                                        <p:tav tm="0">
                                          <p:val>
                                            <p:strVal val="0-#ppt_w/2"/>
                                          </p:val>
                                        </p:tav>
                                        <p:tav tm="100000">
                                          <p:val>
                                            <p:strVal val="#ppt_x"/>
                                          </p:val>
                                        </p:tav>
                                      </p:tavLst>
                                    </p:anim>
                                    <p:anim calcmode="lin" valueType="num">
                                      <p:cBhvr>
                                        <p:cTn id="42" dur="500" fill="hold"/>
                                        <p:tgtEl>
                                          <p:spTgt spid="124">
                                            <p:txEl>
                                              <p:pRg st="6" end="6"/>
                                            </p:txEl>
                                          </p:spTgt>
                                        </p:tgtEl>
                                        <p:attrNameLst>
                                          <p:attrName>ppt_y</p:attrName>
                                        </p:attrNameLst>
                                      </p:cBhvr>
                                      <p:tavLst>
                                        <p:tav tm="0">
                                          <p:val>
                                            <p:strVal val="#ppt_y"/>
                                          </p:val>
                                        </p:tav>
                                        <p:tav tm="100000">
                                          <p:val>
                                            <p:strVal val="#ppt_y"/>
                                          </p:val>
                                        </p:tav>
                                      </p:tavLst>
                                    </p:anim>
                                  </p:childTnLst>
                                </p:cTn>
                              </p:par>
                            </p:childTnLst>
                          </p:cTn>
                        </p:par>
                        <p:par>
                          <p:cTn id="43" fill="hold">
                            <p:stCondLst>
                              <p:cond delay="3500"/>
                            </p:stCondLst>
                            <p:childTnLst>
                              <p:par>
                                <p:cTn id="44" presetID="2" presetClass="entr" presetSubtype="8" fill="hold" grpId="1" nodeType="afterEffect">
                                  <p:stCondLst>
                                    <p:cond delay="0"/>
                                  </p:stCondLst>
                                  <p:iterate>
                                    <p:tmAbs val="0"/>
                                  </p:iterate>
                                  <p:childTnLst>
                                    <p:set>
                                      <p:cBhvr>
                                        <p:cTn id="45" fill="hold"/>
                                        <p:tgtEl>
                                          <p:spTgt spid="124">
                                            <p:txEl>
                                              <p:pRg st="7" end="7"/>
                                            </p:txEl>
                                          </p:spTgt>
                                        </p:tgtEl>
                                        <p:attrNameLst>
                                          <p:attrName>style.visibility</p:attrName>
                                        </p:attrNameLst>
                                      </p:cBhvr>
                                      <p:to>
                                        <p:strVal val="visible"/>
                                      </p:to>
                                    </p:set>
                                    <p:anim calcmode="lin" valueType="num">
                                      <p:cBhvr>
                                        <p:cTn id="46" dur="500" fill="hold"/>
                                        <p:tgtEl>
                                          <p:spTgt spid="124">
                                            <p:txEl>
                                              <p:pRg st="7" end="7"/>
                                            </p:txEl>
                                          </p:spTgt>
                                        </p:tgtEl>
                                        <p:attrNameLst>
                                          <p:attrName>ppt_x</p:attrName>
                                        </p:attrNameLst>
                                      </p:cBhvr>
                                      <p:tavLst>
                                        <p:tav tm="0">
                                          <p:val>
                                            <p:strVal val="0-#ppt_w/2"/>
                                          </p:val>
                                        </p:tav>
                                        <p:tav tm="100000">
                                          <p:val>
                                            <p:strVal val="#ppt_x"/>
                                          </p:val>
                                        </p:tav>
                                      </p:tavLst>
                                    </p:anim>
                                    <p:anim calcmode="lin" valueType="num">
                                      <p:cBhvr>
                                        <p:cTn id="47" dur="500" fill="hold"/>
                                        <p:tgtEl>
                                          <p:spTgt spid="124">
                                            <p:txEl>
                                              <p:pRg st="7" end="7"/>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4" grpId="1" build="p" bldLvl="5" animBg="1" advAuto="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 name="Shape 123"/>
          <p:cNvSpPr>
            <a:spLocks noGrp="1"/>
          </p:cNvSpPr>
          <p:nvPr>
            <p:ph type="title"/>
          </p:nvPr>
        </p:nvSpPr>
        <p:spPr>
          <a:xfrm>
            <a:off x="0" y="0"/>
            <a:ext cx="9144000" cy="896112"/>
          </a:xfrm>
          <a:prstGeom prst="rect">
            <a:avLst/>
          </a:prstGeom>
        </p:spPr>
        <p:txBody>
          <a:bodyPr>
            <a:noAutofit/>
          </a:bodyPr>
          <a:lstStyle/>
          <a:p>
            <a:r>
              <a:rPr lang="en-US" sz="3500" dirty="0"/>
              <a:t>Problems with Mexico’s Northern Neighbor</a:t>
            </a:r>
            <a:endParaRPr sz="3500" dirty="0"/>
          </a:p>
        </p:txBody>
      </p:sp>
      <p:sp>
        <p:nvSpPr>
          <p:cNvPr id="124" name="Shape 124"/>
          <p:cNvSpPr>
            <a:spLocks noGrp="1"/>
          </p:cNvSpPr>
          <p:nvPr>
            <p:ph type="body" idx="1"/>
          </p:nvPr>
        </p:nvSpPr>
        <p:spPr>
          <a:xfrm>
            <a:off x="457200" y="896112"/>
            <a:ext cx="8229600" cy="5632004"/>
          </a:xfrm>
          <a:prstGeom prst="rect">
            <a:avLst/>
          </a:prstGeom>
        </p:spPr>
        <p:txBody>
          <a:bodyPr>
            <a:normAutofit lnSpcReduction="10000"/>
          </a:bodyPr>
          <a:lstStyle/>
          <a:p>
            <a:pPr marL="443788" indent="-443788" defTabSz="532546">
              <a:lnSpc>
                <a:spcPct val="90000"/>
              </a:lnSpc>
              <a:spcBef>
                <a:spcPts val="300"/>
              </a:spcBef>
              <a:defRPr sz="1856">
                <a:solidFill>
                  <a:srgbClr val="080808"/>
                </a:solidFill>
              </a:defRPr>
            </a:pPr>
            <a:r>
              <a:rPr lang="en-US" sz="2400" dirty="0"/>
              <a:t>Early Mexico had trouble developing a stable government and had problems along its border with the United States to the north.</a:t>
            </a:r>
          </a:p>
          <a:p>
            <a:pPr marL="443788" indent="-443788" defTabSz="532546">
              <a:lnSpc>
                <a:spcPct val="90000"/>
              </a:lnSpc>
              <a:spcBef>
                <a:spcPts val="300"/>
              </a:spcBef>
              <a:defRPr sz="1856">
                <a:solidFill>
                  <a:srgbClr val="080808"/>
                </a:solidFill>
              </a:defRPr>
            </a:pPr>
            <a:r>
              <a:rPr lang="en-US" sz="2400" dirty="0"/>
              <a:t>Texas, a part of Mexico, had a revolution in 1835.</a:t>
            </a:r>
          </a:p>
          <a:p>
            <a:pPr marL="904037" lvl="2" indent="-443788" defTabSz="532546">
              <a:lnSpc>
                <a:spcPct val="90000"/>
              </a:lnSpc>
              <a:spcBef>
                <a:spcPts val="300"/>
              </a:spcBef>
              <a:buFont typeface="Arial" charset="0"/>
              <a:buChar char="•"/>
              <a:defRPr sz="1856">
                <a:solidFill>
                  <a:srgbClr val="080808"/>
                </a:solidFill>
              </a:defRPr>
            </a:pPr>
            <a:r>
              <a:rPr lang="en-US" sz="2400" dirty="0"/>
              <a:t>Santa Anna led the attack to suppress the revolution, leading to the famous Battle for the Alamo.</a:t>
            </a:r>
          </a:p>
          <a:p>
            <a:pPr marL="904037" lvl="2" indent="-443788" defTabSz="532546">
              <a:lnSpc>
                <a:spcPct val="90000"/>
              </a:lnSpc>
              <a:spcBef>
                <a:spcPts val="300"/>
              </a:spcBef>
              <a:buFont typeface="Arial" charset="0"/>
              <a:buChar char="•"/>
              <a:defRPr sz="1856">
                <a:solidFill>
                  <a:srgbClr val="080808"/>
                </a:solidFill>
              </a:defRPr>
            </a:pPr>
            <a:r>
              <a:rPr lang="en-US" sz="2400" dirty="0"/>
              <a:t>Santa Anna won the battle, but he’d later lose Texas to the Texan army.</a:t>
            </a:r>
          </a:p>
          <a:p>
            <a:pPr marL="904037" lvl="2" indent="-443788" defTabSz="532546">
              <a:lnSpc>
                <a:spcPct val="90000"/>
              </a:lnSpc>
              <a:spcBef>
                <a:spcPts val="300"/>
              </a:spcBef>
              <a:buFont typeface="Arial" charset="0"/>
              <a:buChar char="•"/>
              <a:defRPr sz="1856">
                <a:solidFill>
                  <a:srgbClr val="080808"/>
                </a:solidFill>
              </a:defRPr>
            </a:pPr>
            <a:r>
              <a:rPr lang="en-US" sz="2400" dirty="0"/>
              <a:t>Texas, after a short independence, joined the United States of America.</a:t>
            </a:r>
          </a:p>
          <a:p>
            <a:pPr marL="443788" indent="-443788" defTabSz="532546">
              <a:lnSpc>
                <a:spcPct val="90000"/>
              </a:lnSpc>
              <a:spcBef>
                <a:spcPts val="300"/>
              </a:spcBef>
              <a:defRPr sz="1856">
                <a:solidFill>
                  <a:srgbClr val="080808"/>
                </a:solidFill>
              </a:defRPr>
            </a:pPr>
            <a:r>
              <a:rPr lang="en-US" sz="2400" dirty="0"/>
              <a:t>The Mexican-American War was fought between 1846 and 1848 over boundary lines between the countries, eventually deciding on the Rio Grande River.</a:t>
            </a:r>
          </a:p>
          <a:p>
            <a:pPr marL="443788" indent="-443788" defTabSz="532546">
              <a:lnSpc>
                <a:spcPct val="90000"/>
              </a:lnSpc>
              <a:spcBef>
                <a:spcPts val="300"/>
              </a:spcBef>
              <a:defRPr sz="1856">
                <a:solidFill>
                  <a:srgbClr val="080808"/>
                </a:solidFill>
              </a:defRPr>
            </a:pPr>
            <a:r>
              <a:rPr lang="en-US" sz="2400" dirty="0"/>
              <a:t>The United States, in an effort to create a trans-continental railroad, bought Mexican land in a deal known as the </a:t>
            </a:r>
            <a:r>
              <a:rPr lang="en-US" sz="2400" b="1" dirty="0"/>
              <a:t>Gadsden Purchase </a:t>
            </a:r>
            <a:r>
              <a:rPr lang="en-US" sz="2400" dirty="0"/>
              <a:t>in 1853, which established Mexico’s existing boundaries.</a:t>
            </a:r>
          </a:p>
        </p:txBody>
      </p:sp>
      <p:sp>
        <p:nvSpPr>
          <p:cNvPr id="125" name="Shape 125"/>
          <p:cNvSpPr>
            <a:spLocks noGrp="1"/>
          </p:cNvSpPr>
          <p:nvPr>
            <p:ph type="sldNum" sz="quarter" idx="4294967295"/>
          </p:nvPr>
        </p:nvSpPr>
        <p:spPr>
          <a:xfrm>
            <a:off x="8526699" y="6528116"/>
            <a:ext cx="312499" cy="294639"/>
          </a:xfrm>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t>19</a:t>
            </a:fld>
            <a:endParaRPr/>
          </a:p>
        </p:txBody>
      </p:sp>
    </p:spTree>
    <p:extLst>
      <p:ext uri="{BB962C8B-B14F-4D97-AF65-F5344CB8AC3E}">
        <p14:creationId xmlns:p14="http://schemas.microsoft.com/office/powerpoint/2010/main" val="145042804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iterate>
                                    <p:tmAbs val="0"/>
                                  </p:iterate>
                                  <p:childTnLst>
                                    <p:set>
                                      <p:cBhvr>
                                        <p:cTn id="6" fill="hold"/>
                                        <p:tgtEl>
                                          <p:spTgt spid="124">
                                            <p:bg/>
                                          </p:spTgt>
                                        </p:tgtEl>
                                        <p:attrNameLst>
                                          <p:attrName>style.visibility</p:attrName>
                                        </p:attrNameLst>
                                      </p:cBhvr>
                                      <p:to>
                                        <p:strVal val="visible"/>
                                      </p:to>
                                    </p:set>
                                    <p:anim calcmode="lin" valueType="num">
                                      <p:cBhvr>
                                        <p:cTn id="7" dur="500" fill="hold"/>
                                        <p:tgtEl>
                                          <p:spTgt spid="124">
                                            <p:bg/>
                                          </p:spTgt>
                                        </p:tgtEl>
                                        <p:attrNameLst>
                                          <p:attrName>ppt_x</p:attrName>
                                        </p:attrNameLst>
                                      </p:cBhvr>
                                      <p:tavLst>
                                        <p:tav tm="0">
                                          <p:val>
                                            <p:strVal val="0-#ppt_w/2"/>
                                          </p:val>
                                        </p:tav>
                                        <p:tav tm="100000">
                                          <p:val>
                                            <p:strVal val="#ppt_x"/>
                                          </p:val>
                                        </p:tav>
                                      </p:tavLst>
                                    </p:anim>
                                    <p:anim calcmode="lin" valueType="num">
                                      <p:cBhvr>
                                        <p:cTn id="8" dur="500" fill="hold"/>
                                        <p:tgtEl>
                                          <p:spTgt spid="124">
                                            <p:bg/>
                                          </p:spTgt>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fill="hold" grpId="0" nodeType="afterEffect">
                                  <p:stCondLst>
                                    <p:cond delay="0"/>
                                  </p:stCondLst>
                                  <p:iterate>
                                    <p:tmAbs val="0"/>
                                  </p:iterate>
                                  <p:childTnLst>
                                    <p:set>
                                      <p:cBhvr>
                                        <p:cTn id="11" fill="hold"/>
                                        <p:tgtEl>
                                          <p:spTgt spid="124">
                                            <p:txEl>
                                              <p:pRg st="0" end="0"/>
                                            </p:txEl>
                                          </p:spTgt>
                                        </p:tgtEl>
                                        <p:attrNameLst>
                                          <p:attrName>style.visibility</p:attrName>
                                        </p:attrNameLst>
                                      </p:cBhvr>
                                      <p:to>
                                        <p:strVal val="visible"/>
                                      </p:to>
                                    </p:set>
                                    <p:anim calcmode="lin" valueType="num">
                                      <p:cBhvr>
                                        <p:cTn id="12" dur="500" fill="hold"/>
                                        <p:tgtEl>
                                          <p:spTgt spid="124">
                                            <p:txEl>
                                              <p:pRg st="0" end="0"/>
                                            </p:txEl>
                                          </p:spTgt>
                                        </p:tgtEl>
                                        <p:attrNameLst>
                                          <p:attrName>ppt_x</p:attrName>
                                        </p:attrNameLst>
                                      </p:cBhvr>
                                      <p:tavLst>
                                        <p:tav tm="0">
                                          <p:val>
                                            <p:strVal val="0-#ppt_w/2"/>
                                          </p:val>
                                        </p:tav>
                                        <p:tav tm="100000">
                                          <p:val>
                                            <p:strVal val="#ppt_x"/>
                                          </p:val>
                                        </p:tav>
                                      </p:tavLst>
                                    </p:anim>
                                    <p:anim calcmode="lin" valueType="num">
                                      <p:cBhvr>
                                        <p:cTn id="13" dur="500" fill="hold"/>
                                        <p:tgtEl>
                                          <p:spTgt spid="124">
                                            <p:txEl>
                                              <p:pRg st="0" end="0"/>
                                            </p:txEl>
                                          </p:spTgt>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8" fill="hold" grpId="0" nodeType="afterEffect">
                                  <p:stCondLst>
                                    <p:cond delay="0"/>
                                  </p:stCondLst>
                                  <p:iterate>
                                    <p:tmAbs val="0"/>
                                  </p:iterate>
                                  <p:childTnLst>
                                    <p:set>
                                      <p:cBhvr>
                                        <p:cTn id="16" fill="hold"/>
                                        <p:tgtEl>
                                          <p:spTgt spid="124">
                                            <p:txEl>
                                              <p:pRg st="1" end="1"/>
                                            </p:txEl>
                                          </p:spTgt>
                                        </p:tgtEl>
                                        <p:attrNameLst>
                                          <p:attrName>style.visibility</p:attrName>
                                        </p:attrNameLst>
                                      </p:cBhvr>
                                      <p:to>
                                        <p:strVal val="visible"/>
                                      </p:to>
                                    </p:set>
                                    <p:anim calcmode="lin" valueType="num">
                                      <p:cBhvr>
                                        <p:cTn id="17" dur="500" fill="hold"/>
                                        <p:tgtEl>
                                          <p:spTgt spid="124">
                                            <p:txEl>
                                              <p:pRg st="1" end="1"/>
                                            </p:txEl>
                                          </p:spTgt>
                                        </p:tgtEl>
                                        <p:attrNameLst>
                                          <p:attrName>ppt_x</p:attrName>
                                        </p:attrNameLst>
                                      </p:cBhvr>
                                      <p:tavLst>
                                        <p:tav tm="0">
                                          <p:val>
                                            <p:strVal val="0-#ppt_w/2"/>
                                          </p:val>
                                        </p:tav>
                                        <p:tav tm="100000">
                                          <p:val>
                                            <p:strVal val="#ppt_x"/>
                                          </p:val>
                                        </p:tav>
                                      </p:tavLst>
                                    </p:anim>
                                    <p:anim calcmode="lin" valueType="num">
                                      <p:cBhvr>
                                        <p:cTn id="18" dur="500" fill="hold"/>
                                        <p:tgtEl>
                                          <p:spTgt spid="124">
                                            <p:txEl>
                                              <p:pRg st="1" end="1"/>
                                            </p:txEl>
                                          </p:spTgt>
                                        </p:tgtEl>
                                        <p:attrNameLst>
                                          <p:attrName>ppt_y</p:attrName>
                                        </p:attrNameLst>
                                      </p:cBhvr>
                                      <p:tavLst>
                                        <p:tav tm="0">
                                          <p:val>
                                            <p:strVal val="#ppt_y"/>
                                          </p:val>
                                        </p:tav>
                                        <p:tav tm="100000">
                                          <p:val>
                                            <p:strVal val="#ppt_y"/>
                                          </p:val>
                                        </p:tav>
                                      </p:tavLst>
                                    </p:anim>
                                  </p:childTnLst>
                                </p:cTn>
                              </p:par>
                            </p:childTnLst>
                          </p:cTn>
                        </p:par>
                        <p:par>
                          <p:cTn id="19" fill="hold">
                            <p:stCondLst>
                              <p:cond delay="1500"/>
                            </p:stCondLst>
                            <p:childTnLst>
                              <p:par>
                                <p:cTn id="20" presetID="2" presetClass="entr" presetSubtype="8" fill="hold" grpId="0" nodeType="afterEffect">
                                  <p:stCondLst>
                                    <p:cond delay="0"/>
                                  </p:stCondLst>
                                  <p:iterate>
                                    <p:tmAbs val="0"/>
                                  </p:iterate>
                                  <p:childTnLst>
                                    <p:set>
                                      <p:cBhvr>
                                        <p:cTn id="21" fill="hold"/>
                                        <p:tgtEl>
                                          <p:spTgt spid="124">
                                            <p:txEl>
                                              <p:pRg st="2" end="2"/>
                                            </p:txEl>
                                          </p:spTgt>
                                        </p:tgtEl>
                                        <p:attrNameLst>
                                          <p:attrName>style.visibility</p:attrName>
                                        </p:attrNameLst>
                                      </p:cBhvr>
                                      <p:to>
                                        <p:strVal val="visible"/>
                                      </p:to>
                                    </p:set>
                                    <p:anim calcmode="lin" valueType="num">
                                      <p:cBhvr>
                                        <p:cTn id="22" dur="500" fill="hold"/>
                                        <p:tgtEl>
                                          <p:spTgt spid="124">
                                            <p:txEl>
                                              <p:pRg st="2" end="2"/>
                                            </p:txEl>
                                          </p:spTgt>
                                        </p:tgtEl>
                                        <p:attrNameLst>
                                          <p:attrName>ppt_x</p:attrName>
                                        </p:attrNameLst>
                                      </p:cBhvr>
                                      <p:tavLst>
                                        <p:tav tm="0">
                                          <p:val>
                                            <p:strVal val="0-#ppt_w/2"/>
                                          </p:val>
                                        </p:tav>
                                        <p:tav tm="100000">
                                          <p:val>
                                            <p:strVal val="#ppt_x"/>
                                          </p:val>
                                        </p:tav>
                                      </p:tavLst>
                                    </p:anim>
                                    <p:anim calcmode="lin" valueType="num">
                                      <p:cBhvr>
                                        <p:cTn id="23" dur="500" fill="hold"/>
                                        <p:tgtEl>
                                          <p:spTgt spid="124">
                                            <p:txEl>
                                              <p:pRg st="2" end="2"/>
                                            </p:txEl>
                                          </p:spTgt>
                                        </p:tgtEl>
                                        <p:attrNameLst>
                                          <p:attrName>ppt_y</p:attrName>
                                        </p:attrNameLst>
                                      </p:cBhvr>
                                      <p:tavLst>
                                        <p:tav tm="0">
                                          <p:val>
                                            <p:strVal val="#ppt_y"/>
                                          </p:val>
                                        </p:tav>
                                        <p:tav tm="100000">
                                          <p:val>
                                            <p:strVal val="#ppt_y"/>
                                          </p:val>
                                        </p:tav>
                                      </p:tavLst>
                                    </p:anim>
                                  </p:childTnLst>
                                </p:cTn>
                              </p:par>
                            </p:childTnLst>
                          </p:cTn>
                        </p:par>
                        <p:par>
                          <p:cTn id="24" fill="hold">
                            <p:stCondLst>
                              <p:cond delay="2000"/>
                            </p:stCondLst>
                            <p:childTnLst>
                              <p:par>
                                <p:cTn id="25" presetID="2" presetClass="entr" presetSubtype="8" fill="hold" grpId="0" nodeType="afterEffect">
                                  <p:stCondLst>
                                    <p:cond delay="0"/>
                                  </p:stCondLst>
                                  <p:iterate>
                                    <p:tmAbs val="0"/>
                                  </p:iterate>
                                  <p:childTnLst>
                                    <p:set>
                                      <p:cBhvr>
                                        <p:cTn id="26" fill="hold"/>
                                        <p:tgtEl>
                                          <p:spTgt spid="124">
                                            <p:txEl>
                                              <p:pRg st="3" end="3"/>
                                            </p:txEl>
                                          </p:spTgt>
                                        </p:tgtEl>
                                        <p:attrNameLst>
                                          <p:attrName>style.visibility</p:attrName>
                                        </p:attrNameLst>
                                      </p:cBhvr>
                                      <p:to>
                                        <p:strVal val="visible"/>
                                      </p:to>
                                    </p:set>
                                    <p:anim calcmode="lin" valueType="num">
                                      <p:cBhvr>
                                        <p:cTn id="27" dur="500" fill="hold"/>
                                        <p:tgtEl>
                                          <p:spTgt spid="124">
                                            <p:txEl>
                                              <p:pRg st="3" end="3"/>
                                            </p:txEl>
                                          </p:spTgt>
                                        </p:tgtEl>
                                        <p:attrNameLst>
                                          <p:attrName>ppt_x</p:attrName>
                                        </p:attrNameLst>
                                      </p:cBhvr>
                                      <p:tavLst>
                                        <p:tav tm="0">
                                          <p:val>
                                            <p:strVal val="0-#ppt_w/2"/>
                                          </p:val>
                                        </p:tav>
                                        <p:tav tm="100000">
                                          <p:val>
                                            <p:strVal val="#ppt_x"/>
                                          </p:val>
                                        </p:tav>
                                      </p:tavLst>
                                    </p:anim>
                                    <p:anim calcmode="lin" valueType="num">
                                      <p:cBhvr>
                                        <p:cTn id="28" dur="500" fill="hold"/>
                                        <p:tgtEl>
                                          <p:spTgt spid="124">
                                            <p:txEl>
                                              <p:pRg st="3" end="3"/>
                                            </p:txEl>
                                          </p:spTgt>
                                        </p:tgtEl>
                                        <p:attrNameLst>
                                          <p:attrName>ppt_y</p:attrName>
                                        </p:attrNameLst>
                                      </p:cBhvr>
                                      <p:tavLst>
                                        <p:tav tm="0">
                                          <p:val>
                                            <p:strVal val="#ppt_y"/>
                                          </p:val>
                                        </p:tav>
                                        <p:tav tm="100000">
                                          <p:val>
                                            <p:strVal val="#ppt_y"/>
                                          </p:val>
                                        </p:tav>
                                      </p:tavLst>
                                    </p:anim>
                                  </p:childTnLst>
                                </p:cTn>
                              </p:par>
                            </p:childTnLst>
                          </p:cTn>
                        </p:par>
                        <p:par>
                          <p:cTn id="29" fill="hold">
                            <p:stCondLst>
                              <p:cond delay="2500"/>
                            </p:stCondLst>
                            <p:childTnLst>
                              <p:par>
                                <p:cTn id="30" presetID="2" presetClass="entr" presetSubtype="8" fill="hold" grpId="0" nodeType="afterEffect">
                                  <p:stCondLst>
                                    <p:cond delay="0"/>
                                  </p:stCondLst>
                                  <p:iterate>
                                    <p:tmAbs val="0"/>
                                  </p:iterate>
                                  <p:childTnLst>
                                    <p:set>
                                      <p:cBhvr>
                                        <p:cTn id="31" fill="hold"/>
                                        <p:tgtEl>
                                          <p:spTgt spid="124">
                                            <p:txEl>
                                              <p:pRg st="4" end="4"/>
                                            </p:txEl>
                                          </p:spTgt>
                                        </p:tgtEl>
                                        <p:attrNameLst>
                                          <p:attrName>style.visibility</p:attrName>
                                        </p:attrNameLst>
                                      </p:cBhvr>
                                      <p:to>
                                        <p:strVal val="visible"/>
                                      </p:to>
                                    </p:set>
                                    <p:anim calcmode="lin" valueType="num">
                                      <p:cBhvr>
                                        <p:cTn id="32" dur="500" fill="hold"/>
                                        <p:tgtEl>
                                          <p:spTgt spid="124">
                                            <p:txEl>
                                              <p:pRg st="4" end="4"/>
                                            </p:txEl>
                                          </p:spTgt>
                                        </p:tgtEl>
                                        <p:attrNameLst>
                                          <p:attrName>ppt_x</p:attrName>
                                        </p:attrNameLst>
                                      </p:cBhvr>
                                      <p:tavLst>
                                        <p:tav tm="0">
                                          <p:val>
                                            <p:strVal val="0-#ppt_w/2"/>
                                          </p:val>
                                        </p:tav>
                                        <p:tav tm="100000">
                                          <p:val>
                                            <p:strVal val="#ppt_x"/>
                                          </p:val>
                                        </p:tav>
                                      </p:tavLst>
                                    </p:anim>
                                    <p:anim calcmode="lin" valueType="num">
                                      <p:cBhvr>
                                        <p:cTn id="33" dur="500" fill="hold"/>
                                        <p:tgtEl>
                                          <p:spTgt spid="124">
                                            <p:txEl>
                                              <p:pRg st="4" end="4"/>
                                            </p:txEl>
                                          </p:spTgt>
                                        </p:tgtEl>
                                        <p:attrNameLst>
                                          <p:attrName>ppt_y</p:attrName>
                                        </p:attrNameLst>
                                      </p:cBhvr>
                                      <p:tavLst>
                                        <p:tav tm="0">
                                          <p:val>
                                            <p:strVal val="#ppt_y"/>
                                          </p:val>
                                        </p:tav>
                                        <p:tav tm="100000">
                                          <p:val>
                                            <p:strVal val="#ppt_y"/>
                                          </p:val>
                                        </p:tav>
                                      </p:tavLst>
                                    </p:anim>
                                  </p:childTnLst>
                                </p:cTn>
                              </p:par>
                            </p:childTnLst>
                          </p:cTn>
                        </p:par>
                        <p:par>
                          <p:cTn id="34" fill="hold">
                            <p:stCondLst>
                              <p:cond delay="3000"/>
                            </p:stCondLst>
                            <p:childTnLst>
                              <p:par>
                                <p:cTn id="35" presetID="2" presetClass="entr" presetSubtype="8" fill="hold" grpId="0" nodeType="afterEffect">
                                  <p:stCondLst>
                                    <p:cond delay="0"/>
                                  </p:stCondLst>
                                  <p:iterate>
                                    <p:tmAbs val="0"/>
                                  </p:iterate>
                                  <p:childTnLst>
                                    <p:set>
                                      <p:cBhvr>
                                        <p:cTn id="36" fill="hold"/>
                                        <p:tgtEl>
                                          <p:spTgt spid="124">
                                            <p:txEl>
                                              <p:pRg st="5" end="5"/>
                                            </p:txEl>
                                          </p:spTgt>
                                        </p:tgtEl>
                                        <p:attrNameLst>
                                          <p:attrName>style.visibility</p:attrName>
                                        </p:attrNameLst>
                                      </p:cBhvr>
                                      <p:to>
                                        <p:strVal val="visible"/>
                                      </p:to>
                                    </p:set>
                                    <p:anim calcmode="lin" valueType="num">
                                      <p:cBhvr>
                                        <p:cTn id="37" dur="500" fill="hold"/>
                                        <p:tgtEl>
                                          <p:spTgt spid="124">
                                            <p:txEl>
                                              <p:pRg st="5" end="5"/>
                                            </p:txEl>
                                          </p:spTgt>
                                        </p:tgtEl>
                                        <p:attrNameLst>
                                          <p:attrName>ppt_x</p:attrName>
                                        </p:attrNameLst>
                                      </p:cBhvr>
                                      <p:tavLst>
                                        <p:tav tm="0">
                                          <p:val>
                                            <p:strVal val="0-#ppt_w/2"/>
                                          </p:val>
                                        </p:tav>
                                        <p:tav tm="100000">
                                          <p:val>
                                            <p:strVal val="#ppt_x"/>
                                          </p:val>
                                        </p:tav>
                                      </p:tavLst>
                                    </p:anim>
                                    <p:anim calcmode="lin" valueType="num">
                                      <p:cBhvr>
                                        <p:cTn id="38" dur="500" fill="hold"/>
                                        <p:tgtEl>
                                          <p:spTgt spid="124">
                                            <p:txEl>
                                              <p:pRg st="5" end="5"/>
                                            </p:txEl>
                                          </p:spTgt>
                                        </p:tgtEl>
                                        <p:attrNameLst>
                                          <p:attrName>ppt_y</p:attrName>
                                        </p:attrNameLst>
                                      </p:cBhvr>
                                      <p:tavLst>
                                        <p:tav tm="0">
                                          <p:val>
                                            <p:strVal val="#ppt_y"/>
                                          </p:val>
                                        </p:tav>
                                        <p:tav tm="100000">
                                          <p:val>
                                            <p:strVal val="#ppt_y"/>
                                          </p:val>
                                        </p:tav>
                                      </p:tavLst>
                                    </p:anim>
                                  </p:childTnLst>
                                </p:cTn>
                              </p:par>
                            </p:childTnLst>
                          </p:cTn>
                        </p:par>
                        <p:par>
                          <p:cTn id="39" fill="hold">
                            <p:stCondLst>
                              <p:cond delay="3500"/>
                            </p:stCondLst>
                            <p:childTnLst>
                              <p:par>
                                <p:cTn id="40" presetID="2" presetClass="entr" presetSubtype="8" fill="hold" grpId="0" nodeType="afterEffect">
                                  <p:stCondLst>
                                    <p:cond delay="0"/>
                                  </p:stCondLst>
                                  <p:iterate>
                                    <p:tmAbs val="0"/>
                                  </p:iterate>
                                  <p:childTnLst>
                                    <p:set>
                                      <p:cBhvr>
                                        <p:cTn id="41" fill="hold"/>
                                        <p:tgtEl>
                                          <p:spTgt spid="124">
                                            <p:txEl>
                                              <p:pRg st="6" end="6"/>
                                            </p:txEl>
                                          </p:spTgt>
                                        </p:tgtEl>
                                        <p:attrNameLst>
                                          <p:attrName>style.visibility</p:attrName>
                                        </p:attrNameLst>
                                      </p:cBhvr>
                                      <p:to>
                                        <p:strVal val="visible"/>
                                      </p:to>
                                    </p:set>
                                    <p:anim calcmode="lin" valueType="num">
                                      <p:cBhvr>
                                        <p:cTn id="42" dur="500" fill="hold"/>
                                        <p:tgtEl>
                                          <p:spTgt spid="124">
                                            <p:txEl>
                                              <p:pRg st="6" end="6"/>
                                            </p:txEl>
                                          </p:spTgt>
                                        </p:tgtEl>
                                        <p:attrNameLst>
                                          <p:attrName>ppt_x</p:attrName>
                                        </p:attrNameLst>
                                      </p:cBhvr>
                                      <p:tavLst>
                                        <p:tav tm="0">
                                          <p:val>
                                            <p:strVal val="0-#ppt_w/2"/>
                                          </p:val>
                                        </p:tav>
                                        <p:tav tm="100000">
                                          <p:val>
                                            <p:strVal val="#ppt_x"/>
                                          </p:val>
                                        </p:tav>
                                      </p:tavLst>
                                    </p:anim>
                                    <p:anim calcmode="lin" valueType="num">
                                      <p:cBhvr>
                                        <p:cTn id="43" dur="500" fill="hold"/>
                                        <p:tgtEl>
                                          <p:spTgt spid="124">
                                            <p:txEl>
                                              <p:pRg st="6" end="6"/>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4" grpId="0" build="p" bldLvl="5" animBg="1" advAuto="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1">
            <a:alpha val="31000"/>
          </a:schemeClr>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1"/>
            <a:ext cx="9144000" cy="6521550"/>
          </a:xfrm>
          <a:prstGeom prst="rect">
            <a:avLst/>
          </a:prstGeom>
        </p:spPr>
      </p:pic>
      <p:sp>
        <p:nvSpPr>
          <p:cNvPr id="64" name="Shape 64"/>
          <p:cNvSpPr/>
          <p:nvPr/>
        </p:nvSpPr>
        <p:spPr>
          <a:xfrm>
            <a:off x="3386328" y="4465674"/>
            <a:ext cx="5757673" cy="1508711"/>
          </a:xfrm>
          <a:prstGeom prst="rect">
            <a:avLst/>
          </a:prstGeom>
          <a:solidFill>
            <a:srgbClr val="10253F">
              <a:alpha val="81961"/>
            </a:srgbClr>
          </a:solidFill>
          <a:ln w="12700">
            <a:miter lim="400000"/>
          </a:ln>
          <a:effectLst>
            <a:outerShdw blurRad="152400" dist="250190" dir="8460000" rotWithShape="0">
              <a:srgbClr val="000000">
                <a:alpha val="28000"/>
              </a:srgbClr>
            </a:outerShdw>
          </a:effectLst>
        </p:spPr>
        <p:txBody>
          <a:bodyPr lIns="45718" tIns="45718" rIns="45718" bIns="45718" anchor="ctr"/>
          <a:lstStyle/>
          <a:p>
            <a:pPr algn="ctr">
              <a:defRPr>
                <a:solidFill>
                  <a:srgbClr val="FFFFFF"/>
                </a:solidFill>
                <a:latin typeface="Trebuchet MS"/>
                <a:ea typeface="Trebuchet MS"/>
                <a:cs typeface="Trebuchet MS"/>
                <a:sym typeface="Trebuchet MS"/>
              </a:defRPr>
            </a:pPr>
            <a:endParaRPr/>
          </a:p>
        </p:txBody>
      </p:sp>
      <p:sp>
        <p:nvSpPr>
          <p:cNvPr id="65" name="Shape 65"/>
          <p:cNvSpPr/>
          <p:nvPr/>
        </p:nvSpPr>
        <p:spPr>
          <a:xfrm>
            <a:off x="3445322" y="4489431"/>
            <a:ext cx="5766458" cy="1400379"/>
          </a:xfrm>
          <a:prstGeom prst="rect">
            <a:avLst/>
          </a:prstGeom>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a:defRPr sz="2000" b="1">
                <a:solidFill>
                  <a:srgbClr val="FFFFFF"/>
                </a:solidFill>
                <a:effectLst>
                  <a:outerShdw blurRad="38100" dist="38100" dir="2700000" rotWithShape="0">
                    <a:srgbClr val="000000">
                      <a:alpha val="43137"/>
                    </a:srgbClr>
                  </a:outerShdw>
                </a:effectLst>
                <a:latin typeface="Trebuchet MS"/>
                <a:ea typeface="Trebuchet MS"/>
                <a:cs typeface="Trebuchet MS"/>
                <a:sym typeface="Trebuchet MS"/>
              </a:defRPr>
            </a:pPr>
            <a:r>
              <a:rPr sz="1700" dirty="0"/>
              <a:t>Section 1: </a:t>
            </a:r>
            <a:r>
              <a:rPr sz="1700" u="sng" dirty="0">
                <a:solidFill>
                  <a:srgbClr val="0000FF"/>
                </a:solidFill>
                <a:uFill>
                  <a:solidFill>
                    <a:srgbClr val="0000FF"/>
                  </a:solidFill>
                </a:uFill>
                <a:hlinkClick r:id="rId3" action="ppaction://hlinksldjump"/>
              </a:rPr>
              <a:t>The Geography of</a:t>
            </a:r>
            <a:r>
              <a:rPr lang="en-US" sz="1700" u="sng" dirty="0">
                <a:solidFill>
                  <a:srgbClr val="0000FF"/>
                </a:solidFill>
                <a:uFill>
                  <a:solidFill>
                    <a:srgbClr val="0000FF"/>
                  </a:solidFill>
                </a:uFill>
                <a:hlinkClick r:id="rId3" action="ppaction://hlinksldjump"/>
              </a:rPr>
              <a:t> Mexico</a:t>
            </a:r>
            <a:endParaRPr sz="1700" u="sng" dirty="0">
              <a:solidFill>
                <a:srgbClr val="0000FF"/>
              </a:solidFill>
              <a:uFill>
                <a:solidFill>
                  <a:srgbClr val="0000FF"/>
                </a:solidFill>
              </a:uFill>
              <a:hlinkClick r:id="rId3" action="ppaction://hlinksldjump"/>
            </a:endParaRPr>
          </a:p>
          <a:p>
            <a:pPr>
              <a:defRPr sz="2000" b="1">
                <a:solidFill>
                  <a:srgbClr val="FFFFFF"/>
                </a:solidFill>
                <a:effectLst>
                  <a:outerShdw blurRad="38100" dist="38100" dir="2700000" rotWithShape="0">
                    <a:srgbClr val="000000">
                      <a:alpha val="43137"/>
                    </a:srgbClr>
                  </a:outerShdw>
                </a:effectLst>
                <a:latin typeface="Trebuchet MS"/>
                <a:ea typeface="Trebuchet MS"/>
                <a:cs typeface="Trebuchet MS"/>
                <a:sym typeface="Trebuchet MS"/>
              </a:defRPr>
            </a:pPr>
            <a:r>
              <a:rPr sz="1700" dirty="0"/>
              <a:t>Section 2: </a:t>
            </a:r>
            <a:r>
              <a:rPr sz="1700" u="sng" dirty="0">
                <a:solidFill>
                  <a:srgbClr val="0000FF"/>
                </a:solidFill>
                <a:uFill>
                  <a:solidFill>
                    <a:srgbClr val="0000FF"/>
                  </a:solidFill>
                </a:uFill>
                <a:hlinkClick r:id="rId4" action="ppaction://hlinksldjump"/>
              </a:rPr>
              <a:t>A Brief History of </a:t>
            </a:r>
            <a:r>
              <a:rPr lang="en-US" sz="1700" u="sng" dirty="0">
                <a:solidFill>
                  <a:srgbClr val="0000FF"/>
                </a:solidFill>
                <a:uFill>
                  <a:solidFill>
                    <a:srgbClr val="0000FF"/>
                  </a:solidFill>
                </a:uFill>
                <a:hlinkClick r:id="rId4" action="ppaction://hlinksldjump"/>
              </a:rPr>
              <a:t>Mexico</a:t>
            </a:r>
            <a:endParaRPr sz="1700" u="sng" dirty="0">
              <a:solidFill>
                <a:srgbClr val="0000FF"/>
              </a:solidFill>
              <a:uFill>
                <a:solidFill>
                  <a:srgbClr val="0000FF"/>
                </a:solidFill>
              </a:uFill>
              <a:hlinkClick r:id="rId4" action="ppaction://hlinksldjump"/>
            </a:endParaRPr>
          </a:p>
          <a:p>
            <a:pPr>
              <a:defRPr sz="2000" b="1">
                <a:solidFill>
                  <a:srgbClr val="FFFFFF"/>
                </a:solidFill>
                <a:effectLst>
                  <a:outerShdw blurRad="38100" dist="38100" dir="2700000" rotWithShape="0">
                    <a:srgbClr val="000000">
                      <a:alpha val="43137"/>
                    </a:srgbClr>
                  </a:outerShdw>
                </a:effectLst>
                <a:latin typeface="Trebuchet MS"/>
                <a:ea typeface="Trebuchet MS"/>
                <a:cs typeface="Trebuchet MS"/>
                <a:sym typeface="Trebuchet MS"/>
              </a:defRPr>
            </a:pPr>
            <a:r>
              <a:rPr sz="1700" dirty="0"/>
              <a:t>Section 3: </a:t>
            </a:r>
            <a:r>
              <a:rPr lang="en-US" sz="1700" u="sng" dirty="0">
                <a:solidFill>
                  <a:srgbClr val="0000FF"/>
                </a:solidFill>
                <a:uFill>
                  <a:solidFill>
                    <a:srgbClr val="0000FF"/>
                  </a:solidFill>
                </a:uFill>
                <a:hlinkClick r:id="rId5" action="ppaction://hlinksldjump"/>
              </a:rPr>
              <a:t>The Government of Mexico</a:t>
            </a:r>
            <a:endParaRPr sz="1700" u="sng" dirty="0">
              <a:solidFill>
                <a:srgbClr val="0000FF"/>
              </a:solidFill>
              <a:uFill>
                <a:solidFill>
                  <a:srgbClr val="0000FF"/>
                </a:solidFill>
              </a:uFill>
              <a:hlinkClick r:id="rId5" action="ppaction://hlinksldjump"/>
            </a:endParaRPr>
          </a:p>
          <a:p>
            <a:pPr>
              <a:defRPr sz="2000" b="1">
                <a:solidFill>
                  <a:srgbClr val="FFFFFF"/>
                </a:solidFill>
                <a:effectLst>
                  <a:outerShdw blurRad="38100" dist="38100" dir="2700000" rotWithShape="0">
                    <a:srgbClr val="000000">
                      <a:alpha val="43137"/>
                    </a:srgbClr>
                  </a:outerShdw>
                </a:effectLst>
                <a:latin typeface="Trebuchet MS"/>
                <a:ea typeface="Trebuchet MS"/>
                <a:cs typeface="Trebuchet MS"/>
                <a:sym typeface="Trebuchet MS"/>
              </a:defRPr>
            </a:pPr>
            <a:r>
              <a:rPr sz="1700" dirty="0"/>
              <a:t>Section 4: </a:t>
            </a:r>
            <a:r>
              <a:rPr lang="en-US" sz="1700" u="sng" dirty="0">
                <a:solidFill>
                  <a:srgbClr val="0000FF"/>
                </a:solidFill>
                <a:uFill>
                  <a:solidFill>
                    <a:srgbClr val="0000FF"/>
                  </a:solidFill>
                </a:uFill>
                <a:hlinkClick r:id="rId6" action="ppaction://hlinksldjump"/>
              </a:rPr>
              <a:t>The Economy of Mexico</a:t>
            </a:r>
          </a:p>
          <a:p>
            <a:pPr>
              <a:defRPr sz="2000" b="1">
                <a:solidFill>
                  <a:srgbClr val="FFFFFF"/>
                </a:solidFill>
                <a:effectLst>
                  <a:outerShdw blurRad="38100" dist="38100" dir="2700000" rotWithShape="0">
                    <a:srgbClr val="000000">
                      <a:alpha val="43137"/>
                    </a:srgbClr>
                  </a:outerShdw>
                </a:effectLst>
                <a:latin typeface="Trebuchet MS"/>
                <a:ea typeface="Trebuchet MS"/>
                <a:cs typeface="Trebuchet MS"/>
                <a:sym typeface="Trebuchet MS"/>
              </a:defRPr>
            </a:pPr>
            <a:r>
              <a:rPr lang="en-US" sz="1700" dirty="0">
                <a:solidFill>
                  <a:schemeClr val="tx2">
                    <a:lumMod val="20000"/>
                    <a:lumOff val="80000"/>
                  </a:schemeClr>
                </a:solidFill>
                <a:uFill>
                  <a:solidFill>
                    <a:srgbClr val="0000FF"/>
                  </a:solidFill>
                </a:uFill>
              </a:rPr>
              <a:t>Section 5: </a:t>
            </a:r>
            <a:r>
              <a:rPr lang="en-US" sz="1700" u="sng" dirty="0">
                <a:solidFill>
                  <a:srgbClr val="0000FF"/>
                </a:solidFill>
                <a:uFill>
                  <a:solidFill>
                    <a:srgbClr val="0000FF"/>
                  </a:solidFill>
                </a:uFill>
              </a:rPr>
              <a:t>US-Mexico Relations</a:t>
            </a:r>
            <a:endParaRPr sz="1700" dirty="0">
              <a:solidFill>
                <a:schemeClr val="tx2">
                  <a:lumMod val="20000"/>
                  <a:lumOff val="80000"/>
                </a:schemeClr>
              </a:solidFill>
              <a:uFill>
                <a:solidFill>
                  <a:srgbClr val="0000FF"/>
                </a:solidFill>
              </a:uFill>
              <a:hlinkClick r:id="rId6" action="ppaction://hlinksldjump"/>
            </a:endParaRPr>
          </a:p>
        </p:txBody>
      </p:sp>
      <p:sp>
        <p:nvSpPr>
          <p:cNvPr id="66" name="Shape 66"/>
          <p:cNvSpPr>
            <a:spLocks noGrp="1"/>
          </p:cNvSpPr>
          <p:nvPr>
            <p:ph type="sldNum" sz="quarter" idx="4294967295"/>
          </p:nvPr>
        </p:nvSpPr>
        <p:spPr>
          <a:xfrm>
            <a:off x="8655497" y="6521549"/>
            <a:ext cx="183701" cy="307773"/>
          </a:xfrm>
          <a:prstGeom prst="rect">
            <a:avLst/>
          </a:prstGeom>
          <a:extLst>
            <a:ext uri="{C572A759-6A51-4108-AA02-DFA0A04FC94B}">
              <ma14:wrappingTextBoxFlag xmlns="" xmlns:ma14="http://schemas.microsoft.com/office/mac/drawingml/2011/main" val="1"/>
            </a:ext>
          </a:extLst>
        </p:spPr>
        <p:txBody>
          <a:bodyPr/>
          <a:lstStyle>
            <a:lvl1pPr>
              <a:defRPr>
                <a:solidFill>
                  <a:srgbClr val="000000"/>
                </a:solidFill>
              </a:defRPr>
            </a:lvl1pPr>
          </a:lstStyle>
          <a:p>
            <a:fld id="{86CB4B4D-7CA3-9044-876B-883B54F8677D}" type="slidenum">
              <a:rPr>
                <a:solidFill>
                  <a:srgbClr val="FFFFFF"/>
                </a:solidFill>
              </a:rPr>
              <a:t>2</a:t>
            </a:fld>
            <a:endParaRPr dirty="0">
              <a:solidFill>
                <a:srgbClr val="FFFFFF"/>
              </a:solidFill>
            </a:endParaRP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1" nodeType="afterEffect">
                                  <p:stCondLst>
                                    <p:cond delay="0"/>
                                  </p:stCondLst>
                                  <p:iterate>
                                    <p:tmAbs val="0"/>
                                  </p:iterate>
                                  <p:childTnLst>
                                    <p:set>
                                      <p:cBhvr>
                                        <p:cTn id="6" fill="hold"/>
                                        <p:tgtEl>
                                          <p:spTgt spid="64"/>
                                        </p:tgtEl>
                                        <p:attrNameLst>
                                          <p:attrName>style.visibility</p:attrName>
                                        </p:attrNameLst>
                                      </p:cBhvr>
                                      <p:to>
                                        <p:strVal val="visible"/>
                                      </p:to>
                                    </p:set>
                                    <p:anim calcmode="lin" valueType="num">
                                      <p:cBhvr>
                                        <p:cTn id="7" dur="500" fill="hold"/>
                                        <p:tgtEl>
                                          <p:spTgt spid="64"/>
                                        </p:tgtEl>
                                        <p:attrNameLst>
                                          <p:attrName>ppt_x</p:attrName>
                                        </p:attrNameLst>
                                      </p:cBhvr>
                                      <p:tavLst>
                                        <p:tav tm="0">
                                          <p:val>
                                            <p:strVal val="0-#ppt_w/2"/>
                                          </p:val>
                                        </p:tav>
                                        <p:tav tm="100000">
                                          <p:val>
                                            <p:strVal val="#ppt_x"/>
                                          </p:val>
                                        </p:tav>
                                      </p:tavLst>
                                    </p:anim>
                                    <p:anim calcmode="lin" valueType="num">
                                      <p:cBhvr>
                                        <p:cTn id="8" dur="500" fill="hold"/>
                                        <p:tgtEl>
                                          <p:spTgt spid="64"/>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fill="hold" grpId="2" nodeType="afterEffect">
                                  <p:stCondLst>
                                    <p:cond delay="0"/>
                                  </p:stCondLst>
                                  <p:iterate>
                                    <p:tmAbs val="0"/>
                                  </p:iterate>
                                  <p:childTnLst>
                                    <p:set>
                                      <p:cBhvr>
                                        <p:cTn id="11" fill="hold"/>
                                        <p:tgtEl>
                                          <p:spTgt spid="65"/>
                                        </p:tgtEl>
                                        <p:attrNameLst>
                                          <p:attrName>style.visibility</p:attrName>
                                        </p:attrNameLst>
                                      </p:cBhvr>
                                      <p:to>
                                        <p:strVal val="visible"/>
                                      </p:to>
                                    </p:set>
                                    <p:anim calcmode="lin" valueType="num">
                                      <p:cBhvr>
                                        <p:cTn id="12" dur="500" fill="hold"/>
                                        <p:tgtEl>
                                          <p:spTgt spid="65"/>
                                        </p:tgtEl>
                                        <p:attrNameLst>
                                          <p:attrName>ppt_x</p:attrName>
                                        </p:attrNameLst>
                                      </p:cBhvr>
                                      <p:tavLst>
                                        <p:tav tm="0">
                                          <p:val>
                                            <p:strVal val="0-#ppt_w/2"/>
                                          </p:val>
                                        </p:tav>
                                        <p:tav tm="100000">
                                          <p:val>
                                            <p:strVal val="#ppt_x"/>
                                          </p:val>
                                        </p:tav>
                                      </p:tavLst>
                                    </p:anim>
                                    <p:anim calcmode="lin" valueType="num">
                                      <p:cBhvr>
                                        <p:cTn id="13" dur="500" fill="hold"/>
                                        <p:tgtEl>
                                          <p:spTgt spid="6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 grpId="1" animBg="1" advAuto="0"/>
      <p:bldP spid="65" grpId="2" animBg="1" advAuto="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 name="Shape 123"/>
          <p:cNvSpPr>
            <a:spLocks noGrp="1"/>
          </p:cNvSpPr>
          <p:nvPr>
            <p:ph type="title"/>
          </p:nvPr>
        </p:nvSpPr>
        <p:spPr>
          <a:xfrm>
            <a:off x="0" y="0"/>
            <a:ext cx="9144000" cy="896112"/>
          </a:xfrm>
          <a:prstGeom prst="rect">
            <a:avLst/>
          </a:prstGeom>
        </p:spPr>
        <p:txBody>
          <a:bodyPr>
            <a:normAutofit/>
          </a:bodyPr>
          <a:lstStyle/>
          <a:p>
            <a:r>
              <a:rPr lang="en-US" dirty="0"/>
              <a:t>Problems from Europe</a:t>
            </a:r>
            <a:endParaRPr dirty="0"/>
          </a:p>
        </p:txBody>
      </p:sp>
      <p:sp>
        <p:nvSpPr>
          <p:cNvPr id="124" name="Shape 124"/>
          <p:cNvSpPr>
            <a:spLocks noGrp="1"/>
          </p:cNvSpPr>
          <p:nvPr>
            <p:ph type="body" idx="1"/>
          </p:nvPr>
        </p:nvSpPr>
        <p:spPr>
          <a:xfrm>
            <a:off x="457200" y="1052052"/>
            <a:ext cx="8229600" cy="5476064"/>
          </a:xfrm>
          <a:prstGeom prst="rect">
            <a:avLst/>
          </a:prstGeom>
        </p:spPr>
        <p:txBody>
          <a:bodyPr>
            <a:noAutofit/>
          </a:bodyPr>
          <a:lstStyle/>
          <a:p>
            <a:pPr marL="443788" indent="-443788" defTabSz="532546">
              <a:lnSpc>
                <a:spcPct val="90000"/>
              </a:lnSpc>
              <a:spcBef>
                <a:spcPts val="300"/>
              </a:spcBef>
              <a:defRPr sz="1856">
                <a:solidFill>
                  <a:srgbClr val="080808"/>
                </a:solidFill>
              </a:defRPr>
            </a:pPr>
            <a:r>
              <a:rPr lang="en-US" sz="2230" dirty="0"/>
              <a:t>Benito Juárez was elected president in 1861, becoming popular for his fairness, honesty, and democratic principles.</a:t>
            </a:r>
          </a:p>
          <a:p>
            <a:pPr marL="443788" indent="-443788" defTabSz="532546">
              <a:lnSpc>
                <a:spcPct val="90000"/>
              </a:lnSpc>
              <a:spcBef>
                <a:spcPts val="300"/>
              </a:spcBef>
              <a:defRPr sz="1856">
                <a:solidFill>
                  <a:srgbClr val="080808"/>
                </a:solidFill>
              </a:defRPr>
            </a:pPr>
            <a:r>
              <a:rPr lang="en-US" sz="2230" dirty="0"/>
              <a:t>Juárez stopped making loan payments to European countries when he was trying to focus on Mexico’s finances, so France invaded as a response and made Austrian Archduke Maximilian emperor in 1864.</a:t>
            </a:r>
          </a:p>
          <a:p>
            <a:pPr marL="443788" indent="-443788" defTabSz="532546">
              <a:lnSpc>
                <a:spcPct val="90000"/>
              </a:lnSpc>
              <a:spcBef>
                <a:spcPts val="300"/>
              </a:spcBef>
              <a:defRPr sz="1856">
                <a:solidFill>
                  <a:srgbClr val="080808"/>
                </a:solidFill>
              </a:defRPr>
            </a:pPr>
            <a:r>
              <a:rPr lang="en-US" sz="2230" dirty="0"/>
              <a:t>Americans’ attention was focused on the United States Civil War, so Mexico was left to deal with the French themselves.</a:t>
            </a:r>
          </a:p>
          <a:p>
            <a:pPr marL="917449" lvl="2" indent="-457200" defTabSz="532546">
              <a:lnSpc>
                <a:spcPct val="90000"/>
              </a:lnSpc>
              <a:spcBef>
                <a:spcPts val="300"/>
              </a:spcBef>
              <a:buFont typeface="Arial" charset="0"/>
              <a:buChar char="•"/>
              <a:defRPr sz="1856">
                <a:solidFill>
                  <a:srgbClr val="080808"/>
                </a:solidFill>
              </a:defRPr>
            </a:pPr>
            <a:r>
              <a:rPr lang="en-US" sz="2230" dirty="0"/>
              <a:t>They eventually drove the French out, executed Maximilian, and returned Juárez as president.</a:t>
            </a:r>
          </a:p>
          <a:p>
            <a:pPr marL="443788" indent="-443788" defTabSz="532546">
              <a:lnSpc>
                <a:spcPct val="90000"/>
              </a:lnSpc>
              <a:spcBef>
                <a:spcPts val="300"/>
              </a:spcBef>
              <a:defRPr sz="1856">
                <a:solidFill>
                  <a:srgbClr val="080808"/>
                </a:solidFill>
              </a:defRPr>
            </a:pPr>
            <a:r>
              <a:rPr lang="en-US" sz="2230" dirty="0"/>
              <a:t>From 1876 to 1911, the country was run by dictator General Porfirio </a:t>
            </a:r>
            <a:r>
              <a:rPr lang="en-US" sz="2230" dirty="0" err="1"/>
              <a:t>Díaz</a:t>
            </a:r>
            <a:r>
              <a:rPr lang="en-US" sz="2230" dirty="0"/>
              <a:t>, who kept power by granting the elite favors.</a:t>
            </a:r>
          </a:p>
          <a:p>
            <a:pPr marL="443788" indent="-443788" defTabSz="532546">
              <a:lnSpc>
                <a:spcPct val="90000"/>
              </a:lnSpc>
              <a:spcBef>
                <a:spcPts val="300"/>
              </a:spcBef>
              <a:defRPr sz="1856">
                <a:solidFill>
                  <a:srgbClr val="080808"/>
                </a:solidFill>
              </a:defRPr>
            </a:pPr>
            <a:r>
              <a:rPr lang="en-US" sz="2230" dirty="0"/>
              <a:t>The 1911 Mexican Revolution overthrew him, and the Constitution of 1917 worked to better distribute land, wealth, and opportunities for the poor.</a:t>
            </a:r>
          </a:p>
        </p:txBody>
      </p:sp>
      <p:sp>
        <p:nvSpPr>
          <p:cNvPr id="125" name="Shape 125"/>
          <p:cNvSpPr>
            <a:spLocks noGrp="1"/>
          </p:cNvSpPr>
          <p:nvPr>
            <p:ph type="sldNum" sz="quarter" idx="4294967295"/>
          </p:nvPr>
        </p:nvSpPr>
        <p:spPr>
          <a:xfrm>
            <a:off x="8526699" y="6528116"/>
            <a:ext cx="312499" cy="294639"/>
          </a:xfrm>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t>20</a:t>
            </a:fld>
            <a:endParaRPr/>
          </a:p>
        </p:txBody>
      </p:sp>
    </p:spTree>
    <p:extLst>
      <p:ext uri="{BB962C8B-B14F-4D97-AF65-F5344CB8AC3E}">
        <p14:creationId xmlns:p14="http://schemas.microsoft.com/office/powerpoint/2010/main" val="98965374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iterate>
                                    <p:tmAbs val="0"/>
                                  </p:iterate>
                                  <p:childTnLst>
                                    <p:set>
                                      <p:cBhvr>
                                        <p:cTn id="6" fill="hold"/>
                                        <p:tgtEl>
                                          <p:spTgt spid="124">
                                            <p:bg/>
                                          </p:spTgt>
                                        </p:tgtEl>
                                        <p:attrNameLst>
                                          <p:attrName>style.visibility</p:attrName>
                                        </p:attrNameLst>
                                      </p:cBhvr>
                                      <p:to>
                                        <p:strVal val="visible"/>
                                      </p:to>
                                    </p:set>
                                    <p:anim calcmode="lin" valueType="num">
                                      <p:cBhvr>
                                        <p:cTn id="7" dur="500" fill="hold"/>
                                        <p:tgtEl>
                                          <p:spTgt spid="124">
                                            <p:bg/>
                                          </p:spTgt>
                                        </p:tgtEl>
                                        <p:attrNameLst>
                                          <p:attrName>ppt_x</p:attrName>
                                        </p:attrNameLst>
                                      </p:cBhvr>
                                      <p:tavLst>
                                        <p:tav tm="0">
                                          <p:val>
                                            <p:strVal val="0-#ppt_w/2"/>
                                          </p:val>
                                        </p:tav>
                                        <p:tav tm="100000">
                                          <p:val>
                                            <p:strVal val="#ppt_x"/>
                                          </p:val>
                                        </p:tav>
                                      </p:tavLst>
                                    </p:anim>
                                    <p:anim calcmode="lin" valueType="num">
                                      <p:cBhvr>
                                        <p:cTn id="8" dur="500" fill="hold"/>
                                        <p:tgtEl>
                                          <p:spTgt spid="124">
                                            <p:bg/>
                                          </p:spTgt>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iterate>
                                    <p:tmAbs val="0"/>
                                  </p:iterate>
                                  <p:childTnLst>
                                    <p:set>
                                      <p:cBhvr>
                                        <p:cTn id="10" fill="hold"/>
                                        <p:tgtEl>
                                          <p:spTgt spid="124">
                                            <p:txEl>
                                              <p:pRg st="0" end="0"/>
                                            </p:txEl>
                                          </p:spTgt>
                                        </p:tgtEl>
                                        <p:attrNameLst>
                                          <p:attrName>style.visibility</p:attrName>
                                        </p:attrNameLst>
                                      </p:cBhvr>
                                      <p:to>
                                        <p:strVal val="visible"/>
                                      </p:to>
                                    </p:set>
                                    <p:anim calcmode="lin" valueType="num">
                                      <p:cBhvr>
                                        <p:cTn id="11" dur="500" fill="hold"/>
                                        <p:tgtEl>
                                          <p:spTgt spid="124">
                                            <p:txEl>
                                              <p:pRg st="0" end="0"/>
                                            </p:txEl>
                                          </p:spTgt>
                                        </p:tgtEl>
                                        <p:attrNameLst>
                                          <p:attrName>ppt_x</p:attrName>
                                        </p:attrNameLst>
                                      </p:cBhvr>
                                      <p:tavLst>
                                        <p:tav tm="0">
                                          <p:val>
                                            <p:strVal val="0-#ppt_w/2"/>
                                          </p:val>
                                        </p:tav>
                                        <p:tav tm="100000">
                                          <p:val>
                                            <p:strVal val="#ppt_x"/>
                                          </p:val>
                                        </p:tav>
                                      </p:tavLst>
                                    </p:anim>
                                    <p:anim calcmode="lin" valueType="num">
                                      <p:cBhvr>
                                        <p:cTn id="12" dur="500" fill="hold"/>
                                        <p:tgtEl>
                                          <p:spTgt spid="124">
                                            <p:txEl>
                                              <p:pRg st="0" end="0"/>
                                            </p:txEl>
                                          </p:spTgt>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2" presetClass="entr" presetSubtype="8" fill="hold" grpId="0" nodeType="afterEffect">
                                  <p:stCondLst>
                                    <p:cond delay="0"/>
                                  </p:stCondLst>
                                  <p:iterate>
                                    <p:tmAbs val="0"/>
                                  </p:iterate>
                                  <p:childTnLst>
                                    <p:set>
                                      <p:cBhvr>
                                        <p:cTn id="15" fill="hold"/>
                                        <p:tgtEl>
                                          <p:spTgt spid="124">
                                            <p:txEl>
                                              <p:pRg st="1" end="1"/>
                                            </p:txEl>
                                          </p:spTgt>
                                        </p:tgtEl>
                                        <p:attrNameLst>
                                          <p:attrName>style.visibility</p:attrName>
                                        </p:attrNameLst>
                                      </p:cBhvr>
                                      <p:to>
                                        <p:strVal val="visible"/>
                                      </p:to>
                                    </p:set>
                                    <p:anim calcmode="lin" valueType="num">
                                      <p:cBhvr>
                                        <p:cTn id="16" dur="500" fill="hold"/>
                                        <p:tgtEl>
                                          <p:spTgt spid="124">
                                            <p:txEl>
                                              <p:pRg st="1" end="1"/>
                                            </p:txEl>
                                          </p:spTgt>
                                        </p:tgtEl>
                                        <p:attrNameLst>
                                          <p:attrName>ppt_x</p:attrName>
                                        </p:attrNameLst>
                                      </p:cBhvr>
                                      <p:tavLst>
                                        <p:tav tm="0">
                                          <p:val>
                                            <p:strVal val="0-#ppt_w/2"/>
                                          </p:val>
                                        </p:tav>
                                        <p:tav tm="100000">
                                          <p:val>
                                            <p:strVal val="#ppt_x"/>
                                          </p:val>
                                        </p:tav>
                                      </p:tavLst>
                                    </p:anim>
                                    <p:anim calcmode="lin" valueType="num">
                                      <p:cBhvr>
                                        <p:cTn id="17" dur="500" fill="hold"/>
                                        <p:tgtEl>
                                          <p:spTgt spid="124">
                                            <p:txEl>
                                              <p:pRg st="1" end="1"/>
                                            </p:txEl>
                                          </p:spTgt>
                                        </p:tgtEl>
                                        <p:attrNameLst>
                                          <p:attrName>ppt_y</p:attrName>
                                        </p:attrNameLst>
                                      </p:cBhvr>
                                      <p:tavLst>
                                        <p:tav tm="0">
                                          <p:val>
                                            <p:strVal val="#ppt_y"/>
                                          </p:val>
                                        </p:tav>
                                        <p:tav tm="100000">
                                          <p:val>
                                            <p:strVal val="#ppt_y"/>
                                          </p:val>
                                        </p:tav>
                                      </p:tavLst>
                                    </p:anim>
                                  </p:childTnLst>
                                </p:cTn>
                              </p:par>
                            </p:childTnLst>
                          </p:cTn>
                        </p:par>
                        <p:par>
                          <p:cTn id="18" fill="hold">
                            <p:stCondLst>
                              <p:cond delay="1000"/>
                            </p:stCondLst>
                            <p:childTnLst>
                              <p:par>
                                <p:cTn id="19" presetID="2" presetClass="entr" presetSubtype="8" fill="hold" grpId="0" nodeType="afterEffect">
                                  <p:stCondLst>
                                    <p:cond delay="0"/>
                                  </p:stCondLst>
                                  <p:iterate>
                                    <p:tmAbs val="0"/>
                                  </p:iterate>
                                  <p:childTnLst>
                                    <p:set>
                                      <p:cBhvr>
                                        <p:cTn id="20" fill="hold"/>
                                        <p:tgtEl>
                                          <p:spTgt spid="124">
                                            <p:txEl>
                                              <p:pRg st="2" end="2"/>
                                            </p:txEl>
                                          </p:spTgt>
                                        </p:tgtEl>
                                        <p:attrNameLst>
                                          <p:attrName>style.visibility</p:attrName>
                                        </p:attrNameLst>
                                      </p:cBhvr>
                                      <p:to>
                                        <p:strVal val="visible"/>
                                      </p:to>
                                    </p:set>
                                    <p:anim calcmode="lin" valueType="num">
                                      <p:cBhvr>
                                        <p:cTn id="21" dur="500" fill="hold"/>
                                        <p:tgtEl>
                                          <p:spTgt spid="124">
                                            <p:txEl>
                                              <p:pRg st="2" end="2"/>
                                            </p:txEl>
                                          </p:spTgt>
                                        </p:tgtEl>
                                        <p:attrNameLst>
                                          <p:attrName>ppt_x</p:attrName>
                                        </p:attrNameLst>
                                      </p:cBhvr>
                                      <p:tavLst>
                                        <p:tav tm="0">
                                          <p:val>
                                            <p:strVal val="0-#ppt_w/2"/>
                                          </p:val>
                                        </p:tav>
                                        <p:tav tm="100000">
                                          <p:val>
                                            <p:strVal val="#ppt_x"/>
                                          </p:val>
                                        </p:tav>
                                      </p:tavLst>
                                    </p:anim>
                                    <p:anim calcmode="lin" valueType="num">
                                      <p:cBhvr>
                                        <p:cTn id="22" dur="500" fill="hold"/>
                                        <p:tgtEl>
                                          <p:spTgt spid="124">
                                            <p:txEl>
                                              <p:pRg st="2" end="2"/>
                                            </p:txEl>
                                          </p:spTgt>
                                        </p:tgtEl>
                                        <p:attrNameLst>
                                          <p:attrName>ppt_y</p:attrName>
                                        </p:attrNameLst>
                                      </p:cBhvr>
                                      <p:tavLst>
                                        <p:tav tm="0">
                                          <p:val>
                                            <p:strVal val="#ppt_y"/>
                                          </p:val>
                                        </p:tav>
                                        <p:tav tm="100000">
                                          <p:val>
                                            <p:strVal val="#ppt_y"/>
                                          </p:val>
                                        </p:tav>
                                      </p:tavLst>
                                    </p:anim>
                                  </p:childTnLst>
                                </p:cTn>
                              </p:par>
                            </p:childTnLst>
                          </p:cTn>
                        </p:par>
                        <p:par>
                          <p:cTn id="23" fill="hold">
                            <p:stCondLst>
                              <p:cond delay="1500"/>
                            </p:stCondLst>
                            <p:childTnLst>
                              <p:par>
                                <p:cTn id="24" presetID="2" presetClass="entr" presetSubtype="8" fill="hold" grpId="0" nodeType="afterEffect">
                                  <p:stCondLst>
                                    <p:cond delay="0"/>
                                  </p:stCondLst>
                                  <p:iterate>
                                    <p:tmAbs val="0"/>
                                  </p:iterate>
                                  <p:childTnLst>
                                    <p:set>
                                      <p:cBhvr>
                                        <p:cTn id="25" fill="hold"/>
                                        <p:tgtEl>
                                          <p:spTgt spid="124">
                                            <p:txEl>
                                              <p:pRg st="3" end="3"/>
                                            </p:txEl>
                                          </p:spTgt>
                                        </p:tgtEl>
                                        <p:attrNameLst>
                                          <p:attrName>style.visibility</p:attrName>
                                        </p:attrNameLst>
                                      </p:cBhvr>
                                      <p:to>
                                        <p:strVal val="visible"/>
                                      </p:to>
                                    </p:set>
                                    <p:anim calcmode="lin" valueType="num">
                                      <p:cBhvr>
                                        <p:cTn id="26" dur="500" fill="hold"/>
                                        <p:tgtEl>
                                          <p:spTgt spid="124">
                                            <p:txEl>
                                              <p:pRg st="3" end="3"/>
                                            </p:txEl>
                                          </p:spTgt>
                                        </p:tgtEl>
                                        <p:attrNameLst>
                                          <p:attrName>ppt_x</p:attrName>
                                        </p:attrNameLst>
                                      </p:cBhvr>
                                      <p:tavLst>
                                        <p:tav tm="0">
                                          <p:val>
                                            <p:strVal val="0-#ppt_w/2"/>
                                          </p:val>
                                        </p:tav>
                                        <p:tav tm="100000">
                                          <p:val>
                                            <p:strVal val="#ppt_x"/>
                                          </p:val>
                                        </p:tav>
                                      </p:tavLst>
                                    </p:anim>
                                    <p:anim calcmode="lin" valueType="num">
                                      <p:cBhvr>
                                        <p:cTn id="27" dur="500" fill="hold"/>
                                        <p:tgtEl>
                                          <p:spTgt spid="124">
                                            <p:txEl>
                                              <p:pRg st="3" end="3"/>
                                            </p:txEl>
                                          </p:spTgt>
                                        </p:tgtEl>
                                        <p:attrNameLst>
                                          <p:attrName>ppt_y</p:attrName>
                                        </p:attrNameLst>
                                      </p:cBhvr>
                                      <p:tavLst>
                                        <p:tav tm="0">
                                          <p:val>
                                            <p:strVal val="#ppt_y"/>
                                          </p:val>
                                        </p:tav>
                                        <p:tav tm="100000">
                                          <p:val>
                                            <p:strVal val="#ppt_y"/>
                                          </p:val>
                                        </p:tav>
                                      </p:tavLst>
                                    </p:anim>
                                  </p:childTnLst>
                                </p:cTn>
                              </p:par>
                            </p:childTnLst>
                          </p:cTn>
                        </p:par>
                        <p:par>
                          <p:cTn id="28" fill="hold">
                            <p:stCondLst>
                              <p:cond delay="2000"/>
                            </p:stCondLst>
                            <p:childTnLst>
                              <p:par>
                                <p:cTn id="29" presetID="2" presetClass="entr" presetSubtype="8" fill="hold" grpId="0" nodeType="afterEffect">
                                  <p:stCondLst>
                                    <p:cond delay="0"/>
                                  </p:stCondLst>
                                  <p:iterate>
                                    <p:tmAbs val="0"/>
                                  </p:iterate>
                                  <p:childTnLst>
                                    <p:set>
                                      <p:cBhvr>
                                        <p:cTn id="30" fill="hold"/>
                                        <p:tgtEl>
                                          <p:spTgt spid="124">
                                            <p:txEl>
                                              <p:pRg st="4" end="4"/>
                                            </p:txEl>
                                          </p:spTgt>
                                        </p:tgtEl>
                                        <p:attrNameLst>
                                          <p:attrName>style.visibility</p:attrName>
                                        </p:attrNameLst>
                                      </p:cBhvr>
                                      <p:to>
                                        <p:strVal val="visible"/>
                                      </p:to>
                                    </p:set>
                                    <p:anim calcmode="lin" valueType="num">
                                      <p:cBhvr>
                                        <p:cTn id="31" dur="500" fill="hold"/>
                                        <p:tgtEl>
                                          <p:spTgt spid="124">
                                            <p:txEl>
                                              <p:pRg st="4" end="4"/>
                                            </p:txEl>
                                          </p:spTgt>
                                        </p:tgtEl>
                                        <p:attrNameLst>
                                          <p:attrName>ppt_x</p:attrName>
                                        </p:attrNameLst>
                                      </p:cBhvr>
                                      <p:tavLst>
                                        <p:tav tm="0">
                                          <p:val>
                                            <p:strVal val="0-#ppt_w/2"/>
                                          </p:val>
                                        </p:tav>
                                        <p:tav tm="100000">
                                          <p:val>
                                            <p:strVal val="#ppt_x"/>
                                          </p:val>
                                        </p:tav>
                                      </p:tavLst>
                                    </p:anim>
                                    <p:anim calcmode="lin" valueType="num">
                                      <p:cBhvr>
                                        <p:cTn id="32" dur="500" fill="hold"/>
                                        <p:tgtEl>
                                          <p:spTgt spid="124">
                                            <p:txEl>
                                              <p:pRg st="4" end="4"/>
                                            </p:txEl>
                                          </p:spTgt>
                                        </p:tgtEl>
                                        <p:attrNameLst>
                                          <p:attrName>ppt_y</p:attrName>
                                        </p:attrNameLst>
                                      </p:cBhvr>
                                      <p:tavLst>
                                        <p:tav tm="0">
                                          <p:val>
                                            <p:strVal val="#ppt_y"/>
                                          </p:val>
                                        </p:tav>
                                        <p:tav tm="100000">
                                          <p:val>
                                            <p:strVal val="#ppt_y"/>
                                          </p:val>
                                        </p:tav>
                                      </p:tavLst>
                                    </p:anim>
                                  </p:childTnLst>
                                </p:cTn>
                              </p:par>
                            </p:childTnLst>
                          </p:cTn>
                        </p:par>
                        <p:par>
                          <p:cTn id="33" fill="hold">
                            <p:stCondLst>
                              <p:cond delay="2500"/>
                            </p:stCondLst>
                            <p:childTnLst>
                              <p:par>
                                <p:cTn id="34" presetID="2" presetClass="entr" presetSubtype="8" fill="hold" grpId="0" nodeType="afterEffect">
                                  <p:stCondLst>
                                    <p:cond delay="0"/>
                                  </p:stCondLst>
                                  <p:iterate>
                                    <p:tmAbs val="0"/>
                                  </p:iterate>
                                  <p:childTnLst>
                                    <p:set>
                                      <p:cBhvr>
                                        <p:cTn id="35" fill="hold"/>
                                        <p:tgtEl>
                                          <p:spTgt spid="124">
                                            <p:txEl>
                                              <p:pRg st="5" end="5"/>
                                            </p:txEl>
                                          </p:spTgt>
                                        </p:tgtEl>
                                        <p:attrNameLst>
                                          <p:attrName>style.visibility</p:attrName>
                                        </p:attrNameLst>
                                      </p:cBhvr>
                                      <p:to>
                                        <p:strVal val="visible"/>
                                      </p:to>
                                    </p:set>
                                    <p:anim calcmode="lin" valueType="num">
                                      <p:cBhvr>
                                        <p:cTn id="36" dur="500" fill="hold"/>
                                        <p:tgtEl>
                                          <p:spTgt spid="124">
                                            <p:txEl>
                                              <p:pRg st="5" end="5"/>
                                            </p:txEl>
                                          </p:spTgt>
                                        </p:tgtEl>
                                        <p:attrNameLst>
                                          <p:attrName>ppt_x</p:attrName>
                                        </p:attrNameLst>
                                      </p:cBhvr>
                                      <p:tavLst>
                                        <p:tav tm="0">
                                          <p:val>
                                            <p:strVal val="0-#ppt_w/2"/>
                                          </p:val>
                                        </p:tav>
                                        <p:tav tm="100000">
                                          <p:val>
                                            <p:strVal val="#ppt_x"/>
                                          </p:val>
                                        </p:tav>
                                      </p:tavLst>
                                    </p:anim>
                                    <p:anim calcmode="lin" valueType="num">
                                      <p:cBhvr>
                                        <p:cTn id="37" dur="500" fill="hold"/>
                                        <p:tgtEl>
                                          <p:spTgt spid="124">
                                            <p:txEl>
                                              <p:pRg st="5" end="5"/>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4" grpId="0" build="p" bldLvl="5" animBg="1" advAuto="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7" name="Shape 127"/>
          <p:cNvSpPr>
            <a:spLocks noGrp="1"/>
          </p:cNvSpPr>
          <p:nvPr>
            <p:ph type="title"/>
          </p:nvPr>
        </p:nvSpPr>
        <p:spPr>
          <a:xfrm>
            <a:off x="0" y="0"/>
            <a:ext cx="9144000" cy="859537"/>
          </a:xfrm>
          <a:prstGeom prst="rect">
            <a:avLst/>
          </a:prstGeom>
        </p:spPr>
        <p:txBody>
          <a:bodyPr>
            <a:normAutofit/>
          </a:bodyPr>
          <a:lstStyle/>
          <a:p>
            <a:r>
              <a:rPr lang="en-US" dirty="0"/>
              <a:t>Mexico Today</a:t>
            </a:r>
            <a:endParaRPr dirty="0"/>
          </a:p>
        </p:txBody>
      </p:sp>
      <p:sp>
        <p:nvSpPr>
          <p:cNvPr id="128" name="Shape 128"/>
          <p:cNvSpPr>
            <a:spLocks noGrp="1"/>
          </p:cNvSpPr>
          <p:nvPr>
            <p:ph type="body" idx="1"/>
          </p:nvPr>
        </p:nvSpPr>
        <p:spPr>
          <a:xfrm>
            <a:off x="457200" y="941832"/>
            <a:ext cx="8229600" cy="5586284"/>
          </a:xfrm>
          <a:prstGeom prst="rect">
            <a:avLst/>
          </a:prstGeom>
        </p:spPr>
        <p:txBody>
          <a:bodyPr>
            <a:noAutofit/>
          </a:bodyPr>
          <a:lstStyle/>
          <a:p>
            <a:pPr marL="534833" indent="-534833" defTabSz="644376">
              <a:spcBef>
                <a:spcPts val="500"/>
              </a:spcBef>
              <a:defRPr sz="2175"/>
            </a:pPr>
            <a:r>
              <a:rPr lang="en-US" sz="3100" dirty="0"/>
              <a:t>Mexico is an industrial country with a democratically elected leadership.</a:t>
            </a:r>
            <a:endParaRPr sz="3100" dirty="0"/>
          </a:p>
          <a:p>
            <a:pPr marL="534833" indent="-534833" defTabSz="644376">
              <a:spcBef>
                <a:spcPts val="500"/>
              </a:spcBef>
              <a:defRPr sz="2175"/>
            </a:pPr>
            <a:r>
              <a:rPr lang="en-US" sz="3100" dirty="0"/>
              <a:t>Its government is divided into branches, similar to the United States</a:t>
            </a:r>
            <a:r>
              <a:rPr sz="3100" dirty="0"/>
              <a:t>.</a:t>
            </a:r>
          </a:p>
          <a:p>
            <a:pPr marL="534833" indent="-534833" defTabSz="644376">
              <a:spcBef>
                <a:spcPts val="500"/>
              </a:spcBef>
              <a:defRPr sz="2175"/>
            </a:pPr>
            <a:r>
              <a:rPr lang="en-US" sz="3100" dirty="0"/>
              <a:t>Mexico works to create modern industry and improve the lives of its people.</a:t>
            </a:r>
          </a:p>
          <a:p>
            <a:pPr marL="534833" indent="-534833" defTabSz="644376">
              <a:spcBef>
                <a:spcPts val="500"/>
              </a:spcBef>
              <a:defRPr sz="2175"/>
            </a:pPr>
            <a:r>
              <a:rPr lang="en-US" sz="3100" dirty="0"/>
              <a:t>Poverty remains high, however, and violence from </a:t>
            </a:r>
            <a:r>
              <a:rPr lang="en-US" sz="3100" b="1" dirty="0"/>
              <a:t>drug cartels </a:t>
            </a:r>
            <a:r>
              <a:rPr lang="en-US" sz="3100" dirty="0"/>
              <a:t>(criminal drug-trafficking organizations) is an ongoing problem.</a:t>
            </a:r>
          </a:p>
        </p:txBody>
      </p:sp>
      <p:sp>
        <p:nvSpPr>
          <p:cNvPr id="129" name="Shape 129"/>
          <p:cNvSpPr>
            <a:spLocks noGrp="1"/>
          </p:cNvSpPr>
          <p:nvPr>
            <p:ph type="sldNum" sz="quarter" idx="4294967295"/>
          </p:nvPr>
        </p:nvSpPr>
        <p:spPr>
          <a:xfrm>
            <a:off x="8526699" y="6528116"/>
            <a:ext cx="312499" cy="294639"/>
          </a:xfrm>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t>21</a:t>
            </a:fld>
            <a:endParaRPr/>
          </a:p>
        </p:txBody>
      </p:sp>
      <p:sp>
        <p:nvSpPr>
          <p:cNvPr id="5" name="Shape 109"/>
          <p:cNvSpPr/>
          <p:nvPr/>
        </p:nvSpPr>
        <p:spPr>
          <a:xfrm>
            <a:off x="6621706" y="6105653"/>
            <a:ext cx="2428388" cy="369328"/>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spAutoFit/>
          </a:bodyPr>
          <a:lstStyle>
            <a:lvl1pPr>
              <a:defRPr u="sng">
                <a:solidFill>
                  <a:srgbClr val="0000FF"/>
                </a:solidFill>
                <a:uFill>
                  <a:solidFill>
                    <a:srgbClr val="0000FF"/>
                  </a:solidFill>
                </a:uFill>
                <a:hlinkClick r:id="rId2" action="ppaction://hlinksldjump"/>
              </a:defRPr>
            </a:lvl1pPr>
          </a:lstStyle>
          <a:p>
            <a:pPr>
              <a:defRPr u="none">
                <a:solidFill>
                  <a:srgbClr val="000000"/>
                </a:solidFill>
                <a:uFillTx/>
              </a:defRPr>
            </a:pPr>
            <a:r>
              <a:rPr u="sng" dirty="0">
                <a:solidFill>
                  <a:srgbClr val="0000FF"/>
                </a:solidFill>
                <a:uFill>
                  <a:solidFill>
                    <a:srgbClr val="0000FF"/>
                  </a:solidFill>
                </a:uFill>
                <a:hlinkClick r:id="rId2" action="ppaction://hlinksldjump"/>
              </a:rPr>
              <a:t>Return to Main Menu</a:t>
            </a:r>
            <a:endParaRPr lang="en-US" u="sng" dirty="0">
              <a:solidFill>
                <a:srgbClr val="0000FF"/>
              </a:solidFill>
              <a:uFill>
                <a:solidFill>
                  <a:srgbClr val="0000FF"/>
                </a:solidFill>
              </a:uFill>
              <a:hlinkClick r:id="rId2" action="ppaction://hlinksldjump"/>
            </a:endParaRPr>
          </a:p>
        </p:txBody>
      </p:sp>
    </p:spTree>
    <p:extLst>
      <p:ext uri="{BB962C8B-B14F-4D97-AF65-F5344CB8AC3E}">
        <p14:creationId xmlns:p14="http://schemas.microsoft.com/office/powerpoint/2010/main" val="108735793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 name="Shape 156"/>
          <p:cNvSpPr>
            <a:spLocks noGrp="1"/>
          </p:cNvSpPr>
          <p:nvPr>
            <p:ph type="title"/>
          </p:nvPr>
        </p:nvSpPr>
        <p:spPr>
          <a:xfrm>
            <a:off x="0" y="0"/>
            <a:ext cx="9144000" cy="1143000"/>
          </a:xfrm>
          <a:prstGeom prst="rect">
            <a:avLst/>
          </a:prstGeom>
        </p:spPr>
        <p:txBody>
          <a:bodyPr>
            <a:noAutofit/>
          </a:bodyPr>
          <a:lstStyle>
            <a:lvl1pPr defTabSz="804672">
              <a:defRPr sz="3800">
                <a:effectLst>
                  <a:outerShdw blurRad="38100" dist="33528" dir="2700000" rotWithShape="0">
                    <a:srgbClr val="000000">
                      <a:alpha val="43137"/>
                    </a:srgbClr>
                  </a:outerShdw>
                </a:effectLst>
              </a:defRPr>
            </a:lvl1pPr>
          </a:lstStyle>
          <a:p>
            <a:r>
              <a:rPr sz="4000" dirty="0"/>
              <a:t>Section 3:</a:t>
            </a:r>
            <a:r>
              <a:rPr lang="en-US" sz="4000" dirty="0"/>
              <a:t> Government of Mexico</a:t>
            </a:r>
            <a:endParaRPr sz="4000" dirty="0"/>
          </a:p>
        </p:txBody>
      </p:sp>
      <p:sp>
        <p:nvSpPr>
          <p:cNvPr id="157" name="Shape 157"/>
          <p:cNvSpPr>
            <a:spLocks noGrp="1"/>
          </p:cNvSpPr>
          <p:nvPr>
            <p:ph type="body" idx="1"/>
          </p:nvPr>
        </p:nvSpPr>
        <p:spPr>
          <a:xfrm>
            <a:off x="457200" y="1981200"/>
            <a:ext cx="8229600" cy="4144963"/>
          </a:xfrm>
          <a:prstGeom prst="rect">
            <a:avLst/>
          </a:prstGeom>
        </p:spPr>
        <p:txBody>
          <a:bodyPr/>
          <a:lstStyle>
            <a:lvl2pPr marL="742950" indent="-285750">
              <a:lnSpc>
                <a:spcPct val="100000"/>
              </a:lnSpc>
              <a:spcBef>
                <a:spcPts val="600"/>
              </a:spcBef>
              <a:buFont typeface="Arial"/>
              <a:defRPr sz="2800">
                <a:solidFill>
                  <a:srgbClr val="080808"/>
                </a:solidFill>
              </a:defRPr>
            </a:lvl2pPr>
          </a:lstStyle>
          <a:p>
            <a:r>
              <a:rPr dirty="0"/>
              <a:t>Essential Question:</a:t>
            </a:r>
          </a:p>
          <a:p>
            <a:pPr lvl="1"/>
            <a:r>
              <a:rPr lang="en-US" dirty="0"/>
              <a:t>How does corruption interfere with government and business?</a:t>
            </a:r>
            <a:endParaRPr dirty="0"/>
          </a:p>
        </p:txBody>
      </p:sp>
      <p:sp>
        <p:nvSpPr>
          <p:cNvPr id="158" name="Shape 158"/>
          <p:cNvSpPr>
            <a:spLocks noGrp="1"/>
          </p:cNvSpPr>
          <p:nvPr>
            <p:ph type="sldNum" sz="quarter" idx="4294967295"/>
          </p:nvPr>
        </p:nvSpPr>
        <p:spPr>
          <a:xfrm>
            <a:off x="8526699" y="6528116"/>
            <a:ext cx="312499" cy="294639"/>
          </a:xfrm>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t>22</a:t>
            </a:fld>
            <a:endParaRPr/>
          </a:p>
        </p:txBody>
      </p:sp>
    </p:spTree>
  </p:cSld>
  <p:clrMapOvr>
    <a:masterClrMapping/>
  </p:clrMapOvr>
  <p:transition spd="slow"/>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1" nodeType="afterEffect">
                                  <p:stCondLst>
                                    <p:cond delay="0"/>
                                  </p:stCondLst>
                                  <p:iterate>
                                    <p:tmAbs val="0"/>
                                  </p:iterate>
                                  <p:childTnLst>
                                    <p:set>
                                      <p:cBhvr>
                                        <p:cTn id="6" fill="hold"/>
                                        <p:tgtEl>
                                          <p:spTgt spid="157">
                                            <p:bg/>
                                          </p:spTgt>
                                        </p:tgtEl>
                                        <p:attrNameLst>
                                          <p:attrName>style.visibility</p:attrName>
                                        </p:attrNameLst>
                                      </p:cBhvr>
                                      <p:to>
                                        <p:strVal val="visible"/>
                                      </p:to>
                                    </p:set>
                                    <p:anim calcmode="lin" valueType="num">
                                      <p:cBhvr>
                                        <p:cTn id="7" dur="500" fill="hold"/>
                                        <p:tgtEl>
                                          <p:spTgt spid="157">
                                            <p:bg/>
                                          </p:spTgt>
                                        </p:tgtEl>
                                        <p:attrNameLst>
                                          <p:attrName>ppt_x</p:attrName>
                                        </p:attrNameLst>
                                      </p:cBhvr>
                                      <p:tavLst>
                                        <p:tav tm="0">
                                          <p:val>
                                            <p:strVal val="0-#ppt_w/2"/>
                                          </p:val>
                                        </p:tav>
                                        <p:tav tm="100000">
                                          <p:val>
                                            <p:strVal val="#ppt_x"/>
                                          </p:val>
                                        </p:tav>
                                      </p:tavLst>
                                    </p:anim>
                                    <p:anim calcmode="lin" valueType="num">
                                      <p:cBhvr>
                                        <p:cTn id="8" dur="500" fill="hold"/>
                                        <p:tgtEl>
                                          <p:spTgt spid="157">
                                            <p:bg/>
                                          </p:spTgt>
                                        </p:tgtEl>
                                        <p:attrNameLst>
                                          <p:attrName>ppt_y</p:attrName>
                                        </p:attrNameLst>
                                      </p:cBhvr>
                                      <p:tavLst>
                                        <p:tav tm="0">
                                          <p:val>
                                            <p:strVal val="#ppt_y"/>
                                          </p:val>
                                        </p:tav>
                                        <p:tav tm="100000">
                                          <p:val>
                                            <p:strVal val="#ppt_y"/>
                                          </p:val>
                                        </p:tav>
                                      </p:tavLst>
                                    </p:anim>
                                  </p:childTnLst>
                                </p:cTn>
                              </p:par>
                              <p:par>
                                <p:cTn id="9" presetID="2" presetClass="entr" presetSubtype="8" fill="hold" grpId="1" nodeType="withEffect">
                                  <p:stCondLst>
                                    <p:cond delay="0"/>
                                  </p:stCondLst>
                                  <p:iterate>
                                    <p:tmAbs val="0"/>
                                  </p:iterate>
                                  <p:childTnLst>
                                    <p:set>
                                      <p:cBhvr>
                                        <p:cTn id="10" fill="hold"/>
                                        <p:tgtEl>
                                          <p:spTgt spid="157">
                                            <p:txEl>
                                              <p:pRg st="0" end="0"/>
                                            </p:txEl>
                                          </p:spTgt>
                                        </p:tgtEl>
                                        <p:attrNameLst>
                                          <p:attrName>style.visibility</p:attrName>
                                        </p:attrNameLst>
                                      </p:cBhvr>
                                      <p:to>
                                        <p:strVal val="visible"/>
                                      </p:to>
                                    </p:set>
                                    <p:anim calcmode="lin" valueType="num">
                                      <p:cBhvr>
                                        <p:cTn id="11" dur="500" fill="hold"/>
                                        <p:tgtEl>
                                          <p:spTgt spid="157">
                                            <p:txEl>
                                              <p:pRg st="0" end="0"/>
                                            </p:txEl>
                                          </p:spTgt>
                                        </p:tgtEl>
                                        <p:attrNameLst>
                                          <p:attrName>ppt_x</p:attrName>
                                        </p:attrNameLst>
                                      </p:cBhvr>
                                      <p:tavLst>
                                        <p:tav tm="0">
                                          <p:val>
                                            <p:strVal val="0-#ppt_w/2"/>
                                          </p:val>
                                        </p:tav>
                                        <p:tav tm="100000">
                                          <p:val>
                                            <p:strVal val="#ppt_x"/>
                                          </p:val>
                                        </p:tav>
                                      </p:tavLst>
                                    </p:anim>
                                    <p:anim calcmode="lin" valueType="num">
                                      <p:cBhvr>
                                        <p:cTn id="12" dur="500" fill="hold"/>
                                        <p:tgtEl>
                                          <p:spTgt spid="157">
                                            <p:txEl>
                                              <p:pRg st="0" end="0"/>
                                            </p:txEl>
                                          </p:spTgt>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2" presetClass="entr" presetSubtype="8" fill="hold" grpId="1" nodeType="afterEffect">
                                  <p:stCondLst>
                                    <p:cond delay="0"/>
                                  </p:stCondLst>
                                  <p:iterate>
                                    <p:tmAbs val="0"/>
                                  </p:iterate>
                                  <p:childTnLst>
                                    <p:set>
                                      <p:cBhvr>
                                        <p:cTn id="15" fill="hold"/>
                                        <p:tgtEl>
                                          <p:spTgt spid="157">
                                            <p:txEl>
                                              <p:pRg st="1" end="1"/>
                                            </p:txEl>
                                          </p:spTgt>
                                        </p:tgtEl>
                                        <p:attrNameLst>
                                          <p:attrName>style.visibility</p:attrName>
                                        </p:attrNameLst>
                                      </p:cBhvr>
                                      <p:to>
                                        <p:strVal val="visible"/>
                                      </p:to>
                                    </p:set>
                                    <p:anim calcmode="lin" valueType="num">
                                      <p:cBhvr>
                                        <p:cTn id="16" dur="500" fill="hold"/>
                                        <p:tgtEl>
                                          <p:spTgt spid="157">
                                            <p:txEl>
                                              <p:pRg st="1" end="1"/>
                                            </p:txEl>
                                          </p:spTgt>
                                        </p:tgtEl>
                                        <p:attrNameLst>
                                          <p:attrName>ppt_x</p:attrName>
                                        </p:attrNameLst>
                                      </p:cBhvr>
                                      <p:tavLst>
                                        <p:tav tm="0">
                                          <p:val>
                                            <p:strVal val="0-#ppt_w/2"/>
                                          </p:val>
                                        </p:tav>
                                        <p:tav tm="100000">
                                          <p:val>
                                            <p:strVal val="#ppt_x"/>
                                          </p:val>
                                        </p:tav>
                                      </p:tavLst>
                                    </p:anim>
                                    <p:anim calcmode="lin" valueType="num">
                                      <p:cBhvr>
                                        <p:cTn id="17" dur="500" fill="hold"/>
                                        <p:tgtEl>
                                          <p:spTgt spid="157">
                                            <p:txEl>
                                              <p:pRg st="1" end="1"/>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7" grpId="1" build="p" bldLvl="5" animBg="1" advAuto="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 name="Shape 160"/>
          <p:cNvSpPr>
            <a:spLocks noGrp="1"/>
          </p:cNvSpPr>
          <p:nvPr>
            <p:ph type="title"/>
          </p:nvPr>
        </p:nvSpPr>
        <p:spPr>
          <a:xfrm>
            <a:off x="0" y="0"/>
            <a:ext cx="9144000" cy="1143000"/>
          </a:xfrm>
          <a:prstGeom prst="rect">
            <a:avLst/>
          </a:prstGeom>
        </p:spPr>
        <p:txBody>
          <a:bodyPr>
            <a:normAutofit/>
          </a:bodyPr>
          <a:lstStyle>
            <a:lvl1pPr defTabSz="804672">
              <a:defRPr sz="3800">
                <a:effectLst>
                  <a:outerShdw blurRad="38100" dist="33528" dir="2700000" rotWithShape="0">
                    <a:srgbClr val="000000">
                      <a:alpha val="43137"/>
                    </a:srgbClr>
                  </a:outerShdw>
                </a:effectLst>
              </a:defRPr>
            </a:lvl1pPr>
          </a:lstStyle>
          <a:p>
            <a:r>
              <a:rPr lang="en-US" sz="4000" dirty="0"/>
              <a:t>Section 3: Government of Mexico</a:t>
            </a:r>
            <a:endParaRPr sz="4000" dirty="0"/>
          </a:p>
        </p:txBody>
      </p:sp>
      <p:sp>
        <p:nvSpPr>
          <p:cNvPr id="161" name="Shape 161"/>
          <p:cNvSpPr>
            <a:spLocks noGrp="1"/>
          </p:cNvSpPr>
          <p:nvPr>
            <p:ph type="body" idx="1"/>
          </p:nvPr>
        </p:nvSpPr>
        <p:spPr>
          <a:xfrm>
            <a:off x="457200" y="1718910"/>
            <a:ext cx="8229600" cy="4377090"/>
          </a:xfrm>
          <a:prstGeom prst="rect">
            <a:avLst/>
          </a:prstGeom>
        </p:spPr>
        <p:txBody>
          <a:bodyPr/>
          <a:lstStyle/>
          <a:p>
            <a:r>
              <a:rPr dirty="0"/>
              <a:t>What terms do I need to know? </a:t>
            </a:r>
          </a:p>
          <a:p>
            <a:pPr marL="742950" lvl="1" indent="-285750">
              <a:lnSpc>
                <a:spcPct val="100000"/>
              </a:lnSpc>
              <a:spcBef>
                <a:spcPts val="600"/>
              </a:spcBef>
              <a:buFont typeface="Arial"/>
              <a:defRPr sz="2800"/>
            </a:pPr>
            <a:r>
              <a:rPr lang="en-US" dirty="0"/>
              <a:t>federal government</a:t>
            </a:r>
            <a:endParaRPr dirty="0"/>
          </a:p>
          <a:p>
            <a:pPr marL="742950" lvl="1" indent="-285750">
              <a:lnSpc>
                <a:spcPct val="100000"/>
              </a:lnSpc>
              <a:spcBef>
                <a:spcPts val="600"/>
              </a:spcBef>
              <a:buFont typeface="Arial"/>
              <a:defRPr sz="2800"/>
            </a:pPr>
            <a:r>
              <a:rPr lang="en-US" dirty="0"/>
              <a:t>National Congress</a:t>
            </a:r>
            <a:endParaRPr dirty="0"/>
          </a:p>
          <a:p>
            <a:pPr marL="742950" lvl="1" indent="-285750">
              <a:lnSpc>
                <a:spcPct val="100000"/>
              </a:lnSpc>
              <a:spcBef>
                <a:spcPts val="600"/>
              </a:spcBef>
              <a:buFont typeface="Arial"/>
              <a:defRPr sz="2800"/>
            </a:pPr>
            <a:r>
              <a:rPr lang="en-US" dirty="0"/>
              <a:t>monopolist</a:t>
            </a:r>
          </a:p>
        </p:txBody>
      </p:sp>
      <p:sp>
        <p:nvSpPr>
          <p:cNvPr id="162" name="Shape 162"/>
          <p:cNvSpPr>
            <a:spLocks noGrp="1"/>
          </p:cNvSpPr>
          <p:nvPr>
            <p:ph type="sldNum" sz="quarter" idx="4294967295"/>
          </p:nvPr>
        </p:nvSpPr>
        <p:spPr>
          <a:xfrm>
            <a:off x="8526699" y="6528116"/>
            <a:ext cx="312499" cy="294639"/>
          </a:xfrm>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t>23</a:t>
            </a:fld>
            <a:endParaRPr/>
          </a:p>
        </p:txBody>
      </p:sp>
    </p:spTree>
    <p:extLst>
      <p:ext uri="{BB962C8B-B14F-4D97-AF65-F5344CB8AC3E}">
        <p14:creationId xmlns:p14="http://schemas.microsoft.com/office/powerpoint/2010/main" val="209398711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iterate>
                                    <p:tmAbs val="0"/>
                                  </p:iterate>
                                  <p:childTnLst>
                                    <p:set>
                                      <p:cBhvr>
                                        <p:cTn id="6" fill="hold"/>
                                        <p:tgtEl>
                                          <p:spTgt spid="161">
                                            <p:bg/>
                                          </p:spTgt>
                                        </p:tgtEl>
                                        <p:attrNameLst>
                                          <p:attrName>style.visibility</p:attrName>
                                        </p:attrNameLst>
                                      </p:cBhvr>
                                      <p:to>
                                        <p:strVal val="visible"/>
                                      </p:to>
                                    </p:set>
                                    <p:anim calcmode="lin" valueType="num">
                                      <p:cBhvr>
                                        <p:cTn id="7" dur="500" fill="hold"/>
                                        <p:tgtEl>
                                          <p:spTgt spid="161">
                                            <p:bg/>
                                          </p:spTgt>
                                        </p:tgtEl>
                                        <p:attrNameLst>
                                          <p:attrName>ppt_x</p:attrName>
                                        </p:attrNameLst>
                                      </p:cBhvr>
                                      <p:tavLst>
                                        <p:tav tm="0">
                                          <p:val>
                                            <p:strVal val="0-#ppt_w/2"/>
                                          </p:val>
                                        </p:tav>
                                        <p:tav tm="100000">
                                          <p:val>
                                            <p:strVal val="#ppt_x"/>
                                          </p:val>
                                        </p:tav>
                                      </p:tavLst>
                                    </p:anim>
                                    <p:anim calcmode="lin" valueType="num">
                                      <p:cBhvr>
                                        <p:cTn id="8" dur="500" fill="hold"/>
                                        <p:tgtEl>
                                          <p:spTgt spid="161">
                                            <p:bg/>
                                          </p:spTgt>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iterate>
                                    <p:tmAbs val="0"/>
                                  </p:iterate>
                                  <p:childTnLst>
                                    <p:set>
                                      <p:cBhvr>
                                        <p:cTn id="10" fill="hold"/>
                                        <p:tgtEl>
                                          <p:spTgt spid="161">
                                            <p:txEl>
                                              <p:pRg st="0" end="0"/>
                                            </p:txEl>
                                          </p:spTgt>
                                        </p:tgtEl>
                                        <p:attrNameLst>
                                          <p:attrName>style.visibility</p:attrName>
                                        </p:attrNameLst>
                                      </p:cBhvr>
                                      <p:to>
                                        <p:strVal val="visible"/>
                                      </p:to>
                                    </p:set>
                                    <p:anim calcmode="lin" valueType="num">
                                      <p:cBhvr>
                                        <p:cTn id="11" dur="500" fill="hold"/>
                                        <p:tgtEl>
                                          <p:spTgt spid="161">
                                            <p:txEl>
                                              <p:pRg st="0" end="0"/>
                                            </p:txEl>
                                          </p:spTgt>
                                        </p:tgtEl>
                                        <p:attrNameLst>
                                          <p:attrName>ppt_x</p:attrName>
                                        </p:attrNameLst>
                                      </p:cBhvr>
                                      <p:tavLst>
                                        <p:tav tm="0">
                                          <p:val>
                                            <p:strVal val="0-#ppt_w/2"/>
                                          </p:val>
                                        </p:tav>
                                        <p:tav tm="100000">
                                          <p:val>
                                            <p:strVal val="#ppt_x"/>
                                          </p:val>
                                        </p:tav>
                                      </p:tavLst>
                                    </p:anim>
                                    <p:anim calcmode="lin" valueType="num">
                                      <p:cBhvr>
                                        <p:cTn id="12" dur="500" fill="hold"/>
                                        <p:tgtEl>
                                          <p:spTgt spid="161">
                                            <p:txEl>
                                              <p:pRg st="0" end="0"/>
                                            </p:txEl>
                                          </p:spTgt>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2" presetClass="entr" presetSubtype="8" fill="hold" grpId="0" nodeType="afterEffect">
                                  <p:stCondLst>
                                    <p:cond delay="0"/>
                                  </p:stCondLst>
                                  <p:iterate>
                                    <p:tmAbs val="0"/>
                                  </p:iterate>
                                  <p:childTnLst>
                                    <p:set>
                                      <p:cBhvr>
                                        <p:cTn id="15" fill="hold"/>
                                        <p:tgtEl>
                                          <p:spTgt spid="161">
                                            <p:txEl>
                                              <p:pRg st="1" end="1"/>
                                            </p:txEl>
                                          </p:spTgt>
                                        </p:tgtEl>
                                        <p:attrNameLst>
                                          <p:attrName>style.visibility</p:attrName>
                                        </p:attrNameLst>
                                      </p:cBhvr>
                                      <p:to>
                                        <p:strVal val="visible"/>
                                      </p:to>
                                    </p:set>
                                    <p:anim calcmode="lin" valueType="num">
                                      <p:cBhvr>
                                        <p:cTn id="16" dur="500" fill="hold"/>
                                        <p:tgtEl>
                                          <p:spTgt spid="161">
                                            <p:txEl>
                                              <p:pRg st="1" end="1"/>
                                            </p:txEl>
                                          </p:spTgt>
                                        </p:tgtEl>
                                        <p:attrNameLst>
                                          <p:attrName>ppt_x</p:attrName>
                                        </p:attrNameLst>
                                      </p:cBhvr>
                                      <p:tavLst>
                                        <p:tav tm="0">
                                          <p:val>
                                            <p:strVal val="0-#ppt_w/2"/>
                                          </p:val>
                                        </p:tav>
                                        <p:tav tm="100000">
                                          <p:val>
                                            <p:strVal val="#ppt_x"/>
                                          </p:val>
                                        </p:tav>
                                      </p:tavLst>
                                    </p:anim>
                                    <p:anim calcmode="lin" valueType="num">
                                      <p:cBhvr>
                                        <p:cTn id="17" dur="500" fill="hold"/>
                                        <p:tgtEl>
                                          <p:spTgt spid="161">
                                            <p:txEl>
                                              <p:pRg st="1" end="1"/>
                                            </p:txEl>
                                          </p:spTgt>
                                        </p:tgtEl>
                                        <p:attrNameLst>
                                          <p:attrName>ppt_y</p:attrName>
                                        </p:attrNameLst>
                                      </p:cBhvr>
                                      <p:tavLst>
                                        <p:tav tm="0">
                                          <p:val>
                                            <p:strVal val="#ppt_y"/>
                                          </p:val>
                                        </p:tav>
                                        <p:tav tm="100000">
                                          <p:val>
                                            <p:strVal val="#ppt_y"/>
                                          </p:val>
                                        </p:tav>
                                      </p:tavLst>
                                    </p:anim>
                                  </p:childTnLst>
                                </p:cTn>
                              </p:par>
                            </p:childTnLst>
                          </p:cTn>
                        </p:par>
                        <p:par>
                          <p:cTn id="18" fill="hold">
                            <p:stCondLst>
                              <p:cond delay="1000"/>
                            </p:stCondLst>
                            <p:childTnLst>
                              <p:par>
                                <p:cTn id="19" presetID="2" presetClass="entr" presetSubtype="8" fill="hold" grpId="0" nodeType="afterEffect">
                                  <p:stCondLst>
                                    <p:cond delay="0"/>
                                  </p:stCondLst>
                                  <p:iterate>
                                    <p:tmAbs val="0"/>
                                  </p:iterate>
                                  <p:childTnLst>
                                    <p:set>
                                      <p:cBhvr>
                                        <p:cTn id="20" fill="hold"/>
                                        <p:tgtEl>
                                          <p:spTgt spid="161">
                                            <p:txEl>
                                              <p:pRg st="2" end="2"/>
                                            </p:txEl>
                                          </p:spTgt>
                                        </p:tgtEl>
                                        <p:attrNameLst>
                                          <p:attrName>style.visibility</p:attrName>
                                        </p:attrNameLst>
                                      </p:cBhvr>
                                      <p:to>
                                        <p:strVal val="visible"/>
                                      </p:to>
                                    </p:set>
                                    <p:anim calcmode="lin" valueType="num">
                                      <p:cBhvr>
                                        <p:cTn id="21" dur="500" fill="hold"/>
                                        <p:tgtEl>
                                          <p:spTgt spid="161">
                                            <p:txEl>
                                              <p:pRg st="2" end="2"/>
                                            </p:txEl>
                                          </p:spTgt>
                                        </p:tgtEl>
                                        <p:attrNameLst>
                                          <p:attrName>ppt_x</p:attrName>
                                        </p:attrNameLst>
                                      </p:cBhvr>
                                      <p:tavLst>
                                        <p:tav tm="0">
                                          <p:val>
                                            <p:strVal val="0-#ppt_w/2"/>
                                          </p:val>
                                        </p:tav>
                                        <p:tav tm="100000">
                                          <p:val>
                                            <p:strVal val="#ppt_x"/>
                                          </p:val>
                                        </p:tav>
                                      </p:tavLst>
                                    </p:anim>
                                    <p:anim calcmode="lin" valueType="num">
                                      <p:cBhvr>
                                        <p:cTn id="22" dur="500" fill="hold"/>
                                        <p:tgtEl>
                                          <p:spTgt spid="161">
                                            <p:txEl>
                                              <p:pRg st="2" end="2"/>
                                            </p:txEl>
                                          </p:spTgt>
                                        </p:tgtEl>
                                        <p:attrNameLst>
                                          <p:attrName>ppt_y</p:attrName>
                                        </p:attrNameLst>
                                      </p:cBhvr>
                                      <p:tavLst>
                                        <p:tav tm="0">
                                          <p:val>
                                            <p:strVal val="#ppt_y"/>
                                          </p:val>
                                        </p:tav>
                                        <p:tav tm="100000">
                                          <p:val>
                                            <p:strVal val="#ppt_y"/>
                                          </p:val>
                                        </p:tav>
                                      </p:tavLst>
                                    </p:anim>
                                  </p:childTnLst>
                                </p:cTn>
                              </p:par>
                            </p:childTnLst>
                          </p:cTn>
                        </p:par>
                        <p:par>
                          <p:cTn id="23" fill="hold">
                            <p:stCondLst>
                              <p:cond delay="1500"/>
                            </p:stCondLst>
                            <p:childTnLst>
                              <p:par>
                                <p:cTn id="24" presetID="2" presetClass="entr" presetSubtype="8" fill="hold" grpId="0" nodeType="afterEffect">
                                  <p:stCondLst>
                                    <p:cond delay="0"/>
                                  </p:stCondLst>
                                  <p:iterate>
                                    <p:tmAbs val="0"/>
                                  </p:iterate>
                                  <p:childTnLst>
                                    <p:set>
                                      <p:cBhvr>
                                        <p:cTn id="25" fill="hold"/>
                                        <p:tgtEl>
                                          <p:spTgt spid="161">
                                            <p:txEl>
                                              <p:pRg st="3" end="3"/>
                                            </p:txEl>
                                          </p:spTgt>
                                        </p:tgtEl>
                                        <p:attrNameLst>
                                          <p:attrName>style.visibility</p:attrName>
                                        </p:attrNameLst>
                                      </p:cBhvr>
                                      <p:to>
                                        <p:strVal val="visible"/>
                                      </p:to>
                                    </p:set>
                                    <p:anim calcmode="lin" valueType="num">
                                      <p:cBhvr>
                                        <p:cTn id="26" dur="500" fill="hold"/>
                                        <p:tgtEl>
                                          <p:spTgt spid="161">
                                            <p:txEl>
                                              <p:pRg st="3" end="3"/>
                                            </p:txEl>
                                          </p:spTgt>
                                        </p:tgtEl>
                                        <p:attrNameLst>
                                          <p:attrName>ppt_x</p:attrName>
                                        </p:attrNameLst>
                                      </p:cBhvr>
                                      <p:tavLst>
                                        <p:tav tm="0">
                                          <p:val>
                                            <p:strVal val="0-#ppt_w/2"/>
                                          </p:val>
                                        </p:tav>
                                        <p:tav tm="100000">
                                          <p:val>
                                            <p:strVal val="#ppt_x"/>
                                          </p:val>
                                        </p:tav>
                                      </p:tavLst>
                                    </p:anim>
                                    <p:anim calcmode="lin" valueType="num">
                                      <p:cBhvr>
                                        <p:cTn id="27" dur="500" fill="hold"/>
                                        <p:tgtEl>
                                          <p:spTgt spid="161">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1" grpId="0" build="p" bldLvl="5" animBg="1" advAuto="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 name="Shape 164"/>
          <p:cNvSpPr>
            <a:spLocks noGrp="1"/>
          </p:cNvSpPr>
          <p:nvPr>
            <p:ph type="title"/>
          </p:nvPr>
        </p:nvSpPr>
        <p:spPr>
          <a:xfrm>
            <a:off x="0" y="1"/>
            <a:ext cx="9143999" cy="1051560"/>
          </a:xfrm>
          <a:prstGeom prst="rect">
            <a:avLst/>
          </a:prstGeom>
        </p:spPr>
        <p:txBody>
          <a:bodyPr>
            <a:normAutofit/>
          </a:bodyPr>
          <a:lstStyle/>
          <a:p>
            <a:r>
              <a:rPr lang="en-US" dirty="0"/>
              <a:t>Structure of Government</a:t>
            </a:r>
            <a:endParaRPr dirty="0"/>
          </a:p>
        </p:txBody>
      </p:sp>
      <p:sp>
        <p:nvSpPr>
          <p:cNvPr id="165" name="Shape 165"/>
          <p:cNvSpPr>
            <a:spLocks noGrp="1"/>
          </p:cNvSpPr>
          <p:nvPr>
            <p:ph type="body" idx="1"/>
          </p:nvPr>
        </p:nvSpPr>
        <p:spPr>
          <a:xfrm>
            <a:off x="457200" y="1051560"/>
            <a:ext cx="8229600" cy="5476556"/>
          </a:xfrm>
          <a:prstGeom prst="rect">
            <a:avLst/>
          </a:prstGeom>
        </p:spPr>
        <p:txBody>
          <a:bodyPr>
            <a:normAutofit/>
          </a:bodyPr>
          <a:lstStyle/>
          <a:p>
            <a:pPr marL="538703" indent="-538703" defTabSz="649041">
              <a:spcBef>
                <a:spcPts val="400"/>
              </a:spcBef>
              <a:defRPr sz="2262"/>
            </a:pPr>
            <a:r>
              <a:rPr lang="en-US" sz="2500" dirty="0"/>
              <a:t>Mexico’s government is divided into the legislative, executive, and judicial branches.</a:t>
            </a:r>
          </a:p>
          <a:p>
            <a:pPr marL="538703" indent="-538703" defTabSz="649041">
              <a:spcBef>
                <a:spcPts val="400"/>
              </a:spcBef>
              <a:defRPr sz="2262"/>
            </a:pPr>
            <a:r>
              <a:rPr lang="en-US" sz="2500" dirty="0"/>
              <a:t>It is classified as a </a:t>
            </a:r>
            <a:r>
              <a:rPr lang="en-US" sz="2500" b="1" dirty="0"/>
              <a:t>federal government</a:t>
            </a:r>
            <a:r>
              <a:rPr lang="en-US" sz="2500" dirty="0"/>
              <a:t>, meaning power is divided between national government and state and local governments.</a:t>
            </a:r>
          </a:p>
          <a:p>
            <a:pPr marL="538703" indent="-538703" defTabSz="649041">
              <a:spcBef>
                <a:spcPts val="400"/>
              </a:spcBef>
              <a:defRPr sz="2262"/>
            </a:pPr>
            <a:r>
              <a:rPr lang="en-US" sz="2500" dirty="0"/>
              <a:t>Mexico is also a presidential democracy, meaning the citizens freely elect the president, who can serve for one 6-year term.</a:t>
            </a:r>
          </a:p>
          <a:p>
            <a:pPr marL="998952" lvl="2" indent="-538703" defTabSz="649041">
              <a:spcBef>
                <a:spcPts val="400"/>
              </a:spcBef>
              <a:buFont typeface="Arial" charset="0"/>
              <a:buChar char="•"/>
              <a:defRPr sz="2262"/>
            </a:pPr>
            <a:r>
              <a:rPr lang="en-US" sz="2500" dirty="0"/>
              <a:t>The president appoints his advisors as secretaries of state and attorney general of the Republic.</a:t>
            </a:r>
          </a:p>
          <a:p>
            <a:pPr marL="538703" indent="-538703" defTabSz="649041">
              <a:spcBef>
                <a:spcPts val="400"/>
              </a:spcBef>
              <a:defRPr sz="2262"/>
            </a:pPr>
            <a:r>
              <a:rPr lang="en-US" sz="2500" dirty="0"/>
              <a:t>Citizens also elect members of legislature, called the </a:t>
            </a:r>
            <a:r>
              <a:rPr lang="en-US" sz="2500" b="1" dirty="0"/>
              <a:t>National Congress</a:t>
            </a:r>
            <a:r>
              <a:rPr lang="en-US" sz="2500" dirty="0"/>
              <a:t>.</a:t>
            </a:r>
          </a:p>
          <a:p>
            <a:pPr marL="538703" indent="-538703" defTabSz="649041">
              <a:spcBef>
                <a:spcPts val="400"/>
              </a:spcBef>
              <a:defRPr sz="2262"/>
            </a:pPr>
            <a:r>
              <a:rPr lang="en-US" sz="2500" dirty="0"/>
              <a:t>The court system is managed by the central government and is not totally independent of the president.</a:t>
            </a:r>
          </a:p>
          <a:p>
            <a:pPr marL="538703" indent="-538703" defTabSz="649041">
              <a:spcBef>
                <a:spcPts val="400"/>
              </a:spcBef>
              <a:defRPr sz="2262"/>
            </a:pPr>
            <a:r>
              <a:rPr lang="en-US" sz="2500" dirty="0"/>
              <a:t>Mexico has 32 states and its capital, Mexico City.</a:t>
            </a:r>
          </a:p>
        </p:txBody>
      </p:sp>
      <p:sp>
        <p:nvSpPr>
          <p:cNvPr id="166" name="Shape 166"/>
          <p:cNvSpPr>
            <a:spLocks noGrp="1"/>
          </p:cNvSpPr>
          <p:nvPr>
            <p:ph type="sldNum" sz="quarter" idx="4294967295"/>
          </p:nvPr>
        </p:nvSpPr>
        <p:spPr>
          <a:xfrm>
            <a:off x="8526699" y="6528116"/>
            <a:ext cx="312499" cy="294639"/>
          </a:xfrm>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t>24</a:t>
            </a:fld>
            <a:endParaRPr/>
          </a:p>
        </p:txBody>
      </p:sp>
    </p:spTree>
    <p:extLst>
      <p:ext uri="{BB962C8B-B14F-4D97-AF65-F5344CB8AC3E}">
        <p14:creationId xmlns:p14="http://schemas.microsoft.com/office/powerpoint/2010/main" val="401229576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iterate>
                                    <p:tmAbs val="0"/>
                                  </p:iterate>
                                  <p:childTnLst>
                                    <p:set>
                                      <p:cBhvr>
                                        <p:cTn id="6" fill="hold"/>
                                        <p:tgtEl>
                                          <p:spTgt spid="165">
                                            <p:bg/>
                                          </p:spTgt>
                                        </p:tgtEl>
                                        <p:attrNameLst>
                                          <p:attrName>style.visibility</p:attrName>
                                        </p:attrNameLst>
                                      </p:cBhvr>
                                      <p:to>
                                        <p:strVal val="visible"/>
                                      </p:to>
                                    </p:set>
                                    <p:anim calcmode="lin" valueType="num">
                                      <p:cBhvr>
                                        <p:cTn id="7" dur="500" fill="hold"/>
                                        <p:tgtEl>
                                          <p:spTgt spid="165">
                                            <p:bg/>
                                          </p:spTgt>
                                        </p:tgtEl>
                                        <p:attrNameLst>
                                          <p:attrName>ppt_x</p:attrName>
                                        </p:attrNameLst>
                                      </p:cBhvr>
                                      <p:tavLst>
                                        <p:tav tm="0">
                                          <p:val>
                                            <p:strVal val="0-#ppt_w/2"/>
                                          </p:val>
                                        </p:tav>
                                        <p:tav tm="100000">
                                          <p:val>
                                            <p:strVal val="#ppt_x"/>
                                          </p:val>
                                        </p:tav>
                                      </p:tavLst>
                                    </p:anim>
                                    <p:anim calcmode="lin" valueType="num">
                                      <p:cBhvr>
                                        <p:cTn id="8" dur="500" fill="hold"/>
                                        <p:tgtEl>
                                          <p:spTgt spid="165">
                                            <p:bg/>
                                          </p:spTgt>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fill="hold" grpId="0" nodeType="afterEffect">
                                  <p:stCondLst>
                                    <p:cond delay="0"/>
                                  </p:stCondLst>
                                  <p:iterate>
                                    <p:tmAbs val="0"/>
                                  </p:iterate>
                                  <p:childTnLst>
                                    <p:set>
                                      <p:cBhvr>
                                        <p:cTn id="11" fill="hold"/>
                                        <p:tgtEl>
                                          <p:spTgt spid="165">
                                            <p:txEl>
                                              <p:pRg st="0" end="0"/>
                                            </p:txEl>
                                          </p:spTgt>
                                        </p:tgtEl>
                                        <p:attrNameLst>
                                          <p:attrName>style.visibility</p:attrName>
                                        </p:attrNameLst>
                                      </p:cBhvr>
                                      <p:to>
                                        <p:strVal val="visible"/>
                                      </p:to>
                                    </p:set>
                                    <p:anim calcmode="lin" valueType="num">
                                      <p:cBhvr>
                                        <p:cTn id="12" dur="500" fill="hold"/>
                                        <p:tgtEl>
                                          <p:spTgt spid="165">
                                            <p:txEl>
                                              <p:pRg st="0" end="0"/>
                                            </p:txEl>
                                          </p:spTgt>
                                        </p:tgtEl>
                                        <p:attrNameLst>
                                          <p:attrName>ppt_x</p:attrName>
                                        </p:attrNameLst>
                                      </p:cBhvr>
                                      <p:tavLst>
                                        <p:tav tm="0">
                                          <p:val>
                                            <p:strVal val="0-#ppt_w/2"/>
                                          </p:val>
                                        </p:tav>
                                        <p:tav tm="100000">
                                          <p:val>
                                            <p:strVal val="#ppt_x"/>
                                          </p:val>
                                        </p:tav>
                                      </p:tavLst>
                                    </p:anim>
                                    <p:anim calcmode="lin" valueType="num">
                                      <p:cBhvr>
                                        <p:cTn id="13" dur="500" fill="hold"/>
                                        <p:tgtEl>
                                          <p:spTgt spid="165">
                                            <p:txEl>
                                              <p:pRg st="0" end="0"/>
                                            </p:txEl>
                                          </p:spTgt>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8" fill="hold" grpId="0" nodeType="afterEffect">
                                  <p:stCondLst>
                                    <p:cond delay="0"/>
                                  </p:stCondLst>
                                  <p:iterate>
                                    <p:tmAbs val="0"/>
                                  </p:iterate>
                                  <p:childTnLst>
                                    <p:set>
                                      <p:cBhvr>
                                        <p:cTn id="16" fill="hold"/>
                                        <p:tgtEl>
                                          <p:spTgt spid="165">
                                            <p:txEl>
                                              <p:pRg st="1" end="1"/>
                                            </p:txEl>
                                          </p:spTgt>
                                        </p:tgtEl>
                                        <p:attrNameLst>
                                          <p:attrName>style.visibility</p:attrName>
                                        </p:attrNameLst>
                                      </p:cBhvr>
                                      <p:to>
                                        <p:strVal val="visible"/>
                                      </p:to>
                                    </p:set>
                                    <p:anim calcmode="lin" valueType="num">
                                      <p:cBhvr>
                                        <p:cTn id="17" dur="500" fill="hold"/>
                                        <p:tgtEl>
                                          <p:spTgt spid="165">
                                            <p:txEl>
                                              <p:pRg st="1" end="1"/>
                                            </p:txEl>
                                          </p:spTgt>
                                        </p:tgtEl>
                                        <p:attrNameLst>
                                          <p:attrName>ppt_x</p:attrName>
                                        </p:attrNameLst>
                                      </p:cBhvr>
                                      <p:tavLst>
                                        <p:tav tm="0">
                                          <p:val>
                                            <p:strVal val="0-#ppt_w/2"/>
                                          </p:val>
                                        </p:tav>
                                        <p:tav tm="100000">
                                          <p:val>
                                            <p:strVal val="#ppt_x"/>
                                          </p:val>
                                        </p:tav>
                                      </p:tavLst>
                                    </p:anim>
                                    <p:anim calcmode="lin" valueType="num">
                                      <p:cBhvr>
                                        <p:cTn id="18" dur="500" fill="hold"/>
                                        <p:tgtEl>
                                          <p:spTgt spid="165">
                                            <p:txEl>
                                              <p:pRg st="1" end="1"/>
                                            </p:txEl>
                                          </p:spTgt>
                                        </p:tgtEl>
                                        <p:attrNameLst>
                                          <p:attrName>ppt_y</p:attrName>
                                        </p:attrNameLst>
                                      </p:cBhvr>
                                      <p:tavLst>
                                        <p:tav tm="0">
                                          <p:val>
                                            <p:strVal val="#ppt_y"/>
                                          </p:val>
                                        </p:tav>
                                        <p:tav tm="100000">
                                          <p:val>
                                            <p:strVal val="#ppt_y"/>
                                          </p:val>
                                        </p:tav>
                                      </p:tavLst>
                                    </p:anim>
                                  </p:childTnLst>
                                </p:cTn>
                              </p:par>
                            </p:childTnLst>
                          </p:cTn>
                        </p:par>
                        <p:par>
                          <p:cTn id="19" fill="hold">
                            <p:stCondLst>
                              <p:cond delay="1500"/>
                            </p:stCondLst>
                            <p:childTnLst>
                              <p:par>
                                <p:cTn id="20" presetID="2" presetClass="entr" presetSubtype="8" fill="hold" grpId="0" nodeType="afterEffect">
                                  <p:stCondLst>
                                    <p:cond delay="0"/>
                                  </p:stCondLst>
                                  <p:iterate>
                                    <p:tmAbs val="0"/>
                                  </p:iterate>
                                  <p:childTnLst>
                                    <p:set>
                                      <p:cBhvr>
                                        <p:cTn id="21" fill="hold"/>
                                        <p:tgtEl>
                                          <p:spTgt spid="165">
                                            <p:txEl>
                                              <p:pRg st="2" end="2"/>
                                            </p:txEl>
                                          </p:spTgt>
                                        </p:tgtEl>
                                        <p:attrNameLst>
                                          <p:attrName>style.visibility</p:attrName>
                                        </p:attrNameLst>
                                      </p:cBhvr>
                                      <p:to>
                                        <p:strVal val="visible"/>
                                      </p:to>
                                    </p:set>
                                    <p:anim calcmode="lin" valueType="num">
                                      <p:cBhvr>
                                        <p:cTn id="22" dur="500" fill="hold"/>
                                        <p:tgtEl>
                                          <p:spTgt spid="165">
                                            <p:txEl>
                                              <p:pRg st="2" end="2"/>
                                            </p:txEl>
                                          </p:spTgt>
                                        </p:tgtEl>
                                        <p:attrNameLst>
                                          <p:attrName>ppt_x</p:attrName>
                                        </p:attrNameLst>
                                      </p:cBhvr>
                                      <p:tavLst>
                                        <p:tav tm="0">
                                          <p:val>
                                            <p:strVal val="0-#ppt_w/2"/>
                                          </p:val>
                                        </p:tav>
                                        <p:tav tm="100000">
                                          <p:val>
                                            <p:strVal val="#ppt_x"/>
                                          </p:val>
                                        </p:tav>
                                      </p:tavLst>
                                    </p:anim>
                                    <p:anim calcmode="lin" valueType="num">
                                      <p:cBhvr>
                                        <p:cTn id="23" dur="500" fill="hold"/>
                                        <p:tgtEl>
                                          <p:spTgt spid="165">
                                            <p:txEl>
                                              <p:pRg st="2" end="2"/>
                                            </p:txEl>
                                          </p:spTgt>
                                        </p:tgtEl>
                                        <p:attrNameLst>
                                          <p:attrName>ppt_y</p:attrName>
                                        </p:attrNameLst>
                                      </p:cBhvr>
                                      <p:tavLst>
                                        <p:tav tm="0">
                                          <p:val>
                                            <p:strVal val="#ppt_y"/>
                                          </p:val>
                                        </p:tav>
                                        <p:tav tm="100000">
                                          <p:val>
                                            <p:strVal val="#ppt_y"/>
                                          </p:val>
                                        </p:tav>
                                      </p:tavLst>
                                    </p:anim>
                                  </p:childTnLst>
                                </p:cTn>
                              </p:par>
                            </p:childTnLst>
                          </p:cTn>
                        </p:par>
                        <p:par>
                          <p:cTn id="24" fill="hold">
                            <p:stCondLst>
                              <p:cond delay="2000"/>
                            </p:stCondLst>
                            <p:childTnLst>
                              <p:par>
                                <p:cTn id="25" presetID="2" presetClass="entr" presetSubtype="8" fill="hold" grpId="0" nodeType="afterEffect">
                                  <p:stCondLst>
                                    <p:cond delay="0"/>
                                  </p:stCondLst>
                                  <p:iterate>
                                    <p:tmAbs val="0"/>
                                  </p:iterate>
                                  <p:childTnLst>
                                    <p:set>
                                      <p:cBhvr>
                                        <p:cTn id="26" fill="hold"/>
                                        <p:tgtEl>
                                          <p:spTgt spid="165">
                                            <p:txEl>
                                              <p:pRg st="3" end="3"/>
                                            </p:txEl>
                                          </p:spTgt>
                                        </p:tgtEl>
                                        <p:attrNameLst>
                                          <p:attrName>style.visibility</p:attrName>
                                        </p:attrNameLst>
                                      </p:cBhvr>
                                      <p:to>
                                        <p:strVal val="visible"/>
                                      </p:to>
                                    </p:set>
                                    <p:anim calcmode="lin" valueType="num">
                                      <p:cBhvr>
                                        <p:cTn id="27" dur="500" fill="hold"/>
                                        <p:tgtEl>
                                          <p:spTgt spid="165">
                                            <p:txEl>
                                              <p:pRg st="3" end="3"/>
                                            </p:txEl>
                                          </p:spTgt>
                                        </p:tgtEl>
                                        <p:attrNameLst>
                                          <p:attrName>ppt_x</p:attrName>
                                        </p:attrNameLst>
                                      </p:cBhvr>
                                      <p:tavLst>
                                        <p:tav tm="0">
                                          <p:val>
                                            <p:strVal val="0-#ppt_w/2"/>
                                          </p:val>
                                        </p:tav>
                                        <p:tav tm="100000">
                                          <p:val>
                                            <p:strVal val="#ppt_x"/>
                                          </p:val>
                                        </p:tav>
                                      </p:tavLst>
                                    </p:anim>
                                    <p:anim calcmode="lin" valueType="num">
                                      <p:cBhvr>
                                        <p:cTn id="28" dur="500" fill="hold"/>
                                        <p:tgtEl>
                                          <p:spTgt spid="165">
                                            <p:txEl>
                                              <p:pRg st="3" end="3"/>
                                            </p:txEl>
                                          </p:spTgt>
                                        </p:tgtEl>
                                        <p:attrNameLst>
                                          <p:attrName>ppt_y</p:attrName>
                                        </p:attrNameLst>
                                      </p:cBhvr>
                                      <p:tavLst>
                                        <p:tav tm="0">
                                          <p:val>
                                            <p:strVal val="#ppt_y"/>
                                          </p:val>
                                        </p:tav>
                                        <p:tav tm="100000">
                                          <p:val>
                                            <p:strVal val="#ppt_y"/>
                                          </p:val>
                                        </p:tav>
                                      </p:tavLst>
                                    </p:anim>
                                  </p:childTnLst>
                                </p:cTn>
                              </p:par>
                            </p:childTnLst>
                          </p:cTn>
                        </p:par>
                        <p:par>
                          <p:cTn id="29" fill="hold">
                            <p:stCondLst>
                              <p:cond delay="2500"/>
                            </p:stCondLst>
                            <p:childTnLst>
                              <p:par>
                                <p:cTn id="30" presetID="2" presetClass="entr" presetSubtype="8" fill="hold" grpId="0" nodeType="afterEffect">
                                  <p:stCondLst>
                                    <p:cond delay="0"/>
                                  </p:stCondLst>
                                  <p:iterate>
                                    <p:tmAbs val="0"/>
                                  </p:iterate>
                                  <p:childTnLst>
                                    <p:set>
                                      <p:cBhvr>
                                        <p:cTn id="31" fill="hold"/>
                                        <p:tgtEl>
                                          <p:spTgt spid="165">
                                            <p:txEl>
                                              <p:pRg st="4" end="4"/>
                                            </p:txEl>
                                          </p:spTgt>
                                        </p:tgtEl>
                                        <p:attrNameLst>
                                          <p:attrName>style.visibility</p:attrName>
                                        </p:attrNameLst>
                                      </p:cBhvr>
                                      <p:to>
                                        <p:strVal val="visible"/>
                                      </p:to>
                                    </p:set>
                                    <p:anim calcmode="lin" valueType="num">
                                      <p:cBhvr>
                                        <p:cTn id="32" dur="500" fill="hold"/>
                                        <p:tgtEl>
                                          <p:spTgt spid="165">
                                            <p:txEl>
                                              <p:pRg st="4" end="4"/>
                                            </p:txEl>
                                          </p:spTgt>
                                        </p:tgtEl>
                                        <p:attrNameLst>
                                          <p:attrName>ppt_x</p:attrName>
                                        </p:attrNameLst>
                                      </p:cBhvr>
                                      <p:tavLst>
                                        <p:tav tm="0">
                                          <p:val>
                                            <p:strVal val="0-#ppt_w/2"/>
                                          </p:val>
                                        </p:tav>
                                        <p:tav tm="100000">
                                          <p:val>
                                            <p:strVal val="#ppt_x"/>
                                          </p:val>
                                        </p:tav>
                                      </p:tavLst>
                                    </p:anim>
                                    <p:anim calcmode="lin" valueType="num">
                                      <p:cBhvr>
                                        <p:cTn id="33" dur="500" fill="hold"/>
                                        <p:tgtEl>
                                          <p:spTgt spid="165">
                                            <p:txEl>
                                              <p:pRg st="4" end="4"/>
                                            </p:txEl>
                                          </p:spTgt>
                                        </p:tgtEl>
                                        <p:attrNameLst>
                                          <p:attrName>ppt_y</p:attrName>
                                        </p:attrNameLst>
                                      </p:cBhvr>
                                      <p:tavLst>
                                        <p:tav tm="0">
                                          <p:val>
                                            <p:strVal val="#ppt_y"/>
                                          </p:val>
                                        </p:tav>
                                        <p:tav tm="100000">
                                          <p:val>
                                            <p:strVal val="#ppt_y"/>
                                          </p:val>
                                        </p:tav>
                                      </p:tavLst>
                                    </p:anim>
                                  </p:childTnLst>
                                </p:cTn>
                              </p:par>
                            </p:childTnLst>
                          </p:cTn>
                        </p:par>
                        <p:par>
                          <p:cTn id="34" fill="hold">
                            <p:stCondLst>
                              <p:cond delay="3000"/>
                            </p:stCondLst>
                            <p:childTnLst>
                              <p:par>
                                <p:cTn id="35" presetID="2" presetClass="entr" presetSubtype="8" fill="hold" grpId="0" nodeType="afterEffect">
                                  <p:stCondLst>
                                    <p:cond delay="0"/>
                                  </p:stCondLst>
                                  <p:iterate>
                                    <p:tmAbs val="0"/>
                                  </p:iterate>
                                  <p:childTnLst>
                                    <p:set>
                                      <p:cBhvr>
                                        <p:cTn id="36" fill="hold"/>
                                        <p:tgtEl>
                                          <p:spTgt spid="165">
                                            <p:txEl>
                                              <p:pRg st="5" end="5"/>
                                            </p:txEl>
                                          </p:spTgt>
                                        </p:tgtEl>
                                        <p:attrNameLst>
                                          <p:attrName>style.visibility</p:attrName>
                                        </p:attrNameLst>
                                      </p:cBhvr>
                                      <p:to>
                                        <p:strVal val="visible"/>
                                      </p:to>
                                    </p:set>
                                    <p:anim calcmode="lin" valueType="num">
                                      <p:cBhvr>
                                        <p:cTn id="37" dur="500" fill="hold"/>
                                        <p:tgtEl>
                                          <p:spTgt spid="165">
                                            <p:txEl>
                                              <p:pRg st="5" end="5"/>
                                            </p:txEl>
                                          </p:spTgt>
                                        </p:tgtEl>
                                        <p:attrNameLst>
                                          <p:attrName>ppt_x</p:attrName>
                                        </p:attrNameLst>
                                      </p:cBhvr>
                                      <p:tavLst>
                                        <p:tav tm="0">
                                          <p:val>
                                            <p:strVal val="0-#ppt_w/2"/>
                                          </p:val>
                                        </p:tav>
                                        <p:tav tm="100000">
                                          <p:val>
                                            <p:strVal val="#ppt_x"/>
                                          </p:val>
                                        </p:tav>
                                      </p:tavLst>
                                    </p:anim>
                                    <p:anim calcmode="lin" valueType="num">
                                      <p:cBhvr>
                                        <p:cTn id="38" dur="500" fill="hold"/>
                                        <p:tgtEl>
                                          <p:spTgt spid="165">
                                            <p:txEl>
                                              <p:pRg st="5" end="5"/>
                                            </p:txEl>
                                          </p:spTgt>
                                        </p:tgtEl>
                                        <p:attrNameLst>
                                          <p:attrName>ppt_y</p:attrName>
                                        </p:attrNameLst>
                                      </p:cBhvr>
                                      <p:tavLst>
                                        <p:tav tm="0">
                                          <p:val>
                                            <p:strVal val="#ppt_y"/>
                                          </p:val>
                                        </p:tav>
                                        <p:tav tm="100000">
                                          <p:val>
                                            <p:strVal val="#ppt_y"/>
                                          </p:val>
                                        </p:tav>
                                      </p:tavLst>
                                    </p:anim>
                                  </p:childTnLst>
                                </p:cTn>
                              </p:par>
                            </p:childTnLst>
                          </p:cTn>
                        </p:par>
                        <p:par>
                          <p:cTn id="39" fill="hold">
                            <p:stCondLst>
                              <p:cond delay="3500"/>
                            </p:stCondLst>
                            <p:childTnLst>
                              <p:par>
                                <p:cTn id="40" presetID="2" presetClass="entr" presetSubtype="8" fill="hold" grpId="0" nodeType="afterEffect">
                                  <p:stCondLst>
                                    <p:cond delay="0"/>
                                  </p:stCondLst>
                                  <p:iterate>
                                    <p:tmAbs val="0"/>
                                  </p:iterate>
                                  <p:childTnLst>
                                    <p:set>
                                      <p:cBhvr>
                                        <p:cTn id="41" fill="hold"/>
                                        <p:tgtEl>
                                          <p:spTgt spid="165">
                                            <p:txEl>
                                              <p:pRg st="6" end="6"/>
                                            </p:txEl>
                                          </p:spTgt>
                                        </p:tgtEl>
                                        <p:attrNameLst>
                                          <p:attrName>style.visibility</p:attrName>
                                        </p:attrNameLst>
                                      </p:cBhvr>
                                      <p:to>
                                        <p:strVal val="visible"/>
                                      </p:to>
                                    </p:set>
                                    <p:anim calcmode="lin" valueType="num">
                                      <p:cBhvr>
                                        <p:cTn id="42" dur="500" fill="hold"/>
                                        <p:tgtEl>
                                          <p:spTgt spid="165">
                                            <p:txEl>
                                              <p:pRg st="6" end="6"/>
                                            </p:txEl>
                                          </p:spTgt>
                                        </p:tgtEl>
                                        <p:attrNameLst>
                                          <p:attrName>ppt_x</p:attrName>
                                        </p:attrNameLst>
                                      </p:cBhvr>
                                      <p:tavLst>
                                        <p:tav tm="0">
                                          <p:val>
                                            <p:strVal val="0-#ppt_w/2"/>
                                          </p:val>
                                        </p:tav>
                                        <p:tav tm="100000">
                                          <p:val>
                                            <p:strVal val="#ppt_x"/>
                                          </p:val>
                                        </p:tav>
                                      </p:tavLst>
                                    </p:anim>
                                    <p:anim calcmode="lin" valueType="num">
                                      <p:cBhvr>
                                        <p:cTn id="43" dur="500" fill="hold"/>
                                        <p:tgtEl>
                                          <p:spTgt spid="165">
                                            <p:txEl>
                                              <p:pRg st="6" end="6"/>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5" grpId="0" build="p" bldLvl="5" animBg="1" advAuto="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 name="Shape 164"/>
          <p:cNvSpPr>
            <a:spLocks noGrp="1"/>
          </p:cNvSpPr>
          <p:nvPr>
            <p:ph type="title"/>
          </p:nvPr>
        </p:nvSpPr>
        <p:spPr>
          <a:xfrm>
            <a:off x="0" y="1"/>
            <a:ext cx="9143999" cy="1051560"/>
          </a:xfrm>
          <a:prstGeom prst="rect">
            <a:avLst/>
          </a:prstGeom>
        </p:spPr>
        <p:txBody>
          <a:bodyPr>
            <a:normAutofit/>
          </a:bodyPr>
          <a:lstStyle/>
          <a:p>
            <a:r>
              <a:rPr lang="en-US" dirty="0"/>
              <a:t>Citizen Participation</a:t>
            </a:r>
            <a:endParaRPr dirty="0"/>
          </a:p>
        </p:txBody>
      </p:sp>
      <p:sp>
        <p:nvSpPr>
          <p:cNvPr id="165" name="Shape 165"/>
          <p:cNvSpPr>
            <a:spLocks noGrp="1"/>
          </p:cNvSpPr>
          <p:nvPr>
            <p:ph type="body" idx="1"/>
          </p:nvPr>
        </p:nvSpPr>
        <p:spPr>
          <a:xfrm>
            <a:off x="457200" y="1051560"/>
            <a:ext cx="8229600" cy="5476556"/>
          </a:xfrm>
          <a:prstGeom prst="rect">
            <a:avLst/>
          </a:prstGeom>
        </p:spPr>
        <p:txBody>
          <a:bodyPr>
            <a:noAutofit/>
          </a:bodyPr>
          <a:lstStyle/>
          <a:p>
            <a:pPr marL="538703" indent="-538703" defTabSz="649041">
              <a:spcBef>
                <a:spcPts val="400"/>
              </a:spcBef>
              <a:defRPr sz="2262"/>
            </a:pPr>
            <a:r>
              <a:rPr lang="en-US" sz="2820" dirty="0"/>
              <a:t>Citizens have the right to vote for representatives for them in the larger government.</a:t>
            </a:r>
          </a:p>
          <a:p>
            <a:pPr marL="538703" indent="-538703" defTabSz="649041">
              <a:spcBef>
                <a:spcPts val="400"/>
              </a:spcBef>
              <a:defRPr sz="2262"/>
            </a:pPr>
            <a:r>
              <a:rPr lang="en-US" sz="2820" dirty="0"/>
              <a:t>They may also choose their own job, must pay taxes, and have the opportunity to go to college.</a:t>
            </a:r>
          </a:p>
          <a:p>
            <a:pPr marL="538703" indent="-538703" defTabSz="649041">
              <a:spcBef>
                <a:spcPts val="400"/>
              </a:spcBef>
              <a:defRPr sz="2262"/>
            </a:pPr>
            <a:r>
              <a:rPr lang="en-US" sz="2820" dirty="0"/>
              <a:t>More Mexicans are becoming entrepreneurs, as businesses in Mexico are becoming more competitive in the global market.</a:t>
            </a:r>
          </a:p>
          <a:p>
            <a:pPr marL="538703" indent="-538703" defTabSz="649041">
              <a:spcBef>
                <a:spcPts val="400"/>
              </a:spcBef>
              <a:defRPr sz="2262"/>
            </a:pPr>
            <a:r>
              <a:rPr lang="en-US" sz="2820" dirty="0"/>
              <a:t>However, there is a large amount of corruption in both the government and business sectors.</a:t>
            </a:r>
          </a:p>
          <a:p>
            <a:pPr marL="998952" lvl="2" indent="-538703" defTabSz="649041">
              <a:spcBef>
                <a:spcPts val="400"/>
              </a:spcBef>
              <a:buFont typeface="Arial" charset="0"/>
              <a:buChar char="•"/>
              <a:defRPr sz="2262"/>
            </a:pPr>
            <a:r>
              <a:rPr lang="en-US" sz="2820" dirty="0"/>
              <a:t>This includes governmental </a:t>
            </a:r>
            <a:r>
              <a:rPr lang="en-US" sz="2820" b="1" dirty="0"/>
              <a:t>monopolists</a:t>
            </a:r>
            <a:r>
              <a:rPr lang="en-US" sz="2820" dirty="0"/>
              <a:t>, who seek to control the enterprise, and organized crime members.</a:t>
            </a:r>
          </a:p>
        </p:txBody>
      </p:sp>
      <p:sp>
        <p:nvSpPr>
          <p:cNvPr id="166" name="Shape 166"/>
          <p:cNvSpPr>
            <a:spLocks noGrp="1"/>
          </p:cNvSpPr>
          <p:nvPr>
            <p:ph type="sldNum" sz="quarter" idx="4294967295"/>
          </p:nvPr>
        </p:nvSpPr>
        <p:spPr>
          <a:xfrm>
            <a:off x="8526699" y="6528116"/>
            <a:ext cx="312499" cy="294639"/>
          </a:xfrm>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t>25</a:t>
            </a:fld>
            <a:endParaRPr/>
          </a:p>
        </p:txBody>
      </p:sp>
      <p:sp>
        <p:nvSpPr>
          <p:cNvPr id="5" name="Shape 109"/>
          <p:cNvSpPr/>
          <p:nvPr/>
        </p:nvSpPr>
        <p:spPr>
          <a:xfrm>
            <a:off x="6621706" y="6105653"/>
            <a:ext cx="2428388" cy="369328"/>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spAutoFit/>
          </a:bodyPr>
          <a:lstStyle>
            <a:lvl1pPr>
              <a:defRPr u="sng">
                <a:solidFill>
                  <a:srgbClr val="0000FF"/>
                </a:solidFill>
                <a:uFill>
                  <a:solidFill>
                    <a:srgbClr val="0000FF"/>
                  </a:solidFill>
                </a:uFill>
                <a:hlinkClick r:id="rId2" action="ppaction://hlinksldjump"/>
              </a:defRPr>
            </a:lvl1pPr>
          </a:lstStyle>
          <a:p>
            <a:pPr>
              <a:defRPr u="none">
                <a:solidFill>
                  <a:srgbClr val="000000"/>
                </a:solidFill>
                <a:uFillTx/>
              </a:defRPr>
            </a:pPr>
            <a:r>
              <a:rPr u="sng" dirty="0">
                <a:solidFill>
                  <a:srgbClr val="0000FF"/>
                </a:solidFill>
                <a:uFill>
                  <a:solidFill>
                    <a:srgbClr val="0000FF"/>
                  </a:solidFill>
                </a:uFill>
                <a:hlinkClick r:id="rId2" action="ppaction://hlinksldjump"/>
              </a:rPr>
              <a:t>Return to Main Menu</a:t>
            </a:r>
            <a:endParaRPr lang="en-US" u="sng" dirty="0">
              <a:solidFill>
                <a:srgbClr val="0000FF"/>
              </a:solidFill>
              <a:uFill>
                <a:solidFill>
                  <a:srgbClr val="0000FF"/>
                </a:solidFill>
              </a:uFill>
              <a:hlinkClick r:id="rId2" action="ppaction://hlinksldjump"/>
            </a:endParaRPr>
          </a:p>
        </p:txBody>
      </p:sp>
    </p:spTree>
    <p:extLst>
      <p:ext uri="{BB962C8B-B14F-4D97-AF65-F5344CB8AC3E}">
        <p14:creationId xmlns:p14="http://schemas.microsoft.com/office/powerpoint/2010/main" val="172850134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iterate>
                                    <p:tmAbs val="0"/>
                                  </p:iterate>
                                  <p:childTnLst>
                                    <p:set>
                                      <p:cBhvr>
                                        <p:cTn id="6" fill="hold"/>
                                        <p:tgtEl>
                                          <p:spTgt spid="165">
                                            <p:bg/>
                                          </p:spTgt>
                                        </p:tgtEl>
                                        <p:attrNameLst>
                                          <p:attrName>style.visibility</p:attrName>
                                        </p:attrNameLst>
                                      </p:cBhvr>
                                      <p:to>
                                        <p:strVal val="visible"/>
                                      </p:to>
                                    </p:set>
                                    <p:anim calcmode="lin" valueType="num">
                                      <p:cBhvr>
                                        <p:cTn id="7" dur="500" fill="hold"/>
                                        <p:tgtEl>
                                          <p:spTgt spid="165">
                                            <p:bg/>
                                          </p:spTgt>
                                        </p:tgtEl>
                                        <p:attrNameLst>
                                          <p:attrName>ppt_x</p:attrName>
                                        </p:attrNameLst>
                                      </p:cBhvr>
                                      <p:tavLst>
                                        <p:tav tm="0">
                                          <p:val>
                                            <p:strVal val="0-#ppt_w/2"/>
                                          </p:val>
                                        </p:tav>
                                        <p:tav tm="100000">
                                          <p:val>
                                            <p:strVal val="#ppt_x"/>
                                          </p:val>
                                        </p:tav>
                                      </p:tavLst>
                                    </p:anim>
                                    <p:anim calcmode="lin" valueType="num">
                                      <p:cBhvr>
                                        <p:cTn id="8" dur="500" fill="hold"/>
                                        <p:tgtEl>
                                          <p:spTgt spid="165">
                                            <p:bg/>
                                          </p:spTgt>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fill="hold" grpId="0" nodeType="afterEffect">
                                  <p:stCondLst>
                                    <p:cond delay="0"/>
                                  </p:stCondLst>
                                  <p:iterate>
                                    <p:tmAbs val="0"/>
                                  </p:iterate>
                                  <p:childTnLst>
                                    <p:set>
                                      <p:cBhvr>
                                        <p:cTn id="11" fill="hold"/>
                                        <p:tgtEl>
                                          <p:spTgt spid="165">
                                            <p:txEl>
                                              <p:pRg st="0" end="0"/>
                                            </p:txEl>
                                          </p:spTgt>
                                        </p:tgtEl>
                                        <p:attrNameLst>
                                          <p:attrName>style.visibility</p:attrName>
                                        </p:attrNameLst>
                                      </p:cBhvr>
                                      <p:to>
                                        <p:strVal val="visible"/>
                                      </p:to>
                                    </p:set>
                                    <p:anim calcmode="lin" valueType="num">
                                      <p:cBhvr>
                                        <p:cTn id="12" dur="500" fill="hold"/>
                                        <p:tgtEl>
                                          <p:spTgt spid="165">
                                            <p:txEl>
                                              <p:pRg st="0" end="0"/>
                                            </p:txEl>
                                          </p:spTgt>
                                        </p:tgtEl>
                                        <p:attrNameLst>
                                          <p:attrName>ppt_x</p:attrName>
                                        </p:attrNameLst>
                                      </p:cBhvr>
                                      <p:tavLst>
                                        <p:tav tm="0">
                                          <p:val>
                                            <p:strVal val="0-#ppt_w/2"/>
                                          </p:val>
                                        </p:tav>
                                        <p:tav tm="100000">
                                          <p:val>
                                            <p:strVal val="#ppt_x"/>
                                          </p:val>
                                        </p:tav>
                                      </p:tavLst>
                                    </p:anim>
                                    <p:anim calcmode="lin" valueType="num">
                                      <p:cBhvr>
                                        <p:cTn id="13" dur="500" fill="hold"/>
                                        <p:tgtEl>
                                          <p:spTgt spid="165">
                                            <p:txEl>
                                              <p:pRg st="0" end="0"/>
                                            </p:txEl>
                                          </p:spTgt>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8" fill="hold" grpId="0" nodeType="afterEffect">
                                  <p:stCondLst>
                                    <p:cond delay="0"/>
                                  </p:stCondLst>
                                  <p:iterate>
                                    <p:tmAbs val="0"/>
                                  </p:iterate>
                                  <p:childTnLst>
                                    <p:set>
                                      <p:cBhvr>
                                        <p:cTn id="16" fill="hold"/>
                                        <p:tgtEl>
                                          <p:spTgt spid="165">
                                            <p:txEl>
                                              <p:pRg st="1" end="1"/>
                                            </p:txEl>
                                          </p:spTgt>
                                        </p:tgtEl>
                                        <p:attrNameLst>
                                          <p:attrName>style.visibility</p:attrName>
                                        </p:attrNameLst>
                                      </p:cBhvr>
                                      <p:to>
                                        <p:strVal val="visible"/>
                                      </p:to>
                                    </p:set>
                                    <p:anim calcmode="lin" valueType="num">
                                      <p:cBhvr>
                                        <p:cTn id="17" dur="500" fill="hold"/>
                                        <p:tgtEl>
                                          <p:spTgt spid="165">
                                            <p:txEl>
                                              <p:pRg st="1" end="1"/>
                                            </p:txEl>
                                          </p:spTgt>
                                        </p:tgtEl>
                                        <p:attrNameLst>
                                          <p:attrName>ppt_x</p:attrName>
                                        </p:attrNameLst>
                                      </p:cBhvr>
                                      <p:tavLst>
                                        <p:tav tm="0">
                                          <p:val>
                                            <p:strVal val="0-#ppt_w/2"/>
                                          </p:val>
                                        </p:tav>
                                        <p:tav tm="100000">
                                          <p:val>
                                            <p:strVal val="#ppt_x"/>
                                          </p:val>
                                        </p:tav>
                                      </p:tavLst>
                                    </p:anim>
                                    <p:anim calcmode="lin" valueType="num">
                                      <p:cBhvr>
                                        <p:cTn id="18" dur="500" fill="hold"/>
                                        <p:tgtEl>
                                          <p:spTgt spid="165">
                                            <p:txEl>
                                              <p:pRg st="1" end="1"/>
                                            </p:txEl>
                                          </p:spTgt>
                                        </p:tgtEl>
                                        <p:attrNameLst>
                                          <p:attrName>ppt_y</p:attrName>
                                        </p:attrNameLst>
                                      </p:cBhvr>
                                      <p:tavLst>
                                        <p:tav tm="0">
                                          <p:val>
                                            <p:strVal val="#ppt_y"/>
                                          </p:val>
                                        </p:tav>
                                        <p:tav tm="100000">
                                          <p:val>
                                            <p:strVal val="#ppt_y"/>
                                          </p:val>
                                        </p:tav>
                                      </p:tavLst>
                                    </p:anim>
                                  </p:childTnLst>
                                </p:cTn>
                              </p:par>
                            </p:childTnLst>
                          </p:cTn>
                        </p:par>
                        <p:par>
                          <p:cTn id="19" fill="hold">
                            <p:stCondLst>
                              <p:cond delay="1500"/>
                            </p:stCondLst>
                            <p:childTnLst>
                              <p:par>
                                <p:cTn id="20" presetID="2" presetClass="entr" presetSubtype="8" fill="hold" grpId="0" nodeType="afterEffect">
                                  <p:stCondLst>
                                    <p:cond delay="0"/>
                                  </p:stCondLst>
                                  <p:iterate>
                                    <p:tmAbs val="0"/>
                                  </p:iterate>
                                  <p:childTnLst>
                                    <p:set>
                                      <p:cBhvr>
                                        <p:cTn id="21" fill="hold"/>
                                        <p:tgtEl>
                                          <p:spTgt spid="165">
                                            <p:txEl>
                                              <p:pRg st="2" end="2"/>
                                            </p:txEl>
                                          </p:spTgt>
                                        </p:tgtEl>
                                        <p:attrNameLst>
                                          <p:attrName>style.visibility</p:attrName>
                                        </p:attrNameLst>
                                      </p:cBhvr>
                                      <p:to>
                                        <p:strVal val="visible"/>
                                      </p:to>
                                    </p:set>
                                    <p:anim calcmode="lin" valueType="num">
                                      <p:cBhvr>
                                        <p:cTn id="22" dur="500" fill="hold"/>
                                        <p:tgtEl>
                                          <p:spTgt spid="165">
                                            <p:txEl>
                                              <p:pRg st="2" end="2"/>
                                            </p:txEl>
                                          </p:spTgt>
                                        </p:tgtEl>
                                        <p:attrNameLst>
                                          <p:attrName>ppt_x</p:attrName>
                                        </p:attrNameLst>
                                      </p:cBhvr>
                                      <p:tavLst>
                                        <p:tav tm="0">
                                          <p:val>
                                            <p:strVal val="0-#ppt_w/2"/>
                                          </p:val>
                                        </p:tav>
                                        <p:tav tm="100000">
                                          <p:val>
                                            <p:strVal val="#ppt_x"/>
                                          </p:val>
                                        </p:tav>
                                      </p:tavLst>
                                    </p:anim>
                                    <p:anim calcmode="lin" valueType="num">
                                      <p:cBhvr>
                                        <p:cTn id="23" dur="500" fill="hold"/>
                                        <p:tgtEl>
                                          <p:spTgt spid="165">
                                            <p:txEl>
                                              <p:pRg st="2" end="2"/>
                                            </p:txEl>
                                          </p:spTgt>
                                        </p:tgtEl>
                                        <p:attrNameLst>
                                          <p:attrName>ppt_y</p:attrName>
                                        </p:attrNameLst>
                                      </p:cBhvr>
                                      <p:tavLst>
                                        <p:tav tm="0">
                                          <p:val>
                                            <p:strVal val="#ppt_y"/>
                                          </p:val>
                                        </p:tav>
                                        <p:tav tm="100000">
                                          <p:val>
                                            <p:strVal val="#ppt_y"/>
                                          </p:val>
                                        </p:tav>
                                      </p:tavLst>
                                    </p:anim>
                                  </p:childTnLst>
                                </p:cTn>
                              </p:par>
                            </p:childTnLst>
                          </p:cTn>
                        </p:par>
                        <p:par>
                          <p:cTn id="24" fill="hold">
                            <p:stCondLst>
                              <p:cond delay="2000"/>
                            </p:stCondLst>
                            <p:childTnLst>
                              <p:par>
                                <p:cTn id="25" presetID="2" presetClass="entr" presetSubtype="8" fill="hold" grpId="0" nodeType="afterEffect">
                                  <p:stCondLst>
                                    <p:cond delay="0"/>
                                  </p:stCondLst>
                                  <p:iterate>
                                    <p:tmAbs val="0"/>
                                  </p:iterate>
                                  <p:childTnLst>
                                    <p:set>
                                      <p:cBhvr>
                                        <p:cTn id="26" fill="hold"/>
                                        <p:tgtEl>
                                          <p:spTgt spid="165">
                                            <p:txEl>
                                              <p:pRg st="3" end="3"/>
                                            </p:txEl>
                                          </p:spTgt>
                                        </p:tgtEl>
                                        <p:attrNameLst>
                                          <p:attrName>style.visibility</p:attrName>
                                        </p:attrNameLst>
                                      </p:cBhvr>
                                      <p:to>
                                        <p:strVal val="visible"/>
                                      </p:to>
                                    </p:set>
                                    <p:anim calcmode="lin" valueType="num">
                                      <p:cBhvr>
                                        <p:cTn id="27" dur="500" fill="hold"/>
                                        <p:tgtEl>
                                          <p:spTgt spid="165">
                                            <p:txEl>
                                              <p:pRg st="3" end="3"/>
                                            </p:txEl>
                                          </p:spTgt>
                                        </p:tgtEl>
                                        <p:attrNameLst>
                                          <p:attrName>ppt_x</p:attrName>
                                        </p:attrNameLst>
                                      </p:cBhvr>
                                      <p:tavLst>
                                        <p:tav tm="0">
                                          <p:val>
                                            <p:strVal val="0-#ppt_w/2"/>
                                          </p:val>
                                        </p:tav>
                                        <p:tav tm="100000">
                                          <p:val>
                                            <p:strVal val="#ppt_x"/>
                                          </p:val>
                                        </p:tav>
                                      </p:tavLst>
                                    </p:anim>
                                    <p:anim calcmode="lin" valueType="num">
                                      <p:cBhvr>
                                        <p:cTn id="28" dur="500" fill="hold"/>
                                        <p:tgtEl>
                                          <p:spTgt spid="165">
                                            <p:txEl>
                                              <p:pRg st="3" end="3"/>
                                            </p:txEl>
                                          </p:spTgt>
                                        </p:tgtEl>
                                        <p:attrNameLst>
                                          <p:attrName>ppt_y</p:attrName>
                                        </p:attrNameLst>
                                      </p:cBhvr>
                                      <p:tavLst>
                                        <p:tav tm="0">
                                          <p:val>
                                            <p:strVal val="#ppt_y"/>
                                          </p:val>
                                        </p:tav>
                                        <p:tav tm="100000">
                                          <p:val>
                                            <p:strVal val="#ppt_y"/>
                                          </p:val>
                                        </p:tav>
                                      </p:tavLst>
                                    </p:anim>
                                  </p:childTnLst>
                                </p:cTn>
                              </p:par>
                            </p:childTnLst>
                          </p:cTn>
                        </p:par>
                        <p:par>
                          <p:cTn id="29" fill="hold">
                            <p:stCondLst>
                              <p:cond delay="2500"/>
                            </p:stCondLst>
                            <p:childTnLst>
                              <p:par>
                                <p:cTn id="30" presetID="2" presetClass="entr" presetSubtype="8" fill="hold" grpId="0" nodeType="afterEffect">
                                  <p:stCondLst>
                                    <p:cond delay="0"/>
                                  </p:stCondLst>
                                  <p:iterate>
                                    <p:tmAbs val="0"/>
                                  </p:iterate>
                                  <p:childTnLst>
                                    <p:set>
                                      <p:cBhvr>
                                        <p:cTn id="31" fill="hold"/>
                                        <p:tgtEl>
                                          <p:spTgt spid="165">
                                            <p:txEl>
                                              <p:pRg st="4" end="4"/>
                                            </p:txEl>
                                          </p:spTgt>
                                        </p:tgtEl>
                                        <p:attrNameLst>
                                          <p:attrName>style.visibility</p:attrName>
                                        </p:attrNameLst>
                                      </p:cBhvr>
                                      <p:to>
                                        <p:strVal val="visible"/>
                                      </p:to>
                                    </p:set>
                                    <p:anim calcmode="lin" valueType="num">
                                      <p:cBhvr>
                                        <p:cTn id="32" dur="500" fill="hold"/>
                                        <p:tgtEl>
                                          <p:spTgt spid="165">
                                            <p:txEl>
                                              <p:pRg st="4" end="4"/>
                                            </p:txEl>
                                          </p:spTgt>
                                        </p:tgtEl>
                                        <p:attrNameLst>
                                          <p:attrName>ppt_x</p:attrName>
                                        </p:attrNameLst>
                                      </p:cBhvr>
                                      <p:tavLst>
                                        <p:tav tm="0">
                                          <p:val>
                                            <p:strVal val="0-#ppt_w/2"/>
                                          </p:val>
                                        </p:tav>
                                        <p:tav tm="100000">
                                          <p:val>
                                            <p:strVal val="#ppt_x"/>
                                          </p:val>
                                        </p:tav>
                                      </p:tavLst>
                                    </p:anim>
                                    <p:anim calcmode="lin" valueType="num">
                                      <p:cBhvr>
                                        <p:cTn id="33" dur="500" fill="hold"/>
                                        <p:tgtEl>
                                          <p:spTgt spid="165">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5" grpId="0" build="p" bldLvl="5" animBg="1" advAuto="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 name="Shape 156"/>
          <p:cNvSpPr>
            <a:spLocks noGrp="1"/>
          </p:cNvSpPr>
          <p:nvPr>
            <p:ph type="title"/>
          </p:nvPr>
        </p:nvSpPr>
        <p:spPr>
          <a:xfrm>
            <a:off x="0" y="0"/>
            <a:ext cx="9144000" cy="1143000"/>
          </a:xfrm>
          <a:prstGeom prst="rect">
            <a:avLst/>
          </a:prstGeom>
        </p:spPr>
        <p:txBody>
          <a:bodyPr>
            <a:normAutofit/>
          </a:bodyPr>
          <a:lstStyle>
            <a:lvl1pPr defTabSz="804672">
              <a:defRPr sz="3800">
                <a:effectLst>
                  <a:outerShdw blurRad="38100" dist="33528" dir="2700000" rotWithShape="0">
                    <a:srgbClr val="000000">
                      <a:alpha val="43137"/>
                    </a:srgbClr>
                  </a:outerShdw>
                </a:effectLst>
              </a:defRPr>
            </a:lvl1pPr>
          </a:lstStyle>
          <a:p>
            <a:r>
              <a:rPr sz="4400" dirty="0"/>
              <a:t>Section </a:t>
            </a:r>
            <a:r>
              <a:rPr lang="en-US" sz="4400" dirty="0"/>
              <a:t>4</a:t>
            </a:r>
            <a:r>
              <a:rPr sz="4400" dirty="0"/>
              <a:t>: </a:t>
            </a:r>
            <a:r>
              <a:rPr lang="en-US" sz="4400" dirty="0"/>
              <a:t>Economy of Mexico</a:t>
            </a:r>
            <a:endParaRPr sz="4400" dirty="0"/>
          </a:p>
        </p:txBody>
      </p:sp>
      <p:sp>
        <p:nvSpPr>
          <p:cNvPr id="157" name="Shape 157"/>
          <p:cNvSpPr>
            <a:spLocks noGrp="1"/>
          </p:cNvSpPr>
          <p:nvPr>
            <p:ph type="body" idx="1"/>
          </p:nvPr>
        </p:nvSpPr>
        <p:spPr>
          <a:xfrm>
            <a:off x="457200" y="1981200"/>
            <a:ext cx="8229600" cy="4144963"/>
          </a:xfrm>
          <a:prstGeom prst="rect">
            <a:avLst/>
          </a:prstGeom>
        </p:spPr>
        <p:txBody>
          <a:bodyPr/>
          <a:lstStyle>
            <a:lvl2pPr marL="742950" indent="-285750">
              <a:lnSpc>
                <a:spcPct val="100000"/>
              </a:lnSpc>
              <a:spcBef>
                <a:spcPts val="600"/>
              </a:spcBef>
              <a:buFont typeface="Arial"/>
              <a:defRPr sz="2800">
                <a:solidFill>
                  <a:srgbClr val="080808"/>
                </a:solidFill>
              </a:defRPr>
            </a:lvl2pPr>
          </a:lstStyle>
          <a:p>
            <a:r>
              <a:rPr dirty="0"/>
              <a:t>Essential Question:</a:t>
            </a:r>
          </a:p>
          <a:p>
            <a:pPr lvl="1"/>
            <a:r>
              <a:rPr lang="en-US" dirty="0"/>
              <a:t>What have been some improvements in Mexicans’ standard of living</a:t>
            </a:r>
            <a:r>
              <a:rPr dirty="0"/>
              <a:t>?</a:t>
            </a:r>
          </a:p>
        </p:txBody>
      </p:sp>
      <p:sp>
        <p:nvSpPr>
          <p:cNvPr id="158" name="Shape 158"/>
          <p:cNvSpPr>
            <a:spLocks noGrp="1"/>
          </p:cNvSpPr>
          <p:nvPr>
            <p:ph type="sldNum" sz="quarter" idx="4294967295"/>
          </p:nvPr>
        </p:nvSpPr>
        <p:spPr>
          <a:xfrm>
            <a:off x="8526699" y="6528116"/>
            <a:ext cx="312499" cy="294639"/>
          </a:xfrm>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t>26</a:t>
            </a:fld>
            <a:endParaRPr/>
          </a:p>
        </p:txBody>
      </p:sp>
    </p:spTree>
    <p:extLst>
      <p:ext uri="{BB962C8B-B14F-4D97-AF65-F5344CB8AC3E}">
        <p14:creationId xmlns:p14="http://schemas.microsoft.com/office/powerpoint/2010/main" val="1336474518"/>
      </p:ext>
    </p:extLst>
  </p:cSld>
  <p:clrMapOvr>
    <a:masterClrMapping/>
  </p:clrMapOvr>
  <p:transition spd="slow"/>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iterate>
                                    <p:tmAbs val="0"/>
                                  </p:iterate>
                                  <p:childTnLst>
                                    <p:set>
                                      <p:cBhvr>
                                        <p:cTn id="6" fill="hold"/>
                                        <p:tgtEl>
                                          <p:spTgt spid="157">
                                            <p:bg/>
                                          </p:spTgt>
                                        </p:tgtEl>
                                        <p:attrNameLst>
                                          <p:attrName>style.visibility</p:attrName>
                                        </p:attrNameLst>
                                      </p:cBhvr>
                                      <p:to>
                                        <p:strVal val="visible"/>
                                      </p:to>
                                    </p:set>
                                    <p:anim calcmode="lin" valueType="num">
                                      <p:cBhvr>
                                        <p:cTn id="7" dur="500" fill="hold"/>
                                        <p:tgtEl>
                                          <p:spTgt spid="157">
                                            <p:bg/>
                                          </p:spTgt>
                                        </p:tgtEl>
                                        <p:attrNameLst>
                                          <p:attrName>ppt_x</p:attrName>
                                        </p:attrNameLst>
                                      </p:cBhvr>
                                      <p:tavLst>
                                        <p:tav tm="0">
                                          <p:val>
                                            <p:strVal val="0-#ppt_w/2"/>
                                          </p:val>
                                        </p:tav>
                                        <p:tav tm="100000">
                                          <p:val>
                                            <p:strVal val="#ppt_x"/>
                                          </p:val>
                                        </p:tav>
                                      </p:tavLst>
                                    </p:anim>
                                    <p:anim calcmode="lin" valueType="num">
                                      <p:cBhvr>
                                        <p:cTn id="8" dur="500" fill="hold"/>
                                        <p:tgtEl>
                                          <p:spTgt spid="157">
                                            <p:bg/>
                                          </p:spTgt>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iterate>
                                    <p:tmAbs val="0"/>
                                  </p:iterate>
                                  <p:childTnLst>
                                    <p:set>
                                      <p:cBhvr>
                                        <p:cTn id="10" fill="hold"/>
                                        <p:tgtEl>
                                          <p:spTgt spid="157">
                                            <p:txEl>
                                              <p:pRg st="0" end="0"/>
                                            </p:txEl>
                                          </p:spTgt>
                                        </p:tgtEl>
                                        <p:attrNameLst>
                                          <p:attrName>style.visibility</p:attrName>
                                        </p:attrNameLst>
                                      </p:cBhvr>
                                      <p:to>
                                        <p:strVal val="visible"/>
                                      </p:to>
                                    </p:set>
                                    <p:anim calcmode="lin" valueType="num">
                                      <p:cBhvr>
                                        <p:cTn id="11" dur="500" fill="hold"/>
                                        <p:tgtEl>
                                          <p:spTgt spid="157">
                                            <p:txEl>
                                              <p:pRg st="0" end="0"/>
                                            </p:txEl>
                                          </p:spTgt>
                                        </p:tgtEl>
                                        <p:attrNameLst>
                                          <p:attrName>ppt_x</p:attrName>
                                        </p:attrNameLst>
                                      </p:cBhvr>
                                      <p:tavLst>
                                        <p:tav tm="0">
                                          <p:val>
                                            <p:strVal val="0-#ppt_w/2"/>
                                          </p:val>
                                        </p:tav>
                                        <p:tav tm="100000">
                                          <p:val>
                                            <p:strVal val="#ppt_x"/>
                                          </p:val>
                                        </p:tav>
                                      </p:tavLst>
                                    </p:anim>
                                    <p:anim calcmode="lin" valueType="num">
                                      <p:cBhvr>
                                        <p:cTn id="12" dur="500" fill="hold"/>
                                        <p:tgtEl>
                                          <p:spTgt spid="157">
                                            <p:txEl>
                                              <p:pRg st="0" end="0"/>
                                            </p:txEl>
                                          </p:spTgt>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2" presetClass="entr" presetSubtype="8" fill="hold" grpId="0" nodeType="afterEffect">
                                  <p:stCondLst>
                                    <p:cond delay="0"/>
                                  </p:stCondLst>
                                  <p:iterate>
                                    <p:tmAbs val="0"/>
                                  </p:iterate>
                                  <p:childTnLst>
                                    <p:set>
                                      <p:cBhvr>
                                        <p:cTn id="15" fill="hold"/>
                                        <p:tgtEl>
                                          <p:spTgt spid="157">
                                            <p:txEl>
                                              <p:pRg st="1" end="1"/>
                                            </p:txEl>
                                          </p:spTgt>
                                        </p:tgtEl>
                                        <p:attrNameLst>
                                          <p:attrName>style.visibility</p:attrName>
                                        </p:attrNameLst>
                                      </p:cBhvr>
                                      <p:to>
                                        <p:strVal val="visible"/>
                                      </p:to>
                                    </p:set>
                                    <p:anim calcmode="lin" valueType="num">
                                      <p:cBhvr>
                                        <p:cTn id="16" dur="500" fill="hold"/>
                                        <p:tgtEl>
                                          <p:spTgt spid="157">
                                            <p:txEl>
                                              <p:pRg st="1" end="1"/>
                                            </p:txEl>
                                          </p:spTgt>
                                        </p:tgtEl>
                                        <p:attrNameLst>
                                          <p:attrName>ppt_x</p:attrName>
                                        </p:attrNameLst>
                                      </p:cBhvr>
                                      <p:tavLst>
                                        <p:tav tm="0">
                                          <p:val>
                                            <p:strVal val="0-#ppt_w/2"/>
                                          </p:val>
                                        </p:tav>
                                        <p:tav tm="100000">
                                          <p:val>
                                            <p:strVal val="#ppt_x"/>
                                          </p:val>
                                        </p:tav>
                                      </p:tavLst>
                                    </p:anim>
                                    <p:anim calcmode="lin" valueType="num">
                                      <p:cBhvr>
                                        <p:cTn id="17" dur="500" fill="hold"/>
                                        <p:tgtEl>
                                          <p:spTgt spid="157">
                                            <p:txEl>
                                              <p:pRg st="1" end="1"/>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7" grpId="0" build="p" bldLvl="5" animBg="1" advAuto="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 name="Shape 160"/>
          <p:cNvSpPr>
            <a:spLocks noGrp="1"/>
          </p:cNvSpPr>
          <p:nvPr>
            <p:ph type="title"/>
          </p:nvPr>
        </p:nvSpPr>
        <p:spPr>
          <a:xfrm>
            <a:off x="0" y="0"/>
            <a:ext cx="9144000" cy="1143000"/>
          </a:xfrm>
          <a:prstGeom prst="rect">
            <a:avLst/>
          </a:prstGeom>
        </p:spPr>
        <p:txBody>
          <a:bodyPr>
            <a:normAutofit/>
          </a:bodyPr>
          <a:lstStyle>
            <a:lvl1pPr defTabSz="804672">
              <a:defRPr sz="3800">
                <a:effectLst>
                  <a:outerShdw blurRad="38100" dist="33528" dir="2700000" rotWithShape="0">
                    <a:srgbClr val="000000">
                      <a:alpha val="43137"/>
                    </a:srgbClr>
                  </a:outerShdw>
                </a:effectLst>
              </a:defRPr>
            </a:lvl1pPr>
          </a:lstStyle>
          <a:p>
            <a:r>
              <a:rPr lang="en-US" sz="4400" dirty="0"/>
              <a:t>Section 4: Economy of Mexico</a:t>
            </a:r>
            <a:endParaRPr sz="4400" dirty="0"/>
          </a:p>
        </p:txBody>
      </p:sp>
      <p:sp>
        <p:nvSpPr>
          <p:cNvPr id="161" name="Shape 161"/>
          <p:cNvSpPr>
            <a:spLocks noGrp="1"/>
          </p:cNvSpPr>
          <p:nvPr>
            <p:ph type="body" idx="1"/>
          </p:nvPr>
        </p:nvSpPr>
        <p:spPr>
          <a:xfrm>
            <a:off x="457200" y="1718910"/>
            <a:ext cx="8229600" cy="4377090"/>
          </a:xfrm>
          <a:prstGeom prst="rect">
            <a:avLst/>
          </a:prstGeom>
        </p:spPr>
        <p:txBody>
          <a:bodyPr/>
          <a:lstStyle/>
          <a:p>
            <a:r>
              <a:rPr dirty="0"/>
              <a:t>What terms do I need to know? </a:t>
            </a:r>
          </a:p>
          <a:p>
            <a:pPr marL="742950" lvl="1" indent="-285750">
              <a:lnSpc>
                <a:spcPct val="100000"/>
              </a:lnSpc>
              <a:spcBef>
                <a:spcPts val="600"/>
              </a:spcBef>
              <a:buFont typeface="Arial"/>
              <a:defRPr sz="2800"/>
            </a:pPr>
            <a:r>
              <a:rPr lang="en-US" dirty="0"/>
              <a:t>market economy</a:t>
            </a:r>
            <a:endParaRPr dirty="0"/>
          </a:p>
          <a:p>
            <a:pPr marL="742950" lvl="1" indent="-285750">
              <a:lnSpc>
                <a:spcPct val="100000"/>
              </a:lnSpc>
              <a:spcBef>
                <a:spcPts val="600"/>
              </a:spcBef>
              <a:buFont typeface="Arial"/>
              <a:defRPr sz="2800"/>
            </a:pPr>
            <a:r>
              <a:rPr lang="en-US" dirty="0"/>
              <a:t>life expectancy</a:t>
            </a:r>
            <a:endParaRPr dirty="0"/>
          </a:p>
          <a:p>
            <a:pPr marL="742950" lvl="1" indent="-285750">
              <a:lnSpc>
                <a:spcPct val="100000"/>
              </a:lnSpc>
              <a:spcBef>
                <a:spcPts val="600"/>
              </a:spcBef>
              <a:buFont typeface="Arial"/>
              <a:defRPr sz="2800"/>
            </a:pPr>
            <a:r>
              <a:rPr lang="en-US" dirty="0"/>
              <a:t>Mexican peso</a:t>
            </a:r>
          </a:p>
        </p:txBody>
      </p:sp>
      <p:sp>
        <p:nvSpPr>
          <p:cNvPr id="162" name="Shape 162"/>
          <p:cNvSpPr>
            <a:spLocks noGrp="1"/>
          </p:cNvSpPr>
          <p:nvPr>
            <p:ph type="sldNum" sz="quarter" idx="4294967295"/>
          </p:nvPr>
        </p:nvSpPr>
        <p:spPr>
          <a:xfrm>
            <a:off x="8526699" y="6528116"/>
            <a:ext cx="312499" cy="294639"/>
          </a:xfrm>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t>27</a:t>
            </a:fld>
            <a:endParaRP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1" nodeType="afterEffect">
                                  <p:stCondLst>
                                    <p:cond delay="0"/>
                                  </p:stCondLst>
                                  <p:iterate>
                                    <p:tmAbs val="0"/>
                                  </p:iterate>
                                  <p:childTnLst>
                                    <p:set>
                                      <p:cBhvr>
                                        <p:cTn id="6" fill="hold"/>
                                        <p:tgtEl>
                                          <p:spTgt spid="161">
                                            <p:bg/>
                                          </p:spTgt>
                                        </p:tgtEl>
                                        <p:attrNameLst>
                                          <p:attrName>style.visibility</p:attrName>
                                        </p:attrNameLst>
                                      </p:cBhvr>
                                      <p:to>
                                        <p:strVal val="visible"/>
                                      </p:to>
                                    </p:set>
                                    <p:anim calcmode="lin" valueType="num">
                                      <p:cBhvr>
                                        <p:cTn id="7" dur="500" fill="hold"/>
                                        <p:tgtEl>
                                          <p:spTgt spid="161">
                                            <p:bg/>
                                          </p:spTgt>
                                        </p:tgtEl>
                                        <p:attrNameLst>
                                          <p:attrName>ppt_x</p:attrName>
                                        </p:attrNameLst>
                                      </p:cBhvr>
                                      <p:tavLst>
                                        <p:tav tm="0">
                                          <p:val>
                                            <p:strVal val="0-#ppt_w/2"/>
                                          </p:val>
                                        </p:tav>
                                        <p:tav tm="100000">
                                          <p:val>
                                            <p:strVal val="#ppt_x"/>
                                          </p:val>
                                        </p:tav>
                                      </p:tavLst>
                                    </p:anim>
                                    <p:anim calcmode="lin" valueType="num">
                                      <p:cBhvr>
                                        <p:cTn id="8" dur="500" fill="hold"/>
                                        <p:tgtEl>
                                          <p:spTgt spid="161">
                                            <p:bg/>
                                          </p:spTgt>
                                        </p:tgtEl>
                                        <p:attrNameLst>
                                          <p:attrName>ppt_y</p:attrName>
                                        </p:attrNameLst>
                                      </p:cBhvr>
                                      <p:tavLst>
                                        <p:tav tm="0">
                                          <p:val>
                                            <p:strVal val="#ppt_y"/>
                                          </p:val>
                                        </p:tav>
                                        <p:tav tm="100000">
                                          <p:val>
                                            <p:strVal val="#ppt_y"/>
                                          </p:val>
                                        </p:tav>
                                      </p:tavLst>
                                    </p:anim>
                                  </p:childTnLst>
                                </p:cTn>
                              </p:par>
                              <p:par>
                                <p:cTn id="9" presetID="2" presetClass="entr" presetSubtype="8" fill="hold" grpId="1" nodeType="withEffect">
                                  <p:stCondLst>
                                    <p:cond delay="0"/>
                                  </p:stCondLst>
                                  <p:iterate>
                                    <p:tmAbs val="0"/>
                                  </p:iterate>
                                  <p:childTnLst>
                                    <p:set>
                                      <p:cBhvr>
                                        <p:cTn id="10" fill="hold"/>
                                        <p:tgtEl>
                                          <p:spTgt spid="161">
                                            <p:txEl>
                                              <p:pRg st="0" end="0"/>
                                            </p:txEl>
                                          </p:spTgt>
                                        </p:tgtEl>
                                        <p:attrNameLst>
                                          <p:attrName>style.visibility</p:attrName>
                                        </p:attrNameLst>
                                      </p:cBhvr>
                                      <p:to>
                                        <p:strVal val="visible"/>
                                      </p:to>
                                    </p:set>
                                    <p:anim calcmode="lin" valueType="num">
                                      <p:cBhvr>
                                        <p:cTn id="11" dur="500" fill="hold"/>
                                        <p:tgtEl>
                                          <p:spTgt spid="161">
                                            <p:txEl>
                                              <p:pRg st="0" end="0"/>
                                            </p:txEl>
                                          </p:spTgt>
                                        </p:tgtEl>
                                        <p:attrNameLst>
                                          <p:attrName>ppt_x</p:attrName>
                                        </p:attrNameLst>
                                      </p:cBhvr>
                                      <p:tavLst>
                                        <p:tav tm="0">
                                          <p:val>
                                            <p:strVal val="0-#ppt_w/2"/>
                                          </p:val>
                                        </p:tav>
                                        <p:tav tm="100000">
                                          <p:val>
                                            <p:strVal val="#ppt_x"/>
                                          </p:val>
                                        </p:tav>
                                      </p:tavLst>
                                    </p:anim>
                                    <p:anim calcmode="lin" valueType="num">
                                      <p:cBhvr>
                                        <p:cTn id="12" dur="500" fill="hold"/>
                                        <p:tgtEl>
                                          <p:spTgt spid="161">
                                            <p:txEl>
                                              <p:pRg st="0" end="0"/>
                                            </p:txEl>
                                          </p:spTgt>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2" presetClass="entr" presetSubtype="8" fill="hold" grpId="1" nodeType="afterEffect">
                                  <p:stCondLst>
                                    <p:cond delay="0"/>
                                  </p:stCondLst>
                                  <p:iterate>
                                    <p:tmAbs val="0"/>
                                  </p:iterate>
                                  <p:childTnLst>
                                    <p:set>
                                      <p:cBhvr>
                                        <p:cTn id="15" fill="hold"/>
                                        <p:tgtEl>
                                          <p:spTgt spid="161">
                                            <p:txEl>
                                              <p:pRg st="1" end="1"/>
                                            </p:txEl>
                                          </p:spTgt>
                                        </p:tgtEl>
                                        <p:attrNameLst>
                                          <p:attrName>style.visibility</p:attrName>
                                        </p:attrNameLst>
                                      </p:cBhvr>
                                      <p:to>
                                        <p:strVal val="visible"/>
                                      </p:to>
                                    </p:set>
                                    <p:anim calcmode="lin" valueType="num">
                                      <p:cBhvr>
                                        <p:cTn id="16" dur="500" fill="hold"/>
                                        <p:tgtEl>
                                          <p:spTgt spid="161">
                                            <p:txEl>
                                              <p:pRg st="1" end="1"/>
                                            </p:txEl>
                                          </p:spTgt>
                                        </p:tgtEl>
                                        <p:attrNameLst>
                                          <p:attrName>ppt_x</p:attrName>
                                        </p:attrNameLst>
                                      </p:cBhvr>
                                      <p:tavLst>
                                        <p:tav tm="0">
                                          <p:val>
                                            <p:strVal val="0-#ppt_w/2"/>
                                          </p:val>
                                        </p:tav>
                                        <p:tav tm="100000">
                                          <p:val>
                                            <p:strVal val="#ppt_x"/>
                                          </p:val>
                                        </p:tav>
                                      </p:tavLst>
                                    </p:anim>
                                    <p:anim calcmode="lin" valueType="num">
                                      <p:cBhvr>
                                        <p:cTn id="17" dur="500" fill="hold"/>
                                        <p:tgtEl>
                                          <p:spTgt spid="161">
                                            <p:txEl>
                                              <p:pRg st="1" end="1"/>
                                            </p:txEl>
                                          </p:spTgt>
                                        </p:tgtEl>
                                        <p:attrNameLst>
                                          <p:attrName>ppt_y</p:attrName>
                                        </p:attrNameLst>
                                      </p:cBhvr>
                                      <p:tavLst>
                                        <p:tav tm="0">
                                          <p:val>
                                            <p:strVal val="#ppt_y"/>
                                          </p:val>
                                        </p:tav>
                                        <p:tav tm="100000">
                                          <p:val>
                                            <p:strVal val="#ppt_y"/>
                                          </p:val>
                                        </p:tav>
                                      </p:tavLst>
                                    </p:anim>
                                  </p:childTnLst>
                                </p:cTn>
                              </p:par>
                            </p:childTnLst>
                          </p:cTn>
                        </p:par>
                        <p:par>
                          <p:cTn id="18" fill="hold">
                            <p:stCondLst>
                              <p:cond delay="1000"/>
                            </p:stCondLst>
                            <p:childTnLst>
                              <p:par>
                                <p:cTn id="19" presetID="2" presetClass="entr" presetSubtype="8" fill="hold" grpId="1" nodeType="afterEffect">
                                  <p:stCondLst>
                                    <p:cond delay="0"/>
                                  </p:stCondLst>
                                  <p:iterate>
                                    <p:tmAbs val="0"/>
                                  </p:iterate>
                                  <p:childTnLst>
                                    <p:set>
                                      <p:cBhvr>
                                        <p:cTn id="20" fill="hold"/>
                                        <p:tgtEl>
                                          <p:spTgt spid="161">
                                            <p:txEl>
                                              <p:pRg st="2" end="2"/>
                                            </p:txEl>
                                          </p:spTgt>
                                        </p:tgtEl>
                                        <p:attrNameLst>
                                          <p:attrName>style.visibility</p:attrName>
                                        </p:attrNameLst>
                                      </p:cBhvr>
                                      <p:to>
                                        <p:strVal val="visible"/>
                                      </p:to>
                                    </p:set>
                                    <p:anim calcmode="lin" valueType="num">
                                      <p:cBhvr>
                                        <p:cTn id="21" dur="500" fill="hold"/>
                                        <p:tgtEl>
                                          <p:spTgt spid="161">
                                            <p:txEl>
                                              <p:pRg st="2" end="2"/>
                                            </p:txEl>
                                          </p:spTgt>
                                        </p:tgtEl>
                                        <p:attrNameLst>
                                          <p:attrName>ppt_x</p:attrName>
                                        </p:attrNameLst>
                                      </p:cBhvr>
                                      <p:tavLst>
                                        <p:tav tm="0">
                                          <p:val>
                                            <p:strVal val="0-#ppt_w/2"/>
                                          </p:val>
                                        </p:tav>
                                        <p:tav tm="100000">
                                          <p:val>
                                            <p:strVal val="#ppt_x"/>
                                          </p:val>
                                        </p:tav>
                                      </p:tavLst>
                                    </p:anim>
                                    <p:anim calcmode="lin" valueType="num">
                                      <p:cBhvr>
                                        <p:cTn id="22" dur="500" fill="hold"/>
                                        <p:tgtEl>
                                          <p:spTgt spid="161">
                                            <p:txEl>
                                              <p:pRg st="2" end="2"/>
                                            </p:txEl>
                                          </p:spTgt>
                                        </p:tgtEl>
                                        <p:attrNameLst>
                                          <p:attrName>ppt_y</p:attrName>
                                        </p:attrNameLst>
                                      </p:cBhvr>
                                      <p:tavLst>
                                        <p:tav tm="0">
                                          <p:val>
                                            <p:strVal val="#ppt_y"/>
                                          </p:val>
                                        </p:tav>
                                        <p:tav tm="100000">
                                          <p:val>
                                            <p:strVal val="#ppt_y"/>
                                          </p:val>
                                        </p:tav>
                                      </p:tavLst>
                                    </p:anim>
                                  </p:childTnLst>
                                </p:cTn>
                              </p:par>
                            </p:childTnLst>
                          </p:cTn>
                        </p:par>
                        <p:par>
                          <p:cTn id="23" fill="hold">
                            <p:stCondLst>
                              <p:cond delay="1500"/>
                            </p:stCondLst>
                            <p:childTnLst>
                              <p:par>
                                <p:cTn id="24" presetID="2" presetClass="entr" presetSubtype="8" fill="hold" grpId="1" nodeType="afterEffect">
                                  <p:stCondLst>
                                    <p:cond delay="0"/>
                                  </p:stCondLst>
                                  <p:iterate>
                                    <p:tmAbs val="0"/>
                                  </p:iterate>
                                  <p:childTnLst>
                                    <p:set>
                                      <p:cBhvr>
                                        <p:cTn id="25" fill="hold"/>
                                        <p:tgtEl>
                                          <p:spTgt spid="161">
                                            <p:txEl>
                                              <p:pRg st="3" end="3"/>
                                            </p:txEl>
                                          </p:spTgt>
                                        </p:tgtEl>
                                        <p:attrNameLst>
                                          <p:attrName>style.visibility</p:attrName>
                                        </p:attrNameLst>
                                      </p:cBhvr>
                                      <p:to>
                                        <p:strVal val="visible"/>
                                      </p:to>
                                    </p:set>
                                    <p:anim calcmode="lin" valueType="num">
                                      <p:cBhvr>
                                        <p:cTn id="26" dur="500" fill="hold"/>
                                        <p:tgtEl>
                                          <p:spTgt spid="161">
                                            <p:txEl>
                                              <p:pRg st="3" end="3"/>
                                            </p:txEl>
                                          </p:spTgt>
                                        </p:tgtEl>
                                        <p:attrNameLst>
                                          <p:attrName>ppt_x</p:attrName>
                                        </p:attrNameLst>
                                      </p:cBhvr>
                                      <p:tavLst>
                                        <p:tav tm="0">
                                          <p:val>
                                            <p:strVal val="0-#ppt_w/2"/>
                                          </p:val>
                                        </p:tav>
                                        <p:tav tm="100000">
                                          <p:val>
                                            <p:strVal val="#ppt_x"/>
                                          </p:val>
                                        </p:tav>
                                      </p:tavLst>
                                    </p:anim>
                                    <p:anim calcmode="lin" valueType="num">
                                      <p:cBhvr>
                                        <p:cTn id="27" dur="500" fill="hold"/>
                                        <p:tgtEl>
                                          <p:spTgt spid="161">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1" grpId="1" build="p" bldLvl="5" animBg="1" advAuto="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 name="Shape 164"/>
          <p:cNvSpPr>
            <a:spLocks noGrp="1"/>
          </p:cNvSpPr>
          <p:nvPr>
            <p:ph type="title"/>
          </p:nvPr>
        </p:nvSpPr>
        <p:spPr>
          <a:xfrm>
            <a:off x="0" y="0"/>
            <a:ext cx="9143999" cy="1143001"/>
          </a:xfrm>
          <a:prstGeom prst="rect">
            <a:avLst/>
          </a:prstGeom>
        </p:spPr>
        <p:txBody>
          <a:bodyPr>
            <a:normAutofit/>
          </a:bodyPr>
          <a:lstStyle/>
          <a:p>
            <a:r>
              <a:rPr lang="en-US" dirty="0"/>
              <a:t>Economic System Today</a:t>
            </a:r>
            <a:endParaRPr dirty="0"/>
          </a:p>
        </p:txBody>
      </p:sp>
      <p:sp>
        <p:nvSpPr>
          <p:cNvPr id="165" name="Shape 165"/>
          <p:cNvSpPr>
            <a:spLocks noGrp="1"/>
          </p:cNvSpPr>
          <p:nvPr>
            <p:ph type="body" idx="1"/>
          </p:nvPr>
        </p:nvSpPr>
        <p:spPr>
          <a:xfrm>
            <a:off x="457200" y="1143000"/>
            <a:ext cx="8229600" cy="5385115"/>
          </a:xfrm>
          <a:prstGeom prst="rect">
            <a:avLst/>
          </a:prstGeom>
        </p:spPr>
        <p:txBody>
          <a:bodyPr>
            <a:normAutofit/>
          </a:bodyPr>
          <a:lstStyle/>
          <a:p>
            <a:pPr marL="538703" indent="-538703" defTabSz="649041">
              <a:spcBef>
                <a:spcPts val="400"/>
              </a:spcBef>
              <a:defRPr sz="2262"/>
            </a:pPr>
            <a:r>
              <a:rPr lang="en-US" sz="2900" dirty="0"/>
              <a:t>Mexico has a </a:t>
            </a:r>
            <a:r>
              <a:rPr lang="en-US" sz="2900" b="1" dirty="0"/>
              <a:t>market economy</a:t>
            </a:r>
            <a:r>
              <a:rPr lang="en-US" sz="2900" dirty="0"/>
              <a:t>, which means individuals and corporations own most of the businesses and farms in Mexico.</a:t>
            </a:r>
          </a:p>
          <a:p>
            <a:pPr marL="998952" lvl="2" indent="-538703" defTabSz="649041">
              <a:spcBef>
                <a:spcPts val="400"/>
              </a:spcBef>
              <a:buFont typeface="Arial" charset="0"/>
              <a:buChar char="•"/>
              <a:defRPr sz="2262"/>
            </a:pPr>
            <a:r>
              <a:rPr lang="en-US" sz="2900" dirty="0"/>
              <a:t>The Mexican government does own and operate the energy companies, however.</a:t>
            </a:r>
          </a:p>
          <a:p>
            <a:pPr marL="538703" indent="-538703" defTabSz="649041">
              <a:spcBef>
                <a:spcPts val="400"/>
              </a:spcBef>
              <a:defRPr sz="2262"/>
            </a:pPr>
            <a:r>
              <a:rPr lang="en-US" sz="2900" dirty="0"/>
              <a:t>The government does provide some laws to make sure businesses run smoothly and fairly, but it does not set prices on goods or services, and it does not own businesses or farms.</a:t>
            </a:r>
          </a:p>
          <a:p>
            <a:pPr marL="538703" indent="-538703" defTabSz="649041">
              <a:spcBef>
                <a:spcPts val="400"/>
              </a:spcBef>
              <a:defRPr sz="2262"/>
            </a:pPr>
            <a:r>
              <a:rPr lang="en-US" sz="2900" dirty="0"/>
              <a:t>There are many manufacturing centers, which provide jobs for about 80% of the population in Mexico.</a:t>
            </a:r>
          </a:p>
        </p:txBody>
      </p:sp>
      <p:sp>
        <p:nvSpPr>
          <p:cNvPr id="166" name="Shape 166"/>
          <p:cNvSpPr>
            <a:spLocks noGrp="1"/>
          </p:cNvSpPr>
          <p:nvPr>
            <p:ph type="sldNum" sz="quarter" idx="4294967295"/>
          </p:nvPr>
        </p:nvSpPr>
        <p:spPr>
          <a:xfrm>
            <a:off x="8526699" y="6528116"/>
            <a:ext cx="312499" cy="294639"/>
          </a:xfrm>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t>28</a:t>
            </a:fld>
            <a:endParaRP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1" nodeType="afterEffect">
                                  <p:stCondLst>
                                    <p:cond delay="0"/>
                                  </p:stCondLst>
                                  <p:iterate>
                                    <p:tmAbs val="0"/>
                                  </p:iterate>
                                  <p:childTnLst>
                                    <p:set>
                                      <p:cBhvr>
                                        <p:cTn id="6" fill="hold"/>
                                        <p:tgtEl>
                                          <p:spTgt spid="165">
                                            <p:bg/>
                                          </p:spTgt>
                                        </p:tgtEl>
                                        <p:attrNameLst>
                                          <p:attrName>style.visibility</p:attrName>
                                        </p:attrNameLst>
                                      </p:cBhvr>
                                      <p:to>
                                        <p:strVal val="visible"/>
                                      </p:to>
                                    </p:set>
                                    <p:anim calcmode="lin" valueType="num">
                                      <p:cBhvr>
                                        <p:cTn id="7" dur="500" fill="hold"/>
                                        <p:tgtEl>
                                          <p:spTgt spid="165">
                                            <p:bg/>
                                          </p:spTgt>
                                        </p:tgtEl>
                                        <p:attrNameLst>
                                          <p:attrName>ppt_x</p:attrName>
                                        </p:attrNameLst>
                                      </p:cBhvr>
                                      <p:tavLst>
                                        <p:tav tm="0">
                                          <p:val>
                                            <p:strVal val="0-#ppt_w/2"/>
                                          </p:val>
                                        </p:tav>
                                        <p:tav tm="100000">
                                          <p:val>
                                            <p:strVal val="#ppt_x"/>
                                          </p:val>
                                        </p:tav>
                                      </p:tavLst>
                                    </p:anim>
                                    <p:anim calcmode="lin" valueType="num">
                                      <p:cBhvr>
                                        <p:cTn id="8" dur="500" fill="hold"/>
                                        <p:tgtEl>
                                          <p:spTgt spid="165">
                                            <p:bg/>
                                          </p:spTgt>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fill="hold" grpId="1" nodeType="afterEffect">
                                  <p:stCondLst>
                                    <p:cond delay="0"/>
                                  </p:stCondLst>
                                  <p:iterate>
                                    <p:tmAbs val="0"/>
                                  </p:iterate>
                                  <p:childTnLst>
                                    <p:set>
                                      <p:cBhvr>
                                        <p:cTn id="11" fill="hold"/>
                                        <p:tgtEl>
                                          <p:spTgt spid="165">
                                            <p:txEl>
                                              <p:pRg st="0" end="0"/>
                                            </p:txEl>
                                          </p:spTgt>
                                        </p:tgtEl>
                                        <p:attrNameLst>
                                          <p:attrName>style.visibility</p:attrName>
                                        </p:attrNameLst>
                                      </p:cBhvr>
                                      <p:to>
                                        <p:strVal val="visible"/>
                                      </p:to>
                                    </p:set>
                                    <p:anim calcmode="lin" valueType="num">
                                      <p:cBhvr>
                                        <p:cTn id="12" dur="500" fill="hold"/>
                                        <p:tgtEl>
                                          <p:spTgt spid="165">
                                            <p:txEl>
                                              <p:pRg st="0" end="0"/>
                                            </p:txEl>
                                          </p:spTgt>
                                        </p:tgtEl>
                                        <p:attrNameLst>
                                          <p:attrName>ppt_x</p:attrName>
                                        </p:attrNameLst>
                                      </p:cBhvr>
                                      <p:tavLst>
                                        <p:tav tm="0">
                                          <p:val>
                                            <p:strVal val="0-#ppt_w/2"/>
                                          </p:val>
                                        </p:tav>
                                        <p:tav tm="100000">
                                          <p:val>
                                            <p:strVal val="#ppt_x"/>
                                          </p:val>
                                        </p:tav>
                                      </p:tavLst>
                                    </p:anim>
                                    <p:anim calcmode="lin" valueType="num">
                                      <p:cBhvr>
                                        <p:cTn id="13" dur="500" fill="hold"/>
                                        <p:tgtEl>
                                          <p:spTgt spid="165">
                                            <p:txEl>
                                              <p:pRg st="0" end="0"/>
                                            </p:txEl>
                                          </p:spTgt>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8" fill="hold" grpId="1" nodeType="afterEffect">
                                  <p:stCondLst>
                                    <p:cond delay="0"/>
                                  </p:stCondLst>
                                  <p:iterate>
                                    <p:tmAbs val="0"/>
                                  </p:iterate>
                                  <p:childTnLst>
                                    <p:set>
                                      <p:cBhvr>
                                        <p:cTn id="16" fill="hold"/>
                                        <p:tgtEl>
                                          <p:spTgt spid="165">
                                            <p:txEl>
                                              <p:pRg st="1" end="1"/>
                                            </p:txEl>
                                          </p:spTgt>
                                        </p:tgtEl>
                                        <p:attrNameLst>
                                          <p:attrName>style.visibility</p:attrName>
                                        </p:attrNameLst>
                                      </p:cBhvr>
                                      <p:to>
                                        <p:strVal val="visible"/>
                                      </p:to>
                                    </p:set>
                                    <p:anim calcmode="lin" valueType="num">
                                      <p:cBhvr>
                                        <p:cTn id="17" dur="500" fill="hold"/>
                                        <p:tgtEl>
                                          <p:spTgt spid="165">
                                            <p:txEl>
                                              <p:pRg st="1" end="1"/>
                                            </p:txEl>
                                          </p:spTgt>
                                        </p:tgtEl>
                                        <p:attrNameLst>
                                          <p:attrName>ppt_x</p:attrName>
                                        </p:attrNameLst>
                                      </p:cBhvr>
                                      <p:tavLst>
                                        <p:tav tm="0">
                                          <p:val>
                                            <p:strVal val="0-#ppt_w/2"/>
                                          </p:val>
                                        </p:tav>
                                        <p:tav tm="100000">
                                          <p:val>
                                            <p:strVal val="#ppt_x"/>
                                          </p:val>
                                        </p:tav>
                                      </p:tavLst>
                                    </p:anim>
                                    <p:anim calcmode="lin" valueType="num">
                                      <p:cBhvr>
                                        <p:cTn id="18" dur="500" fill="hold"/>
                                        <p:tgtEl>
                                          <p:spTgt spid="165">
                                            <p:txEl>
                                              <p:pRg st="1" end="1"/>
                                            </p:txEl>
                                          </p:spTgt>
                                        </p:tgtEl>
                                        <p:attrNameLst>
                                          <p:attrName>ppt_y</p:attrName>
                                        </p:attrNameLst>
                                      </p:cBhvr>
                                      <p:tavLst>
                                        <p:tav tm="0">
                                          <p:val>
                                            <p:strVal val="#ppt_y"/>
                                          </p:val>
                                        </p:tav>
                                        <p:tav tm="100000">
                                          <p:val>
                                            <p:strVal val="#ppt_y"/>
                                          </p:val>
                                        </p:tav>
                                      </p:tavLst>
                                    </p:anim>
                                  </p:childTnLst>
                                </p:cTn>
                              </p:par>
                            </p:childTnLst>
                          </p:cTn>
                        </p:par>
                        <p:par>
                          <p:cTn id="19" fill="hold">
                            <p:stCondLst>
                              <p:cond delay="1500"/>
                            </p:stCondLst>
                            <p:childTnLst>
                              <p:par>
                                <p:cTn id="20" presetID="2" presetClass="entr" presetSubtype="8" fill="hold" grpId="1" nodeType="afterEffect">
                                  <p:stCondLst>
                                    <p:cond delay="0"/>
                                  </p:stCondLst>
                                  <p:iterate>
                                    <p:tmAbs val="0"/>
                                  </p:iterate>
                                  <p:childTnLst>
                                    <p:set>
                                      <p:cBhvr>
                                        <p:cTn id="21" fill="hold"/>
                                        <p:tgtEl>
                                          <p:spTgt spid="165">
                                            <p:txEl>
                                              <p:pRg st="2" end="2"/>
                                            </p:txEl>
                                          </p:spTgt>
                                        </p:tgtEl>
                                        <p:attrNameLst>
                                          <p:attrName>style.visibility</p:attrName>
                                        </p:attrNameLst>
                                      </p:cBhvr>
                                      <p:to>
                                        <p:strVal val="visible"/>
                                      </p:to>
                                    </p:set>
                                    <p:anim calcmode="lin" valueType="num">
                                      <p:cBhvr>
                                        <p:cTn id="22" dur="500" fill="hold"/>
                                        <p:tgtEl>
                                          <p:spTgt spid="165">
                                            <p:txEl>
                                              <p:pRg st="2" end="2"/>
                                            </p:txEl>
                                          </p:spTgt>
                                        </p:tgtEl>
                                        <p:attrNameLst>
                                          <p:attrName>ppt_x</p:attrName>
                                        </p:attrNameLst>
                                      </p:cBhvr>
                                      <p:tavLst>
                                        <p:tav tm="0">
                                          <p:val>
                                            <p:strVal val="0-#ppt_w/2"/>
                                          </p:val>
                                        </p:tav>
                                        <p:tav tm="100000">
                                          <p:val>
                                            <p:strVal val="#ppt_x"/>
                                          </p:val>
                                        </p:tav>
                                      </p:tavLst>
                                    </p:anim>
                                    <p:anim calcmode="lin" valueType="num">
                                      <p:cBhvr>
                                        <p:cTn id="23" dur="500" fill="hold"/>
                                        <p:tgtEl>
                                          <p:spTgt spid="165">
                                            <p:txEl>
                                              <p:pRg st="2" end="2"/>
                                            </p:txEl>
                                          </p:spTgt>
                                        </p:tgtEl>
                                        <p:attrNameLst>
                                          <p:attrName>ppt_y</p:attrName>
                                        </p:attrNameLst>
                                      </p:cBhvr>
                                      <p:tavLst>
                                        <p:tav tm="0">
                                          <p:val>
                                            <p:strVal val="#ppt_y"/>
                                          </p:val>
                                        </p:tav>
                                        <p:tav tm="100000">
                                          <p:val>
                                            <p:strVal val="#ppt_y"/>
                                          </p:val>
                                        </p:tav>
                                      </p:tavLst>
                                    </p:anim>
                                  </p:childTnLst>
                                </p:cTn>
                              </p:par>
                            </p:childTnLst>
                          </p:cTn>
                        </p:par>
                        <p:par>
                          <p:cTn id="24" fill="hold">
                            <p:stCondLst>
                              <p:cond delay="2000"/>
                            </p:stCondLst>
                            <p:childTnLst>
                              <p:par>
                                <p:cTn id="25" presetID="2" presetClass="entr" presetSubtype="8" fill="hold" grpId="1" nodeType="afterEffect">
                                  <p:stCondLst>
                                    <p:cond delay="0"/>
                                  </p:stCondLst>
                                  <p:iterate>
                                    <p:tmAbs val="0"/>
                                  </p:iterate>
                                  <p:childTnLst>
                                    <p:set>
                                      <p:cBhvr>
                                        <p:cTn id="26" fill="hold"/>
                                        <p:tgtEl>
                                          <p:spTgt spid="165">
                                            <p:txEl>
                                              <p:pRg st="3" end="3"/>
                                            </p:txEl>
                                          </p:spTgt>
                                        </p:tgtEl>
                                        <p:attrNameLst>
                                          <p:attrName>style.visibility</p:attrName>
                                        </p:attrNameLst>
                                      </p:cBhvr>
                                      <p:to>
                                        <p:strVal val="visible"/>
                                      </p:to>
                                    </p:set>
                                    <p:anim calcmode="lin" valueType="num">
                                      <p:cBhvr>
                                        <p:cTn id="27" dur="500" fill="hold"/>
                                        <p:tgtEl>
                                          <p:spTgt spid="165">
                                            <p:txEl>
                                              <p:pRg st="3" end="3"/>
                                            </p:txEl>
                                          </p:spTgt>
                                        </p:tgtEl>
                                        <p:attrNameLst>
                                          <p:attrName>ppt_x</p:attrName>
                                        </p:attrNameLst>
                                      </p:cBhvr>
                                      <p:tavLst>
                                        <p:tav tm="0">
                                          <p:val>
                                            <p:strVal val="0-#ppt_w/2"/>
                                          </p:val>
                                        </p:tav>
                                        <p:tav tm="100000">
                                          <p:val>
                                            <p:strVal val="#ppt_x"/>
                                          </p:val>
                                        </p:tav>
                                      </p:tavLst>
                                    </p:anim>
                                    <p:anim calcmode="lin" valueType="num">
                                      <p:cBhvr>
                                        <p:cTn id="28" dur="500" fill="hold"/>
                                        <p:tgtEl>
                                          <p:spTgt spid="165">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5" grpId="1" build="p" bldLvl="5" animBg="1" advAuto="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 name="Shape 174"/>
          <p:cNvSpPr>
            <a:spLocks noGrp="1"/>
          </p:cNvSpPr>
          <p:nvPr>
            <p:ph type="title"/>
          </p:nvPr>
        </p:nvSpPr>
        <p:spPr>
          <a:xfrm>
            <a:off x="457200" y="-8826"/>
            <a:ext cx="8229600" cy="1143002"/>
          </a:xfrm>
          <a:prstGeom prst="rect">
            <a:avLst/>
          </a:prstGeom>
        </p:spPr>
        <p:txBody>
          <a:bodyPr/>
          <a:lstStyle/>
          <a:p>
            <a:r>
              <a:rPr lang="en-US" sz="4800" dirty="0"/>
              <a:t>Trade</a:t>
            </a:r>
            <a:endParaRPr dirty="0"/>
          </a:p>
        </p:txBody>
      </p:sp>
      <p:sp>
        <p:nvSpPr>
          <p:cNvPr id="175" name="Shape 175"/>
          <p:cNvSpPr>
            <a:spLocks noGrp="1"/>
          </p:cNvSpPr>
          <p:nvPr>
            <p:ph type="body" idx="1"/>
          </p:nvPr>
        </p:nvSpPr>
        <p:spPr>
          <a:xfrm>
            <a:off x="457200" y="1134176"/>
            <a:ext cx="8229600" cy="5320788"/>
          </a:xfrm>
          <a:prstGeom prst="rect">
            <a:avLst/>
          </a:prstGeom>
        </p:spPr>
        <p:txBody>
          <a:bodyPr>
            <a:normAutofit/>
          </a:bodyPr>
          <a:lstStyle/>
          <a:p>
            <a:pPr marL="647081" indent="-647081" defTabSz="779616">
              <a:lnSpc>
                <a:spcPct val="72000"/>
              </a:lnSpc>
              <a:spcBef>
                <a:spcPts val="600"/>
              </a:spcBef>
              <a:defRPr sz="2697"/>
            </a:pPr>
            <a:r>
              <a:rPr lang="en-US" sz="3000" dirty="0"/>
              <a:t>Since the North American Free Trade Agreement (NAFTA) was signed in 1994, manufacturing has increased.</a:t>
            </a:r>
            <a:endParaRPr sz="3000" dirty="0"/>
          </a:p>
          <a:p>
            <a:pPr marL="647081" indent="-647081" defTabSz="779616">
              <a:lnSpc>
                <a:spcPct val="72000"/>
              </a:lnSpc>
              <a:spcBef>
                <a:spcPts val="600"/>
              </a:spcBef>
              <a:defRPr sz="2697"/>
            </a:pPr>
            <a:r>
              <a:rPr lang="en-US" sz="3000" dirty="0"/>
              <a:t>Mexico has free trade agreements with 46 other countries, making 90% of its trade under these agreements.</a:t>
            </a:r>
          </a:p>
          <a:p>
            <a:pPr marL="647081" indent="-647081" defTabSz="779616">
              <a:lnSpc>
                <a:spcPct val="72000"/>
              </a:lnSpc>
              <a:spcBef>
                <a:spcPts val="600"/>
              </a:spcBef>
              <a:defRPr sz="2697"/>
            </a:pPr>
            <a:r>
              <a:rPr lang="en-US" sz="3000" dirty="0"/>
              <a:t>The long term goal of the government is to grow the economy, which is why they are pushing investment and demand for Mexican exports.</a:t>
            </a:r>
          </a:p>
          <a:p>
            <a:pPr marL="647081" indent="-647081" defTabSz="779616">
              <a:lnSpc>
                <a:spcPct val="72000"/>
              </a:lnSpc>
              <a:spcBef>
                <a:spcPts val="600"/>
              </a:spcBef>
              <a:defRPr sz="2697"/>
            </a:pPr>
            <a:r>
              <a:rPr lang="en-US" sz="3000" dirty="0"/>
              <a:t>Mexico’s economy is very sensitive to oil prices, so they have been investing in new technologies and resources to reduce the impact of oil price changes</a:t>
            </a:r>
            <a:r>
              <a:rPr sz="3000" dirty="0"/>
              <a:t>.</a:t>
            </a:r>
            <a:endParaRPr lang="en-US" sz="3000" dirty="0"/>
          </a:p>
        </p:txBody>
      </p:sp>
      <p:sp>
        <p:nvSpPr>
          <p:cNvPr id="176" name="Shape 176"/>
          <p:cNvSpPr>
            <a:spLocks noGrp="1"/>
          </p:cNvSpPr>
          <p:nvPr>
            <p:ph type="sldNum" sz="quarter" idx="4294967295"/>
          </p:nvPr>
        </p:nvSpPr>
        <p:spPr>
          <a:xfrm>
            <a:off x="8526699" y="6528116"/>
            <a:ext cx="312499" cy="294639"/>
          </a:xfrm>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t>29</a:t>
            </a:fld>
            <a:endParaRPr/>
          </a:p>
        </p:txBody>
      </p:sp>
    </p:spTree>
    <p:extLst>
      <p:ext uri="{BB962C8B-B14F-4D97-AF65-F5344CB8AC3E}">
        <p14:creationId xmlns:p14="http://schemas.microsoft.com/office/powerpoint/2010/main" val="446324144"/>
      </p:ext>
    </p:extLst>
  </p:cSld>
  <p:clrMapOvr>
    <a:masterClrMapping/>
  </p:clrMapOvr>
  <p:transition spd="slow"/>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 name="Shape 68"/>
          <p:cNvSpPr>
            <a:spLocks noGrp="1"/>
          </p:cNvSpPr>
          <p:nvPr>
            <p:ph type="title"/>
          </p:nvPr>
        </p:nvSpPr>
        <p:spPr>
          <a:xfrm>
            <a:off x="457200" y="0"/>
            <a:ext cx="8229600" cy="1143000"/>
          </a:xfrm>
          <a:prstGeom prst="rect">
            <a:avLst/>
          </a:prstGeom>
        </p:spPr>
        <p:txBody>
          <a:bodyPr>
            <a:normAutofit/>
          </a:bodyPr>
          <a:lstStyle>
            <a:lvl1pPr defTabSz="850391">
              <a:defRPr sz="3600">
                <a:effectLst>
                  <a:outerShdw blurRad="38100" dist="35433" dir="2700000" rotWithShape="0">
                    <a:srgbClr val="000000">
                      <a:alpha val="43137"/>
                    </a:srgbClr>
                  </a:outerShdw>
                </a:effectLst>
              </a:defRPr>
            </a:lvl1pPr>
          </a:lstStyle>
          <a:p>
            <a:r>
              <a:rPr dirty="0"/>
              <a:t>Section 1: Geography of </a:t>
            </a:r>
            <a:r>
              <a:rPr lang="en-US" dirty="0"/>
              <a:t>Mexico</a:t>
            </a:r>
            <a:endParaRPr dirty="0"/>
          </a:p>
        </p:txBody>
      </p:sp>
      <p:sp>
        <p:nvSpPr>
          <p:cNvPr id="69" name="Shape 69"/>
          <p:cNvSpPr>
            <a:spLocks noGrp="1"/>
          </p:cNvSpPr>
          <p:nvPr>
            <p:ph type="body" idx="1"/>
          </p:nvPr>
        </p:nvSpPr>
        <p:spPr>
          <a:xfrm>
            <a:off x="457200" y="1600200"/>
            <a:ext cx="8229600" cy="4525963"/>
          </a:xfrm>
          <a:prstGeom prst="rect">
            <a:avLst/>
          </a:prstGeom>
        </p:spPr>
        <p:txBody>
          <a:bodyPr/>
          <a:lstStyle/>
          <a:p>
            <a:pPr marL="342900" lvl="1" indent="-342900">
              <a:lnSpc>
                <a:spcPct val="100000"/>
              </a:lnSpc>
              <a:buChar char="➢"/>
            </a:pPr>
            <a:r>
              <a:rPr dirty="0"/>
              <a:t>Essential Question:</a:t>
            </a:r>
            <a:endParaRPr sz="2800" dirty="0"/>
          </a:p>
          <a:p>
            <a:pPr marL="742950" lvl="2" indent="-342900">
              <a:lnSpc>
                <a:spcPct val="100000"/>
              </a:lnSpc>
              <a:spcBef>
                <a:spcPts val="600"/>
              </a:spcBef>
              <a:buClr>
                <a:srgbClr val="000000"/>
              </a:buClr>
              <a:buFont typeface="Arial"/>
              <a:buChar char="•"/>
              <a:defRPr sz="2800"/>
            </a:pPr>
            <a:r>
              <a:rPr lang="en-US" dirty="0"/>
              <a:t>What are some of the dangers of Mexico’s location on the Pacific Ring of Fire</a:t>
            </a:r>
            <a:r>
              <a:rPr dirty="0"/>
              <a:t>?</a:t>
            </a:r>
          </a:p>
        </p:txBody>
      </p:sp>
      <p:sp>
        <p:nvSpPr>
          <p:cNvPr id="70" name="Shape 70"/>
          <p:cNvSpPr>
            <a:spLocks noGrp="1"/>
          </p:cNvSpPr>
          <p:nvPr>
            <p:ph type="sldNum" sz="quarter" idx="4294967295"/>
          </p:nvPr>
        </p:nvSpPr>
        <p:spPr>
          <a:xfrm>
            <a:off x="8630879" y="6528116"/>
            <a:ext cx="208319" cy="294639"/>
          </a:xfrm>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t>3</a:t>
            </a:fld>
            <a:endParaRP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 name="Shape 174"/>
          <p:cNvSpPr>
            <a:spLocks noGrp="1"/>
          </p:cNvSpPr>
          <p:nvPr>
            <p:ph type="title"/>
          </p:nvPr>
        </p:nvSpPr>
        <p:spPr>
          <a:xfrm>
            <a:off x="457200" y="-8826"/>
            <a:ext cx="8229600" cy="1143002"/>
          </a:xfrm>
          <a:prstGeom prst="rect">
            <a:avLst/>
          </a:prstGeom>
        </p:spPr>
        <p:txBody>
          <a:bodyPr>
            <a:normAutofit/>
          </a:bodyPr>
          <a:lstStyle/>
          <a:p>
            <a:r>
              <a:rPr lang="en-US" sz="4800" dirty="0"/>
              <a:t>Standard of Living</a:t>
            </a:r>
            <a:endParaRPr sz="4800" dirty="0"/>
          </a:p>
        </p:txBody>
      </p:sp>
      <p:sp>
        <p:nvSpPr>
          <p:cNvPr id="175" name="Shape 175"/>
          <p:cNvSpPr>
            <a:spLocks noGrp="1"/>
          </p:cNvSpPr>
          <p:nvPr>
            <p:ph type="body" idx="1"/>
          </p:nvPr>
        </p:nvSpPr>
        <p:spPr>
          <a:xfrm>
            <a:off x="457200" y="1134176"/>
            <a:ext cx="8229600" cy="5320788"/>
          </a:xfrm>
          <a:prstGeom prst="rect">
            <a:avLst/>
          </a:prstGeom>
        </p:spPr>
        <p:txBody>
          <a:bodyPr>
            <a:normAutofit/>
          </a:bodyPr>
          <a:lstStyle/>
          <a:p>
            <a:pPr marL="647081" indent="-647081" defTabSz="779616">
              <a:lnSpc>
                <a:spcPct val="72000"/>
              </a:lnSpc>
              <a:spcBef>
                <a:spcPts val="600"/>
              </a:spcBef>
              <a:defRPr sz="2697"/>
            </a:pPr>
            <a:r>
              <a:rPr lang="en-US" sz="3000" dirty="0"/>
              <a:t>The standard of living in Mexico has improved in the 21</a:t>
            </a:r>
            <a:r>
              <a:rPr lang="en-US" sz="3000" baseline="30000" dirty="0"/>
              <a:t>st</a:t>
            </a:r>
            <a:r>
              <a:rPr lang="en-US" sz="3000" dirty="0"/>
              <a:t> Century</a:t>
            </a:r>
            <a:r>
              <a:rPr sz="3000" dirty="0"/>
              <a:t>.</a:t>
            </a:r>
            <a:endParaRPr lang="en-US" sz="3000" dirty="0"/>
          </a:p>
          <a:p>
            <a:pPr marL="1107330" lvl="2" indent="-647081" defTabSz="779616">
              <a:lnSpc>
                <a:spcPct val="72000"/>
              </a:lnSpc>
              <a:spcBef>
                <a:spcPts val="600"/>
              </a:spcBef>
              <a:buFont typeface="Arial" charset="0"/>
              <a:buChar char="•"/>
              <a:defRPr sz="2697"/>
            </a:pPr>
            <a:r>
              <a:rPr lang="en-US" sz="3000" dirty="0"/>
              <a:t>Access to good education, housing, healthcare, and jobs remains low but has gone up.</a:t>
            </a:r>
          </a:p>
          <a:p>
            <a:pPr marL="1107330" lvl="2" indent="-647081" defTabSz="779616">
              <a:lnSpc>
                <a:spcPct val="72000"/>
              </a:lnSpc>
              <a:spcBef>
                <a:spcPts val="600"/>
              </a:spcBef>
              <a:buFont typeface="Arial" charset="0"/>
              <a:buChar char="•"/>
              <a:defRPr sz="2697"/>
            </a:pPr>
            <a:r>
              <a:rPr lang="en-US" sz="3000" dirty="0"/>
              <a:t>There is a large gap between the rich and the poor.</a:t>
            </a:r>
            <a:endParaRPr sz="3000" dirty="0"/>
          </a:p>
          <a:p>
            <a:pPr marL="647081" indent="-647081" defTabSz="779616">
              <a:lnSpc>
                <a:spcPct val="72000"/>
              </a:lnSpc>
              <a:spcBef>
                <a:spcPts val="600"/>
              </a:spcBef>
              <a:defRPr sz="2697"/>
            </a:pPr>
            <a:r>
              <a:rPr lang="en-US" sz="3000" dirty="0"/>
              <a:t>Only 34% of adults completed high school, and employment is about 60%.</a:t>
            </a:r>
          </a:p>
          <a:p>
            <a:pPr marL="647081" indent="-647081" defTabSz="779616">
              <a:lnSpc>
                <a:spcPct val="72000"/>
              </a:lnSpc>
              <a:spcBef>
                <a:spcPts val="600"/>
              </a:spcBef>
              <a:defRPr sz="2697"/>
            </a:pPr>
            <a:r>
              <a:rPr lang="en-US" sz="3000" dirty="0"/>
              <a:t>Life expectancy, the average lifespan of an individual, is about 75 years in Mexico.</a:t>
            </a:r>
          </a:p>
          <a:p>
            <a:pPr marL="647081" indent="-647081" defTabSz="779616">
              <a:lnSpc>
                <a:spcPct val="72000"/>
              </a:lnSpc>
              <a:spcBef>
                <a:spcPts val="600"/>
              </a:spcBef>
              <a:defRPr sz="2697"/>
            </a:pPr>
            <a:r>
              <a:rPr lang="en-US" sz="3000" dirty="0"/>
              <a:t>In 2013, the GDP per capita was about $16,000, much lower than the United States’ $53,000.</a:t>
            </a:r>
          </a:p>
        </p:txBody>
      </p:sp>
      <p:sp>
        <p:nvSpPr>
          <p:cNvPr id="176" name="Shape 176"/>
          <p:cNvSpPr>
            <a:spLocks noGrp="1"/>
          </p:cNvSpPr>
          <p:nvPr>
            <p:ph type="sldNum" sz="quarter" idx="4294967295"/>
          </p:nvPr>
        </p:nvSpPr>
        <p:spPr>
          <a:xfrm>
            <a:off x="8526699" y="6528116"/>
            <a:ext cx="312499" cy="294639"/>
          </a:xfrm>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t>30</a:t>
            </a:fld>
            <a:endParaRPr/>
          </a:p>
        </p:txBody>
      </p:sp>
    </p:spTree>
    <p:extLst>
      <p:ext uri="{BB962C8B-B14F-4D97-AF65-F5344CB8AC3E}">
        <p14:creationId xmlns:p14="http://schemas.microsoft.com/office/powerpoint/2010/main" val="1175775569"/>
      </p:ext>
    </p:extLst>
  </p:cSld>
  <p:clrMapOvr>
    <a:masterClrMapping/>
  </p:clrMapOvr>
  <p:transition spd="slow"/>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 name="Shape 174"/>
          <p:cNvSpPr>
            <a:spLocks noGrp="1"/>
          </p:cNvSpPr>
          <p:nvPr>
            <p:ph type="title"/>
          </p:nvPr>
        </p:nvSpPr>
        <p:spPr>
          <a:xfrm>
            <a:off x="0" y="-8826"/>
            <a:ext cx="9144000" cy="1143002"/>
          </a:xfrm>
          <a:prstGeom prst="rect">
            <a:avLst/>
          </a:prstGeom>
        </p:spPr>
        <p:txBody>
          <a:bodyPr>
            <a:noAutofit/>
          </a:bodyPr>
          <a:lstStyle/>
          <a:p>
            <a:r>
              <a:rPr lang="en-US" sz="4800" dirty="0"/>
              <a:t>Currency</a:t>
            </a:r>
            <a:endParaRPr sz="4000" dirty="0"/>
          </a:p>
        </p:txBody>
      </p:sp>
      <p:sp>
        <p:nvSpPr>
          <p:cNvPr id="175" name="Shape 175"/>
          <p:cNvSpPr>
            <a:spLocks noGrp="1"/>
          </p:cNvSpPr>
          <p:nvPr>
            <p:ph type="body" idx="1"/>
          </p:nvPr>
        </p:nvSpPr>
        <p:spPr>
          <a:xfrm>
            <a:off x="457200" y="1134176"/>
            <a:ext cx="8229600" cy="5320788"/>
          </a:xfrm>
          <a:prstGeom prst="rect">
            <a:avLst/>
          </a:prstGeom>
        </p:spPr>
        <p:txBody>
          <a:bodyPr>
            <a:noAutofit/>
          </a:bodyPr>
          <a:lstStyle/>
          <a:p>
            <a:pPr marL="647081" indent="-647081" defTabSz="779616">
              <a:lnSpc>
                <a:spcPct val="72000"/>
              </a:lnSpc>
              <a:spcBef>
                <a:spcPts val="600"/>
              </a:spcBef>
              <a:defRPr sz="2697"/>
            </a:pPr>
            <a:r>
              <a:rPr lang="en-US" sz="3100" dirty="0"/>
              <a:t>Mexico uses the peso ($ or Mex$) for its currency.</a:t>
            </a:r>
          </a:p>
          <a:p>
            <a:pPr marL="647081" indent="-647081" defTabSz="779616">
              <a:lnSpc>
                <a:spcPct val="72000"/>
              </a:lnSpc>
              <a:spcBef>
                <a:spcPts val="600"/>
              </a:spcBef>
              <a:defRPr sz="2697"/>
            </a:pPr>
            <a:r>
              <a:rPr lang="en-US" sz="3100" dirty="0"/>
              <a:t>The </a:t>
            </a:r>
            <a:r>
              <a:rPr lang="en-US" sz="3100" b="1" dirty="0"/>
              <a:t>Mexican peso </a:t>
            </a:r>
            <a:r>
              <a:rPr lang="en-US" sz="3100" dirty="0"/>
              <a:t>is one of the oldest traded currencies in the world, originating from Spain during the 16</a:t>
            </a:r>
            <a:r>
              <a:rPr lang="en-US" sz="3100" baseline="30000" dirty="0"/>
              <a:t>th</a:t>
            </a:r>
            <a:r>
              <a:rPr lang="en-US" sz="3100" dirty="0"/>
              <a:t> century.</a:t>
            </a:r>
          </a:p>
          <a:p>
            <a:pPr marL="647081" indent="-647081" defTabSz="779616">
              <a:lnSpc>
                <a:spcPct val="72000"/>
              </a:lnSpc>
              <a:spcBef>
                <a:spcPts val="600"/>
              </a:spcBef>
              <a:defRPr sz="2697"/>
            </a:pPr>
            <a:r>
              <a:rPr lang="en-US" sz="3100" dirty="0"/>
              <a:t>It has gone through many versions, including coin and paper bills, but it still remains one of the top traded currencies in the world.</a:t>
            </a:r>
          </a:p>
        </p:txBody>
      </p:sp>
      <p:sp>
        <p:nvSpPr>
          <p:cNvPr id="176" name="Shape 176"/>
          <p:cNvSpPr>
            <a:spLocks noGrp="1"/>
          </p:cNvSpPr>
          <p:nvPr>
            <p:ph type="sldNum" sz="quarter" idx="4294967295"/>
          </p:nvPr>
        </p:nvSpPr>
        <p:spPr>
          <a:xfrm>
            <a:off x="8526699" y="6528116"/>
            <a:ext cx="312499" cy="294639"/>
          </a:xfrm>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t>31</a:t>
            </a:fld>
            <a:endParaRPr/>
          </a:p>
        </p:txBody>
      </p:sp>
    </p:spTree>
    <p:extLst>
      <p:ext uri="{BB962C8B-B14F-4D97-AF65-F5344CB8AC3E}">
        <p14:creationId xmlns:p14="http://schemas.microsoft.com/office/powerpoint/2010/main" val="810133715"/>
      </p:ext>
    </p:extLst>
  </p:cSld>
  <p:clrMapOvr>
    <a:masterClrMapping/>
  </p:clrMapOvr>
  <p:transition spd="slow"/>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 name="Shape 174"/>
          <p:cNvSpPr>
            <a:spLocks noGrp="1"/>
          </p:cNvSpPr>
          <p:nvPr>
            <p:ph type="title"/>
          </p:nvPr>
        </p:nvSpPr>
        <p:spPr>
          <a:xfrm>
            <a:off x="457200" y="-8826"/>
            <a:ext cx="8229600" cy="1143002"/>
          </a:xfrm>
          <a:prstGeom prst="rect">
            <a:avLst/>
          </a:prstGeom>
        </p:spPr>
        <p:txBody>
          <a:bodyPr>
            <a:normAutofit/>
          </a:bodyPr>
          <a:lstStyle/>
          <a:p>
            <a:r>
              <a:rPr lang="en-US" sz="4800" dirty="0"/>
              <a:t>The Zapatista Movement</a:t>
            </a:r>
            <a:endParaRPr sz="4800" dirty="0"/>
          </a:p>
        </p:txBody>
      </p:sp>
      <p:sp>
        <p:nvSpPr>
          <p:cNvPr id="175" name="Shape 175"/>
          <p:cNvSpPr>
            <a:spLocks noGrp="1"/>
          </p:cNvSpPr>
          <p:nvPr>
            <p:ph type="body" idx="1"/>
          </p:nvPr>
        </p:nvSpPr>
        <p:spPr>
          <a:xfrm>
            <a:off x="457200" y="1134176"/>
            <a:ext cx="8229600" cy="5320788"/>
          </a:xfrm>
          <a:prstGeom prst="rect">
            <a:avLst/>
          </a:prstGeom>
        </p:spPr>
        <p:txBody>
          <a:bodyPr>
            <a:normAutofit/>
          </a:bodyPr>
          <a:lstStyle/>
          <a:p>
            <a:pPr marL="647081" indent="-647081" defTabSz="779616">
              <a:lnSpc>
                <a:spcPct val="72000"/>
              </a:lnSpc>
              <a:spcBef>
                <a:spcPts val="600"/>
              </a:spcBef>
              <a:defRPr sz="2697"/>
            </a:pPr>
            <a:r>
              <a:rPr lang="en-US" sz="3000" dirty="0"/>
              <a:t>The Zapatistas are a group of Mexicans, named after Emiliano Zapata, who support improved rights and living conditions for Mexico’s indigenous people</a:t>
            </a:r>
            <a:r>
              <a:rPr sz="3000" dirty="0"/>
              <a:t>.</a:t>
            </a:r>
            <a:endParaRPr lang="en-US" sz="3000" dirty="0"/>
          </a:p>
          <a:p>
            <a:pPr marL="647081" indent="-647081" defTabSz="779616">
              <a:lnSpc>
                <a:spcPct val="72000"/>
              </a:lnSpc>
              <a:spcBef>
                <a:spcPts val="600"/>
              </a:spcBef>
              <a:defRPr sz="2697"/>
            </a:pPr>
            <a:r>
              <a:rPr lang="en-US" sz="3000" dirty="0"/>
              <a:t>The day after NAFTA came into effect, Zapatistas took over several towns in southern Mexico by force because they feared this agreement would allow cheaper farms to undercut Mexican farmers.</a:t>
            </a:r>
          </a:p>
          <a:p>
            <a:pPr marL="647081" indent="-647081" defTabSz="779616">
              <a:lnSpc>
                <a:spcPct val="72000"/>
              </a:lnSpc>
              <a:spcBef>
                <a:spcPts val="600"/>
              </a:spcBef>
              <a:defRPr sz="2697"/>
            </a:pPr>
            <a:r>
              <a:rPr lang="en-US" sz="3000" dirty="0"/>
              <a:t>The army was sent in, and fighting lasted for weeks before a cease-fire was issued.</a:t>
            </a:r>
          </a:p>
          <a:p>
            <a:pPr marL="647081" indent="-647081" defTabSz="779616">
              <a:lnSpc>
                <a:spcPct val="72000"/>
              </a:lnSpc>
              <a:spcBef>
                <a:spcPts val="600"/>
              </a:spcBef>
              <a:defRPr sz="2697"/>
            </a:pPr>
            <a:r>
              <a:rPr lang="en-US" sz="3000" dirty="0"/>
              <a:t>However, Zapatistas still push for better quality of life for the indigenous peoples, voicing concerns and desires to the government.</a:t>
            </a:r>
          </a:p>
        </p:txBody>
      </p:sp>
      <p:sp>
        <p:nvSpPr>
          <p:cNvPr id="176" name="Shape 176"/>
          <p:cNvSpPr>
            <a:spLocks noGrp="1"/>
          </p:cNvSpPr>
          <p:nvPr>
            <p:ph type="sldNum" sz="quarter" idx="4294967295"/>
          </p:nvPr>
        </p:nvSpPr>
        <p:spPr>
          <a:xfrm>
            <a:off x="8526699" y="6528116"/>
            <a:ext cx="312499" cy="294639"/>
          </a:xfrm>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t>32</a:t>
            </a:fld>
            <a:endParaRPr/>
          </a:p>
        </p:txBody>
      </p:sp>
      <p:sp>
        <p:nvSpPr>
          <p:cNvPr id="5" name="Shape 177"/>
          <p:cNvSpPr/>
          <p:nvPr/>
        </p:nvSpPr>
        <p:spPr>
          <a:xfrm>
            <a:off x="6601583" y="6111493"/>
            <a:ext cx="2430536" cy="358139"/>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spAutoFit/>
          </a:bodyPr>
          <a:lstStyle>
            <a:lvl1pPr>
              <a:defRPr u="sng">
                <a:solidFill>
                  <a:srgbClr val="0000FF"/>
                </a:solidFill>
                <a:uFill>
                  <a:solidFill>
                    <a:srgbClr val="0000FF"/>
                  </a:solidFill>
                </a:uFill>
                <a:latin typeface="Trebuchet MS"/>
                <a:ea typeface="Trebuchet MS"/>
                <a:cs typeface="Trebuchet MS"/>
                <a:sym typeface="Trebuchet MS"/>
                <a:hlinkClick r:id="rId2" action="ppaction://hlinksldjump"/>
              </a:defRPr>
            </a:lvl1pPr>
          </a:lstStyle>
          <a:p>
            <a:pPr>
              <a:defRPr>
                <a:solidFill>
                  <a:srgbClr val="FF0000"/>
                </a:solidFill>
                <a:uFill>
                  <a:solidFill>
                    <a:srgbClr val="FF0000"/>
                  </a:solidFill>
                </a:uFill>
              </a:defRPr>
            </a:pPr>
            <a:r>
              <a:rPr>
                <a:solidFill>
                  <a:srgbClr val="0000FF"/>
                </a:solidFill>
                <a:uFill>
                  <a:solidFill>
                    <a:srgbClr val="0000FF"/>
                  </a:solidFill>
                </a:uFill>
                <a:hlinkClick r:id="rId2" action="ppaction://hlinksldjump"/>
              </a:rPr>
              <a:t>Return to Main Menu</a:t>
            </a:r>
          </a:p>
        </p:txBody>
      </p:sp>
    </p:spTree>
    <p:extLst>
      <p:ext uri="{BB962C8B-B14F-4D97-AF65-F5344CB8AC3E}">
        <p14:creationId xmlns:p14="http://schemas.microsoft.com/office/powerpoint/2010/main" val="1281798666"/>
      </p:ext>
    </p:extLst>
  </p:cSld>
  <p:clrMapOvr>
    <a:masterClrMapping/>
  </p:clrMapOvr>
  <p:transition spd="slow"/>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 name="Shape 179"/>
          <p:cNvSpPr>
            <a:spLocks noGrp="1"/>
          </p:cNvSpPr>
          <p:nvPr>
            <p:ph type="title"/>
          </p:nvPr>
        </p:nvSpPr>
        <p:spPr>
          <a:xfrm>
            <a:off x="0" y="-667"/>
            <a:ext cx="9144000" cy="1143002"/>
          </a:xfrm>
          <a:prstGeom prst="rect">
            <a:avLst/>
          </a:prstGeom>
        </p:spPr>
        <p:txBody>
          <a:bodyPr>
            <a:normAutofit/>
          </a:bodyPr>
          <a:lstStyle>
            <a:lvl1pPr defTabSz="896111">
              <a:defRPr sz="3800">
                <a:effectLst>
                  <a:outerShdw blurRad="38100" dist="37338" dir="2700000" rotWithShape="0">
                    <a:srgbClr val="000000">
                      <a:alpha val="43137"/>
                    </a:srgbClr>
                  </a:outerShdw>
                </a:effectLst>
              </a:defRPr>
            </a:lvl1pPr>
          </a:lstStyle>
          <a:p>
            <a:r>
              <a:rPr sz="4400" dirty="0"/>
              <a:t>Section </a:t>
            </a:r>
            <a:r>
              <a:rPr lang="en-US" sz="4400" dirty="0"/>
              <a:t>5</a:t>
            </a:r>
            <a:r>
              <a:rPr sz="4400" dirty="0"/>
              <a:t>: </a:t>
            </a:r>
            <a:r>
              <a:rPr lang="en-US" sz="4400" dirty="0"/>
              <a:t>US-Mexico Relations</a:t>
            </a:r>
            <a:endParaRPr sz="4400" dirty="0"/>
          </a:p>
        </p:txBody>
      </p:sp>
      <p:sp>
        <p:nvSpPr>
          <p:cNvPr id="180" name="Shape 180"/>
          <p:cNvSpPr>
            <a:spLocks noGrp="1"/>
          </p:cNvSpPr>
          <p:nvPr>
            <p:ph type="body" idx="1"/>
          </p:nvPr>
        </p:nvSpPr>
        <p:spPr>
          <a:xfrm>
            <a:off x="457200" y="2002536"/>
            <a:ext cx="8229600" cy="4123627"/>
          </a:xfrm>
          <a:prstGeom prst="rect">
            <a:avLst/>
          </a:prstGeom>
        </p:spPr>
        <p:txBody>
          <a:bodyPr/>
          <a:lstStyle/>
          <a:p>
            <a:r>
              <a:rPr dirty="0"/>
              <a:t>Essential question:</a:t>
            </a:r>
          </a:p>
          <a:p>
            <a:pPr lvl="2">
              <a:buFont typeface="Arial"/>
              <a:buChar char="•"/>
            </a:pPr>
            <a:r>
              <a:rPr lang="en-US" dirty="0"/>
              <a:t>What are some ways the United States and Mexico cooperate to solve border issues</a:t>
            </a:r>
            <a:r>
              <a:rPr dirty="0"/>
              <a:t>?</a:t>
            </a:r>
          </a:p>
        </p:txBody>
      </p:sp>
      <p:sp>
        <p:nvSpPr>
          <p:cNvPr id="181" name="Shape 181"/>
          <p:cNvSpPr>
            <a:spLocks noGrp="1"/>
          </p:cNvSpPr>
          <p:nvPr>
            <p:ph type="sldNum" sz="quarter" idx="4294967295"/>
          </p:nvPr>
        </p:nvSpPr>
        <p:spPr>
          <a:xfrm>
            <a:off x="8526699" y="6528116"/>
            <a:ext cx="312499" cy="294639"/>
          </a:xfrm>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t>33</a:t>
            </a:fld>
            <a:endParaRPr/>
          </a:p>
        </p:txBody>
      </p:sp>
    </p:spTree>
  </p:cSld>
  <p:clrMapOvr>
    <a:masterClrMapping/>
  </p:clrMapOvr>
  <p:transition spd="slow"/>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 name="Shape 187"/>
          <p:cNvSpPr>
            <a:spLocks noGrp="1"/>
          </p:cNvSpPr>
          <p:nvPr>
            <p:ph type="title"/>
          </p:nvPr>
        </p:nvSpPr>
        <p:spPr>
          <a:xfrm>
            <a:off x="457200" y="-8826"/>
            <a:ext cx="8229600" cy="1143002"/>
          </a:xfrm>
          <a:prstGeom prst="rect">
            <a:avLst/>
          </a:prstGeom>
        </p:spPr>
        <p:txBody>
          <a:bodyPr/>
          <a:lstStyle/>
          <a:p>
            <a:r>
              <a:rPr lang="en-US" dirty="0"/>
              <a:t>Problems at the Border</a:t>
            </a:r>
            <a:endParaRPr dirty="0"/>
          </a:p>
        </p:txBody>
      </p:sp>
      <p:sp>
        <p:nvSpPr>
          <p:cNvPr id="188" name="Shape 188"/>
          <p:cNvSpPr>
            <a:spLocks noGrp="1"/>
          </p:cNvSpPr>
          <p:nvPr>
            <p:ph type="body" idx="1"/>
          </p:nvPr>
        </p:nvSpPr>
        <p:spPr>
          <a:xfrm>
            <a:off x="457200" y="1134177"/>
            <a:ext cx="8229600" cy="5315784"/>
          </a:xfrm>
          <a:prstGeom prst="rect">
            <a:avLst/>
          </a:prstGeom>
        </p:spPr>
        <p:txBody>
          <a:bodyPr>
            <a:noAutofit/>
          </a:bodyPr>
          <a:lstStyle/>
          <a:p>
            <a:pPr marL="690645" indent="-690645" defTabSz="832104">
              <a:spcBef>
                <a:spcPts val="600"/>
              </a:spcBef>
              <a:defRPr sz="2912"/>
            </a:pPr>
            <a:r>
              <a:rPr lang="en-US" sz="2600" dirty="0"/>
              <a:t>The </a:t>
            </a:r>
            <a:r>
              <a:rPr lang="en-US" sz="2600" b="1" dirty="0"/>
              <a:t>border region</a:t>
            </a:r>
            <a:r>
              <a:rPr lang="en-US" sz="2600" dirty="0"/>
              <a:t>, meaning the states along the US-Mexico international border, represent a combined population of nearly 100 million people and the world’s 4</a:t>
            </a:r>
            <a:r>
              <a:rPr lang="en-US" sz="2600" baseline="30000" dirty="0"/>
              <a:t>th</a:t>
            </a:r>
            <a:r>
              <a:rPr lang="en-US" sz="2600" dirty="0"/>
              <a:t> largest economy.</a:t>
            </a:r>
            <a:endParaRPr sz="2600" dirty="0"/>
          </a:p>
          <a:p>
            <a:pPr marL="690645" indent="-690645" defTabSz="832104">
              <a:spcBef>
                <a:spcPts val="600"/>
              </a:spcBef>
              <a:defRPr sz="2912"/>
            </a:pPr>
            <a:r>
              <a:rPr lang="en-US" sz="2600" dirty="0"/>
              <a:t>Collaboration between the countries includes state and local problem-solving, transportation planning, and cooperation on resource, environmental, and health issues</a:t>
            </a:r>
            <a:r>
              <a:rPr sz="2600" dirty="0"/>
              <a:t>.</a:t>
            </a:r>
          </a:p>
          <a:p>
            <a:pPr marL="690645" indent="-690645" defTabSz="832104">
              <a:spcBef>
                <a:spcPts val="600"/>
              </a:spcBef>
              <a:defRPr sz="2912"/>
            </a:pPr>
            <a:r>
              <a:rPr lang="en-US" sz="2600" dirty="0"/>
              <a:t>There are serious environmental problems here caused by rapid population growth, urbanization, and industrialization</a:t>
            </a:r>
            <a:r>
              <a:rPr sz="2600" dirty="0"/>
              <a:t>.</a:t>
            </a:r>
            <a:endParaRPr lang="en-US" sz="2600" dirty="0"/>
          </a:p>
          <a:p>
            <a:pPr marL="690645" indent="-690645" defTabSz="832104">
              <a:spcBef>
                <a:spcPts val="600"/>
              </a:spcBef>
              <a:defRPr sz="2912"/>
            </a:pPr>
            <a:r>
              <a:rPr lang="en-US" sz="2600" dirty="0"/>
              <a:t>Many agreements work to preserve the environment near the border, like migratory birds and wildlife, forests, marine resources, and the atmosphere.</a:t>
            </a:r>
            <a:endParaRPr sz="2600" dirty="0"/>
          </a:p>
        </p:txBody>
      </p:sp>
      <p:sp>
        <p:nvSpPr>
          <p:cNvPr id="189" name="Shape 189"/>
          <p:cNvSpPr>
            <a:spLocks noGrp="1"/>
          </p:cNvSpPr>
          <p:nvPr>
            <p:ph type="sldNum" sz="quarter" idx="4294967295"/>
          </p:nvPr>
        </p:nvSpPr>
        <p:spPr>
          <a:xfrm>
            <a:off x="8526699" y="6528116"/>
            <a:ext cx="312499" cy="294639"/>
          </a:xfrm>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t>34</a:t>
            </a:fld>
            <a:endParaRPr/>
          </a:p>
        </p:txBody>
      </p:sp>
    </p:spTree>
    <p:extLst>
      <p:ext uri="{BB962C8B-B14F-4D97-AF65-F5344CB8AC3E}">
        <p14:creationId xmlns:p14="http://schemas.microsoft.com/office/powerpoint/2010/main" val="1236135548"/>
      </p:ext>
    </p:extLst>
  </p:cSld>
  <p:clrMapOvr>
    <a:masterClrMapping/>
  </p:clrMapOvr>
  <p:transition spd="slow"/>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 name="Shape 195"/>
          <p:cNvSpPr>
            <a:spLocks noGrp="1"/>
          </p:cNvSpPr>
          <p:nvPr>
            <p:ph type="title"/>
          </p:nvPr>
        </p:nvSpPr>
        <p:spPr>
          <a:xfrm>
            <a:off x="0" y="-3747"/>
            <a:ext cx="9144000" cy="1143002"/>
          </a:xfrm>
          <a:prstGeom prst="rect">
            <a:avLst/>
          </a:prstGeom>
        </p:spPr>
        <p:txBody>
          <a:bodyPr>
            <a:noAutofit/>
          </a:bodyPr>
          <a:lstStyle/>
          <a:p>
            <a:r>
              <a:rPr lang="en-US" sz="4000" dirty="0"/>
              <a:t>US Security Cooperation with Mexico</a:t>
            </a:r>
            <a:endParaRPr sz="4000" dirty="0"/>
          </a:p>
        </p:txBody>
      </p:sp>
      <p:sp>
        <p:nvSpPr>
          <p:cNvPr id="196" name="Shape 196"/>
          <p:cNvSpPr>
            <a:spLocks noGrp="1"/>
          </p:cNvSpPr>
          <p:nvPr>
            <p:ph type="body" idx="1"/>
          </p:nvPr>
        </p:nvSpPr>
        <p:spPr>
          <a:xfrm>
            <a:off x="457200" y="1198248"/>
            <a:ext cx="8229600" cy="5329868"/>
          </a:xfrm>
          <a:prstGeom prst="rect">
            <a:avLst/>
          </a:prstGeom>
        </p:spPr>
        <p:txBody>
          <a:bodyPr>
            <a:noAutofit/>
          </a:bodyPr>
          <a:lstStyle/>
          <a:p>
            <a:pPr marL="690645" indent="-690645" defTabSz="832104">
              <a:spcBef>
                <a:spcPts val="600"/>
              </a:spcBef>
              <a:defRPr sz="2912"/>
            </a:pPr>
            <a:r>
              <a:rPr lang="en-US" sz="2700" dirty="0"/>
              <a:t>The </a:t>
            </a:r>
            <a:r>
              <a:rPr lang="en-US" sz="2700" b="1" dirty="0"/>
              <a:t>Mérida Initiative </a:t>
            </a:r>
            <a:r>
              <a:rPr lang="en-US" sz="2700" dirty="0"/>
              <a:t>is a partnership between the United States and Mexico to address violence and crime while strengthening the rule of law and respect for human rights.</a:t>
            </a:r>
            <a:endParaRPr sz="2700" dirty="0"/>
          </a:p>
          <a:p>
            <a:pPr marL="690645" indent="-690645" defTabSz="832104">
              <a:spcBef>
                <a:spcPts val="600"/>
              </a:spcBef>
              <a:defRPr sz="2912"/>
            </a:pPr>
            <a:r>
              <a:rPr lang="en-US" sz="2700" dirty="0"/>
              <a:t>It has four goals:</a:t>
            </a:r>
          </a:p>
          <a:p>
            <a:pPr marL="1150894" lvl="2" indent="-690645" defTabSz="832104">
              <a:spcBef>
                <a:spcPts val="600"/>
              </a:spcBef>
              <a:buFont typeface="Wingdings" charset="2"/>
              <a:buChar char="v"/>
              <a:defRPr sz="2912"/>
            </a:pPr>
            <a:r>
              <a:rPr lang="en-US" sz="2700" dirty="0"/>
              <a:t>Disrupt operations of organized crime, help Mexico’s government keep the rule of law, improve border control to stop the flow of contraband, and build strong communities.</a:t>
            </a:r>
            <a:endParaRPr sz="2700" dirty="0"/>
          </a:p>
          <a:p>
            <a:pPr marL="690645" indent="-690645" defTabSz="832104">
              <a:spcBef>
                <a:spcPts val="600"/>
              </a:spcBef>
              <a:defRPr sz="2912"/>
            </a:pPr>
            <a:r>
              <a:rPr lang="en-US" sz="2700" dirty="0"/>
              <a:t>The United States has helped to train and equip Mexico’s police force with the necessary skills and tools to complete this initiative.</a:t>
            </a:r>
            <a:endParaRPr sz="2700" dirty="0"/>
          </a:p>
        </p:txBody>
      </p:sp>
      <p:sp>
        <p:nvSpPr>
          <p:cNvPr id="197" name="Shape 197"/>
          <p:cNvSpPr>
            <a:spLocks noGrp="1"/>
          </p:cNvSpPr>
          <p:nvPr>
            <p:ph type="sldNum" sz="quarter" idx="4294967295"/>
          </p:nvPr>
        </p:nvSpPr>
        <p:spPr>
          <a:xfrm>
            <a:off x="8526699" y="6528116"/>
            <a:ext cx="312499" cy="294639"/>
          </a:xfrm>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t>35</a:t>
            </a:fld>
            <a:endParaRPr/>
          </a:p>
        </p:txBody>
      </p:sp>
    </p:spTree>
    <p:extLst>
      <p:ext uri="{BB962C8B-B14F-4D97-AF65-F5344CB8AC3E}">
        <p14:creationId xmlns:p14="http://schemas.microsoft.com/office/powerpoint/2010/main" val="95067939"/>
      </p:ext>
    </p:extLst>
  </p:cSld>
  <p:clrMapOvr>
    <a:masterClrMapping/>
  </p:clrMapOvr>
  <p:transition spd="slow"/>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 name="Shape 195"/>
          <p:cNvSpPr>
            <a:spLocks noGrp="1"/>
          </p:cNvSpPr>
          <p:nvPr>
            <p:ph type="title"/>
          </p:nvPr>
        </p:nvSpPr>
        <p:spPr>
          <a:xfrm>
            <a:off x="0" y="-3747"/>
            <a:ext cx="9144000" cy="1143002"/>
          </a:xfrm>
          <a:prstGeom prst="rect">
            <a:avLst/>
          </a:prstGeom>
        </p:spPr>
        <p:txBody>
          <a:bodyPr>
            <a:noAutofit/>
          </a:bodyPr>
          <a:lstStyle/>
          <a:p>
            <a:r>
              <a:rPr lang="en-US" sz="4000" dirty="0"/>
              <a:t>Bilateral Economic Relations</a:t>
            </a:r>
            <a:endParaRPr sz="4000" dirty="0"/>
          </a:p>
        </p:txBody>
      </p:sp>
      <p:sp>
        <p:nvSpPr>
          <p:cNvPr id="196" name="Shape 196"/>
          <p:cNvSpPr>
            <a:spLocks noGrp="1"/>
          </p:cNvSpPr>
          <p:nvPr>
            <p:ph type="body" idx="1"/>
          </p:nvPr>
        </p:nvSpPr>
        <p:spPr>
          <a:xfrm>
            <a:off x="457200" y="1198248"/>
            <a:ext cx="8229600" cy="5329868"/>
          </a:xfrm>
          <a:prstGeom prst="rect">
            <a:avLst/>
          </a:prstGeom>
        </p:spPr>
        <p:txBody>
          <a:bodyPr>
            <a:noAutofit/>
          </a:bodyPr>
          <a:lstStyle/>
          <a:p>
            <a:pPr marL="690645" indent="-690645" defTabSz="832104">
              <a:spcBef>
                <a:spcPts val="600"/>
              </a:spcBef>
              <a:defRPr sz="2912"/>
            </a:pPr>
            <a:r>
              <a:rPr lang="en-US" sz="2700" dirty="0"/>
              <a:t>US trade relations with Mexico are strong and vital, with a large part of trade in the state of Georgia.</a:t>
            </a:r>
            <a:endParaRPr sz="2700" dirty="0"/>
          </a:p>
          <a:p>
            <a:pPr marL="690645" indent="-690645" defTabSz="832104">
              <a:spcBef>
                <a:spcPts val="600"/>
              </a:spcBef>
              <a:defRPr sz="2912"/>
            </a:pPr>
            <a:r>
              <a:rPr lang="en-US" sz="2700" dirty="0"/>
              <a:t>Nearly 20 million US tourists traveled to Mexico in 2013, and over 14 million Mexican tourists traveled to the United States in 2013 and spent roughly $10.5 billion</a:t>
            </a:r>
            <a:r>
              <a:rPr sz="2700" dirty="0"/>
              <a:t>.</a:t>
            </a:r>
          </a:p>
          <a:p>
            <a:pPr marL="690645" indent="-690645" defTabSz="832104">
              <a:spcBef>
                <a:spcPts val="600"/>
              </a:spcBef>
              <a:defRPr sz="2912"/>
            </a:pPr>
            <a:r>
              <a:rPr lang="en-US" sz="2700" dirty="0"/>
              <a:t>Both countries are top importers and exporters for one another, exchanging things like crude oil, machinery, plastics, and vehicle parts</a:t>
            </a:r>
            <a:r>
              <a:rPr sz="2700" dirty="0"/>
              <a:t>.</a:t>
            </a:r>
            <a:endParaRPr lang="en-US" sz="2700" dirty="0"/>
          </a:p>
          <a:p>
            <a:pPr marL="690645" indent="-690645" defTabSz="832104">
              <a:spcBef>
                <a:spcPts val="600"/>
              </a:spcBef>
              <a:defRPr sz="2912"/>
            </a:pPr>
            <a:r>
              <a:rPr lang="en-US" sz="2700" dirty="0"/>
              <a:t>Both countries, as well as Canada, benefit from NAFTA.</a:t>
            </a:r>
          </a:p>
          <a:p>
            <a:pPr marL="1150894" lvl="2" indent="-690645" defTabSz="832104">
              <a:spcBef>
                <a:spcPts val="600"/>
              </a:spcBef>
              <a:buFont typeface="Arial" charset="0"/>
              <a:buChar char="•"/>
              <a:defRPr sz="2912"/>
            </a:pPr>
            <a:r>
              <a:rPr lang="en-US" sz="2700" dirty="0"/>
              <a:t>Mexico has more free trade agreements than any other country in the world.</a:t>
            </a:r>
          </a:p>
        </p:txBody>
      </p:sp>
      <p:sp>
        <p:nvSpPr>
          <p:cNvPr id="197" name="Shape 197"/>
          <p:cNvSpPr>
            <a:spLocks noGrp="1"/>
          </p:cNvSpPr>
          <p:nvPr>
            <p:ph type="sldNum" sz="quarter" idx="4294967295"/>
          </p:nvPr>
        </p:nvSpPr>
        <p:spPr>
          <a:xfrm>
            <a:off x="8526699" y="6528116"/>
            <a:ext cx="312499" cy="294639"/>
          </a:xfrm>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t>36</a:t>
            </a:fld>
            <a:endParaRPr/>
          </a:p>
        </p:txBody>
      </p:sp>
      <p:sp>
        <p:nvSpPr>
          <p:cNvPr id="5" name="Shape 202"/>
          <p:cNvSpPr/>
          <p:nvPr/>
        </p:nvSpPr>
        <p:spPr>
          <a:xfrm>
            <a:off x="6621706" y="6105653"/>
            <a:ext cx="2428388" cy="370839"/>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spAutoFit/>
          </a:bodyPr>
          <a:lstStyle>
            <a:lvl1pPr>
              <a:defRPr u="sng">
                <a:solidFill>
                  <a:srgbClr val="0000FF"/>
                </a:solidFill>
                <a:uFill>
                  <a:solidFill>
                    <a:srgbClr val="0000FF"/>
                  </a:solidFill>
                </a:uFill>
                <a:hlinkClick r:id="rId2" action="ppaction://hlinksldjump"/>
              </a:defRPr>
            </a:lvl1pPr>
          </a:lstStyle>
          <a:p>
            <a:pPr>
              <a:defRPr u="none">
                <a:solidFill>
                  <a:srgbClr val="000000"/>
                </a:solidFill>
                <a:uFillTx/>
              </a:defRPr>
            </a:pPr>
            <a:r>
              <a:rPr u="sng" dirty="0">
                <a:solidFill>
                  <a:srgbClr val="0000FF"/>
                </a:solidFill>
                <a:uFill>
                  <a:solidFill>
                    <a:srgbClr val="0000FF"/>
                  </a:solidFill>
                </a:uFill>
                <a:hlinkClick r:id="rId2" action="ppaction://hlinksldjump"/>
              </a:rPr>
              <a:t>Return to Main Menu</a:t>
            </a:r>
          </a:p>
        </p:txBody>
      </p:sp>
    </p:spTree>
    <p:extLst>
      <p:ext uri="{BB962C8B-B14F-4D97-AF65-F5344CB8AC3E}">
        <p14:creationId xmlns:p14="http://schemas.microsoft.com/office/powerpoint/2010/main" val="1013952299"/>
      </p:ext>
    </p:extLst>
  </p:cSld>
  <p:clrMapOvr>
    <a:masterClrMapping/>
  </p:clrMapOvr>
  <p:transition spd="slow"/>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0"/>
            <a:ext cx="9144000" cy="6528116"/>
          </a:xfrm>
          <a:prstGeom prst="rect">
            <a:avLst/>
          </a:prstGeom>
        </p:spPr>
      </p:pic>
      <p:sp>
        <p:nvSpPr>
          <p:cNvPr id="222" name="Shape 222"/>
          <p:cNvSpPr>
            <a:spLocks noGrp="1"/>
          </p:cNvSpPr>
          <p:nvPr>
            <p:ph type="sldNum" sz="quarter" idx="4294967295"/>
          </p:nvPr>
        </p:nvSpPr>
        <p:spPr>
          <a:xfrm>
            <a:off x="8450499" y="6528116"/>
            <a:ext cx="312499" cy="294639"/>
          </a:xfrm>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t>37</a:t>
            </a:fld>
            <a:endParaRPr/>
          </a:p>
        </p:txBody>
      </p:sp>
      <p:sp>
        <p:nvSpPr>
          <p:cNvPr id="223" name="Shape 223"/>
          <p:cNvSpPr/>
          <p:nvPr/>
        </p:nvSpPr>
        <p:spPr>
          <a:xfrm>
            <a:off x="381003" y="6042469"/>
            <a:ext cx="8762997" cy="338550"/>
          </a:xfrm>
          <a:prstGeom prst="rect">
            <a:avLst/>
          </a:prstGeom>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a:defRPr>
                <a:solidFill>
                  <a:srgbClr val="FFFFFF"/>
                </a:solidFill>
                <a:latin typeface="Trebuchet MS"/>
                <a:ea typeface="Trebuchet MS"/>
                <a:cs typeface="Trebuchet MS"/>
                <a:sym typeface="Trebuchet MS"/>
              </a:defRPr>
            </a:pPr>
            <a:r>
              <a:rPr sz="1600" dirty="0"/>
              <a:t>Image Credits:</a:t>
            </a:r>
            <a:r>
              <a:rPr lang="en-US" sz="1600" dirty="0"/>
              <a:t> </a:t>
            </a:r>
            <a:r>
              <a:rPr sz="1600" dirty="0"/>
              <a:t>all </a:t>
            </a:r>
            <a:r>
              <a:rPr lang="en-US" sz="1600" dirty="0"/>
              <a:t>others</a:t>
            </a:r>
            <a:r>
              <a:rPr sz="1600" dirty="0"/>
              <a:t> Wikimedia Commons. Maps ©2017 Clairmont Press. </a:t>
            </a:r>
          </a:p>
        </p:txBody>
      </p:sp>
    </p:spTree>
  </p:cSld>
  <p:clrMapOvr>
    <a:masterClrMapping/>
  </p:clrMapOvr>
  <p:transition spd="slow"/>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9" presetClass="entr" fill="hold" grpId="1" nodeType="afterEffect">
                                  <p:stCondLst>
                                    <p:cond delay="0"/>
                                  </p:stCondLst>
                                  <p:iterate>
                                    <p:tmAbs val="0"/>
                                  </p:iterate>
                                  <p:childTnLst>
                                    <p:set>
                                      <p:cBhvr>
                                        <p:cTn id="6" fill="hold"/>
                                        <p:tgtEl>
                                          <p:spTgt spid="223"/>
                                        </p:tgtEl>
                                        <p:attrNameLst>
                                          <p:attrName>style.visibility</p:attrName>
                                        </p:attrNameLst>
                                      </p:cBhvr>
                                      <p:to>
                                        <p:strVal val="visible"/>
                                      </p:to>
                                    </p:set>
                                    <p:animEffect transition="in" filter="dissolve">
                                      <p:cBhvr>
                                        <p:cTn id="7" dur="500"/>
                                        <p:tgtEl>
                                          <p:spTgt spid="2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3" grpId="1" animBg="1" advAuto="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 name="Shape 76"/>
          <p:cNvSpPr>
            <a:spLocks noGrp="1"/>
          </p:cNvSpPr>
          <p:nvPr>
            <p:ph type="title"/>
          </p:nvPr>
        </p:nvSpPr>
        <p:spPr>
          <a:xfrm>
            <a:off x="0" y="12922"/>
            <a:ext cx="9144000" cy="1103498"/>
          </a:xfrm>
          <a:prstGeom prst="rect">
            <a:avLst/>
          </a:prstGeom>
        </p:spPr>
        <p:txBody>
          <a:bodyPr>
            <a:normAutofit/>
          </a:bodyPr>
          <a:lstStyle/>
          <a:p>
            <a:r>
              <a:rPr sz="4000" dirty="0"/>
              <a:t>Location and Size </a:t>
            </a:r>
            <a:r>
              <a:rPr sz="4000"/>
              <a:t>of </a:t>
            </a:r>
            <a:r>
              <a:rPr lang="en-US" sz="4000"/>
              <a:t>Mexico</a:t>
            </a:r>
            <a:endParaRPr sz="4800" dirty="0"/>
          </a:p>
        </p:txBody>
      </p:sp>
      <p:sp>
        <p:nvSpPr>
          <p:cNvPr id="77" name="Shape 77"/>
          <p:cNvSpPr>
            <a:spLocks noGrp="1"/>
          </p:cNvSpPr>
          <p:nvPr>
            <p:ph type="body" idx="1"/>
          </p:nvPr>
        </p:nvSpPr>
        <p:spPr>
          <a:xfrm>
            <a:off x="457200" y="1116419"/>
            <a:ext cx="8229600" cy="5411697"/>
          </a:xfrm>
          <a:prstGeom prst="rect">
            <a:avLst/>
          </a:prstGeom>
        </p:spPr>
        <p:txBody>
          <a:bodyPr>
            <a:noAutofit/>
          </a:bodyPr>
          <a:lstStyle/>
          <a:p>
            <a:pPr marL="743771" indent="-743771" defTabSz="896111">
              <a:spcBef>
                <a:spcPts val="600"/>
              </a:spcBef>
              <a:defRPr sz="3136"/>
            </a:pPr>
            <a:r>
              <a:rPr lang="en-US" sz="2740" dirty="0"/>
              <a:t>Mexico is the third-largest country and has the second largest population in Latin America.</a:t>
            </a:r>
            <a:endParaRPr sz="2740" dirty="0"/>
          </a:p>
          <a:p>
            <a:pPr marL="743771" indent="-743771" defTabSz="896111">
              <a:spcBef>
                <a:spcPts val="600"/>
              </a:spcBef>
              <a:defRPr sz="3136"/>
            </a:pPr>
            <a:r>
              <a:rPr lang="en-US" sz="2740" dirty="0"/>
              <a:t>It is located in the northern and western hemispheres and is located directly south of the United States.</a:t>
            </a:r>
            <a:endParaRPr sz="2740" dirty="0"/>
          </a:p>
          <a:p>
            <a:pPr marL="743771" indent="-743771" defTabSz="896111">
              <a:spcBef>
                <a:spcPts val="600"/>
              </a:spcBef>
              <a:defRPr sz="3136"/>
            </a:pPr>
            <a:r>
              <a:rPr lang="en-US" sz="2740" dirty="0"/>
              <a:t>Mexico is located between the Pacific and the Gulf of Mexico and Caribbean Sea, giving it many opportunities to trade with all parts of the world.</a:t>
            </a:r>
          </a:p>
          <a:p>
            <a:pPr marL="743771" indent="-743771" defTabSz="896111">
              <a:spcBef>
                <a:spcPts val="600"/>
              </a:spcBef>
              <a:defRPr sz="3136"/>
            </a:pPr>
            <a:r>
              <a:rPr lang="en-US" sz="2740" dirty="0"/>
              <a:t>Mexico also acts as a physical and cultural bridge, connecting North America and South America by a narrow strip of land called an </a:t>
            </a:r>
            <a:r>
              <a:rPr lang="en-US" sz="2740" b="1" dirty="0"/>
              <a:t>isthmus</a:t>
            </a:r>
            <a:r>
              <a:rPr lang="en-US" sz="2740" dirty="0"/>
              <a:t>.</a:t>
            </a:r>
          </a:p>
        </p:txBody>
      </p:sp>
      <p:sp>
        <p:nvSpPr>
          <p:cNvPr id="78" name="Shape 78"/>
          <p:cNvSpPr>
            <a:spLocks noGrp="1"/>
          </p:cNvSpPr>
          <p:nvPr>
            <p:ph type="sldNum" sz="quarter" idx="4294967295"/>
          </p:nvPr>
        </p:nvSpPr>
        <p:spPr>
          <a:xfrm>
            <a:off x="8630879" y="6528116"/>
            <a:ext cx="208319" cy="294639"/>
          </a:xfrm>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t>4</a:t>
            </a:fld>
            <a:endParaRP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1" nodeType="afterEffect">
                                  <p:stCondLst>
                                    <p:cond delay="0"/>
                                  </p:stCondLst>
                                  <p:iterate>
                                    <p:tmAbs val="0"/>
                                  </p:iterate>
                                  <p:childTnLst>
                                    <p:set>
                                      <p:cBhvr>
                                        <p:cTn id="6" fill="hold"/>
                                        <p:tgtEl>
                                          <p:spTgt spid="77">
                                            <p:bg/>
                                          </p:spTgt>
                                        </p:tgtEl>
                                        <p:attrNameLst>
                                          <p:attrName>style.visibility</p:attrName>
                                        </p:attrNameLst>
                                      </p:cBhvr>
                                      <p:to>
                                        <p:strVal val="visible"/>
                                      </p:to>
                                    </p:set>
                                    <p:anim calcmode="lin" valueType="num">
                                      <p:cBhvr>
                                        <p:cTn id="7" dur="500" fill="hold"/>
                                        <p:tgtEl>
                                          <p:spTgt spid="77">
                                            <p:bg/>
                                          </p:spTgt>
                                        </p:tgtEl>
                                        <p:attrNameLst>
                                          <p:attrName>ppt_x</p:attrName>
                                        </p:attrNameLst>
                                      </p:cBhvr>
                                      <p:tavLst>
                                        <p:tav tm="0">
                                          <p:val>
                                            <p:strVal val="0-#ppt_w/2"/>
                                          </p:val>
                                        </p:tav>
                                        <p:tav tm="100000">
                                          <p:val>
                                            <p:strVal val="#ppt_x"/>
                                          </p:val>
                                        </p:tav>
                                      </p:tavLst>
                                    </p:anim>
                                    <p:anim calcmode="lin" valueType="num">
                                      <p:cBhvr>
                                        <p:cTn id="8" dur="500" fill="hold"/>
                                        <p:tgtEl>
                                          <p:spTgt spid="77">
                                            <p:bg/>
                                          </p:spTgt>
                                        </p:tgtEl>
                                        <p:attrNameLst>
                                          <p:attrName>ppt_y</p:attrName>
                                        </p:attrNameLst>
                                      </p:cBhvr>
                                      <p:tavLst>
                                        <p:tav tm="0">
                                          <p:val>
                                            <p:strVal val="#ppt_y"/>
                                          </p:val>
                                        </p:tav>
                                        <p:tav tm="100000">
                                          <p:val>
                                            <p:strVal val="#ppt_y"/>
                                          </p:val>
                                        </p:tav>
                                      </p:tavLst>
                                    </p:anim>
                                  </p:childTnLst>
                                </p:cTn>
                              </p:par>
                              <p:par>
                                <p:cTn id="9" presetID="2" presetClass="entr" presetSubtype="8" fill="hold" grpId="1" nodeType="withEffect">
                                  <p:stCondLst>
                                    <p:cond delay="0"/>
                                  </p:stCondLst>
                                  <p:iterate>
                                    <p:tmAbs val="0"/>
                                  </p:iterate>
                                  <p:childTnLst>
                                    <p:set>
                                      <p:cBhvr>
                                        <p:cTn id="10" fill="hold"/>
                                        <p:tgtEl>
                                          <p:spTgt spid="77">
                                            <p:txEl>
                                              <p:pRg st="0" end="0"/>
                                            </p:txEl>
                                          </p:spTgt>
                                        </p:tgtEl>
                                        <p:attrNameLst>
                                          <p:attrName>style.visibility</p:attrName>
                                        </p:attrNameLst>
                                      </p:cBhvr>
                                      <p:to>
                                        <p:strVal val="visible"/>
                                      </p:to>
                                    </p:set>
                                    <p:anim calcmode="lin" valueType="num">
                                      <p:cBhvr>
                                        <p:cTn id="11" dur="500" fill="hold"/>
                                        <p:tgtEl>
                                          <p:spTgt spid="77">
                                            <p:txEl>
                                              <p:pRg st="0" end="0"/>
                                            </p:txEl>
                                          </p:spTgt>
                                        </p:tgtEl>
                                        <p:attrNameLst>
                                          <p:attrName>ppt_x</p:attrName>
                                        </p:attrNameLst>
                                      </p:cBhvr>
                                      <p:tavLst>
                                        <p:tav tm="0">
                                          <p:val>
                                            <p:strVal val="0-#ppt_w/2"/>
                                          </p:val>
                                        </p:tav>
                                        <p:tav tm="100000">
                                          <p:val>
                                            <p:strVal val="#ppt_x"/>
                                          </p:val>
                                        </p:tav>
                                      </p:tavLst>
                                    </p:anim>
                                    <p:anim calcmode="lin" valueType="num">
                                      <p:cBhvr>
                                        <p:cTn id="12" dur="500" fill="hold"/>
                                        <p:tgtEl>
                                          <p:spTgt spid="77">
                                            <p:txEl>
                                              <p:pRg st="0" end="0"/>
                                            </p:txEl>
                                          </p:spTgt>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2" presetClass="entr" presetSubtype="8" fill="hold" grpId="1" nodeType="afterEffect">
                                  <p:stCondLst>
                                    <p:cond delay="0"/>
                                  </p:stCondLst>
                                  <p:iterate>
                                    <p:tmAbs val="0"/>
                                  </p:iterate>
                                  <p:childTnLst>
                                    <p:set>
                                      <p:cBhvr>
                                        <p:cTn id="15" fill="hold"/>
                                        <p:tgtEl>
                                          <p:spTgt spid="77">
                                            <p:txEl>
                                              <p:pRg st="1" end="1"/>
                                            </p:txEl>
                                          </p:spTgt>
                                        </p:tgtEl>
                                        <p:attrNameLst>
                                          <p:attrName>style.visibility</p:attrName>
                                        </p:attrNameLst>
                                      </p:cBhvr>
                                      <p:to>
                                        <p:strVal val="visible"/>
                                      </p:to>
                                    </p:set>
                                    <p:anim calcmode="lin" valueType="num">
                                      <p:cBhvr>
                                        <p:cTn id="16" dur="500" fill="hold"/>
                                        <p:tgtEl>
                                          <p:spTgt spid="77">
                                            <p:txEl>
                                              <p:pRg st="1" end="1"/>
                                            </p:txEl>
                                          </p:spTgt>
                                        </p:tgtEl>
                                        <p:attrNameLst>
                                          <p:attrName>ppt_x</p:attrName>
                                        </p:attrNameLst>
                                      </p:cBhvr>
                                      <p:tavLst>
                                        <p:tav tm="0">
                                          <p:val>
                                            <p:strVal val="0-#ppt_w/2"/>
                                          </p:val>
                                        </p:tav>
                                        <p:tav tm="100000">
                                          <p:val>
                                            <p:strVal val="#ppt_x"/>
                                          </p:val>
                                        </p:tav>
                                      </p:tavLst>
                                    </p:anim>
                                    <p:anim calcmode="lin" valueType="num">
                                      <p:cBhvr>
                                        <p:cTn id="17" dur="500" fill="hold"/>
                                        <p:tgtEl>
                                          <p:spTgt spid="77">
                                            <p:txEl>
                                              <p:pRg st="1" end="1"/>
                                            </p:txEl>
                                          </p:spTgt>
                                        </p:tgtEl>
                                        <p:attrNameLst>
                                          <p:attrName>ppt_y</p:attrName>
                                        </p:attrNameLst>
                                      </p:cBhvr>
                                      <p:tavLst>
                                        <p:tav tm="0">
                                          <p:val>
                                            <p:strVal val="#ppt_y"/>
                                          </p:val>
                                        </p:tav>
                                        <p:tav tm="100000">
                                          <p:val>
                                            <p:strVal val="#ppt_y"/>
                                          </p:val>
                                        </p:tav>
                                      </p:tavLst>
                                    </p:anim>
                                  </p:childTnLst>
                                </p:cTn>
                              </p:par>
                            </p:childTnLst>
                          </p:cTn>
                        </p:par>
                        <p:par>
                          <p:cTn id="18" fill="hold">
                            <p:stCondLst>
                              <p:cond delay="1000"/>
                            </p:stCondLst>
                            <p:childTnLst>
                              <p:par>
                                <p:cTn id="19" presetID="2" presetClass="entr" presetSubtype="8" fill="hold" grpId="1" nodeType="afterEffect">
                                  <p:stCondLst>
                                    <p:cond delay="0"/>
                                  </p:stCondLst>
                                  <p:iterate>
                                    <p:tmAbs val="0"/>
                                  </p:iterate>
                                  <p:childTnLst>
                                    <p:set>
                                      <p:cBhvr>
                                        <p:cTn id="20" fill="hold"/>
                                        <p:tgtEl>
                                          <p:spTgt spid="77">
                                            <p:txEl>
                                              <p:pRg st="2" end="2"/>
                                            </p:txEl>
                                          </p:spTgt>
                                        </p:tgtEl>
                                        <p:attrNameLst>
                                          <p:attrName>style.visibility</p:attrName>
                                        </p:attrNameLst>
                                      </p:cBhvr>
                                      <p:to>
                                        <p:strVal val="visible"/>
                                      </p:to>
                                    </p:set>
                                    <p:anim calcmode="lin" valueType="num">
                                      <p:cBhvr>
                                        <p:cTn id="21" dur="500" fill="hold"/>
                                        <p:tgtEl>
                                          <p:spTgt spid="77">
                                            <p:txEl>
                                              <p:pRg st="2" end="2"/>
                                            </p:txEl>
                                          </p:spTgt>
                                        </p:tgtEl>
                                        <p:attrNameLst>
                                          <p:attrName>ppt_x</p:attrName>
                                        </p:attrNameLst>
                                      </p:cBhvr>
                                      <p:tavLst>
                                        <p:tav tm="0">
                                          <p:val>
                                            <p:strVal val="0-#ppt_w/2"/>
                                          </p:val>
                                        </p:tav>
                                        <p:tav tm="100000">
                                          <p:val>
                                            <p:strVal val="#ppt_x"/>
                                          </p:val>
                                        </p:tav>
                                      </p:tavLst>
                                    </p:anim>
                                    <p:anim calcmode="lin" valueType="num">
                                      <p:cBhvr>
                                        <p:cTn id="22" dur="500" fill="hold"/>
                                        <p:tgtEl>
                                          <p:spTgt spid="77">
                                            <p:txEl>
                                              <p:pRg st="2" end="2"/>
                                            </p:txEl>
                                          </p:spTgt>
                                        </p:tgtEl>
                                        <p:attrNameLst>
                                          <p:attrName>ppt_y</p:attrName>
                                        </p:attrNameLst>
                                      </p:cBhvr>
                                      <p:tavLst>
                                        <p:tav tm="0">
                                          <p:val>
                                            <p:strVal val="#ppt_y"/>
                                          </p:val>
                                        </p:tav>
                                        <p:tav tm="100000">
                                          <p:val>
                                            <p:strVal val="#ppt_y"/>
                                          </p:val>
                                        </p:tav>
                                      </p:tavLst>
                                    </p:anim>
                                  </p:childTnLst>
                                </p:cTn>
                              </p:par>
                            </p:childTnLst>
                          </p:cTn>
                        </p:par>
                        <p:par>
                          <p:cTn id="23" fill="hold">
                            <p:stCondLst>
                              <p:cond delay="1500"/>
                            </p:stCondLst>
                            <p:childTnLst>
                              <p:par>
                                <p:cTn id="24" presetID="2" presetClass="entr" presetSubtype="8" fill="hold" grpId="1" nodeType="afterEffect">
                                  <p:stCondLst>
                                    <p:cond delay="0"/>
                                  </p:stCondLst>
                                  <p:iterate>
                                    <p:tmAbs val="0"/>
                                  </p:iterate>
                                  <p:childTnLst>
                                    <p:set>
                                      <p:cBhvr>
                                        <p:cTn id="25" fill="hold"/>
                                        <p:tgtEl>
                                          <p:spTgt spid="77">
                                            <p:txEl>
                                              <p:pRg st="3" end="3"/>
                                            </p:txEl>
                                          </p:spTgt>
                                        </p:tgtEl>
                                        <p:attrNameLst>
                                          <p:attrName>style.visibility</p:attrName>
                                        </p:attrNameLst>
                                      </p:cBhvr>
                                      <p:to>
                                        <p:strVal val="visible"/>
                                      </p:to>
                                    </p:set>
                                    <p:anim calcmode="lin" valueType="num">
                                      <p:cBhvr>
                                        <p:cTn id="26" dur="500" fill="hold"/>
                                        <p:tgtEl>
                                          <p:spTgt spid="77">
                                            <p:txEl>
                                              <p:pRg st="3" end="3"/>
                                            </p:txEl>
                                          </p:spTgt>
                                        </p:tgtEl>
                                        <p:attrNameLst>
                                          <p:attrName>ppt_x</p:attrName>
                                        </p:attrNameLst>
                                      </p:cBhvr>
                                      <p:tavLst>
                                        <p:tav tm="0">
                                          <p:val>
                                            <p:strVal val="0-#ppt_w/2"/>
                                          </p:val>
                                        </p:tav>
                                        <p:tav tm="100000">
                                          <p:val>
                                            <p:strVal val="#ppt_x"/>
                                          </p:val>
                                        </p:tav>
                                      </p:tavLst>
                                    </p:anim>
                                    <p:anim calcmode="lin" valueType="num">
                                      <p:cBhvr>
                                        <p:cTn id="27" dur="500" fill="hold"/>
                                        <p:tgtEl>
                                          <p:spTgt spid="77">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 grpId="1" build="p" bldLvl="5" animBg="1" advAuto="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 name="Shape 80"/>
          <p:cNvSpPr>
            <a:spLocks noGrp="1"/>
          </p:cNvSpPr>
          <p:nvPr>
            <p:ph type="title"/>
          </p:nvPr>
        </p:nvSpPr>
        <p:spPr>
          <a:xfrm>
            <a:off x="0" y="-3975"/>
            <a:ext cx="9144000" cy="1143002"/>
          </a:xfrm>
          <a:prstGeom prst="rect">
            <a:avLst/>
          </a:prstGeom>
        </p:spPr>
        <p:txBody>
          <a:bodyPr>
            <a:normAutofit/>
          </a:bodyPr>
          <a:lstStyle/>
          <a:p>
            <a:r>
              <a:rPr dirty="0"/>
              <a:t>Location and Size of </a:t>
            </a:r>
            <a:r>
              <a:rPr lang="en-US" dirty="0"/>
              <a:t>Mexico</a:t>
            </a:r>
            <a:endParaRPr dirty="0"/>
          </a:p>
        </p:txBody>
      </p:sp>
      <p:sp>
        <p:nvSpPr>
          <p:cNvPr id="81" name="Shape 81"/>
          <p:cNvSpPr>
            <a:spLocks noGrp="1"/>
          </p:cNvSpPr>
          <p:nvPr>
            <p:ph type="sldNum" sz="quarter" idx="4294967295"/>
          </p:nvPr>
        </p:nvSpPr>
        <p:spPr>
          <a:xfrm>
            <a:off x="8630879" y="6528116"/>
            <a:ext cx="208319" cy="294639"/>
          </a:xfrm>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t>5</a:t>
            </a:fld>
            <a:endParaRPr/>
          </a:p>
        </p:txBody>
      </p:sp>
      <p:pic>
        <p:nvPicPr>
          <p:cNvPr id="3" name="Picture 2"/>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158373" y="1188187"/>
            <a:ext cx="6827253" cy="4770161"/>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 name="Shape 85"/>
          <p:cNvSpPr>
            <a:spLocks noGrp="1"/>
          </p:cNvSpPr>
          <p:nvPr>
            <p:ph type="title"/>
          </p:nvPr>
        </p:nvSpPr>
        <p:spPr>
          <a:xfrm>
            <a:off x="0" y="-8450"/>
            <a:ext cx="9144000" cy="1143002"/>
          </a:xfrm>
          <a:prstGeom prst="rect">
            <a:avLst/>
          </a:prstGeom>
        </p:spPr>
        <p:txBody>
          <a:bodyPr>
            <a:normAutofit/>
          </a:bodyPr>
          <a:lstStyle>
            <a:lvl1pPr defTabSz="841247">
              <a:defRPr sz="3600">
                <a:effectLst>
                  <a:outerShdw blurRad="38100" dist="35052" dir="2700000" rotWithShape="0">
                    <a:srgbClr val="000000">
                      <a:alpha val="43137"/>
                    </a:srgbClr>
                  </a:outerShdw>
                </a:effectLst>
              </a:defRPr>
            </a:lvl1pPr>
          </a:lstStyle>
          <a:p>
            <a:r>
              <a:rPr sz="4400" dirty="0"/>
              <a:t>Location and Size of </a:t>
            </a:r>
            <a:r>
              <a:rPr lang="en-US" sz="4400" dirty="0"/>
              <a:t>Mexico</a:t>
            </a:r>
            <a:endParaRPr sz="4400" dirty="0"/>
          </a:p>
        </p:txBody>
      </p:sp>
      <p:sp>
        <p:nvSpPr>
          <p:cNvPr id="86" name="Shape 86"/>
          <p:cNvSpPr>
            <a:spLocks noGrp="1"/>
          </p:cNvSpPr>
          <p:nvPr>
            <p:ph type="sldNum" sz="quarter" idx="4294967295"/>
          </p:nvPr>
        </p:nvSpPr>
        <p:spPr>
          <a:xfrm>
            <a:off x="8630879" y="6528116"/>
            <a:ext cx="208319" cy="294639"/>
          </a:xfrm>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t>6</a:t>
            </a:fld>
            <a:endParaRPr/>
          </a:p>
        </p:txBody>
      </p:sp>
      <p:pic>
        <p:nvPicPr>
          <p:cNvPr id="2" name="Picture 1"/>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691494" y="1232876"/>
            <a:ext cx="5959049" cy="3732415"/>
          </a:xfrm>
          <a:prstGeom prst="rect">
            <a:avLst/>
          </a:prstGeom>
        </p:spPr>
      </p:pic>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26435" y="3529781"/>
            <a:ext cx="2818875" cy="2730979"/>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 name="Shape 90"/>
          <p:cNvSpPr>
            <a:spLocks noGrp="1"/>
          </p:cNvSpPr>
          <p:nvPr>
            <p:ph type="title"/>
          </p:nvPr>
        </p:nvSpPr>
        <p:spPr>
          <a:xfrm>
            <a:off x="457200" y="0"/>
            <a:ext cx="8229600" cy="1042735"/>
          </a:xfrm>
          <a:prstGeom prst="rect">
            <a:avLst/>
          </a:prstGeom>
        </p:spPr>
        <p:txBody>
          <a:bodyPr/>
          <a:lstStyle/>
          <a:p>
            <a:r>
              <a:rPr lang="en-US" dirty="0"/>
              <a:t>Climate of Mexico</a:t>
            </a:r>
            <a:endParaRPr dirty="0"/>
          </a:p>
        </p:txBody>
      </p:sp>
      <p:sp>
        <p:nvSpPr>
          <p:cNvPr id="91" name="Shape 91"/>
          <p:cNvSpPr>
            <a:spLocks noGrp="1"/>
          </p:cNvSpPr>
          <p:nvPr>
            <p:ph type="body" idx="1"/>
          </p:nvPr>
        </p:nvSpPr>
        <p:spPr>
          <a:xfrm>
            <a:off x="457200" y="1042735"/>
            <a:ext cx="8229600" cy="5485381"/>
          </a:xfrm>
          <a:prstGeom prst="rect">
            <a:avLst/>
          </a:prstGeom>
        </p:spPr>
        <p:txBody>
          <a:bodyPr>
            <a:noAutofit/>
          </a:bodyPr>
          <a:lstStyle/>
          <a:p>
            <a:pPr marL="690645" indent="-690645" defTabSz="832104">
              <a:spcBef>
                <a:spcPts val="600"/>
              </a:spcBef>
              <a:defRPr sz="2912"/>
            </a:pPr>
            <a:r>
              <a:rPr lang="en-US" sz="2700" dirty="0"/>
              <a:t>The Tropic of Cancer, which is an imaginary line of latitude, has typically hot summers and warm winters.</a:t>
            </a:r>
          </a:p>
          <a:p>
            <a:pPr marL="1150894" lvl="2" indent="-690645" defTabSz="832104">
              <a:spcBef>
                <a:spcPts val="600"/>
              </a:spcBef>
              <a:buFont typeface="Arial" charset="0"/>
              <a:buChar char="•"/>
              <a:defRPr sz="2912"/>
            </a:pPr>
            <a:r>
              <a:rPr lang="en-US" sz="2700" dirty="0"/>
              <a:t>North of the line is considered subtropical, and south of it is considered tropical.</a:t>
            </a:r>
          </a:p>
          <a:p>
            <a:pPr marL="690645" indent="-690645" defTabSz="832104">
              <a:spcBef>
                <a:spcPts val="600"/>
              </a:spcBef>
              <a:defRPr sz="2912"/>
            </a:pPr>
            <a:r>
              <a:rPr lang="en-US" sz="2700" dirty="0"/>
              <a:t>The Sierra Madre Mountains can have freezing temperatures at elevations above 14,000 feet.</a:t>
            </a:r>
          </a:p>
          <a:p>
            <a:pPr marL="690645" indent="-690645" defTabSz="832104">
              <a:spcBef>
                <a:spcPts val="600"/>
              </a:spcBef>
              <a:defRPr sz="2912"/>
            </a:pPr>
            <a:r>
              <a:rPr lang="en-US" sz="2700" dirty="0"/>
              <a:t>There are also deserts in the north, plains, jungles, and </a:t>
            </a:r>
            <a:r>
              <a:rPr lang="en-US" sz="2700" b="1" dirty="0"/>
              <a:t>plateaus</a:t>
            </a:r>
            <a:r>
              <a:rPr lang="en-US" sz="2700" dirty="0"/>
              <a:t> (broad flat areas of high land).</a:t>
            </a:r>
          </a:p>
          <a:p>
            <a:pPr marL="690645" indent="-690645" defTabSz="832104">
              <a:spcBef>
                <a:spcPts val="600"/>
              </a:spcBef>
              <a:defRPr sz="2912"/>
            </a:pPr>
            <a:r>
              <a:rPr lang="en-US" sz="2700" dirty="0"/>
              <a:t>Because of the harsh climate in the north, many live in an area called the Central Plateau.</a:t>
            </a:r>
          </a:p>
          <a:p>
            <a:pPr marL="1150894" lvl="2" indent="-690645" defTabSz="832104">
              <a:spcBef>
                <a:spcPts val="600"/>
              </a:spcBef>
              <a:defRPr sz="2912"/>
            </a:pPr>
            <a:r>
              <a:rPr lang="en-US" sz="2700" dirty="0"/>
              <a:t>The </a:t>
            </a:r>
            <a:r>
              <a:rPr lang="en-US" sz="2700" b="1" dirty="0"/>
              <a:t>tropical rain forests</a:t>
            </a:r>
            <a:r>
              <a:rPr lang="en-US" sz="2700" dirty="0"/>
              <a:t>, which are woodlands with high annual rainfall and very tall evergreen trees, draw many tourists.</a:t>
            </a:r>
          </a:p>
        </p:txBody>
      </p:sp>
      <p:sp>
        <p:nvSpPr>
          <p:cNvPr id="92" name="Shape 92"/>
          <p:cNvSpPr>
            <a:spLocks noGrp="1"/>
          </p:cNvSpPr>
          <p:nvPr>
            <p:ph type="sldNum" sz="quarter" idx="4294967295"/>
          </p:nvPr>
        </p:nvSpPr>
        <p:spPr>
          <a:xfrm>
            <a:off x="8630879" y="6528116"/>
            <a:ext cx="208319" cy="294639"/>
          </a:xfrm>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t>7</a:t>
            </a:fld>
            <a:endParaRPr/>
          </a:p>
        </p:txBody>
      </p:sp>
    </p:spTree>
  </p:cSld>
  <p:clrMapOvr>
    <a:masterClrMapping/>
  </p:clrMapOvr>
  <p:transition spd="slow"/>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1" nodeType="afterEffect">
                                  <p:stCondLst>
                                    <p:cond delay="0"/>
                                  </p:stCondLst>
                                  <p:iterate>
                                    <p:tmAbs val="0"/>
                                  </p:iterate>
                                  <p:childTnLst>
                                    <p:set>
                                      <p:cBhvr>
                                        <p:cTn id="6" fill="hold"/>
                                        <p:tgtEl>
                                          <p:spTgt spid="91">
                                            <p:bg/>
                                          </p:spTgt>
                                        </p:tgtEl>
                                        <p:attrNameLst>
                                          <p:attrName>style.visibility</p:attrName>
                                        </p:attrNameLst>
                                      </p:cBhvr>
                                      <p:to>
                                        <p:strVal val="visible"/>
                                      </p:to>
                                    </p:set>
                                    <p:anim calcmode="lin" valueType="num">
                                      <p:cBhvr>
                                        <p:cTn id="7" dur="500" fill="hold"/>
                                        <p:tgtEl>
                                          <p:spTgt spid="91">
                                            <p:bg/>
                                          </p:spTgt>
                                        </p:tgtEl>
                                        <p:attrNameLst>
                                          <p:attrName>ppt_x</p:attrName>
                                        </p:attrNameLst>
                                      </p:cBhvr>
                                      <p:tavLst>
                                        <p:tav tm="0">
                                          <p:val>
                                            <p:strVal val="0-#ppt_w/2"/>
                                          </p:val>
                                        </p:tav>
                                        <p:tav tm="100000">
                                          <p:val>
                                            <p:strVal val="#ppt_x"/>
                                          </p:val>
                                        </p:tav>
                                      </p:tavLst>
                                    </p:anim>
                                    <p:anim calcmode="lin" valueType="num">
                                      <p:cBhvr>
                                        <p:cTn id="8" dur="500" fill="hold"/>
                                        <p:tgtEl>
                                          <p:spTgt spid="91">
                                            <p:bg/>
                                          </p:spTgt>
                                        </p:tgtEl>
                                        <p:attrNameLst>
                                          <p:attrName>ppt_y</p:attrName>
                                        </p:attrNameLst>
                                      </p:cBhvr>
                                      <p:tavLst>
                                        <p:tav tm="0">
                                          <p:val>
                                            <p:strVal val="#ppt_y"/>
                                          </p:val>
                                        </p:tav>
                                        <p:tav tm="100000">
                                          <p:val>
                                            <p:strVal val="#ppt_y"/>
                                          </p:val>
                                        </p:tav>
                                      </p:tavLst>
                                    </p:anim>
                                  </p:childTnLst>
                                </p:cTn>
                              </p:par>
                              <p:par>
                                <p:cTn id="9" presetID="2" presetClass="entr" presetSubtype="8" fill="hold" grpId="1" nodeType="withEffect">
                                  <p:stCondLst>
                                    <p:cond delay="0"/>
                                  </p:stCondLst>
                                  <p:iterate>
                                    <p:tmAbs val="0"/>
                                  </p:iterate>
                                  <p:childTnLst>
                                    <p:set>
                                      <p:cBhvr>
                                        <p:cTn id="10" fill="hold"/>
                                        <p:tgtEl>
                                          <p:spTgt spid="91">
                                            <p:txEl>
                                              <p:pRg st="0" end="0"/>
                                            </p:txEl>
                                          </p:spTgt>
                                        </p:tgtEl>
                                        <p:attrNameLst>
                                          <p:attrName>style.visibility</p:attrName>
                                        </p:attrNameLst>
                                      </p:cBhvr>
                                      <p:to>
                                        <p:strVal val="visible"/>
                                      </p:to>
                                    </p:set>
                                    <p:anim calcmode="lin" valueType="num">
                                      <p:cBhvr>
                                        <p:cTn id="11" dur="500" fill="hold"/>
                                        <p:tgtEl>
                                          <p:spTgt spid="91">
                                            <p:txEl>
                                              <p:pRg st="0" end="0"/>
                                            </p:txEl>
                                          </p:spTgt>
                                        </p:tgtEl>
                                        <p:attrNameLst>
                                          <p:attrName>ppt_x</p:attrName>
                                        </p:attrNameLst>
                                      </p:cBhvr>
                                      <p:tavLst>
                                        <p:tav tm="0">
                                          <p:val>
                                            <p:strVal val="0-#ppt_w/2"/>
                                          </p:val>
                                        </p:tav>
                                        <p:tav tm="100000">
                                          <p:val>
                                            <p:strVal val="#ppt_x"/>
                                          </p:val>
                                        </p:tav>
                                      </p:tavLst>
                                    </p:anim>
                                    <p:anim calcmode="lin" valueType="num">
                                      <p:cBhvr>
                                        <p:cTn id="12" dur="500" fill="hold"/>
                                        <p:tgtEl>
                                          <p:spTgt spid="91">
                                            <p:txEl>
                                              <p:pRg st="0" end="0"/>
                                            </p:txEl>
                                          </p:spTgt>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2" presetClass="entr" presetSubtype="8" fill="hold" grpId="1" nodeType="afterEffect">
                                  <p:stCondLst>
                                    <p:cond delay="0"/>
                                  </p:stCondLst>
                                  <p:iterate>
                                    <p:tmAbs val="0"/>
                                  </p:iterate>
                                  <p:childTnLst>
                                    <p:set>
                                      <p:cBhvr>
                                        <p:cTn id="15" fill="hold"/>
                                        <p:tgtEl>
                                          <p:spTgt spid="91">
                                            <p:txEl>
                                              <p:pRg st="1" end="1"/>
                                            </p:txEl>
                                          </p:spTgt>
                                        </p:tgtEl>
                                        <p:attrNameLst>
                                          <p:attrName>style.visibility</p:attrName>
                                        </p:attrNameLst>
                                      </p:cBhvr>
                                      <p:to>
                                        <p:strVal val="visible"/>
                                      </p:to>
                                    </p:set>
                                    <p:anim calcmode="lin" valueType="num">
                                      <p:cBhvr>
                                        <p:cTn id="16" dur="500" fill="hold"/>
                                        <p:tgtEl>
                                          <p:spTgt spid="91">
                                            <p:txEl>
                                              <p:pRg st="1" end="1"/>
                                            </p:txEl>
                                          </p:spTgt>
                                        </p:tgtEl>
                                        <p:attrNameLst>
                                          <p:attrName>ppt_x</p:attrName>
                                        </p:attrNameLst>
                                      </p:cBhvr>
                                      <p:tavLst>
                                        <p:tav tm="0">
                                          <p:val>
                                            <p:strVal val="0-#ppt_w/2"/>
                                          </p:val>
                                        </p:tav>
                                        <p:tav tm="100000">
                                          <p:val>
                                            <p:strVal val="#ppt_x"/>
                                          </p:val>
                                        </p:tav>
                                      </p:tavLst>
                                    </p:anim>
                                    <p:anim calcmode="lin" valueType="num">
                                      <p:cBhvr>
                                        <p:cTn id="17" dur="500" fill="hold"/>
                                        <p:tgtEl>
                                          <p:spTgt spid="91">
                                            <p:txEl>
                                              <p:pRg st="1" end="1"/>
                                            </p:txEl>
                                          </p:spTgt>
                                        </p:tgtEl>
                                        <p:attrNameLst>
                                          <p:attrName>ppt_y</p:attrName>
                                        </p:attrNameLst>
                                      </p:cBhvr>
                                      <p:tavLst>
                                        <p:tav tm="0">
                                          <p:val>
                                            <p:strVal val="#ppt_y"/>
                                          </p:val>
                                        </p:tav>
                                        <p:tav tm="100000">
                                          <p:val>
                                            <p:strVal val="#ppt_y"/>
                                          </p:val>
                                        </p:tav>
                                      </p:tavLst>
                                    </p:anim>
                                  </p:childTnLst>
                                </p:cTn>
                              </p:par>
                            </p:childTnLst>
                          </p:cTn>
                        </p:par>
                        <p:par>
                          <p:cTn id="18" fill="hold">
                            <p:stCondLst>
                              <p:cond delay="1000"/>
                            </p:stCondLst>
                            <p:childTnLst>
                              <p:par>
                                <p:cTn id="19" presetID="2" presetClass="entr" presetSubtype="8" fill="hold" grpId="1" nodeType="afterEffect">
                                  <p:stCondLst>
                                    <p:cond delay="0"/>
                                  </p:stCondLst>
                                  <p:iterate>
                                    <p:tmAbs val="0"/>
                                  </p:iterate>
                                  <p:childTnLst>
                                    <p:set>
                                      <p:cBhvr>
                                        <p:cTn id="20" fill="hold"/>
                                        <p:tgtEl>
                                          <p:spTgt spid="91">
                                            <p:txEl>
                                              <p:pRg st="2" end="2"/>
                                            </p:txEl>
                                          </p:spTgt>
                                        </p:tgtEl>
                                        <p:attrNameLst>
                                          <p:attrName>style.visibility</p:attrName>
                                        </p:attrNameLst>
                                      </p:cBhvr>
                                      <p:to>
                                        <p:strVal val="visible"/>
                                      </p:to>
                                    </p:set>
                                    <p:anim calcmode="lin" valueType="num">
                                      <p:cBhvr>
                                        <p:cTn id="21" dur="500" fill="hold"/>
                                        <p:tgtEl>
                                          <p:spTgt spid="91">
                                            <p:txEl>
                                              <p:pRg st="2" end="2"/>
                                            </p:txEl>
                                          </p:spTgt>
                                        </p:tgtEl>
                                        <p:attrNameLst>
                                          <p:attrName>ppt_x</p:attrName>
                                        </p:attrNameLst>
                                      </p:cBhvr>
                                      <p:tavLst>
                                        <p:tav tm="0">
                                          <p:val>
                                            <p:strVal val="0-#ppt_w/2"/>
                                          </p:val>
                                        </p:tav>
                                        <p:tav tm="100000">
                                          <p:val>
                                            <p:strVal val="#ppt_x"/>
                                          </p:val>
                                        </p:tav>
                                      </p:tavLst>
                                    </p:anim>
                                    <p:anim calcmode="lin" valueType="num">
                                      <p:cBhvr>
                                        <p:cTn id="22" dur="500" fill="hold"/>
                                        <p:tgtEl>
                                          <p:spTgt spid="91">
                                            <p:txEl>
                                              <p:pRg st="2" end="2"/>
                                            </p:txEl>
                                          </p:spTgt>
                                        </p:tgtEl>
                                        <p:attrNameLst>
                                          <p:attrName>ppt_y</p:attrName>
                                        </p:attrNameLst>
                                      </p:cBhvr>
                                      <p:tavLst>
                                        <p:tav tm="0">
                                          <p:val>
                                            <p:strVal val="#ppt_y"/>
                                          </p:val>
                                        </p:tav>
                                        <p:tav tm="100000">
                                          <p:val>
                                            <p:strVal val="#ppt_y"/>
                                          </p:val>
                                        </p:tav>
                                      </p:tavLst>
                                    </p:anim>
                                  </p:childTnLst>
                                </p:cTn>
                              </p:par>
                            </p:childTnLst>
                          </p:cTn>
                        </p:par>
                        <p:par>
                          <p:cTn id="23" fill="hold">
                            <p:stCondLst>
                              <p:cond delay="1500"/>
                            </p:stCondLst>
                            <p:childTnLst>
                              <p:par>
                                <p:cTn id="24" presetID="2" presetClass="entr" presetSubtype="8" fill="hold" grpId="1" nodeType="afterEffect">
                                  <p:stCondLst>
                                    <p:cond delay="0"/>
                                  </p:stCondLst>
                                  <p:iterate>
                                    <p:tmAbs val="0"/>
                                  </p:iterate>
                                  <p:childTnLst>
                                    <p:set>
                                      <p:cBhvr>
                                        <p:cTn id="25" fill="hold"/>
                                        <p:tgtEl>
                                          <p:spTgt spid="91">
                                            <p:txEl>
                                              <p:pRg st="3" end="3"/>
                                            </p:txEl>
                                          </p:spTgt>
                                        </p:tgtEl>
                                        <p:attrNameLst>
                                          <p:attrName>style.visibility</p:attrName>
                                        </p:attrNameLst>
                                      </p:cBhvr>
                                      <p:to>
                                        <p:strVal val="visible"/>
                                      </p:to>
                                    </p:set>
                                    <p:anim calcmode="lin" valueType="num">
                                      <p:cBhvr>
                                        <p:cTn id="26" dur="500" fill="hold"/>
                                        <p:tgtEl>
                                          <p:spTgt spid="91">
                                            <p:txEl>
                                              <p:pRg st="3" end="3"/>
                                            </p:txEl>
                                          </p:spTgt>
                                        </p:tgtEl>
                                        <p:attrNameLst>
                                          <p:attrName>ppt_x</p:attrName>
                                        </p:attrNameLst>
                                      </p:cBhvr>
                                      <p:tavLst>
                                        <p:tav tm="0">
                                          <p:val>
                                            <p:strVal val="0-#ppt_w/2"/>
                                          </p:val>
                                        </p:tav>
                                        <p:tav tm="100000">
                                          <p:val>
                                            <p:strVal val="#ppt_x"/>
                                          </p:val>
                                        </p:tav>
                                      </p:tavLst>
                                    </p:anim>
                                    <p:anim calcmode="lin" valueType="num">
                                      <p:cBhvr>
                                        <p:cTn id="27" dur="500" fill="hold"/>
                                        <p:tgtEl>
                                          <p:spTgt spid="91">
                                            <p:txEl>
                                              <p:pRg st="3" end="3"/>
                                            </p:txEl>
                                          </p:spTgt>
                                        </p:tgtEl>
                                        <p:attrNameLst>
                                          <p:attrName>ppt_y</p:attrName>
                                        </p:attrNameLst>
                                      </p:cBhvr>
                                      <p:tavLst>
                                        <p:tav tm="0">
                                          <p:val>
                                            <p:strVal val="#ppt_y"/>
                                          </p:val>
                                        </p:tav>
                                        <p:tav tm="100000">
                                          <p:val>
                                            <p:strVal val="#ppt_y"/>
                                          </p:val>
                                        </p:tav>
                                      </p:tavLst>
                                    </p:anim>
                                  </p:childTnLst>
                                </p:cTn>
                              </p:par>
                            </p:childTnLst>
                          </p:cTn>
                        </p:par>
                        <p:par>
                          <p:cTn id="28" fill="hold">
                            <p:stCondLst>
                              <p:cond delay="2000"/>
                            </p:stCondLst>
                            <p:childTnLst>
                              <p:par>
                                <p:cTn id="29" presetID="2" presetClass="entr" presetSubtype="8" fill="hold" grpId="1" nodeType="afterEffect">
                                  <p:stCondLst>
                                    <p:cond delay="0"/>
                                  </p:stCondLst>
                                  <p:iterate>
                                    <p:tmAbs val="0"/>
                                  </p:iterate>
                                  <p:childTnLst>
                                    <p:set>
                                      <p:cBhvr>
                                        <p:cTn id="30" fill="hold"/>
                                        <p:tgtEl>
                                          <p:spTgt spid="91">
                                            <p:txEl>
                                              <p:pRg st="4" end="4"/>
                                            </p:txEl>
                                          </p:spTgt>
                                        </p:tgtEl>
                                        <p:attrNameLst>
                                          <p:attrName>style.visibility</p:attrName>
                                        </p:attrNameLst>
                                      </p:cBhvr>
                                      <p:to>
                                        <p:strVal val="visible"/>
                                      </p:to>
                                    </p:set>
                                    <p:anim calcmode="lin" valueType="num">
                                      <p:cBhvr>
                                        <p:cTn id="31" dur="500" fill="hold"/>
                                        <p:tgtEl>
                                          <p:spTgt spid="91">
                                            <p:txEl>
                                              <p:pRg st="4" end="4"/>
                                            </p:txEl>
                                          </p:spTgt>
                                        </p:tgtEl>
                                        <p:attrNameLst>
                                          <p:attrName>ppt_x</p:attrName>
                                        </p:attrNameLst>
                                      </p:cBhvr>
                                      <p:tavLst>
                                        <p:tav tm="0">
                                          <p:val>
                                            <p:strVal val="0-#ppt_w/2"/>
                                          </p:val>
                                        </p:tav>
                                        <p:tav tm="100000">
                                          <p:val>
                                            <p:strVal val="#ppt_x"/>
                                          </p:val>
                                        </p:tav>
                                      </p:tavLst>
                                    </p:anim>
                                    <p:anim calcmode="lin" valueType="num">
                                      <p:cBhvr>
                                        <p:cTn id="32" dur="500" fill="hold"/>
                                        <p:tgtEl>
                                          <p:spTgt spid="91">
                                            <p:txEl>
                                              <p:pRg st="4" end="4"/>
                                            </p:txEl>
                                          </p:spTgt>
                                        </p:tgtEl>
                                        <p:attrNameLst>
                                          <p:attrName>ppt_y</p:attrName>
                                        </p:attrNameLst>
                                      </p:cBhvr>
                                      <p:tavLst>
                                        <p:tav tm="0">
                                          <p:val>
                                            <p:strVal val="#ppt_y"/>
                                          </p:val>
                                        </p:tav>
                                        <p:tav tm="100000">
                                          <p:val>
                                            <p:strVal val="#ppt_y"/>
                                          </p:val>
                                        </p:tav>
                                      </p:tavLst>
                                    </p:anim>
                                  </p:childTnLst>
                                </p:cTn>
                              </p:par>
                            </p:childTnLst>
                          </p:cTn>
                        </p:par>
                        <p:par>
                          <p:cTn id="33" fill="hold">
                            <p:stCondLst>
                              <p:cond delay="2500"/>
                            </p:stCondLst>
                            <p:childTnLst>
                              <p:par>
                                <p:cTn id="34" presetID="2" presetClass="entr" presetSubtype="8" fill="hold" grpId="1" nodeType="afterEffect">
                                  <p:stCondLst>
                                    <p:cond delay="0"/>
                                  </p:stCondLst>
                                  <p:iterate>
                                    <p:tmAbs val="0"/>
                                  </p:iterate>
                                  <p:childTnLst>
                                    <p:set>
                                      <p:cBhvr>
                                        <p:cTn id="35" fill="hold"/>
                                        <p:tgtEl>
                                          <p:spTgt spid="91">
                                            <p:txEl>
                                              <p:pRg st="5" end="5"/>
                                            </p:txEl>
                                          </p:spTgt>
                                        </p:tgtEl>
                                        <p:attrNameLst>
                                          <p:attrName>style.visibility</p:attrName>
                                        </p:attrNameLst>
                                      </p:cBhvr>
                                      <p:to>
                                        <p:strVal val="visible"/>
                                      </p:to>
                                    </p:set>
                                    <p:anim calcmode="lin" valueType="num">
                                      <p:cBhvr>
                                        <p:cTn id="36" dur="500" fill="hold"/>
                                        <p:tgtEl>
                                          <p:spTgt spid="91">
                                            <p:txEl>
                                              <p:pRg st="5" end="5"/>
                                            </p:txEl>
                                          </p:spTgt>
                                        </p:tgtEl>
                                        <p:attrNameLst>
                                          <p:attrName>ppt_x</p:attrName>
                                        </p:attrNameLst>
                                      </p:cBhvr>
                                      <p:tavLst>
                                        <p:tav tm="0">
                                          <p:val>
                                            <p:strVal val="0-#ppt_w/2"/>
                                          </p:val>
                                        </p:tav>
                                        <p:tav tm="100000">
                                          <p:val>
                                            <p:strVal val="#ppt_x"/>
                                          </p:val>
                                        </p:tav>
                                      </p:tavLst>
                                    </p:anim>
                                    <p:anim calcmode="lin" valueType="num">
                                      <p:cBhvr>
                                        <p:cTn id="37" dur="500" fill="hold"/>
                                        <p:tgtEl>
                                          <p:spTgt spid="91">
                                            <p:txEl>
                                              <p:pRg st="5" end="5"/>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 grpId="1" build="p" bldLvl="5" animBg="1" advAuto="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 name="Shape 90"/>
          <p:cNvSpPr>
            <a:spLocks noGrp="1"/>
          </p:cNvSpPr>
          <p:nvPr>
            <p:ph type="title"/>
          </p:nvPr>
        </p:nvSpPr>
        <p:spPr>
          <a:xfrm>
            <a:off x="0" y="0"/>
            <a:ext cx="9144000" cy="993058"/>
          </a:xfrm>
          <a:prstGeom prst="rect">
            <a:avLst/>
          </a:prstGeom>
        </p:spPr>
        <p:txBody>
          <a:bodyPr>
            <a:normAutofit/>
          </a:bodyPr>
          <a:lstStyle/>
          <a:p>
            <a:r>
              <a:rPr lang="en-US" dirty="0"/>
              <a:t>Distribution of People in Mexico</a:t>
            </a:r>
            <a:endParaRPr dirty="0"/>
          </a:p>
        </p:txBody>
      </p:sp>
      <p:sp>
        <p:nvSpPr>
          <p:cNvPr id="91" name="Shape 91"/>
          <p:cNvSpPr>
            <a:spLocks noGrp="1"/>
          </p:cNvSpPr>
          <p:nvPr>
            <p:ph type="body" idx="1"/>
          </p:nvPr>
        </p:nvSpPr>
        <p:spPr>
          <a:xfrm>
            <a:off x="457200" y="1071716"/>
            <a:ext cx="8229600" cy="5456400"/>
          </a:xfrm>
          <a:prstGeom prst="rect">
            <a:avLst/>
          </a:prstGeom>
        </p:spPr>
        <p:txBody>
          <a:bodyPr>
            <a:normAutofit lnSpcReduction="10000"/>
          </a:bodyPr>
          <a:lstStyle/>
          <a:p>
            <a:pPr marL="690645" indent="-690645" defTabSz="832104">
              <a:spcBef>
                <a:spcPts val="600"/>
              </a:spcBef>
              <a:defRPr sz="2912"/>
            </a:pPr>
            <a:r>
              <a:rPr lang="en-US" sz="3000" dirty="0"/>
              <a:t>The majority of the population lives in central Mexico between the states of Jalisco and Veracruz.</a:t>
            </a:r>
          </a:p>
          <a:p>
            <a:pPr marL="1150894" lvl="2" indent="-690645" defTabSz="832104">
              <a:spcBef>
                <a:spcPts val="600"/>
              </a:spcBef>
              <a:buFont typeface="Arial" charset="0"/>
              <a:buChar char="•"/>
              <a:defRPr sz="2912"/>
            </a:pPr>
            <a:r>
              <a:rPr lang="en-US" sz="3000" dirty="0"/>
              <a:t>A fourth of the population, which is roughly 21 million people, lives in and around Mexico City.</a:t>
            </a:r>
          </a:p>
          <a:p>
            <a:pPr marL="690645" indent="-690645" defTabSz="832104">
              <a:spcBef>
                <a:spcPts val="600"/>
              </a:spcBef>
              <a:defRPr sz="2912"/>
            </a:pPr>
            <a:r>
              <a:rPr lang="en-US" sz="3000" dirty="0"/>
              <a:t>The northern part of the country is sparsely populated, but there are large cities that exist along the US border.</a:t>
            </a:r>
          </a:p>
          <a:p>
            <a:pPr marL="690645" indent="-690645" defTabSz="832104">
              <a:spcBef>
                <a:spcPts val="600"/>
              </a:spcBef>
              <a:defRPr sz="2912"/>
            </a:pPr>
            <a:r>
              <a:rPr lang="en-US" sz="3000" dirty="0"/>
              <a:t>The overall population density of the country is about 168 people per square mile</a:t>
            </a:r>
            <a:r>
              <a:rPr sz="3000" dirty="0"/>
              <a:t>.</a:t>
            </a:r>
            <a:endParaRPr lang="en-US" sz="3000" dirty="0"/>
          </a:p>
          <a:p>
            <a:pPr marL="1150894" lvl="2" indent="-690645" defTabSz="832104">
              <a:spcBef>
                <a:spcPts val="600"/>
              </a:spcBef>
              <a:buFont typeface="Arial" charset="0"/>
              <a:buChar char="•"/>
              <a:defRPr sz="2912"/>
            </a:pPr>
            <a:r>
              <a:rPr lang="en-US" sz="3000" dirty="0"/>
              <a:t>Comparatively, the population density of Mexico City is about 4,000 people per square mile.</a:t>
            </a:r>
            <a:endParaRPr sz="3000" dirty="0"/>
          </a:p>
        </p:txBody>
      </p:sp>
      <p:sp>
        <p:nvSpPr>
          <p:cNvPr id="92" name="Shape 92"/>
          <p:cNvSpPr>
            <a:spLocks noGrp="1"/>
          </p:cNvSpPr>
          <p:nvPr>
            <p:ph type="sldNum" sz="quarter" idx="4294967295"/>
          </p:nvPr>
        </p:nvSpPr>
        <p:spPr>
          <a:xfrm>
            <a:off x="8630879" y="6528116"/>
            <a:ext cx="208319" cy="294639"/>
          </a:xfrm>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t>8</a:t>
            </a:fld>
            <a:endParaRPr/>
          </a:p>
        </p:txBody>
      </p:sp>
    </p:spTree>
    <p:extLst>
      <p:ext uri="{BB962C8B-B14F-4D97-AF65-F5344CB8AC3E}">
        <p14:creationId xmlns:p14="http://schemas.microsoft.com/office/powerpoint/2010/main" val="36886755"/>
      </p:ext>
    </p:extLst>
  </p:cSld>
  <p:clrMapOvr>
    <a:masterClrMapping/>
  </p:clrMapOvr>
  <p:transition spd="slow"/>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iterate>
                                    <p:tmAbs val="0"/>
                                  </p:iterate>
                                  <p:childTnLst>
                                    <p:set>
                                      <p:cBhvr>
                                        <p:cTn id="6" fill="hold"/>
                                        <p:tgtEl>
                                          <p:spTgt spid="91">
                                            <p:bg/>
                                          </p:spTgt>
                                        </p:tgtEl>
                                        <p:attrNameLst>
                                          <p:attrName>style.visibility</p:attrName>
                                        </p:attrNameLst>
                                      </p:cBhvr>
                                      <p:to>
                                        <p:strVal val="visible"/>
                                      </p:to>
                                    </p:set>
                                    <p:anim calcmode="lin" valueType="num">
                                      <p:cBhvr>
                                        <p:cTn id="7" dur="500" fill="hold"/>
                                        <p:tgtEl>
                                          <p:spTgt spid="91">
                                            <p:bg/>
                                          </p:spTgt>
                                        </p:tgtEl>
                                        <p:attrNameLst>
                                          <p:attrName>ppt_x</p:attrName>
                                        </p:attrNameLst>
                                      </p:cBhvr>
                                      <p:tavLst>
                                        <p:tav tm="0">
                                          <p:val>
                                            <p:strVal val="0-#ppt_w/2"/>
                                          </p:val>
                                        </p:tav>
                                        <p:tav tm="100000">
                                          <p:val>
                                            <p:strVal val="#ppt_x"/>
                                          </p:val>
                                        </p:tav>
                                      </p:tavLst>
                                    </p:anim>
                                    <p:anim calcmode="lin" valueType="num">
                                      <p:cBhvr>
                                        <p:cTn id="8" dur="500" fill="hold"/>
                                        <p:tgtEl>
                                          <p:spTgt spid="91">
                                            <p:bg/>
                                          </p:spTgt>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fill="hold" grpId="0" nodeType="afterEffect">
                                  <p:stCondLst>
                                    <p:cond delay="0"/>
                                  </p:stCondLst>
                                  <p:iterate>
                                    <p:tmAbs val="0"/>
                                  </p:iterate>
                                  <p:childTnLst>
                                    <p:set>
                                      <p:cBhvr>
                                        <p:cTn id="11" fill="hold"/>
                                        <p:tgtEl>
                                          <p:spTgt spid="91">
                                            <p:txEl>
                                              <p:pRg st="0" end="0"/>
                                            </p:txEl>
                                          </p:spTgt>
                                        </p:tgtEl>
                                        <p:attrNameLst>
                                          <p:attrName>style.visibility</p:attrName>
                                        </p:attrNameLst>
                                      </p:cBhvr>
                                      <p:to>
                                        <p:strVal val="visible"/>
                                      </p:to>
                                    </p:set>
                                    <p:anim calcmode="lin" valueType="num">
                                      <p:cBhvr>
                                        <p:cTn id="12" dur="500" fill="hold"/>
                                        <p:tgtEl>
                                          <p:spTgt spid="91">
                                            <p:txEl>
                                              <p:pRg st="0" end="0"/>
                                            </p:txEl>
                                          </p:spTgt>
                                        </p:tgtEl>
                                        <p:attrNameLst>
                                          <p:attrName>ppt_x</p:attrName>
                                        </p:attrNameLst>
                                      </p:cBhvr>
                                      <p:tavLst>
                                        <p:tav tm="0">
                                          <p:val>
                                            <p:strVal val="0-#ppt_w/2"/>
                                          </p:val>
                                        </p:tav>
                                        <p:tav tm="100000">
                                          <p:val>
                                            <p:strVal val="#ppt_x"/>
                                          </p:val>
                                        </p:tav>
                                      </p:tavLst>
                                    </p:anim>
                                    <p:anim calcmode="lin" valueType="num">
                                      <p:cBhvr>
                                        <p:cTn id="13" dur="500" fill="hold"/>
                                        <p:tgtEl>
                                          <p:spTgt spid="91">
                                            <p:txEl>
                                              <p:pRg st="0" end="0"/>
                                            </p:txEl>
                                          </p:spTgt>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8" fill="hold" grpId="0" nodeType="afterEffect">
                                  <p:stCondLst>
                                    <p:cond delay="0"/>
                                  </p:stCondLst>
                                  <p:iterate>
                                    <p:tmAbs val="0"/>
                                  </p:iterate>
                                  <p:childTnLst>
                                    <p:set>
                                      <p:cBhvr>
                                        <p:cTn id="16" fill="hold"/>
                                        <p:tgtEl>
                                          <p:spTgt spid="91">
                                            <p:txEl>
                                              <p:pRg st="1" end="1"/>
                                            </p:txEl>
                                          </p:spTgt>
                                        </p:tgtEl>
                                        <p:attrNameLst>
                                          <p:attrName>style.visibility</p:attrName>
                                        </p:attrNameLst>
                                      </p:cBhvr>
                                      <p:to>
                                        <p:strVal val="visible"/>
                                      </p:to>
                                    </p:set>
                                    <p:anim calcmode="lin" valueType="num">
                                      <p:cBhvr>
                                        <p:cTn id="17" dur="500" fill="hold"/>
                                        <p:tgtEl>
                                          <p:spTgt spid="91">
                                            <p:txEl>
                                              <p:pRg st="1" end="1"/>
                                            </p:txEl>
                                          </p:spTgt>
                                        </p:tgtEl>
                                        <p:attrNameLst>
                                          <p:attrName>ppt_x</p:attrName>
                                        </p:attrNameLst>
                                      </p:cBhvr>
                                      <p:tavLst>
                                        <p:tav tm="0">
                                          <p:val>
                                            <p:strVal val="0-#ppt_w/2"/>
                                          </p:val>
                                        </p:tav>
                                        <p:tav tm="100000">
                                          <p:val>
                                            <p:strVal val="#ppt_x"/>
                                          </p:val>
                                        </p:tav>
                                      </p:tavLst>
                                    </p:anim>
                                    <p:anim calcmode="lin" valueType="num">
                                      <p:cBhvr>
                                        <p:cTn id="18" dur="500" fill="hold"/>
                                        <p:tgtEl>
                                          <p:spTgt spid="91">
                                            <p:txEl>
                                              <p:pRg st="1" end="1"/>
                                            </p:txEl>
                                          </p:spTgt>
                                        </p:tgtEl>
                                        <p:attrNameLst>
                                          <p:attrName>ppt_y</p:attrName>
                                        </p:attrNameLst>
                                      </p:cBhvr>
                                      <p:tavLst>
                                        <p:tav tm="0">
                                          <p:val>
                                            <p:strVal val="#ppt_y"/>
                                          </p:val>
                                        </p:tav>
                                        <p:tav tm="100000">
                                          <p:val>
                                            <p:strVal val="#ppt_y"/>
                                          </p:val>
                                        </p:tav>
                                      </p:tavLst>
                                    </p:anim>
                                  </p:childTnLst>
                                </p:cTn>
                              </p:par>
                            </p:childTnLst>
                          </p:cTn>
                        </p:par>
                        <p:par>
                          <p:cTn id="19" fill="hold">
                            <p:stCondLst>
                              <p:cond delay="1500"/>
                            </p:stCondLst>
                            <p:childTnLst>
                              <p:par>
                                <p:cTn id="20" presetID="2" presetClass="entr" presetSubtype="8" fill="hold" grpId="0" nodeType="afterEffect">
                                  <p:stCondLst>
                                    <p:cond delay="0"/>
                                  </p:stCondLst>
                                  <p:iterate>
                                    <p:tmAbs val="0"/>
                                  </p:iterate>
                                  <p:childTnLst>
                                    <p:set>
                                      <p:cBhvr>
                                        <p:cTn id="21" fill="hold"/>
                                        <p:tgtEl>
                                          <p:spTgt spid="91">
                                            <p:txEl>
                                              <p:pRg st="2" end="2"/>
                                            </p:txEl>
                                          </p:spTgt>
                                        </p:tgtEl>
                                        <p:attrNameLst>
                                          <p:attrName>style.visibility</p:attrName>
                                        </p:attrNameLst>
                                      </p:cBhvr>
                                      <p:to>
                                        <p:strVal val="visible"/>
                                      </p:to>
                                    </p:set>
                                    <p:anim calcmode="lin" valueType="num">
                                      <p:cBhvr>
                                        <p:cTn id="22" dur="500" fill="hold"/>
                                        <p:tgtEl>
                                          <p:spTgt spid="91">
                                            <p:txEl>
                                              <p:pRg st="2" end="2"/>
                                            </p:txEl>
                                          </p:spTgt>
                                        </p:tgtEl>
                                        <p:attrNameLst>
                                          <p:attrName>ppt_x</p:attrName>
                                        </p:attrNameLst>
                                      </p:cBhvr>
                                      <p:tavLst>
                                        <p:tav tm="0">
                                          <p:val>
                                            <p:strVal val="0-#ppt_w/2"/>
                                          </p:val>
                                        </p:tav>
                                        <p:tav tm="100000">
                                          <p:val>
                                            <p:strVal val="#ppt_x"/>
                                          </p:val>
                                        </p:tav>
                                      </p:tavLst>
                                    </p:anim>
                                    <p:anim calcmode="lin" valueType="num">
                                      <p:cBhvr>
                                        <p:cTn id="23" dur="500" fill="hold"/>
                                        <p:tgtEl>
                                          <p:spTgt spid="91">
                                            <p:txEl>
                                              <p:pRg st="2" end="2"/>
                                            </p:txEl>
                                          </p:spTgt>
                                        </p:tgtEl>
                                        <p:attrNameLst>
                                          <p:attrName>ppt_y</p:attrName>
                                        </p:attrNameLst>
                                      </p:cBhvr>
                                      <p:tavLst>
                                        <p:tav tm="0">
                                          <p:val>
                                            <p:strVal val="#ppt_y"/>
                                          </p:val>
                                        </p:tav>
                                        <p:tav tm="100000">
                                          <p:val>
                                            <p:strVal val="#ppt_y"/>
                                          </p:val>
                                        </p:tav>
                                      </p:tavLst>
                                    </p:anim>
                                  </p:childTnLst>
                                </p:cTn>
                              </p:par>
                            </p:childTnLst>
                          </p:cTn>
                        </p:par>
                        <p:par>
                          <p:cTn id="24" fill="hold">
                            <p:stCondLst>
                              <p:cond delay="2000"/>
                            </p:stCondLst>
                            <p:childTnLst>
                              <p:par>
                                <p:cTn id="25" presetID="2" presetClass="entr" presetSubtype="8" fill="hold" grpId="0" nodeType="afterEffect">
                                  <p:stCondLst>
                                    <p:cond delay="0"/>
                                  </p:stCondLst>
                                  <p:iterate>
                                    <p:tmAbs val="0"/>
                                  </p:iterate>
                                  <p:childTnLst>
                                    <p:set>
                                      <p:cBhvr>
                                        <p:cTn id="26" fill="hold"/>
                                        <p:tgtEl>
                                          <p:spTgt spid="91">
                                            <p:txEl>
                                              <p:pRg st="3" end="3"/>
                                            </p:txEl>
                                          </p:spTgt>
                                        </p:tgtEl>
                                        <p:attrNameLst>
                                          <p:attrName>style.visibility</p:attrName>
                                        </p:attrNameLst>
                                      </p:cBhvr>
                                      <p:to>
                                        <p:strVal val="visible"/>
                                      </p:to>
                                    </p:set>
                                    <p:anim calcmode="lin" valueType="num">
                                      <p:cBhvr>
                                        <p:cTn id="27" dur="500" fill="hold"/>
                                        <p:tgtEl>
                                          <p:spTgt spid="91">
                                            <p:txEl>
                                              <p:pRg st="3" end="3"/>
                                            </p:txEl>
                                          </p:spTgt>
                                        </p:tgtEl>
                                        <p:attrNameLst>
                                          <p:attrName>ppt_x</p:attrName>
                                        </p:attrNameLst>
                                      </p:cBhvr>
                                      <p:tavLst>
                                        <p:tav tm="0">
                                          <p:val>
                                            <p:strVal val="0-#ppt_w/2"/>
                                          </p:val>
                                        </p:tav>
                                        <p:tav tm="100000">
                                          <p:val>
                                            <p:strVal val="#ppt_x"/>
                                          </p:val>
                                        </p:tav>
                                      </p:tavLst>
                                    </p:anim>
                                    <p:anim calcmode="lin" valueType="num">
                                      <p:cBhvr>
                                        <p:cTn id="28" dur="500" fill="hold"/>
                                        <p:tgtEl>
                                          <p:spTgt spid="91">
                                            <p:txEl>
                                              <p:pRg st="3" end="3"/>
                                            </p:txEl>
                                          </p:spTgt>
                                        </p:tgtEl>
                                        <p:attrNameLst>
                                          <p:attrName>ppt_y</p:attrName>
                                        </p:attrNameLst>
                                      </p:cBhvr>
                                      <p:tavLst>
                                        <p:tav tm="0">
                                          <p:val>
                                            <p:strVal val="#ppt_y"/>
                                          </p:val>
                                        </p:tav>
                                        <p:tav tm="100000">
                                          <p:val>
                                            <p:strVal val="#ppt_y"/>
                                          </p:val>
                                        </p:tav>
                                      </p:tavLst>
                                    </p:anim>
                                  </p:childTnLst>
                                </p:cTn>
                              </p:par>
                            </p:childTnLst>
                          </p:cTn>
                        </p:par>
                        <p:par>
                          <p:cTn id="29" fill="hold">
                            <p:stCondLst>
                              <p:cond delay="2500"/>
                            </p:stCondLst>
                            <p:childTnLst>
                              <p:par>
                                <p:cTn id="30" presetID="2" presetClass="entr" presetSubtype="8" fill="hold" grpId="0" nodeType="afterEffect">
                                  <p:stCondLst>
                                    <p:cond delay="0"/>
                                  </p:stCondLst>
                                  <p:iterate>
                                    <p:tmAbs val="0"/>
                                  </p:iterate>
                                  <p:childTnLst>
                                    <p:set>
                                      <p:cBhvr>
                                        <p:cTn id="31" fill="hold"/>
                                        <p:tgtEl>
                                          <p:spTgt spid="91">
                                            <p:txEl>
                                              <p:pRg st="4" end="4"/>
                                            </p:txEl>
                                          </p:spTgt>
                                        </p:tgtEl>
                                        <p:attrNameLst>
                                          <p:attrName>style.visibility</p:attrName>
                                        </p:attrNameLst>
                                      </p:cBhvr>
                                      <p:to>
                                        <p:strVal val="visible"/>
                                      </p:to>
                                    </p:set>
                                    <p:anim calcmode="lin" valueType="num">
                                      <p:cBhvr>
                                        <p:cTn id="32" dur="500" fill="hold"/>
                                        <p:tgtEl>
                                          <p:spTgt spid="91">
                                            <p:txEl>
                                              <p:pRg st="4" end="4"/>
                                            </p:txEl>
                                          </p:spTgt>
                                        </p:tgtEl>
                                        <p:attrNameLst>
                                          <p:attrName>ppt_x</p:attrName>
                                        </p:attrNameLst>
                                      </p:cBhvr>
                                      <p:tavLst>
                                        <p:tav tm="0">
                                          <p:val>
                                            <p:strVal val="0-#ppt_w/2"/>
                                          </p:val>
                                        </p:tav>
                                        <p:tav tm="100000">
                                          <p:val>
                                            <p:strVal val="#ppt_x"/>
                                          </p:val>
                                        </p:tav>
                                      </p:tavLst>
                                    </p:anim>
                                    <p:anim calcmode="lin" valueType="num">
                                      <p:cBhvr>
                                        <p:cTn id="33" dur="500" fill="hold"/>
                                        <p:tgtEl>
                                          <p:spTgt spid="91">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 grpId="0" build="p" bldLvl="5" animBg="1" advAuto="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 name="Shape 94"/>
          <p:cNvSpPr>
            <a:spLocks noGrp="1"/>
          </p:cNvSpPr>
          <p:nvPr>
            <p:ph type="title"/>
          </p:nvPr>
        </p:nvSpPr>
        <p:spPr>
          <a:xfrm>
            <a:off x="0" y="-2434"/>
            <a:ext cx="9144000" cy="1143002"/>
          </a:xfrm>
          <a:prstGeom prst="rect">
            <a:avLst/>
          </a:prstGeom>
        </p:spPr>
        <p:txBody>
          <a:bodyPr>
            <a:normAutofit/>
          </a:bodyPr>
          <a:lstStyle>
            <a:lvl1pPr defTabSz="841247">
              <a:defRPr sz="3600">
                <a:effectLst>
                  <a:outerShdw blurRad="38100" dist="35052" dir="2700000" rotWithShape="0">
                    <a:srgbClr val="000000">
                      <a:alpha val="43137"/>
                    </a:srgbClr>
                  </a:outerShdw>
                </a:effectLst>
              </a:defRPr>
            </a:lvl1pPr>
          </a:lstStyle>
          <a:p>
            <a:r>
              <a:rPr lang="en-US" sz="4400" dirty="0"/>
              <a:t>Natural Resources </a:t>
            </a:r>
            <a:r>
              <a:rPr lang="en-US" sz="4400"/>
              <a:t>of Mexico</a:t>
            </a:r>
            <a:endParaRPr sz="4400" dirty="0"/>
          </a:p>
        </p:txBody>
      </p:sp>
      <p:sp>
        <p:nvSpPr>
          <p:cNvPr id="95" name="Shape 95"/>
          <p:cNvSpPr>
            <a:spLocks noGrp="1"/>
          </p:cNvSpPr>
          <p:nvPr>
            <p:ph type="body" idx="1"/>
          </p:nvPr>
        </p:nvSpPr>
        <p:spPr>
          <a:xfrm>
            <a:off x="457200" y="1179896"/>
            <a:ext cx="8229600" cy="5348220"/>
          </a:xfrm>
          <a:prstGeom prst="rect">
            <a:avLst/>
          </a:prstGeom>
        </p:spPr>
        <p:txBody>
          <a:bodyPr>
            <a:noAutofit/>
          </a:bodyPr>
          <a:lstStyle/>
          <a:p>
            <a:pPr marL="705824" indent="-705824" defTabSz="850391">
              <a:spcBef>
                <a:spcPts val="600"/>
              </a:spcBef>
              <a:defRPr sz="2976"/>
            </a:pPr>
            <a:r>
              <a:rPr lang="en-US" sz="2700" dirty="0"/>
              <a:t>Oil is a major export of Mexico, being the 13</a:t>
            </a:r>
            <a:r>
              <a:rPr lang="en-US" sz="2700" baseline="30000" dirty="0"/>
              <a:t>th</a:t>
            </a:r>
            <a:r>
              <a:rPr lang="en-US" sz="2700" dirty="0"/>
              <a:t>-largest oil exporter in the world.</a:t>
            </a:r>
          </a:p>
          <a:p>
            <a:pPr marL="1166073" lvl="2" indent="-705824" defTabSz="850391">
              <a:spcBef>
                <a:spcPts val="600"/>
              </a:spcBef>
              <a:buFont typeface="Arial" charset="0"/>
              <a:buChar char="•"/>
              <a:defRPr sz="2976"/>
            </a:pPr>
            <a:r>
              <a:rPr lang="en-US" sz="2700" dirty="0"/>
              <a:t>The sales provide one-third, or about $19 billion, of the Mexican government’s budget.</a:t>
            </a:r>
            <a:endParaRPr sz="2700" dirty="0"/>
          </a:p>
          <a:p>
            <a:pPr marL="705824" indent="-705824" defTabSz="850391">
              <a:spcBef>
                <a:spcPts val="600"/>
              </a:spcBef>
              <a:defRPr sz="2976"/>
            </a:pPr>
            <a:r>
              <a:rPr lang="en-US" sz="2700" dirty="0"/>
              <a:t>Another major natural resource is silver, which is plentiful in the area and has been seen in history dating back to the early Mexican civilizations</a:t>
            </a:r>
            <a:r>
              <a:rPr sz="2700" dirty="0"/>
              <a:t>.</a:t>
            </a:r>
            <a:endParaRPr lang="en-US" sz="2700" dirty="0"/>
          </a:p>
          <a:p>
            <a:pPr marL="1166073" lvl="2" indent="-705824" defTabSz="850391">
              <a:spcBef>
                <a:spcPts val="600"/>
              </a:spcBef>
              <a:buFont typeface="Arial" charset="0"/>
              <a:buChar char="•"/>
              <a:defRPr sz="2976"/>
            </a:pPr>
            <a:r>
              <a:rPr lang="en-US" sz="2700" dirty="0"/>
              <a:t>Mexican mines produce 15% of the silver sold in the world each year.</a:t>
            </a:r>
            <a:endParaRPr sz="2700" dirty="0"/>
          </a:p>
          <a:p>
            <a:pPr marL="705824" indent="-705824" defTabSz="850391">
              <a:spcBef>
                <a:spcPts val="600"/>
              </a:spcBef>
              <a:defRPr sz="2976"/>
            </a:pPr>
            <a:r>
              <a:rPr lang="en-US" sz="2700" dirty="0"/>
              <a:t>Mexico also has a number of other resources, including copper, gold, and natural gas.</a:t>
            </a:r>
          </a:p>
          <a:p>
            <a:pPr marL="705824" indent="-705824" defTabSz="850391">
              <a:spcBef>
                <a:spcPts val="600"/>
              </a:spcBef>
              <a:defRPr sz="2976"/>
            </a:pPr>
            <a:r>
              <a:rPr lang="en-US" sz="2700" dirty="0"/>
              <a:t>Mexico also exports fruits, vegetables, coffee, cotton, and various types of timber.</a:t>
            </a:r>
          </a:p>
        </p:txBody>
      </p:sp>
      <p:sp>
        <p:nvSpPr>
          <p:cNvPr id="96" name="Shape 96"/>
          <p:cNvSpPr>
            <a:spLocks noGrp="1"/>
          </p:cNvSpPr>
          <p:nvPr>
            <p:ph type="sldNum" sz="quarter" idx="4294967295"/>
          </p:nvPr>
        </p:nvSpPr>
        <p:spPr>
          <a:xfrm>
            <a:off x="8630879" y="6528116"/>
            <a:ext cx="208319" cy="294639"/>
          </a:xfrm>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t>9</a:t>
            </a:fld>
            <a:endParaRP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theme/theme1.xml><?xml version="1.0" encoding="utf-8"?>
<a:theme xmlns:a="http://schemas.openxmlformats.org/drawingml/2006/main" name="Office Theme">
  <a:themeElements>
    <a:clrScheme name="Office Theme">
      <a:dk1>
        <a:srgbClr val="000000"/>
      </a:dk1>
      <a:lt1>
        <a:srgbClr val="4F81BD">
          <a:alpha val="31000"/>
        </a:srgbClr>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Office Theme">
      <a:majorFont>
        <a:latin typeface="Helvetica"/>
        <a:ea typeface="Helvetica"/>
        <a:cs typeface="Helvetica"/>
      </a:majorFont>
      <a:minorFont>
        <a:latin typeface="Calibri"/>
        <a:ea typeface="Calibri"/>
        <a:cs typeface="Calibri"/>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45718" tIns="45718" rIns="45718" bIns="45718"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Office Theme">
  <a:themeElements>
    <a:clrScheme name="Office Theme">
      <a:dk1>
        <a:srgbClr val="000000"/>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Office Theme">
      <a:majorFont>
        <a:latin typeface="Helvetica"/>
        <a:ea typeface="Helvetica"/>
        <a:cs typeface="Helvetica"/>
      </a:majorFont>
      <a:minorFont>
        <a:latin typeface="Calibri"/>
        <a:ea typeface="Calibri"/>
        <a:cs typeface="Calibri"/>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45718" tIns="45718" rIns="45718" bIns="45718"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2579</TotalTime>
  <Words>2965</Words>
  <Application>Microsoft Macintosh PowerPoint</Application>
  <PresentationFormat>On-screen Show (4:3)</PresentationFormat>
  <Paragraphs>233</Paragraphs>
  <Slides>37</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37</vt:i4>
      </vt:variant>
    </vt:vector>
  </HeadingPairs>
  <TitlesOfParts>
    <vt:vector size="43" baseType="lpstr">
      <vt:lpstr>Arial</vt:lpstr>
      <vt:lpstr>Calibri</vt:lpstr>
      <vt:lpstr>Helvetica</vt:lpstr>
      <vt:lpstr>Trebuchet MS</vt:lpstr>
      <vt:lpstr>Wingdings</vt:lpstr>
      <vt:lpstr>Office Theme</vt:lpstr>
      <vt:lpstr>PowerPoint Presentation</vt:lpstr>
      <vt:lpstr>PowerPoint Presentation</vt:lpstr>
      <vt:lpstr>Section 1: Geography of Mexico</vt:lpstr>
      <vt:lpstr>Location and Size of Mexico</vt:lpstr>
      <vt:lpstr>Location and Size of Mexico</vt:lpstr>
      <vt:lpstr>Location and Size of Mexico</vt:lpstr>
      <vt:lpstr>Climate of Mexico</vt:lpstr>
      <vt:lpstr>Distribution of People in Mexico</vt:lpstr>
      <vt:lpstr>Natural Resources of Mexico</vt:lpstr>
      <vt:lpstr>Physical Features of Mexico</vt:lpstr>
      <vt:lpstr>Environmental Issues of Mexico</vt:lpstr>
      <vt:lpstr>Día de los Muertos</vt:lpstr>
      <vt:lpstr>Section 2: A Brief History of Mexico</vt:lpstr>
      <vt:lpstr>Section 2: A Brief History of Mexico</vt:lpstr>
      <vt:lpstr>Indigenous Empires Meet Europeans</vt:lpstr>
      <vt:lpstr>Indigenous Empires Meet Europeans (cont.)</vt:lpstr>
      <vt:lpstr>The Rise and Fall of the Aztec Empire</vt:lpstr>
      <vt:lpstr>Independence from Spain</vt:lpstr>
      <vt:lpstr>Problems with Mexico’s Northern Neighbor</vt:lpstr>
      <vt:lpstr>Problems from Europe</vt:lpstr>
      <vt:lpstr>Mexico Today</vt:lpstr>
      <vt:lpstr>Section 3: Government of Mexico</vt:lpstr>
      <vt:lpstr>Section 3: Government of Mexico</vt:lpstr>
      <vt:lpstr>Structure of Government</vt:lpstr>
      <vt:lpstr>Citizen Participation</vt:lpstr>
      <vt:lpstr>Section 4: Economy of Mexico</vt:lpstr>
      <vt:lpstr>Section 4: Economy of Mexico</vt:lpstr>
      <vt:lpstr>Economic System Today</vt:lpstr>
      <vt:lpstr>Trade</vt:lpstr>
      <vt:lpstr>Standard of Living</vt:lpstr>
      <vt:lpstr>Currency</vt:lpstr>
      <vt:lpstr>The Zapatista Movement</vt:lpstr>
      <vt:lpstr>Section 5: US-Mexico Relations</vt:lpstr>
      <vt:lpstr>Problems at the Border</vt:lpstr>
      <vt:lpstr>US Security Cooperation with Mexico</vt:lpstr>
      <vt:lpstr>Bilateral Economic Relations</vt:lpstr>
      <vt:lpstr>PowerPoint Presentation</vt:lpstr>
    </vt:vector>
  </TitlesOfParts>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Marion</cp:lastModifiedBy>
  <cp:revision>184</cp:revision>
  <dcterms:modified xsi:type="dcterms:W3CDTF">2018-09-04T15:38:00Z</dcterms:modified>
</cp:coreProperties>
</file>