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98" r:id="rId10"/>
    <p:sldId id="264" r:id="rId11"/>
    <p:sldId id="330" r:id="rId12"/>
    <p:sldId id="268" r:id="rId13"/>
    <p:sldId id="269" r:id="rId14"/>
    <p:sldId id="270" r:id="rId15"/>
    <p:sldId id="331" r:id="rId16"/>
    <p:sldId id="333" r:id="rId17"/>
    <p:sldId id="317" r:id="rId18"/>
    <p:sldId id="334" r:id="rId19"/>
    <p:sldId id="335" r:id="rId20"/>
    <p:sldId id="278" r:id="rId21"/>
    <p:sldId id="318" r:id="rId22"/>
    <p:sldId id="304" r:id="rId23"/>
    <p:sldId id="321" r:id="rId24"/>
    <p:sldId id="303" r:id="rId25"/>
    <p:sldId id="279" r:id="rId26"/>
    <p:sldId id="280" r:id="rId27"/>
    <p:sldId id="295" r:id="rId28"/>
    <p:sldId id="305" r:id="rId29"/>
    <p:sldId id="322" r:id="rId30"/>
    <p:sldId id="283" r:id="rId31"/>
    <p:sldId id="284" r:id="rId32"/>
    <p:sldId id="285" r:id="rId33"/>
    <p:sldId id="329" r:id="rId34"/>
    <p:sldId id="293"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15" autoAdjust="0"/>
    <p:restoredTop sz="91682" autoAdjust="0"/>
  </p:normalViewPr>
  <p:slideViewPr>
    <p:cSldViewPr snapToGrid="0" snapToObjects="1">
      <p:cViewPr varScale="1">
        <p:scale>
          <a:sx n="99" d="100"/>
          <a:sy n="99" d="100"/>
        </p:scale>
        <p:origin x="176"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slide" Target="slide20.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477869"/>
          </a:xfrm>
          <a:prstGeom prst="rect">
            <a:avLst/>
          </a:prstGeom>
        </p:spPr>
      </p:pic>
      <p:sp>
        <p:nvSpPr>
          <p:cNvPr id="59" name="Shape 59"/>
          <p:cNvSpPr/>
          <p:nvPr/>
        </p:nvSpPr>
        <p:spPr>
          <a:xfrm>
            <a:off x="1377" y="4848088"/>
            <a:ext cx="9141246" cy="1631212"/>
          </a:xfrm>
          <a:prstGeom prst="rect">
            <a:avLst/>
          </a:prstGeom>
          <a:solidFill>
            <a:srgbClr val="DCE6F2">
              <a:alpha val="18000"/>
            </a:srgbClr>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Chapter </a:t>
            </a:r>
            <a:r>
              <a:rPr lang="en-US" dirty="0"/>
              <a:t>14</a:t>
            </a:r>
            <a:r>
              <a:rPr dirty="0"/>
              <a:t>:</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sz="3200" dirty="0"/>
              <a:t>Republic of Cuba (</a:t>
            </a:r>
            <a:r>
              <a:rPr lang="en-US" sz="3200" dirty="0" err="1"/>
              <a:t>Repúblic</a:t>
            </a:r>
            <a:r>
              <a:rPr lang="en-US" sz="3200" dirty="0"/>
              <a:t> de Cuba)</a:t>
            </a:r>
            <a:endParaRPr sz="3200" dirty="0"/>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dirty="0"/>
              <a:t>STUDY PRESENTATION</a:t>
            </a:r>
          </a:p>
        </p:txBody>
      </p:sp>
      <p:sp>
        <p:nvSpPr>
          <p:cNvPr id="60" name="Shape 60"/>
          <p:cNvSpPr/>
          <p:nvPr/>
        </p:nvSpPr>
        <p:spPr>
          <a:xfrm>
            <a:off x="7543800" y="6545790"/>
            <a:ext cx="1600200" cy="22698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61" name="image2.png"/>
          <p:cNvPicPr>
            <a:picLocks noChangeAspect="1"/>
          </p:cNvPicPr>
          <p:nvPr/>
        </p:nvPicPr>
        <p:blipFill>
          <a:blip r:embed="rId3">
            <a:extLst/>
          </a:blip>
          <a:stretch>
            <a:fillRect/>
          </a:stretch>
        </p:blipFill>
        <p:spPr>
          <a:xfrm>
            <a:off x="236305" y="381142"/>
            <a:ext cx="5476126" cy="140482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0" y="-2434"/>
            <a:ext cx="91440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lang="en-US" sz="4800" dirty="0"/>
              <a:t>Natural Resources of Cuba</a:t>
            </a:r>
            <a:endParaRPr sz="4800" dirty="0"/>
          </a:p>
        </p:txBody>
      </p:sp>
      <p:sp>
        <p:nvSpPr>
          <p:cNvPr id="95" name="Shape 95"/>
          <p:cNvSpPr>
            <a:spLocks noGrp="1"/>
          </p:cNvSpPr>
          <p:nvPr>
            <p:ph type="body" idx="1"/>
          </p:nvPr>
        </p:nvSpPr>
        <p:spPr>
          <a:xfrm>
            <a:off x="457200" y="1140568"/>
            <a:ext cx="8229600" cy="5387548"/>
          </a:xfrm>
          <a:prstGeom prst="rect">
            <a:avLst/>
          </a:prstGeom>
        </p:spPr>
        <p:txBody>
          <a:bodyPr>
            <a:noAutofit/>
          </a:bodyPr>
          <a:lstStyle/>
          <a:p>
            <a:pPr marL="705824" indent="-705824" defTabSz="850391">
              <a:spcBef>
                <a:spcPts val="600"/>
              </a:spcBef>
              <a:defRPr sz="2976"/>
            </a:pPr>
            <a:r>
              <a:rPr lang="en-US" sz="2050" dirty="0"/>
              <a:t>About 28% of Cuba’s land is arable, meaning it can grow crops not only for its people but also to sell to other countries.</a:t>
            </a:r>
          </a:p>
          <a:p>
            <a:pPr marL="1166073" lvl="2" indent="-705824" defTabSz="850391">
              <a:spcBef>
                <a:spcPts val="600"/>
              </a:spcBef>
              <a:buFont typeface="Arial" charset="0"/>
              <a:buChar char="•"/>
              <a:defRPr sz="2976"/>
            </a:pPr>
            <a:r>
              <a:rPr lang="en-US" sz="2050" dirty="0"/>
              <a:t>For centuries, sugarcane plantations have been a major source of income for Cuba.</a:t>
            </a:r>
            <a:endParaRPr sz="2050" dirty="0"/>
          </a:p>
          <a:p>
            <a:pPr marL="705824" indent="-705824" defTabSz="850391">
              <a:spcBef>
                <a:spcPts val="600"/>
              </a:spcBef>
              <a:defRPr sz="2976"/>
            </a:pPr>
            <a:r>
              <a:rPr lang="en-US" sz="2050" dirty="0"/>
              <a:t>Coffee, fish, fruit, and tobacco are also major exports of Cuba</a:t>
            </a:r>
            <a:r>
              <a:rPr sz="2050" dirty="0"/>
              <a:t>.</a:t>
            </a:r>
            <a:endParaRPr lang="en-US" sz="2050" dirty="0"/>
          </a:p>
          <a:p>
            <a:pPr marL="705824" indent="-705824" defTabSz="850391">
              <a:spcBef>
                <a:spcPts val="600"/>
              </a:spcBef>
              <a:defRPr sz="2976"/>
            </a:pPr>
            <a:r>
              <a:rPr lang="en-US" sz="2050" dirty="0"/>
              <a:t>Cuba also has timber and mineral resources that include cobalt, nickel, iron ore, chromium, copper, salt, silica, and petroleum.</a:t>
            </a:r>
          </a:p>
          <a:p>
            <a:pPr marL="1166073" lvl="2" indent="-705824" defTabSz="850391">
              <a:spcBef>
                <a:spcPts val="600"/>
              </a:spcBef>
              <a:buFont typeface="Arial" charset="0"/>
              <a:buChar char="•"/>
              <a:defRPr sz="2976"/>
            </a:pPr>
            <a:r>
              <a:rPr lang="en-US" sz="2050" dirty="0"/>
              <a:t>Nickel, which accounts for 21% of Cuba’s exports, is considered the country’s second most valuable natural resource after sugarcane.</a:t>
            </a:r>
          </a:p>
          <a:p>
            <a:pPr marL="705824" indent="-705824" defTabSz="850391">
              <a:spcBef>
                <a:spcPts val="600"/>
              </a:spcBef>
              <a:defRPr sz="2976"/>
            </a:pPr>
            <a:r>
              <a:rPr lang="en-US" sz="2050" dirty="0"/>
              <a:t>Cuba has a beautiful landscape and wonderful beaches, attracting tourists from all over the world.</a:t>
            </a:r>
          </a:p>
          <a:p>
            <a:pPr marL="705824" indent="-705824" defTabSz="850391">
              <a:spcBef>
                <a:spcPts val="600"/>
              </a:spcBef>
              <a:defRPr sz="2976"/>
            </a:pPr>
            <a:r>
              <a:rPr lang="en-US" sz="2050" dirty="0"/>
              <a:t>When the Soviet Union collapsed in 1991, Cuba faced difficult times since it could not supply all its energy needs.</a:t>
            </a:r>
          </a:p>
          <a:p>
            <a:pPr marL="1166073" lvl="2" indent="-705824" defTabSz="850391">
              <a:spcBef>
                <a:spcPts val="600"/>
              </a:spcBef>
              <a:buFont typeface="Arial" charset="0"/>
              <a:buChar char="•"/>
              <a:defRPr sz="2976"/>
            </a:pPr>
            <a:r>
              <a:rPr lang="en-US" sz="2050" dirty="0"/>
              <a:t>Today, Venezuela sells oil to Cuba at a reduced cost, the government occasionally orders businesses and factories to close, and the government also orders </a:t>
            </a:r>
            <a:r>
              <a:rPr lang="en-US" sz="2050" b="1" dirty="0"/>
              <a:t>blackouts</a:t>
            </a:r>
            <a:r>
              <a:rPr lang="en-US" sz="2050" dirty="0"/>
              <a:t>, or times when all electricity to a region is cut off.</a:t>
            </a:r>
          </a:p>
        </p:txBody>
      </p:sp>
      <p:sp>
        <p:nvSpPr>
          <p:cNvPr id="96" name="Shape 9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0" y="1"/>
            <a:ext cx="9144000" cy="983226"/>
          </a:xfrm>
          <a:prstGeom prst="rect">
            <a:avLst/>
          </a:prstGeom>
        </p:spPr>
        <p:txBody>
          <a:bodyPr>
            <a:noAutofit/>
          </a:bodyPr>
          <a:lstStyle/>
          <a:p>
            <a:r>
              <a:rPr lang="en-US" sz="4800" dirty="0"/>
              <a:t>Gardens of the Queen</a:t>
            </a:r>
            <a:endParaRPr sz="4800" dirty="0"/>
          </a:p>
        </p:txBody>
      </p:sp>
      <p:sp>
        <p:nvSpPr>
          <p:cNvPr id="99" name="Shape 99"/>
          <p:cNvSpPr>
            <a:spLocks noGrp="1"/>
          </p:cNvSpPr>
          <p:nvPr>
            <p:ph type="body" idx="1"/>
          </p:nvPr>
        </p:nvSpPr>
        <p:spPr>
          <a:xfrm>
            <a:off x="457200" y="983228"/>
            <a:ext cx="8229600" cy="5491754"/>
          </a:xfrm>
          <a:prstGeom prst="rect">
            <a:avLst/>
          </a:prstGeom>
        </p:spPr>
        <p:txBody>
          <a:bodyPr>
            <a:noAutofit/>
          </a:bodyPr>
          <a:lstStyle/>
          <a:p>
            <a:pPr marL="667877" indent="-667877" defTabSz="804672">
              <a:spcBef>
                <a:spcPts val="600"/>
              </a:spcBef>
              <a:defRPr sz="2800"/>
            </a:pPr>
            <a:r>
              <a:rPr lang="en-US" sz="2600" dirty="0"/>
              <a:t>Fifty miles offshore to the south lies the </a:t>
            </a:r>
            <a:r>
              <a:rPr lang="en-US" sz="2600" dirty="0" err="1"/>
              <a:t>Jardines</a:t>
            </a:r>
            <a:r>
              <a:rPr lang="en-US" sz="2600" dirty="0"/>
              <a:t> de la Reina, or Gardens of the Queen, which is a reef and marine wilderness national park</a:t>
            </a:r>
            <a:r>
              <a:rPr sz="2600" dirty="0"/>
              <a:t>.</a:t>
            </a:r>
            <a:endParaRPr lang="en-US" sz="2600" dirty="0"/>
          </a:p>
          <a:p>
            <a:pPr marL="667877" indent="-667877" defTabSz="804672">
              <a:spcBef>
                <a:spcPts val="600"/>
              </a:spcBef>
              <a:defRPr sz="2800"/>
            </a:pPr>
            <a:r>
              <a:rPr lang="en-US" sz="2600" dirty="0"/>
              <a:t>The waters are rich with healthy wildlife, like coral, sea turtles, stingrays, sharks, and more, making the area desirable for divers, marine biologists, and tourists.</a:t>
            </a:r>
          </a:p>
          <a:p>
            <a:pPr marL="667877" indent="-667877" defTabSz="804672">
              <a:spcBef>
                <a:spcPts val="600"/>
              </a:spcBef>
              <a:defRPr sz="2800"/>
            </a:pPr>
            <a:r>
              <a:rPr lang="en-US" sz="2600" dirty="0"/>
              <a:t>The reefs of the Garden of the Queen have been protected from many threats that reefs around the world deal with, like coral bleaching.</a:t>
            </a:r>
          </a:p>
          <a:p>
            <a:pPr marL="1128126" lvl="2" indent="-667877" defTabSz="804672">
              <a:spcBef>
                <a:spcPts val="600"/>
              </a:spcBef>
              <a:buFont typeface="Arial" charset="0"/>
              <a:buChar char="•"/>
              <a:defRPr sz="2800"/>
            </a:pPr>
            <a:r>
              <a:rPr lang="en-US" sz="2600" dirty="0"/>
              <a:t>Farmers use less chemicals in their farming, so there is less runoff into the water.</a:t>
            </a:r>
          </a:p>
          <a:p>
            <a:pPr marL="667877" indent="-667877" defTabSz="804672">
              <a:spcBef>
                <a:spcPts val="600"/>
              </a:spcBef>
              <a:defRPr sz="2800"/>
            </a:pPr>
            <a:r>
              <a:rPr lang="en-US" sz="2600" dirty="0"/>
              <a:t>Increased tourism is risking damage to the reef, so in the past there have been restrictions on how many tourists can go to the reef.</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52083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4000" dirty="0"/>
              <a:t>Section 2: A Brief History of </a:t>
            </a:r>
            <a:r>
              <a:rPr lang="en-US" sz="4000" dirty="0"/>
              <a:t>Cuba</a:t>
            </a:r>
            <a:endParaRPr sz="4000" dirty="0"/>
          </a:p>
        </p:txBody>
      </p:sp>
      <p:sp>
        <p:nvSpPr>
          <p:cNvPr id="112" name="Shape 112"/>
          <p:cNvSpPr>
            <a:spLocks noGrp="1"/>
          </p:cNvSpPr>
          <p:nvPr>
            <p:ph type="body" idx="1"/>
          </p:nvPr>
        </p:nvSpPr>
        <p:spPr>
          <a:xfrm>
            <a:off x="457200" y="1769806"/>
            <a:ext cx="8229600" cy="4356357"/>
          </a:xfrm>
          <a:prstGeom prst="rect">
            <a:avLst/>
          </a:prstGeom>
        </p:spPr>
        <p:txBody>
          <a:bodyPr/>
          <a:lstStyle>
            <a:lvl2pPr marL="742950" indent="-285750">
              <a:lnSpc>
                <a:spcPct val="100000"/>
              </a:lnSpc>
              <a:spcBef>
                <a:spcPts val="600"/>
              </a:spcBef>
              <a:buFont typeface="Arial"/>
              <a:defRPr sz="2800"/>
            </a:lvl2pPr>
          </a:lstStyle>
          <a:p>
            <a:r>
              <a:rPr dirty="0"/>
              <a:t>Essential Question:</a:t>
            </a:r>
          </a:p>
          <a:p>
            <a:pPr lvl="1"/>
            <a:r>
              <a:rPr lang="en-US" dirty="0"/>
              <a:t>What was Fidel Castro’s role in the history of Cuba</a:t>
            </a:r>
            <a:r>
              <a:rPr dirty="0"/>
              <a:t>?</a:t>
            </a:r>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0" y="0"/>
            <a:ext cx="9144000" cy="1143000"/>
          </a:xfrm>
          <a:prstGeom prst="rect">
            <a:avLst/>
          </a:prstGeom>
        </p:spPr>
        <p:txBody>
          <a:bodyPr>
            <a:normAutofit/>
          </a:bodyPr>
          <a:lstStyle>
            <a:lvl1pPr defTabSz="859536">
              <a:defRPr sz="3200">
                <a:effectLst>
                  <a:outerShdw blurRad="38100" dist="35814" dir="2700000" rotWithShape="0">
                    <a:srgbClr val="000000">
                      <a:alpha val="43137"/>
                    </a:srgbClr>
                  </a:outerShdw>
                </a:effectLst>
              </a:defRPr>
            </a:lvl1pPr>
          </a:lstStyle>
          <a:p>
            <a:r>
              <a:rPr sz="4000" dirty="0"/>
              <a:t>Section 2: A Brief History of </a:t>
            </a:r>
            <a:r>
              <a:rPr lang="en-US" sz="4000" dirty="0"/>
              <a:t>Cuba</a:t>
            </a:r>
            <a:endParaRPr sz="4000" dirty="0"/>
          </a:p>
        </p:txBody>
      </p:sp>
      <p:sp>
        <p:nvSpPr>
          <p:cNvPr id="116" name="Shape 116"/>
          <p:cNvSpPr>
            <a:spLocks noGrp="1"/>
          </p:cNvSpPr>
          <p:nvPr>
            <p:ph type="body" idx="1"/>
          </p:nvPr>
        </p:nvSpPr>
        <p:spPr>
          <a:xfrm>
            <a:off x="457200" y="1673352"/>
            <a:ext cx="8229600" cy="4346448"/>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Spanish-American War</a:t>
            </a:r>
            <a:endParaRPr dirty="0"/>
          </a:p>
          <a:p>
            <a:pPr marL="742950" lvl="1" indent="-285750">
              <a:lnSpc>
                <a:spcPct val="100000"/>
              </a:lnSpc>
              <a:spcBef>
                <a:spcPts val="600"/>
              </a:spcBef>
              <a:buFont typeface="Arial"/>
              <a:defRPr sz="2800"/>
            </a:pPr>
            <a:r>
              <a:rPr lang="en-US" dirty="0"/>
              <a:t>embargo</a:t>
            </a:r>
            <a:endParaRPr dirty="0"/>
          </a:p>
          <a:p>
            <a:pPr marL="742950" lvl="1" indent="-285750">
              <a:lnSpc>
                <a:spcPct val="100000"/>
              </a:lnSpc>
              <a:spcBef>
                <a:spcPts val="600"/>
              </a:spcBef>
              <a:buFont typeface="Arial"/>
              <a:defRPr sz="2800"/>
            </a:pPr>
            <a:r>
              <a:rPr lang="en-US" dirty="0"/>
              <a:t>Cuban Missile Crisis</a:t>
            </a:r>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sz="4200" dirty="0"/>
              <a:t>Colonial Times and Independence</a:t>
            </a:r>
            <a:endParaRPr sz="4200" dirty="0"/>
          </a:p>
        </p:txBody>
      </p:sp>
      <p:sp>
        <p:nvSpPr>
          <p:cNvPr id="120" name="Shape 120"/>
          <p:cNvSpPr>
            <a:spLocks noGrp="1"/>
          </p:cNvSpPr>
          <p:nvPr>
            <p:ph type="body" idx="1"/>
          </p:nvPr>
        </p:nvSpPr>
        <p:spPr>
          <a:xfrm>
            <a:off x="453349" y="961306"/>
            <a:ext cx="8229601" cy="5504877"/>
          </a:xfrm>
          <a:prstGeom prst="rect">
            <a:avLst/>
          </a:prstGeom>
        </p:spPr>
        <p:txBody>
          <a:bodyPr>
            <a:noAutofit/>
          </a:bodyPr>
          <a:lstStyle/>
          <a:p>
            <a:pPr marL="593955" indent="-593955" defTabSz="715609">
              <a:spcBef>
                <a:spcPts val="500"/>
              </a:spcBef>
              <a:defRPr sz="2494"/>
            </a:pPr>
            <a:r>
              <a:rPr lang="en-US" sz="2400" dirty="0"/>
              <a:t>Cuba’s islands were among those explored by Christopher Columbus in 1492.</a:t>
            </a:r>
          </a:p>
          <a:p>
            <a:pPr marL="593955" indent="-593955" defTabSz="715609">
              <a:spcBef>
                <a:spcPts val="500"/>
              </a:spcBef>
              <a:defRPr sz="2494"/>
            </a:pPr>
            <a:r>
              <a:rPr lang="en-US" sz="2400" dirty="0"/>
              <a:t>In 1511, Spanish settlers and African slaves made the first European settlement, with experimentation leading to the growth of cash crops like tobacco and sugarcane and increased use of African slaves as laborers.</a:t>
            </a:r>
          </a:p>
          <a:p>
            <a:pPr marL="1054204" lvl="2" indent="-593955" defTabSz="715609">
              <a:spcBef>
                <a:spcPts val="500"/>
              </a:spcBef>
              <a:buFont typeface="Arial" charset="0"/>
              <a:buChar char="•"/>
              <a:defRPr sz="2494"/>
            </a:pPr>
            <a:r>
              <a:rPr lang="en-US" sz="2400" dirty="0"/>
              <a:t>It is believed over half a million people were brought from Africa as slaves to Cuba until 1886.</a:t>
            </a:r>
            <a:endParaRPr sz="2400" dirty="0"/>
          </a:p>
          <a:p>
            <a:pPr marL="593955" indent="-593955" defTabSz="715609">
              <a:spcBef>
                <a:spcPts val="500"/>
              </a:spcBef>
              <a:defRPr sz="2494"/>
            </a:pPr>
            <a:r>
              <a:rPr lang="en-US" sz="2400" dirty="0"/>
              <a:t>The Ten Years’ War (1868-1878) was a bloody revolution attempt by Cubans to gain freedom from Spain, but it ended with Spain sending in more troops to maintain control.</a:t>
            </a:r>
          </a:p>
          <a:p>
            <a:pPr marL="593955" indent="-593955" defTabSz="715609">
              <a:spcBef>
                <a:spcPts val="500"/>
              </a:spcBef>
              <a:defRPr sz="2494"/>
            </a:pPr>
            <a:r>
              <a:rPr lang="en-US" sz="2400" dirty="0"/>
              <a:t>The USS Maine was blown up in the Havana harbor in 1898, which led to the </a:t>
            </a:r>
            <a:r>
              <a:rPr lang="en-US" sz="2400" b="1" dirty="0"/>
              <a:t>Spanish-American War</a:t>
            </a:r>
            <a:r>
              <a:rPr lang="en-US" sz="2400" dirty="0"/>
              <a:t>.</a:t>
            </a:r>
          </a:p>
          <a:p>
            <a:pPr marL="1054204" lvl="2" indent="-593955" defTabSz="715609">
              <a:spcBef>
                <a:spcPts val="500"/>
              </a:spcBef>
              <a:defRPr sz="2494"/>
            </a:pPr>
            <a:r>
              <a:rPr lang="en-US" sz="2400" dirty="0"/>
              <a:t>After the conflict, the United States assisted Cuba in becoming an independent country in 1902.</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1"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1"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1" nodeType="afterEffect">
                                  <p:stCondLst>
                                    <p:cond delay="0"/>
                                  </p:stCondLst>
                                  <p:iterate>
                                    <p:tmAbs val="0"/>
                                  </p:iterate>
                                  <p:childTnLst>
                                    <p:set>
                                      <p:cBhvr>
                                        <p:cTn id="36" fill="hold"/>
                                        <p:tgtEl>
                                          <p:spTgt spid="120">
                                            <p:txEl>
                                              <p:pRg st="5" end="5"/>
                                            </p:txEl>
                                          </p:spTgt>
                                        </p:tgtEl>
                                        <p:attrNameLst>
                                          <p:attrName>style.visibility</p:attrName>
                                        </p:attrNameLst>
                                      </p:cBhvr>
                                      <p:to>
                                        <p:strVal val="visible"/>
                                      </p:to>
                                    </p:set>
                                    <p:anim calcmode="lin" valueType="num">
                                      <p:cBhvr>
                                        <p:cTn id="37"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dirty="0"/>
              <a:t>The Cuban Revolution</a:t>
            </a:r>
            <a:endParaRPr dirty="0"/>
          </a:p>
        </p:txBody>
      </p:sp>
      <p:sp>
        <p:nvSpPr>
          <p:cNvPr id="120" name="Shape 120"/>
          <p:cNvSpPr>
            <a:spLocks noGrp="1"/>
          </p:cNvSpPr>
          <p:nvPr>
            <p:ph type="body" idx="1"/>
          </p:nvPr>
        </p:nvSpPr>
        <p:spPr>
          <a:xfrm>
            <a:off x="453349" y="941644"/>
            <a:ext cx="8229601" cy="5524540"/>
          </a:xfrm>
          <a:prstGeom prst="rect">
            <a:avLst/>
          </a:prstGeom>
        </p:spPr>
        <p:txBody>
          <a:bodyPr>
            <a:noAutofit/>
          </a:bodyPr>
          <a:lstStyle/>
          <a:p>
            <a:pPr marL="593955" indent="-593955" defTabSz="715609">
              <a:spcBef>
                <a:spcPts val="500"/>
              </a:spcBef>
              <a:defRPr sz="2494"/>
            </a:pPr>
            <a:r>
              <a:rPr lang="en-US" sz="2500" dirty="0"/>
              <a:t>Cuba had political problems for the first half of the 20</a:t>
            </a:r>
            <a:r>
              <a:rPr lang="en-US" sz="2500" baseline="30000" dirty="0"/>
              <a:t>th</a:t>
            </a:r>
            <a:r>
              <a:rPr lang="en-US" sz="2500" dirty="0"/>
              <a:t> century, and American businesses were trading with Cuba at the same time.</a:t>
            </a:r>
          </a:p>
          <a:p>
            <a:pPr marL="593955" indent="-593955" defTabSz="715609">
              <a:spcBef>
                <a:spcPts val="500"/>
              </a:spcBef>
              <a:defRPr sz="2494"/>
            </a:pPr>
            <a:r>
              <a:rPr lang="en-US" sz="2500" dirty="0"/>
              <a:t>In 1952, former president </a:t>
            </a:r>
            <a:r>
              <a:rPr lang="en-US" sz="2500" dirty="0" err="1"/>
              <a:t>Fulgencio</a:t>
            </a:r>
            <a:r>
              <a:rPr lang="en-US" sz="2500" dirty="0"/>
              <a:t> Batista made himself dictator.</a:t>
            </a:r>
          </a:p>
          <a:p>
            <a:pPr marL="1054204" lvl="2" indent="-593955" defTabSz="715609">
              <a:spcBef>
                <a:spcPts val="500"/>
              </a:spcBef>
              <a:buFont typeface="Arial" charset="0"/>
              <a:buChar char="•"/>
              <a:defRPr sz="2494"/>
            </a:pPr>
            <a:r>
              <a:rPr lang="en-US" sz="2500" dirty="0"/>
              <a:t>There were many who were unhappy with his rule, there was much poverty, and education and healthcare in the country were not good.</a:t>
            </a:r>
            <a:endParaRPr sz="2500" dirty="0"/>
          </a:p>
          <a:p>
            <a:pPr marL="593955" indent="-593955" defTabSz="715609">
              <a:spcBef>
                <a:spcPts val="500"/>
              </a:spcBef>
              <a:defRPr sz="2494"/>
            </a:pPr>
            <a:r>
              <a:rPr lang="en-US" sz="2500" dirty="0"/>
              <a:t>In 1959, Fidel Castro led a group of rebels against Batista, and many Cubans joined his cause.</a:t>
            </a:r>
          </a:p>
          <a:p>
            <a:pPr marL="1054204" lvl="2" indent="-593955" defTabSz="715609">
              <a:spcBef>
                <a:spcPts val="500"/>
              </a:spcBef>
              <a:buFont typeface="Arial" charset="0"/>
              <a:buChar char="•"/>
              <a:defRPr sz="2494"/>
            </a:pPr>
            <a:r>
              <a:rPr lang="en-US" sz="2500" dirty="0"/>
              <a:t>Castro asked for help from the United States with the promise that he would make Cuba a democracy.</a:t>
            </a:r>
          </a:p>
          <a:p>
            <a:pPr marL="593955" indent="-593955" defTabSz="715609">
              <a:spcBef>
                <a:spcPts val="500"/>
              </a:spcBef>
              <a:defRPr sz="2494"/>
            </a:pPr>
            <a:r>
              <a:rPr lang="en-US" sz="2500" dirty="0"/>
              <a:t>However, once he defeated Batista’s government in 1959, he made himself dictator, made the country communist, and claimed all American-owned property in Cuba for the country.</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Tree>
    <p:extLst>
      <p:ext uri="{BB962C8B-B14F-4D97-AF65-F5344CB8AC3E}">
        <p14:creationId xmlns:p14="http://schemas.microsoft.com/office/powerpoint/2010/main" val="1427348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0">
                                            <p:txEl>
                                              <p:pRg st="5" end="5"/>
                                            </p:txEl>
                                          </p:spTgt>
                                        </p:tgtEl>
                                        <p:attrNameLst>
                                          <p:attrName>style.visibility</p:attrName>
                                        </p:attrNameLst>
                                      </p:cBhvr>
                                      <p:to>
                                        <p:strVal val="visible"/>
                                      </p:to>
                                    </p:set>
                                    <p:anim calcmode="lin" valueType="num">
                                      <p:cBhvr>
                                        <p:cTn id="37"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1" y="1"/>
            <a:ext cx="9144000" cy="941642"/>
          </a:xfrm>
          <a:prstGeom prst="rect">
            <a:avLst/>
          </a:prstGeom>
        </p:spPr>
        <p:txBody>
          <a:bodyPr>
            <a:noAutofit/>
          </a:bodyPr>
          <a:lstStyle/>
          <a:p>
            <a:r>
              <a:rPr lang="en-US" dirty="0"/>
              <a:t>The Cuban Revolution (cont.)</a:t>
            </a:r>
            <a:endParaRPr dirty="0"/>
          </a:p>
        </p:txBody>
      </p:sp>
      <p:sp>
        <p:nvSpPr>
          <p:cNvPr id="120" name="Shape 120"/>
          <p:cNvSpPr>
            <a:spLocks noGrp="1"/>
          </p:cNvSpPr>
          <p:nvPr>
            <p:ph type="body" idx="1"/>
          </p:nvPr>
        </p:nvSpPr>
        <p:spPr>
          <a:xfrm>
            <a:off x="453349" y="941644"/>
            <a:ext cx="8229601" cy="5524540"/>
          </a:xfrm>
          <a:prstGeom prst="rect">
            <a:avLst/>
          </a:prstGeom>
        </p:spPr>
        <p:txBody>
          <a:bodyPr>
            <a:noAutofit/>
          </a:bodyPr>
          <a:lstStyle/>
          <a:p>
            <a:pPr marL="593955" indent="-593955" defTabSz="715609">
              <a:spcBef>
                <a:spcPts val="500"/>
              </a:spcBef>
              <a:defRPr sz="2494"/>
            </a:pPr>
            <a:r>
              <a:rPr lang="en-US" sz="2300" dirty="0"/>
              <a:t>Many changes occurred under Castro’s rule.</a:t>
            </a:r>
          </a:p>
          <a:p>
            <a:pPr marL="1054204" lvl="2" indent="-593955" defTabSz="715609">
              <a:spcBef>
                <a:spcPts val="500"/>
              </a:spcBef>
              <a:buFont typeface="Arial" charset="0"/>
              <a:buChar char="•"/>
              <a:defRPr sz="2494"/>
            </a:pPr>
            <a:r>
              <a:rPr lang="en-US" sz="2300" dirty="0"/>
              <a:t>Castro had Batista supporters arrested and executed or sent to prison for decades.</a:t>
            </a:r>
          </a:p>
          <a:p>
            <a:pPr marL="1054204" lvl="2" indent="-593955" defTabSz="715609">
              <a:spcBef>
                <a:spcPts val="500"/>
              </a:spcBef>
              <a:buFont typeface="Arial" charset="0"/>
              <a:buChar char="•"/>
              <a:defRPr sz="2494"/>
            </a:pPr>
            <a:r>
              <a:rPr lang="en-US" sz="2300" dirty="0"/>
              <a:t>Cubans could no longer protest the government, and they lost religious freedom.</a:t>
            </a:r>
          </a:p>
          <a:p>
            <a:pPr marL="1054204" lvl="2" indent="-593955" defTabSz="715609">
              <a:spcBef>
                <a:spcPts val="500"/>
              </a:spcBef>
              <a:buFont typeface="Arial" charset="0"/>
              <a:buChar char="•"/>
              <a:defRPr sz="2494"/>
            </a:pPr>
            <a:r>
              <a:rPr lang="en-US" sz="2300" dirty="0"/>
              <a:t>The government shut down newspapers, radio, and television, and the government became the only source of news.</a:t>
            </a:r>
          </a:p>
          <a:p>
            <a:pPr marL="593955" indent="-593955" defTabSz="715609">
              <a:spcBef>
                <a:spcPts val="500"/>
              </a:spcBef>
              <a:defRPr sz="2494"/>
            </a:pPr>
            <a:r>
              <a:rPr lang="en-US" sz="2300" dirty="0"/>
              <a:t>Because of these harsh events, the United States put an </a:t>
            </a:r>
            <a:r>
              <a:rPr lang="en-US" sz="2300" b="1" dirty="0"/>
              <a:t>embargo</a:t>
            </a:r>
            <a:r>
              <a:rPr lang="en-US" sz="2300" dirty="0"/>
              <a:t> on Cuban goods.</a:t>
            </a:r>
          </a:p>
          <a:p>
            <a:pPr marL="1054204" lvl="2" indent="-593955" defTabSz="715609">
              <a:spcBef>
                <a:spcPts val="500"/>
              </a:spcBef>
              <a:buFont typeface="Arial" charset="0"/>
              <a:buChar char="•"/>
              <a:defRPr sz="2494"/>
            </a:pPr>
            <a:r>
              <a:rPr lang="en-US" sz="2300" dirty="0"/>
              <a:t>The Soviet Union became friends with Cuba, buying their sugarcane and supplying them with weapons and other goods.</a:t>
            </a:r>
          </a:p>
          <a:p>
            <a:pPr marL="1054204" lvl="2" indent="-593955" defTabSz="715609">
              <a:spcBef>
                <a:spcPts val="500"/>
              </a:spcBef>
              <a:buFont typeface="Arial" charset="0"/>
              <a:buChar char="•"/>
              <a:defRPr sz="2494"/>
            </a:pPr>
            <a:r>
              <a:rPr lang="en-US" sz="2300" dirty="0"/>
              <a:t>The Soviets also educated young Cubans and trained their military.</a:t>
            </a:r>
            <a:endParaRPr sz="2300" dirty="0"/>
          </a:p>
          <a:p>
            <a:pPr marL="593955" indent="-593955" defTabSz="715609">
              <a:spcBef>
                <a:spcPts val="500"/>
              </a:spcBef>
              <a:defRPr sz="2494"/>
            </a:pPr>
            <a:r>
              <a:rPr lang="en-US" sz="2300" dirty="0"/>
              <a:t>Cubans did experience improved schools and hospitals, and women and blacks became better educated and employed.</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extLst>
      <p:ext uri="{BB962C8B-B14F-4D97-AF65-F5344CB8AC3E}">
        <p14:creationId xmlns:p14="http://schemas.microsoft.com/office/powerpoint/2010/main" val="13683529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20">
                                            <p:txEl>
                                              <p:pRg st="0" end="0"/>
                                            </p:txEl>
                                          </p:spTgt>
                                        </p:tgtEl>
                                        <p:attrNameLst>
                                          <p:attrName>style.visibility</p:attrName>
                                        </p:attrNameLst>
                                      </p:cBhvr>
                                      <p:to>
                                        <p:strVal val="visible"/>
                                      </p:to>
                                    </p:set>
                                    <p:anim calcmode="lin" valueType="num">
                                      <p:cBhvr>
                                        <p:cTn id="12"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20">
                                            <p:txEl>
                                              <p:pRg st="1" end="1"/>
                                            </p:txEl>
                                          </p:spTgt>
                                        </p:tgtEl>
                                        <p:attrNameLst>
                                          <p:attrName>style.visibility</p:attrName>
                                        </p:attrNameLst>
                                      </p:cBhvr>
                                      <p:to>
                                        <p:strVal val="visible"/>
                                      </p:to>
                                    </p:set>
                                    <p:anim calcmode="lin" valueType="num">
                                      <p:cBhvr>
                                        <p:cTn id="17"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20">
                                            <p:txEl>
                                              <p:pRg st="2" end="2"/>
                                            </p:txEl>
                                          </p:spTgt>
                                        </p:tgtEl>
                                        <p:attrNameLst>
                                          <p:attrName>style.visibility</p:attrName>
                                        </p:attrNameLst>
                                      </p:cBhvr>
                                      <p:to>
                                        <p:strVal val="visible"/>
                                      </p:to>
                                    </p:set>
                                    <p:anim calcmode="lin" valueType="num">
                                      <p:cBhvr>
                                        <p:cTn id="22"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20">
                                            <p:txEl>
                                              <p:pRg st="3" end="3"/>
                                            </p:txEl>
                                          </p:spTgt>
                                        </p:tgtEl>
                                        <p:attrNameLst>
                                          <p:attrName>style.visibility</p:attrName>
                                        </p:attrNameLst>
                                      </p:cBhvr>
                                      <p:to>
                                        <p:strVal val="visible"/>
                                      </p:to>
                                    </p:set>
                                    <p:anim calcmode="lin" valueType="num">
                                      <p:cBhvr>
                                        <p:cTn id="27"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20">
                                            <p:txEl>
                                              <p:pRg st="4" end="4"/>
                                            </p:txEl>
                                          </p:spTgt>
                                        </p:tgtEl>
                                        <p:attrNameLst>
                                          <p:attrName>style.visibility</p:attrName>
                                        </p:attrNameLst>
                                      </p:cBhvr>
                                      <p:to>
                                        <p:strVal val="visible"/>
                                      </p:to>
                                    </p:set>
                                    <p:anim calcmode="lin" valueType="num">
                                      <p:cBhvr>
                                        <p:cTn id="32"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20">
                                            <p:txEl>
                                              <p:pRg st="5" end="5"/>
                                            </p:txEl>
                                          </p:spTgt>
                                        </p:tgtEl>
                                        <p:attrNameLst>
                                          <p:attrName>style.visibility</p:attrName>
                                        </p:attrNameLst>
                                      </p:cBhvr>
                                      <p:to>
                                        <p:strVal val="visible"/>
                                      </p:to>
                                    </p:set>
                                    <p:anim calcmode="lin" valueType="num">
                                      <p:cBhvr>
                                        <p:cTn id="37"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20">
                                            <p:txEl>
                                              <p:pRg st="6" end="6"/>
                                            </p:txEl>
                                          </p:spTgt>
                                        </p:tgtEl>
                                        <p:attrNameLst>
                                          <p:attrName>style.visibility</p:attrName>
                                        </p:attrNameLst>
                                      </p:cBhvr>
                                      <p:to>
                                        <p:strVal val="visible"/>
                                      </p:to>
                                    </p:set>
                                    <p:anim calcmode="lin" valueType="num">
                                      <p:cBhvr>
                                        <p:cTn id="42" dur="500" fill="hold"/>
                                        <p:tgtEl>
                                          <p:spTgt spid="120">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20">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iterate>
                                    <p:tmAbs val="0"/>
                                  </p:iterate>
                                  <p:childTnLst>
                                    <p:set>
                                      <p:cBhvr>
                                        <p:cTn id="46" fill="hold"/>
                                        <p:tgtEl>
                                          <p:spTgt spid="120">
                                            <p:txEl>
                                              <p:pRg st="7" end="7"/>
                                            </p:txEl>
                                          </p:spTgt>
                                        </p:tgtEl>
                                        <p:attrNameLst>
                                          <p:attrName>style.visibility</p:attrName>
                                        </p:attrNameLst>
                                      </p:cBhvr>
                                      <p:to>
                                        <p:strVal val="visible"/>
                                      </p:to>
                                    </p:set>
                                    <p:anim calcmode="lin" valueType="num">
                                      <p:cBhvr>
                                        <p:cTn id="47" dur="500" fill="hold"/>
                                        <p:tgtEl>
                                          <p:spTgt spid="120">
                                            <p:txEl>
                                              <p:pRg st="7" end="7"/>
                                            </p:txEl>
                                          </p:spTgt>
                                        </p:tgtEl>
                                        <p:attrNameLst>
                                          <p:attrName>ppt_x</p:attrName>
                                        </p:attrNameLst>
                                      </p:cBhvr>
                                      <p:tavLst>
                                        <p:tav tm="0">
                                          <p:val>
                                            <p:strVal val="0-#ppt_w/2"/>
                                          </p:val>
                                        </p:tav>
                                        <p:tav tm="100000">
                                          <p:val>
                                            <p:strVal val="#ppt_x"/>
                                          </p:val>
                                        </p:tav>
                                      </p:tavLst>
                                    </p:anim>
                                    <p:anim calcmode="lin" valueType="num">
                                      <p:cBhvr>
                                        <p:cTn id="48" dur="500" fill="hold"/>
                                        <p:tgtEl>
                                          <p:spTgt spid="12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0" y="0"/>
            <a:ext cx="9144000" cy="859537"/>
          </a:xfrm>
          <a:prstGeom prst="rect">
            <a:avLst/>
          </a:prstGeom>
        </p:spPr>
        <p:txBody>
          <a:bodyPr>
            <a:noAutofit/>
          </a:bodyPr>
          <a:lstStyle/>
          <a:p>
            <a:r>
              <a:rPr lang="en-US" sz="3600" dirty="0"/>
              <a:t>Strained Relations with the United States</a:t>
            </a:r>
            <a:endParaRPr sz="3600" dirty="0"/>
          </a:p>
        </p:txBody>
      </p:sp>
      <p:sp>
        <p:nvSpPr>
          <p:cNvPr id="128" name="Shape 128"/>
          <p:cNvSpPr>
            <a:spLocks noGrp="1"/>
          </p:cNvSpPr>
          <p:nvPr>
            <p:ph type="body" idx="1"/>
          </p:nvPr>
        </p:nvSpPr>
        <p:spPr>
          <a:xfrm>
            <a:off x="457200" y="941832"/>
            <a:ext cx="8229600" cy="5586284"/>
          </a:xfrm>
          <a:prstGeom prst="rect">
            <a:avLst/>
          </a:prstGeom>
        </p:spPr>
        <p:txBody>
          <a:bodyPr>
            <a:noAutofit/>
          </a:bodyPr>
          <a:lstStyle/>
          <a:p>
            <a:pPr marL="534833" indent="-534833" defTabSz="644376">
              <a:spcBef>
                <a:spcPts val="500"/>
              </a:spcBef>
              <a:defRPr sz="2175"/>
            </a:pPr>
            <a:r>
              <a:rPr lang="en-US" sz="2900" dirty="0"/>
              <a:t>Castro’s government and the US government did not get along well during the remainder of the 20</a:t>
            </a:r>
            <a:r>
              <a:rPr lang="en-US" sz="2900" baseline="30000" dirty="0"/>
              <a:t>th</a:t>
            </a:r>
            <a:r>
              <a:rPr lang="en-US" sz="2900" dirty="0"/>
              <a:t> century.</a:t>
            </a:r>
            <a:endParaRPr sz="2900" dirty="0"/>
          </a:p>
          <a:p>
            <a:pPr marL="534833" indent="-534833" defTabSz="644376">
              <a:spcBef>
                <a:spcPts val="500"/>
              </a:spcBef>
              <a:defRPr sz="2175"/>
            </a:pPr>
            <a:r>
              <a:rPr lang="en-US" sz="2900" dirty="0"/>
              <a:t>The United States kept pressure on their communist neighbor, preventing travel between the countries and trying to prevent other countries from trading with the Cubans</a:t>
            </a:r>
            <a:r>
              <a:rPr sz="2900" dirty="0"/>
              <a:t>.</a:t>
            </a:r>
          </a:p>
          <a:p>
            <a:pPr marL="534833" indent="-534833" defTabSz="644376">
              <a:spcBef>
                <a:spcPts val="500"/>
              </a:spcBef>
              <a:defRPr sz="2175"/>
            </a:pPr>
            <a:r>
              <a:rPr lang="en-US" sz="2900" dirty="0"/>
              <a:t>At the same time, Cuba tried to spread communism into Latin America, providing training, money, and weapons for revolutionary cells.</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087357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0" y="0"/>
            <a:ext cx="9144000" cy="859537"/>
          </a:xfrm>
          <a:prstGeom prst="rect">
            <a:avLst/>
          </a:prstGeom>
        </p:spPr>
        <p:txBody>
          <a:bodyPr>
            <a:noAutofit/>
          </a:bodyPr>
          <a:lstStyle/>
          <a:p>
            <a:r>
              <a:rPr lang="en-US" sz="3100" dirty="0"/>
              <a:t>Strained Relations with the United States (cont.)</a:t>
            </a:r>
            <a:endParaRPr sz="3100" dirty="0"/>
          </a:p>
        </p:txBody>
      </p:sp>
      <p:sp>
        <p:nvSpPr>
          <p:cNvPr id="128" name="Shape 128"/>
          <p:cNvSpPr>
            <a:spLocks noGrp="1"/>
          </p:cNvSpPr>
          <p:nvPr>
            <p:ph type="body" idx="1"/>
          </p:nvPr>
        </p:nvSpPr>
        <p:spPr>
          <a:xfrm>
            <a:off x="457200" y="941832"/>
            <a:ext cx="8229600" cy="5586284"/>
          </a:xfrm>
          <a:prstGeom prst="rect">
            <a:avLst/>
          </a:prstGeom>
        </p:spPr>
        <p:txBody>
          <a:bodyPr>
            <a:noAutofit/>
          </a:bodyPr>
          <a:lstStyle/>
          <a:p>
            <a:pPr marL="534833" indent="-534833" defTabSz="644376">
              <a:spcBef>
                <a:spcPts val="500"/>
              </a:spcBef>
              <a:defRPr sz="2175"/>
            </a:pPr>
            <a:r>
              <a:rPr lang="en-US" sz="2550" dirty="0"/>
              <a:t>The Cuban Missile Crisis of 1962 was an event when the Soviets were allowed to build a missile-launching complex in Cuba, in range of the United States.</a:t>
            </a:r>
          </a:p>
          <a:p>
            <a:pPr marL="995082" lvl="2" indent="-534833" defTabSz="644376">
              <a:spcBef>
                <a:spcPts val="500"/>
              </a:spcBef>
              <a:buFont typeface="Arial" charset="0"/>
              <a:buChar char="•"/>
              <a:defRPr sz="2175"/>
            </a:pPr>
            <a:r>
              <a:rPr lang="en-US" sz="2550" dirty="0"/>
              <a:t>President John F. Kennedy demanded the removal of the missiles, and there was a tense period before the Soviets decided to remove the missiles.</a:t>
            </a:r>
          </a:p>
          <a:p>
            <a:pPr marL="534833" indent="-534833" defTabSz="644376">
              <a:spcBef>
                <a:spcPts val="500"/>
              </a:spcBef>
              <a:defRPr sz="2175"/>
            </a:pPr>
            <a:r>
              <a:rPr lang="en-US" sz="2550" dirty="0"/>
              <a:t>Relations did not improve over the next fifty years.</a:t>
            </a:r>
          </a:p>
          <a:p>
            <a:pPr marL="995082" lvl="2" indent="-534833" defTabSz="644376">
              <a:spcBef>
                <a:spcPts val="500"/>
              </a:spcBef>
              <a:defRPr sz="2175"/>
            </a:pPr>
            <a:r>
              <a:rPr lang="en-US" sz="2550" dirty="0"/>
              <a:t>The embargo was still in place, and many Cubans escaped the island in the 1980’s and 90’s, but they were being “allowed” to escape.</a:t>
            </a:r>
          </a:p>
          <a:p>
            <a:pPr marL="534833" indent="-534833" defTabSz="644376">
              <a:spcBef>
                <a:spcPts val="500"/>
              </a:spcBef>
              <a:defRPr sz="2175"/>
            </a:pPr>
            <a:r>
              <a:rPr lang="en-US" sz="2550" dirty="0"/>
              <a:t>In 2008, Fidel Castro turned power over to his brother, and in 2014, </a:t>
            </a:r>
            <a:r>
              <a:rPr lang="en-US" sz="2550" dirty="0" err="1"/>
              <a:t>Raúl</a:t>
            </a:r>
            <a:r>
              <a:rPr lang="en-US" sz="2550" dirty="0"/>
              <a:t> Castro and President Barack Obama announced the restoration of diplomatic relations between the countries.</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Tree>
    <p:extLst>
      <p:ext uri="{BB962C8B-B14F-4D97-AF65-F5344CB8AC3E}">
        <p14:creationId xmlns:p14="http://schemas.microsoft.com/office/powerpoint/2010/main" val="66303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0" y="0"/>
            <a:ext cx="9144000" cy="859537"/>
          </a:xfrm>
          <a:prstGeom prst="rect">
            <a:avLst/>
          </a:prstGeom>
        </p:spPr>
        <p:txBody>
          <a:bodyPr>
            <a:noAutofit/>
          </a:bodyPr>
          <a:lstStyle/>
          <a:p>
            <a:r>
              <a:rPr lang="en-US" sz="3600" dirty="0"/>
              <a:t>Cuba: A Rolling Car Museum?</a:t>
            </a:r>
            <a:endParaRPr sz="3600" dirty="0"/>
          </a:p>
        </p:txBody>
      </p:sp>
      <p:sp>
        <p:nvSpPr>
          <p:cNvPr id="128" name="Shape 128"/>
          <p:cNvSpPr>
            <a:spLocks noGrp="1"/>
          </p:cNvSpPr>
          <p:nvPr>
            <p:ph type="body" idx="1"/>
          </p:nvPr>
        </p:nvSpPr>
        <p:spPr>
          <a:xfrm>
            <a:off x="457200" y="941832"/>
            <a:ext cx="8229600" cy="5586284"/>
          </a:xfrm>
          <a:prstGeom prst="rect">
            <a:avLst/>
          </a:prstGeom>
        </p:spPr>
        <p:txBody>
          <a:bodyPr>
            <a:noAutofit/>
          </a:bodyPr>
          <a:lstStyle/>
          <a:p>
            <a:pPr marL="534833" indent="-534833" defTabSz="644376">
              <a:spcBef>
                <a:spcPts val="500"/>
              </a:spcBef>
              <a:defRPr sz="2175"/>
            </a:pPr>
            <a:r>
              <a:rPr lang="en-US" sz="2680" dirty="0"/>
              <a:t>The streets of Havana are full of old, operating cars, dating back to the 1950’s.</a:t>
            </a:r>
            <a:endParaRPr sz="2680" dirty="0"/>
          </a:p>
          <a:p>
            <a:pPr marL="534833" indent="-534833" defTabSz="644376">
              <a:spcBef>
                <a:spcPts val="500"/>
              </a:spcBef>
              <a:defRPr sz="2175"/>
            </a:pPr>
            <a:r>
              <a:rPr lang="en-US" sz="2680" dirty="0"/>
              <a:t>When Fidel came to power in 1959, he put an embargo on foreign-made cars</a:t>
            </a:r>
            <a:r>
              <a:rPr sz="2680" dirty="0"/>
              <a:t>.</a:t>
            </a:r>
            <a:endParaRPr lang="en-US" sz="2680" dirty="0"/>
          </a:p>
          <a:p>
            <a:pPr marL="995082" lvl="2" indent="-534833" defTabSz="644376">
              <a:spcBef>
                <a:spcPts val="500"/>
              </a:spcBef>
              <a:buFont typeface="Arial" charset="0"/>
              <a:buChar char="•"/>
              <a:defRPr sz="2175"/>
            </a:pPr>
            <a:r>
              <a:rPr lang="en-US" sz="2680" dirty="0"/>
              <a:t>This meant car owners had to get creative to keep their American and European cars from breaking down, such as scavenging from other cars or building their own homemade parts.</a:t>
            </a:r>
            <a:endParaRPr sz="2680" dirty="0"/>
          </a:p>
          <a:p>
            <a:pPr marL="534833" indent="-534833" defTabSz="644376">
              <a:spcBef>
                <a:spcPts val="500"/>
              </a:spcBef>
              <a:defRPr sz="2175"/>
            </a:pPr>
            <a:r>
              <a:rPr lang="en-US" sz="2680" dirty="0"/>
              <a:t>These old cars are still on the roads today, so some call the roads of Cuba a ‘rolling car museum’.</a:t>
            </a:r>
          </a:p>
          <a:p>
            <a:pPr marL="534833" indent="-534833" defTabSz="644376">
              <a:spcBef>
                <a:spcPts val="500"/>
              </a:spcBef>
              <a:defRPr sz="2175"/>
            </a:pPr>
            <a:r>
              <a:rPr lang="en-US" sz="2680" dirty="0"/>
              <a:t>The government has recently started allowing imports on cars again, and American car companies are anticipating a market for seat belts, working speedometers, and air conditioning.</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307306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77468"/>
          </a:xfrm>
          <a:prstGeom prst="rect">
            <a:avLst/>
          </a:prstGeom>
        </p:spPr>
      </p:pic>
      <p:sp>
        <p:nvSpPr>
          <p:cNvPr id="64" name="Shape 64"/>
          <p:cNvSpPr/>
          <p:nvPr/>
        </p:nvSpPr>
        <p:spPr>
          <a:xfrm>
            <a:off x="3386328" y="4465674"/>
            <a:ext cx="5757673" cy="1508711"/>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3445322" y="4489431"/>
            <a:ext cx="5766458" cy="140037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1: </a:t>
            </a:r>
            <a:r>
              <a:rPr sz="1700" u="sng" dirty="0">
                <a:solidFill>
                  <a:srgbClr val="0000FF"/>
                </a:solidFill>
                <a:uFill>
                  <a:solidFill>
                    <a:srgbClr val="0000FF"/>
                  </a:solidFill>
                </a:uFill>
                <a:hlinkClick r:id="rId3" action="ppaction://hlinksldjump"/>
              </a:rPr>
              <a:t>The Geography of</a:t>
            </a:r>
            <a:r>
              <a:rPr lang="en-US" sz="1700" u="sng" dirty="0">
                <a:solidFill>
                  <a:srgbClr val="0000FF"/>
                </a:solidFill>
                <a:uFill>
                  <a:solidFill>
                    <a:srgbClr val="0000FF"/>
                  </a:solidFill>
                </a:uFill>
                <a:hlinkClick r:id="rId3" action="ppaction://hlinksldjump"/>
              </a:rPr>
              <a:t> Cuba</a:t>
            </a:r>
            <a:endParaRPr sz="1700" u="sng" dirty="0">
              <a:solidFill>
                <a:srgbClr val="0000FF"/>
              </a:solidFill>
              <a:uFill>
                <a:solidFill>
                  <a:srgbClr val="0000FF"/>
                </a:solidFill>
              </a:uFill>
              <a:hlinkClick r:id="rId3"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2: </a:t>
            </a:r>
            <a:r>
              <a:rPr sz="1700" u="sng" dirty="0">
                <a:solidFill>
                  <a:srgbClr val="0000FF"/>
                </a:solidFill>
                <a:uFill>
                  <a:solidFill>
                    <a:srgbClr val="0000FF"/>
                  </a:solidFill>
                </a:uFill>
                <a:hlinkClick r:id="rId4" action="ppaction://hlinksldjump"/>
              </a:rPr>
              <a:t>A Brief History of </a:t>
            </a:r>
            <a:r>
              <a:rPr lang="en-US" sz="1700" u="sng" dirty="0">
                <a:solidFill>
                  <a:srgbClr val="0000FF"/>
                </a:solidFill>
                <a:uFill>
                  <a:solidFill>
                    <a:srgbClr val="0000FF"/>
                  </a:solidFill>
                </a:uFill>
                <a:hlinkClick r:id="rId4" action="ppaction://hlinksldjump"/>
              </a:rPr>
              <a:t>Cuba</a:t>
            </a:r>
            <a:endParaRPr sz="1700" u="sng" dirty="0">
              <a:solidFill>
                <a:srgbClr val="0000FF"/>
              </a:solidFill>
              <a:uFill>
                <a:solidFill>
                  <a:srgbClr val="0000FF"/>
                </a:solidFill>
              </a:uFill>
              <a:hlinkClick r:id="rId4"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3: </a:t>
            </a:r>
            <a:r>
              <a:rPr lang="en-US" sz="1700" u="sng" dirty="0">
                <a:solidFill>
                  <a:srgbClr val="0000FF"/>
                </a:solidFill>
                <a:uFill>
                  <a:solidFill>
                    <a:srgbClr val="0000FF"/>
                  </a:solidFill>
                </a:uFill>
                <a:hlinkClick r:id="rId5" action="ppaction://hlinksldjump"/>
              </a:rPr>
              <a:t>The Government of Cuba</a:t>
            </a:r>
            <a:endParaRPr sz="1700" u="sng" dirty="0">
              <a:solidFill>
                <a:srgbClr val="0000FF"/>
              </a:solidFill>
              <a:uFill>
                <a:solidFill>
                  <a:srgbClr val="0000FF"/>
                </a:solidFill>
              </a:uFill>
              <a:hlinkClick r:id="rId5" action="ppaction://hlinksldjump"/>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sz="1700" dirty="0"/>
              <a:t>Section 4: </a:t>
            </a:r>
            <a:r>
              <a:rPr lang="en-US" sz="1700" u="sng" dirty="0">
                <a:solidFill>
                  <a:srgbClr val="0000FF"/>
                </a:solidFill>
                <a:uFill>
                  <a:solidFill>
                    <a:srgbClr val="0000FF"/>
                  </a:solidFill>
                </a:uFill>
                <a:hlinkClick r:id="rId6" action="ppaction://hlinksldjump"/>
              </a:rPr>
              <a:t>The Economy of Cuba</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sz="1700" dirty="0">
                <a:solidFill>
                  <a:schemeClr val="tx2">
                    <a:lumMod val="20000"/>
                    <a:lumOff val="80000"/>
                  </a:schemeClr>
                </a:solidFill>
                <a:uFill>
                  <a:solidFill>
                    <a:srgbClr val="0000FF"/>
                  </a:solidFill>
                </a:uFill>
              </a:rPr>
              <a:t>Section 5: </a:t>
            </a:r>
            <a:r>
              <a:rPr lang="en-US" sz="1700" u="sng" dirty="0">
                <a:solidFill>
                  <a:srgbClr val="0000FF"/>
                </a:solidFill>
                <a:uFill>
                  <a:solidFill>
                    <a:srgbClr val="0000FF"/>
                  </a:solidFill>
                </a:uFill>
              </a:rPr>
              <a:t>US-Cuba Relations</a:t>
            </a:r>
            <a:endParaRPr sz="1700" dirty="0">
              <a:solidFill>
                <a:schemeClr val="tx2">
                  <a:lumMod val="20000"/>
                  <a:lumOff val="80000"/>
                </a:schemeClr>
              </a:solidFill>
              <a:uFill>
                <a:solidFill>
                  <a:srgbClr val="0000FF"/>
                </a:solidFill>
              </a:uFill>
              <a:hlinkClick r:id="rId6" action="ppaction://hlinksldjump"/>
            </a:endParaRPr>
          </a:p>
        </p:txBody>
      </p:sp>
      <p:sp>
        <p:nvSpPr>
          <p:cNvPr id="66" name="Shape 66"/>
          <p:cNvSpPr>
            <a:spLocks noGrp="1"/>
          </p:cNvSpPr>
          <p:nvPr>
            <p:ph type="sldNum" sz="quarter" idx="4294967295"/>
          </p:nvPr>
        </p:nvSpPr>
        <p:spPr>
          <a:xfrm>
            <a:off x="8655497" y="6521549"/>
            <a:ext cx="183701" cy="307773"/>
          </a:xfrm>
          <a:prstGeom prst="rect">
            <a:avLst/>
          </a:prstGeom>
          <a:extLst>
            <a:ext uri="{C572A759-6A51-4108-AA02-DFA0A04FC94B}">
              <ma14:wrappingTextBoxFlag xmlns:ma14="http://schemas.microsoft.com/office/mac/drawingml/2011/main" xmlns=""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Autofit/>
          </a:bodyPr>
          <a:lstStyle>
            <a:lvl1pPr defTabSz="804672">
              <a:defRPr sz="3800">
                <a:effectLst>
                  <a:outerShdw blurRad="38100" dist="33528" dir="2700000" rotWithShape="0">
                    <a:srgbClr val="000000">
                      <a:alpha val="43137"/>
                    </a:srgbClr>
                  </a:outerShdw>
                </a:effectLst>
              </a:defRPr>
            </a:lvl1pPr>
          </a:lstStyle>
          <a:p>
            <a:r>
              <a:rPr sz="4400" dirty="0"/>
              <a:t>Section 3:</a:t>
            </a:r>
            <a:r>
              <a:rPr lang="en-US" sz="4400" dirty="0"/>
              <a:t> Government of Cuba</a:t>
            </a:r>
            <a:endParaRPr sz="44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roles do citizens have in choosing their leaders in Cuba?</a:t>
            </a:r>
            <a:endParaRPr dirty="0"/>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4400" dirty="0"/>
              <a:t>Section 3: Government of Cuba</a:t>
            </a:r>
            <a:endParaRPr sz="44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unitary government</a:t>
            </a:r>
            <a:endParaRPr dirty="0"/>
          </a:p>
          <a:p>
            <a:pPr marL="742950" lvl="1" indent="-285750">
              <a:lnSpc>
                <a:spcPct val="100000"/>
              </a:lnSpc>
              <a:spcBef>
                <a:spcPts val="600"/>
              </a:spcBef>
              <a:buFont typeface="Arial"/>
              <a:defRPr sz="2800"/>
            </a:pPr>
            <a:r>
              <a:rPr lang="en-US" dirty="0"/>
              <a:t>National Assembly of People’s Power</a:t>
            </a:r>
            <a:endParaRPr dirty="0"/>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Tree>
    <p:extLst>
      <p:ext uri="{BB962C8B-B14F-4D97-AF65-F5344CB8AC3E}">
        <p14:creationId xmlns:p14="http://schemas.microsoft.com/office/powerpoint/2010/main" val="2093987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Structure of Government</a:t>
            </a:r>
            <a:endParaRPr dirty="0"/>
          </a:p>
        </p:txBody>
      </p:sp>
      <p:sp>
        <p:nvSpPr>
          <p:cNvPr id="165" name="Shape 165"/>
          <p:cNvSpPr>
            <a:spLocks noGrp="1"/>
          </p:cNvSpPr>
          <p:nvPr>
            <p:ph type="body" idx="1"/>
          </p:nvPr>
        </p:nvSpPr>
        <p:spPr>
          <a:xfrm>
            <a:off x="457200" y="1051560"/>
            <a:ext cx="8229600" cy="5476556"/>
          </a:xfrm>
          <a:prstGeom prst="rect">
            <a:avLst/>
          </a:prstGeom>
        </p:spPr>
        <p:txBody>
          <a:bodyPr>
            <a:normAutofit lnSpcReduction="10000"/>
          </a:bodyPr>
          <a:lstStyle/>
          <a:p>
            <a:pPr marL="538703" indent="-538703" defTabSz="649041">
              <a:spcBef>
                <a:spcPts val="400"/>
              </a:spcBef>
              <a:defRPr sz="2262"/>
            </a:pPr>
            <a:r>
              <a:rPr lang="en-US" sz="2500" dirty="0"/>
              <a:t>Cuba has a </a:t>
            </a:r>
            <a:r>
              <a:rPr lang="en-US" sz="2500" b="1" dirty="0"/>
              <a:t>unitary government</a:t>
            </a:r>
            <a:r>
              <a:rPr lang="en-US" sz="2500" dirty="0"/>
              <a:t>, which means power is organized from a strong central government that controls each of the smaller units in the country.</a:t>
            </a:r>
          </a:p>
          <a:p>
            <a:pPr marL="538703" indent="-538703" defTabSz="649041">
              <a:spcBef>
                <a:spcPts val="400"/>
              </a:spcBef>
              <a:defRPr sz="2262"/>
            </a:pPr>
            <a:r>
              <a:rPr lang="en-US" sz="2500" dirty="0"/>
              <a:t>The country is a communist dictatorship.</a:t>
            </a:r>
          </a:p>
          <a:p>
            <a:pPr marL="538703" indent="-538703" defTabSz="649041">
              <a:spcBef>
                <a:spcPts val="400"/>
              </a:spcBef>
              <a:defRPr sz="2262"/>
            </a:pPr>
            <a:r>
              <a:rPr lang="en-US" sz="2500" dirty="0"/>
              <a:t>Citizens may vote for members of the National Assembly of People’s Power, but only for candidates approved by the Communist Party.</a:t>
            </a:r>
          </a:p>
          <a:p>
            <a:pPr marL="998952" lvl="2" indent="-538703" defTabSz="649041">
              <a:spcBef>
                <a:spcPts val="400"/>
              </a:spcBef>
              <a:buFont typeface="Arial" charset="0"/>
              <a:buChar char="•"/>
              <a:defRPr sz="2262"/>
            </a:pPr>
            <a:r>
              <a:rPr lang="en-US" sz="2500" dirty="0"/>
              <a:t>The Communist Party controls all aspects of government.</a:t>
            </a:r>
          </a:p>
          <a:p>
            <a:pPr marL="538703" indent="-538703" defTabSz="649041">
              <a:spcBef>
                <a:spcPts val="400"/>
              </a:spcBef>
              <a:defRPr sz="2262"/>
            </a:pPr>
            <a:r>
              <a:rPr lang="en-US" sz="2500" dirty="0"/>
              <a:t>The leader carries the title of president of the Council of State, is elected by representatives of the populous, and has limits on the amount of terms he can serve.</a:t>
            </a:r>
          </a:p>
          <a:p>
            <a:pPr marL="538703" indent="-538703" defTabSz="649041">
              <a:spcBef>
                <a:spcPts val="400"/>
              </a:spcBef>
              <a:defRPr sz="2262"/>
            </a:pPr>
            <a:r>
              <a:rPr lang="en-US" sz="2500" dirty="0"/>
              <a:t>The legislative body, the National Assembly of People’s Power, has 612 representatives who serve 5-year terms.</a:t>
            </a:r>
          </a:p>
          <a:p>
            <a:pPr marL="998952" lvl="2" indent="-538703" defTabSz="649041">
              <a:spcBef>
                <a:spcPts val="400"/>
              </a:spcBef>
              <a:defRPr sz="2262"/>
            </a:pPr>
            <a:r>
              <a:rPr lang="en-US" sz="2500" dirty="0"/>
              <a:t>Despite this, the Council of State still makes many of the decisions for the country.</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65">
                                            <p:txEl>
                                              <p:pRg st="4" end="4"/>
                                            </p:txEl>
                                          </p:spTgt>
                                        </p:tgtEl>
                                        <p:attrNameLst>
                                          <p:attrName>style.visibility</p:attrName>
                                        </p:attrNameLst>
                                      </p:cBhvr>
                                      <p:to>
                                        <p:strVal val="visible"/>
                                      </p:to>
                                    </p:set>
                                    <p:anim calcmode="lin" valueType="num">
                                      <p:cBhvr>
                                        <p:cTn id="32"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iterate>
                                    <p:tmAbs val="0"/>
                                  </p:iterate>
                                  <p:childTnLst>
                                    <p:set>
                                      <p:cBhvr>
                                        <p:cTn id="36" fill="hold"/>
                                        <p:tgtEl>
                                          <p:spTgt spid="165">
                                            <p:txEl>
                                              <p:pRg st="5" end="5"/>
                                            </p:txEl>
                                          </p:spTgt>
                                        </p:tgtEl>
                                        <p:attrNameLst>
                                          <p:attrName>style.visibility</p:attrName>
                                        </p:attrNameLst>
                                      </p:cBhvr>
                                      <p:to>
                                        <p:strVal val="visible"/>
                                      </p:to>
                                    </p:set>
                                    <p:anim calcmode="lin" valueType="num">
                                      <p:cBhvr>
                                        <p:cTn id="37"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8"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iterate>
                                    <p:tmAbs val="0"/>
                                  </p:iterate>
                                  <p:childTnLst>
                                    <p:set>
                                      <p:cBhvr>
                                        <p:cTn id="41" fill="hold"/>
                                        <p:tgtEl>
                                          <p:spTgt spid="165">
                                            <p:txEl>
                                              <p:pRg st="6" end="6"/>
                                            </p:txEl>
                                          </p:spTgt>
                                        </p:tgtEl>
                                        <p:attrNameLst>
                                          <p:attrName>style.visibility</p:attrName>
                                        </p:attrNameLst>
                                      </p:cBhvr>
                                      <p:to>
                                        <p:strVal val="visible"/>
                                      </p:to>
                                    </p:set>
                                    <p:anim calcmode="lin" valueType="num">
                                      <p:cBhvr>
                                        <p:cTn id="42" dur="500" fill="hold"/>
                                        <p:tgtEl>
                                          <p:spTgt spid="165">
                                            <p:txEl>
                                              <p:pRg st="6" end="6"/>
                                            </p:txEl>
                                          </p:spTgt>
                                        </p:tgtEl>
                                        <p:attrNameLst>
                                          <p:attrName>ppt_x</p:attrName>
                                        </p:attrNameLst>
                                      </p:cBhvr>
                                      <p:tavLst>
                                        <p:tav tm="0">
                                          <p:val>
                                            <p:strVal val="0-#ppt_w/2"/>
                                          </p:val>
                                        </p:tav>
                                        <p:tav tm="100000">
                                          <p:val>
                                            <p:strVal val="#ppt_x"/>
                                          </p:val>
                                        </p:tav>
                                      </p:tavLst>
                                    </p:anim>
                                    <p:anim calcmode="lin" valueType="num">
                                      <p:cBhvr>
                                        <p:cTn id="43" dur="500" fill="hold"/>
                                        <p:tgtEl>
                                          <p:spTgt spid="16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1"/>
            <a:ext cx="9143999" cy="1051560"/>
          </a:xfrm>
          <a:prstGeom prst="rect">
            <a:avLst/>
          </a:prstGeom>
        </p:spPr>
        <p:txBody>
          <a:bodyPr>
            <a:normAutofit/>
          </a:bodyPr>
          <a:lstStyle/>
          <a:p>
            <a:r>
              <a:rPr lang="en-US" dirty="0"/>
              <a:t>Citizen Participation</a:t>
            </a:r>
            <a:endParaRPr dirty="0"/>
          </a:p>
        </p:txBody>
      </p:sp>
      <p:sp>
        <p:nvSpPr>
          <p:cNvPr id="165" name="Shape 165"/>
          <p:cNvSpPr>
            <a:spLocks noGrp="1"/>
          </p:cNvSpPr>
          <p:nvPr>
            <p:ph type="body" idx="1"/>
          </p:nvPr>
        </p:nvSpPr>
        <p:spPr>
          <a:xfrm>
            <a:off x="457200" y="1104696"/>
            <a:ext cx="8229600" cy="5423420"/>
          </a:xfrm>
          <a:prstGeom prst="rect">
            <a:avLst/>
          </a:prstGeom>
        </p:spPr>
        <p:txBody>
          <a:bodyPr>
            <a:noAutofit/>
          </a:bodyPr>
          <a:lstStyle/>
          <a:p>
            <a:pPr marL="538703" indent="-538703" defTabSz="649041">
              <a:spcBef>
                <a:spcPts val="400"/>
              </a:spcBef>
              <a:defRPr sz="2262"/>
            </a:pPr>
            <a:r>
              <a:rPr lang="en-US" sz="2900" dirty="0"/>
              <a:t>Cuba calls itself a democracy because people vote in elections, but it is not actually possible for a person to be elected to office without the approval of the Communist Party of Cuba.</a:t>
            </a:r>
          </a:p>
          <a:p>
            <a:pPr marL="538703" indent="-538703" defTabSz="649041">
              <a:spcBef>
                <a:spcPts val="400"/>
              </a:spcBef>
              <a:defRPr sz="2262"/>
            </a:pPr>
            <a:r>
              <a:rPr lang="en-US" sz="2900" dirty="0"/>
              <a:t>Cuban citizens have little power in their government despite the ability to vote.</a:t>
            </a:r>
          </a:p>
          <a:p>
            <a:pPr marL="538703" indent="-538703" defTabSz="649041">
              <a:spcBef>
                <a:spcPts val="400"/>
              </a:spcBef>
              <a:defRPr sz="2262"/>
            </a:pPr>
            <a:r>
              <a:rPr lang="en-US" sz="2900" dirty="0"/>
              <a:t>Men and women age 16 and up can vote if they choose.</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5" name="Shape 109"/>
          <p:cNvSpPr/>
          <p:nvPr/>
        </p:nvSpPr>
        <p:spPr>
          <a:xfrm>
            <a:off x="6621706" y="6105653"/>
            <a:ext cx="2428388" cy="3693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endParaRPr lang="en-US" u="sng" dirty="0">
              <a:solidFill>
                <a:srgbClr val="0000FF"/>
              </a:solidFill>
              <a:uFill>
                <a:solidFill>
                  <a:srgbClr val="0000FF"/>
                </a:solidFill>
              </a:uFill>
              <a:hlinkClick r:id="rId2" action="ppaction://hlinksldjump"/>
            </a:endParaRPr>
          </a:p>
        </p:txBody>
      </p:sp>
    </p:spTree>
    <p:extLst>
      <p:ext uri="{BB962C8B-B14F-4D97-AF65-F5344CB8AC3E}">
        <p14:creationId xmlns:p14="http://schemas.microsoft.com/office/powerpoint/2010/main" val="1728501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sz="4400" dirty="0"/>
              <a:t>Section </a:t>
            </a:r>
            <a:r>
              <a:rPr lang="en-US" sz="4400" dirty="0"/>
              <a:t>4</a:t>
            </a:r>
            <a:r>
              <a:rPr sz="4400" dirty="0"/>
              <a:t>: </a:t>
            </a:r>
            <a:r>
              <a:rPr lang="en-US" sz="4400" dirty="0"/>
              <a:t>Economy of Cuba</a:t>
            </a:r>
            <a:endParaRPr sz="4400" dirty="0"/>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rPr dirty="0"/>
              <a:t>Essential Question:</a:t>
            </a:r>
          </a:p>
          <a:p>
            <a:pPr lvl="1"/>
            <a:r>
              <a:rPr lang="en-US" dirty="0"/>
              <a:t>What is the standard of living of Cuba’s people</a:t>
            </a:r>
            <a:r>
              <a:rPr dirty="0"/>
              <a:t>?</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Tree>
    <p:extLst>
      <p:ext uri="{BB962C8B-B14F-4D97-AF65-F5344CB8AC3E}">
        <p14:creationId xmlns:p14="http://schemas.microsoft.com/office/powerpoint/2010/main" val="13364745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0" y="0"/>
            <a:ext cx="9144000" cy="1143000"/>
          </a:xfrm>
          <a:prstGeom prst="rect">
            <a:avLst/>
          </a:prstGeom>
        </p:spPr>
        <p:txBody>
          <a:bodyPr>
            <a:normAutofit/>
          </a:bodyPr>
          <a:lstStyle>
            <a:lvl1pPr defTabSz="804672">
              <a:defRPr sz="3800">
                <a:effectLst>
                  <a:outerShdw blurRad="38100" dist="33528" dir="2700000" rotWithShape="0">
                    <a:srgbClr val="000000">
                      <a:alpha val="43137"/>
                    </a:srgbClr>
                  </a:outerShdw>
                </a:effectLst>
              </a:defRPr>
            </a:lvl1pPr>
          </a:lstStyle>
          <a:p>
            <a:r>
              <a:rPr lang="en-US" sz="4400" dirty="0"/>
              <a:t>Section 4: Economy of Cuba</a:t>
            </a:r>
            <a:endParaRPr sz="4400" dirty="0"/>
          </a:p>
        </p:txBody>
      </p:sp>
      <p:sp>
        <p:nvSpPr>
          <p:cNvPr id="161" name="Shape 161"/>
          <p:cNvSpPr>
            <a:spLocks noGrp="1"/>
          </p:cNvSpPr>
          <p:nvPr>
            <p:ph type="body" idx="1"/>
          </p:nvPr>
        </p:nvSpPr>
        <p:spPr>
          <a:xfrm>
            <a:off x="457200" y="1718910"/>
            <a:ext cx="8229600" cy="437709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Cuban convertible peso (CUC)</a:t>
            </a:r>
            <a:endParaRPr dirty="0"/>
          </a:p>
          <a:p>
            <a:pPr marL="742950" lvl="1" indent="-285750">
              <a:lnSpc>
                <a:spcPct val="100000"/>
              </a:lnSpc>
              <a:spcBef>
                <a:spcPts val="600"/>
              </a:spcBef>
              <a:buFont typeface="Arial"/>
              <a:defRPr sz="2800"/>
            </a:pPr>
            <a:r>
              <a:rPr lang="en-US" dirty="0"/>
              <a:t>Cuban peso (CUP)</a:t>
            </a:r>
            <a:endParaRPr dirty="0"/>
          </a:p>
          <a:p>
            <a:pPr marL="742950" lvl="1" indent="-285750">
              <a:lnSpc>
                <a:spcPct val="100000"/>
              </a:lnSpc>
              <a:spcBef>
                <a:spcPts val="600"/>
              </a:spcBef>
              <a:buFont typeface="Arial"/>
              <a:defRPr sz="2800"/>
            </a:pPr>
            <a:r>
              <a:rPr lang="en-US" dirty="0"/>
              <a:t>mestizo</a:t>
            </a:r>
          </a:p>
          <a:p>
            <a:pPr marL="742950" lvl="1" indent="-285750">
              <a:lnSpc>
                <a:spcPct val="100000"/>
              </a:lnSpc>
              <a:spcBef>
                <a:spcPts val="600"/>
              </a:spcBef>
              <a:buFont typeface="Arial"/>
              <a:defRPr sz="2800"/>
            </a:pPr>
            <a:r>
              <a:rPr lang="en-US" dirty="0"/>
              <a:t>emigration</a:t>
            </a:r>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1">
                                            <p:txEl>
                                              <p:pRg st="4" end="4"/>
                                            </p:txEl>
                                          </p:spTgt>
                                        </p:tgtEl>
                                        <p:attrNameLst>
                                          <p:attrName>style.visibility</p:attrName>
                                        </p:attrNameLst>
                                      </p:cBhvr>
                                      <p:to>
                                        <p:strVal val="visible"/>
                                      </p:to>
                                    </p:set>
                                    <p:anim calcmode="lin" valueType="num">
                                      <p:cBhvr>
                                        <p:cTn id="31" dur="500" fill="hold"/>
                                        <p:tgtEl>
                                          <p:spTgt spid="16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t>Economic System Today</a:t>
            </a:r>
            <a:endParaRPr dirty="0"/>
          </a:p>
        </p:txBody>
      </p:sp>
      <p:sp>
        <p:nvSpPr>
          <p:cNvPr id="165" name="Shape 165"/>
          <p:cNvSpPr>
            <a:spLocks noGrp="1"/>
          </p:cNvSpPr>
          <p:nvPr>
            <p:ph type="body" idx="1"/>
          </p:nvPr>
        </p:nvSpPr>
        <p:spPr>
          <a:xfrm>
            <a:off x="457200" y="1143000"/>
            <a:ext cx="8229600" cy="5385115"/>
          </a:xfrm>
          <a:prstGeom prst="rect">
            <a:avLst/>
          </a:prstGeom>
        </p:spPr>
        <p:txBody>
          <a:bodyPr>
            <a:normAutofit/>
          </a:bodyPr>
          <a:lstStyle/>
          <a:p>
            <a:pPr marL="538703" indent="-538703" defTabSz="649041">
              <a:spcBef>
                <a:spcPts val="400"/>
              </a:spcBef>
              <a:defRPr sz="2262"/>
            </a:pPr>
            <a:r>
              <a:rPr lang="en-US" sz="2800" dirty="0"/>
              <a:t>Cuba has a command economy in which government planning groups make basic economic decisions, such as what to produce, the price of those items, and the wages of workers.</a:t>
            </a:r>
          </a:p>
          <a:p>
            <a:pPr marL="998952" lvl="2" indent="-538703" defTabSz="649041">
              <a:spcBef>
                <a:spcPts val="400"/>
              </a:spcBef>
              <a:buFont typeface="Arial" charset="0"/>
              <a:buChar char="•"/>
              <a:defRPr sz="2262"/>
            </a:pPr>
            <a:r>
              <a:rPr lang="en-US" sz="2800" dirty="0"/>
              <a:t>Workers are given a quota to meet when producing something with the expectation that when all quotas are met, everyone in the country will have what they need.</a:t>
            </a:r>
          </a:p>
          <a:p>
            <a:pPr marL="538703" indent="-538703" defTabSz="649041">
              <a:spcBef>
                <a:spcPts val="400"/>
              </a:spcBef>
              <a:defRPr sz="2262"/>
            </a:pPr>
            <a:r>
              <a:rPr lang="en-US" sz="2800" dirty="0"/>
              <a:t>Some benefits of this are that there is wage and price control, with basic needs at very affordable prices.</a:t>
            </a:r>
          </a:p>
          <a:p>
            <a:pPr marL="538703" indent="-538703" defTabSz="649041">
              <a:spcBef>
                <a:spcPts val="400"/>
              </a:spcBef>
              <a:defRPr sz="2262"/>
            </a:pPr>
            <a:r>
              <a:rPr lang="en-US" sz="2800" dirty="0"/>
              <a:t>Roughly 90% of the Cuban people work for the government, with a population of entrepreneurs recently on the rise.</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1"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069850"/>
          </a:xfrm>
          <a:prstGeom prst="rect">
            <a:avLst/>
          </a:prstGeom>
        </p:spPr>
        <p:txBody>
          <a:bodyPr/>
          <a:lstStyle/>
          <a:p>
            <a:r>
              <a:rPr lang="en-US" sz="4800" dirty="0"/>
              <a:t>Trade</a:t>
            </a:r>
            <a:endParaRPr dirty="0"/>
          </a:p>
        </p:txBody>
      </p:sp>
      <p:sp>
        <p:nvSpPr>
          <p:cNvPr id="175" name="Shape 175"/>
          <p:cNvSpPr>
            <a:spLocks noGrp="1"/>
          </p:cNvSpPr>
          <p:nvPr>
            <p:ph type="body" idx="1"/>
          </p:nvPr>
        </p:nvSpPr>
        <p:spPr>
          <a:xfrm>
            <a:off x="457200" y="1134176"/>
            <a:ext cx="8229600" cy="5320788"/>
          </a:xfrm>
          <a:prstGeom prst="rect">
            <a:avLst/>
          </a:prstGeom>
        </p:spPr>
        <p:txBody>
          <a:bodyPr>
            <a:noAutofit/>
          </a:bodyPr>
          <a:lstStyle/>
          <a:p>
            <a:pPr marL="647081" indent="-647081" defTabSz="779616">
              <a:lnSpc>
                <a:spcPct val="72000"/>
              </a:lnSpc>
              <a:spcBef>
                <a:spcPts val="600"/>
              </a:spcBef>
              <a:defRPr sz="2697"/>
            </a:pPr>
            <a:r>
              <a:rPr lang="en-US" sz="2500" dirty="0"/>
              <a:t>Cuba trades with other countries for many of the things it does not have, like oil and natural gas.</a:t>
            </a:r>
          </a:p>
          <a:p>
            <a:pPr marL="1107330" lvl="2" indent="-647081" defTabSz="779616">
              <a:lnSpc>
                <a:spcPct val="72000"/>
              </a:lnSpc>
              <a:spcBef>
                <a:spcPts val="600"/>
              </a:spcBef>
              <a:buFont typeface="Arial" charset="0"/>
              <a:buChar char="•"/>
              <a:defRPr sz="2697"/>
            </a:pPr>
            <a:r>
              <a:rPr lang="en-US" sz="2500" dirty="0"/>
              <a:t>However, because it cannot sell enough sugarcane to pay for its fuel needs, the government has to have temporary closing of factories and power blackouts to save power.</a:t>
            </a:r>
            <a:endParaRPr sz="2500" dirty="0"/>
          </a:p>
          <a:p>
            <a:pPr marL="647081" indent="-647081" defTabSz="779616">
              <a:lnSpc>
                <a:spcPct val="72000"/>
              </a:lnSpc>
              <a:spcBef>
                <a:spcPts val="600"/>
              </a:spcBef>
              <a:defRPr sz="2697"/>
            </a:pPr>
            <a:r>
              <a:rPr lang="en-US" sz="2500" dirty="0"/>
              <a:t>Since 2011, the Cuban political leaders have approved plans for implementing economic changes and reforms.</a:t>
            </a:r>
          </a:p>
          <a:p>
            <a:pPr marL="647081" indent="-647081" defTabSz="779616">
              <a:lnSpc>
                <a:spcPct val="72000"/>
              </a:lnSpc>
              <a:spcBef>
                <a:spcPts val="600"/>
              </a:spcBef>
              <a:defRPr sz="2697"/>
            </a:pPr>
            <a:r>
              <a:rPr lang="en-US" sz="2500" dirty="0"/>
              <a:t>The United States and Cuba have done little trade in the past fifty years, due to the embargo that remained in place until 2015, when both countries met to ease some of the restrictions.</a:t>
            </a:r>
          </a:p>
          <a:p>
            <a:pPr marL="647081" indent="-647081" defTabSz="779616">
              <a:lnSpc>
                <a:spcPct val="72000"/>
              </a:lnSpc>
              <a:spcBef>
                <a:spcPts val="600"/>
              </a:spcBef>
              <a:defRPr sz="2697"/>
            </a:pPr>
            <a:r>
              <a:rPr lang="en-US" sz="2500" dirty="0"/>
              <a:t>Cuba has trade relations with Canada, Venezuela, and China, but the dramatic difference between exports and imports contributes to the Cuban national debt</a:t>
            </a:r>
            <a:r>
              <a:rPr sz="2500" dirty="0"/>
              <a:t>.</a:t>
            </a:r>
            <a:endParaRPr lang="en-US" sz="2500" dirty="0"/>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Tree>
    <p:extLst>
      <p:ext uri="{BB962C8B-B14F-4D97-AF65-F5344CB8AC3E}">
        <p14:creationId xmlns:p14="http://schemas.microsoft.com/office/powerpoint/2010/main" val="44632414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0" y="-8826"/>
            <a:ext cx="9144000" cy="1143002"/>
          </a:xfrm>
          <a:prstGeom prst="rect">
            <a:avLst/>
          </a:prstGeom>
        </p:spPr>
        <p:txBody>
          <a:bodyPr>
            <a:noAutofit/>
          </a:bodyPr>
          <a:lstStyle/>
          <a:p>
            <a:r>
              <a:rPr lang="en-US" sz="4800" dirty="0"/>
              <a:t>Currency</a:t>
            </a:r>
            <a:endParaRPr sz="4000" dirty="0"/>
          </a:p>
        </p:txBody>
      </p:sp>
      <p:sp>
        <p:nvSpPr>
          <p:cNvPr id="175" name="Shape 175"/>
          <p:cNvSpPr>
            <a:spLocks noGrp="1"/>
          </p:cNvSpPr>
          <p:nvPr>
            <p:ph type="body" idx="1"/>
          </p:nvPr>
        </p:nvSpPr>
        <p:spPr>
          <a:xfrm>
            <a:off x="457200" y="1134176"/>
            <a:ext cx="8229600" cy="5320788"/>
          </a:xfrm>
          <a:prstGeom prst="rect">
            <a:avLst/>
          </a:prstGeom>
        </p:spPr>
        <p:txBody>
          <a:bodyPr>
            <a:noAutofit/>
          </a:bodyPr>
          <a:lstStyle/>
          <a:p>
            <a:pPr marL="647081" indent="-647081" defTabSz="779616">
              <a:lnSpc>
                <a:spcPct val="72000"/>
              </a:lnSpc>
              <a:spcBef>
                <a:spcPts val="600"/>
              </a:spcBef>
              <a:defRPr sz="2697"/>
            </a:pPr>
            <a:r>
              <a:rPr lang="en-US" sz="3100" dirty="0"/>
              <a:t>Cuba has two currencies: the Cuban convertible peso (CUC) and the Cuban peso (CUP).</a:t>
            </a:r>
          </a:p>
          <a:p>
            <a:pPr marL="647081" indent="-647081" defTabSz="779616">
              <a:lnSpc>
                <a:spcPct val="72000"/>
              </a:lnSpc>
              <a:spcBef>
                <a:spcPts val="600"/>
              </a:spcBef>
              <a:defRPr sz="2697"/>
            </a:pPr>
            <a:r>
              <a:rPr lang="en-US" sz="3100" dirty="0"/>
              <a:t>Americans must trade US dollars for the CUCs at a 1:1 rate with the addition of a fee.</a:t>
            </a:r>
          </a:p>
          <a:p>
            <a:pPr marL="647081" indent="-647081" defTabSz="779616">
              <a:lnSpc>
                <a:spcPct val="72000"/>
              </a:lnSpc>
              <a:spcBef>
                <a:spcPts val="600"/>
              </a:spcBef>
              <a:defRPr sz="2697"/>
            </a:pPr>
            <a:r>
              <a:rPr lang="en-US" sz="3100" dirty="0"/>
              <a:t>Additionally, one CUC exchanges for roughly 25 Cuban pesos.</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Tree>
    <p:extLst>
      <p:ext uri="{BB962C8B-B14F-4D97-AF65-F5344CB8AC3E}">
        <p14:creationId xmlns:p14="http://schemas.microsoft.com/office/powerpoint/2010/main" val="81013371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826"/>
            <a:ext cx="8229600" cy="1143002"/>
          </a:xfrm>
          <a:prstGeom prst="rect">
            <a:avLst/>
          </a:prstGeom>
        </p:spPr>
        <p:txBody>
          <a:bodyPr>
            <a:normAutofit/>
          </a:bodyPr>
          <a:lstStyle/>
          <a:p>
            <a:r>
              <a:rPr lang="en-US" sz="4800" dirty="0"/>
              <a:t>Standard of Living</a:t>
            </a:r>
            <a:endParaRPr sz="4800" dirty="0"/>
          </a:p>
        </p:txBody>
      </p:sp>
      <p:sp>
        <p:nvSpPr>
          <p:cNvPr id="175" name="Shape 175"/>
          <p:cNvSpPr>
            <a:spLocks noGrp="1"/>
          </p:cNvSpPr>
          <p:nvPr>
            <p:ph type="body" idx="1"/>
          </p:nvPr>
        </p:nvSpPr>
        <p:spPr>
          <a:xfrm>
            <a:off x="457200" y="1134176"/>
            <a:ext cx="8229600" cy="5320788"/>
          </a:xfrm>
          <a:prstGeom prst="rect">
            <a:avLst/>
          </a:prstGeom>
        </p:spPr>
        <p:txBody>
          <a:bodyPr>
            <a:noAutofit/>
          </a:bodyPr>
          <a:lstStyle/>
          <a:p>
            <a:pPr marL="647081" indent="-647081" defTabSz="779616">
              <a:lnSpc>
                <a:spcPct val="72000"/>
              </a:lnSpc>
              <a:spcBef>
                <a:spcPts val="600"/>
              </a:spcBef>
              <a:defRPr sz="2697"/>
            </a:pPr>
            <a:r>
              <a:rPr lang="en-US" sz="2270" dirty="0"/>
              <a:t>Over 11 million people live in Cuba, with 64% being of European decent, 27% being mestizo, or mixed European and indigenous heritage, and 9% having African heritage</a:t>
            </a:r>
            <a:r>
              <a:rPr sz="2270" dirty="0"/>
              <a:t>.</a:t>
            </a:r>
            <a:endParaRPr lang="en-US" sz="2270" dirty="0"/>
          </a:p>
          <a:p>
            <a:pPr marL="647081" indent="-647081" defTabSz="779616">
              <a:lnSpc>
                <a:spcPct val="72000"/>
              </a:lnSpc>
              <a:spcBef>
                <a:spcPts val="600"/>
              </a:spcBef>
              <a:defRPr sz="2697"/>
            </a:pPr>
            <a:r>
              <a:rPr lang="en-US" sz="2270" dirty="0"/>
              <a:t>The population mainly lives in large cities and towns with a heavy population around the capital city of Havana.</a:t>
            </a:r>
          </a:p>
          <a:p>
            <a:pPr marL="1107330" lvl="2" indent="-647081" defTabSz="779616">
              <a:lnSpc>
                <a:spcPct val="72000"/>
              </a:lnSpc>
              <a:spcBef>
                <a:spcPts val="600"/>
              </a:spcBef>
              <a:buFont typeface="Arial" charset="0"/>
              <a:buChar char="•"/>
              <a:defRPr sz="2697"/>
            </a:pPr>
            <a:r>
              <a:rPr lang="en-US" sz="2270" dirty="0"/>
              <a:t>The urban population is around 77%.</a:t>
            </a:r>
            <a:endParaRPr sz="2270" dirty="0"/>
          </a:p>
          <a:p>
            <a:pPr marL="647081" indent="-647081" defTabSz="779616">
              <a:lnSpc>
                <a:spcPct val="72000"/>
              </a:lnSpc>
              <a:spcBef>
                <a:spcPts val="600"/>
              </a:spcBef>
              <a:defRPr sz="2697"/>
            </a:pPr>
            <a:r>
              <a:rPr lang="en-US" sz="2270" dirty="0"/>
              <a:t>All citizens have the right to free healthcare and health protection run by the government, with regular checkups encouraged.</a:t>
            </a:r>
          </a:p>
          <a:p>
            <a:pPr marL="647081" indent="-647081" defTabSz="779616">
              <a:lnSpc>
                <a:spcPct val="72000"/>
              </a:lnSpc>
              <a:spcBef>
                <a:spcPts val="600"/>
              </a:spcBef>
              <a:defRPr sz="2697"/>
            </a:pPr>
            <a:r>
              <a:rPr lang="en-US" sz="2270" dirty="0"/>
              <a:t>Like healthcare, education is also run by the government, and the literacy rate is over 99% of the population.</a:t>
            </a:r>
          </a:p>
          <a:p>
            <a:pPr marL="647081" indent="-647081" defTabSz="779616">
              <a:lnSpc>
                <a:spcPct val="72000"/>
              </a:lnSpc>
              <a:spcBef>
                <a:spcPts val="600"/>
              </a:spcBef>
              <a:defRPr sz="2697"/>
            </a:pPr>
            <a:r>
              <a:rPr lang="en-US" sz="2270" dirty="0"/>
              <a:t>Many Cubans still wish to leave the communist country, so illegal emigration (leaving one country for another) is a continuous problem.</a:t>
            </a:r>
          </a:p>
          <a:p>
            <a:pPr marL="647081" indent="-647081" defTabSz="779616">
              <a:lnSpc>
                <a:spcPct val="72000"/>
              </a:lnSpc>
              <a:spcBef>
                <a:spcPts val="600"/>
              </a:spcBef>
              <a:defRPr sz="2697"/>
            </a:pPr>
            <a:r>
              <a:rPr lang="en-US" sz="2270" dirty="0"/>
              <a:t>Despite reforms, the average citizen’s standard of living remains lower than before the collapse of the Soviet Union, and the reduction in supplied Venezuelan oil in 2013 has also been hard.</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
        <p:nvSpPr>
          <p:cNvPr id="5" name="Shape 177"/>
          <p:cNvSpPr/>
          <p:nvPr/>
        </p:nvSpPr>
        <p:spPr>
          <a:xfrm>
            <a:off x="6601583" y="6111493"/>
            <a:ext cx="2430536" cy="3581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117577556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0" y="0"/>
            <a:ext cx="91440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sz="4400" dirty="0"/>
              <a:t>Section 1: Geography of </a:t>
            </a:r>
            <a:r>
              <a:rPr lang="en-US" sz="4400" dirty="0"/>
              <a:t>Cuba</a:t>
            </a:r>
            <a:endParaRPr sz="4400" dirty="0"/>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rPr dirty="0"/>
              <a:t>Essential Question:</a:t>
            </a:r>
            <a:endParaRPr sz="2800" dirty="0"/>
          </a:p>
          <a:p>
            <a:pPr marL="742950" lvl="2" indent="-342900">
              <a:lnSpc>
                <a:spcPct val="100000"/>
              </a:lnSpc>
              <a:spcBef>
                <a:spcPts val="600"/>
              </a:spcBef>
              <a:buClr>
                <a:srgbClr val="000000"/>
              </a:buClr>
              <a:buFont typeface="Arial"/>
              <a:buChar char="•"/>
              <a:defRPr sz="2800"/>
            </a:pPr>
            <a:r>
              <a:rPr lang="en-US" dirty="0"/>
              <a:t>What are some natural resources found in Cuba</a:t>
            </a:r>
            <a:r>
              <a:rPr dirty="0"/>
              <a:t>?</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0" y="-667"/>
            <a:ext cx="9144000" cy="1143002"/>
          </a:xfrm>
          <a:prstGeom prst="rect">
            <a:avLst/>
          </a:prstGeom>
        </p:spPr>
        <p:txBody>
          <a:bodyPr>
            <a:normAutofit/>
          </a:bodyPr>
          <a:lstStyle>
            <a:lvl1pPr defTabSz="896111">
              <a:defRPr sz="3800">
                <a:effectLst>
                  <a:outerShdw blurRad="38100" dist="37338" dir="2700000" rotWithShape="0">
                    <a:srgbClr val="000000">
                      <a:alpha val="43137"/>
                    </a:srgbClr>
                  </a:outerShdw>
                </a:effectLst>
              </a:defRPr>
            </a:lvl1pPr>
          </a:lstStyle>
          <a:p>
            <a:r>
              <a:rPr sz="4400" dirty="0"/>
              <a:t>Section </a:t>
            </a:r>
            <a:r>
              <a:rPr lang="en-US" sz="4400" dirty="0"/>
              <a:t>5</a:t>
            </a:r>
            <a:r>
              <a:rPr sz="4400" dirty="0"/>
              <a:t>: </a:t>
            </a:r>
            <a:r>
              <a:rPr lang="en-US" sz="4400" dirty="0"/>
              <a:t>US-Cuba Relations</a:t>
            </a:r>
            <a:endParaRPr sz="4400" dirty="0"/>
          </a:p>
        </p:txBody>
      </p:sp>
      <p:sp>
        <p:nvSpPr>
          <p:cNvPr id="180" name="Shape 180"/>
          <p:cNvSpPr>
            <a:spLocks noGrp="1"/>
          </p:cNvSpPr>
          <p:nvPr>
            <p:ph type="body" idx="1"/>
          </p:nvPr>
        </p:nvSpPr>
        <p:spPr>
          <a:xfrm>
            <a:off x="457200" y="2002536"/>
            <a:ext cx="8229600" cy="4123627"/>
          </a:xfrm>
          <a:prstGeom prst="rect">
            <a:avLst/>
          </a:prstGeom>
        </p:spPr>
        <p:txBody>
          <a:bodyPr/>
          <a:lstStyle/>
          <a:p>
            <a:r>
              <a:rPr dirty="0"/>
              <a:t>Essential question:</a:t>
            </a:r>
          </a:p>
          <a:p>
            <a:pPr lvl="2">
              <a:buFont typeface="Arial"/>
              <a:buChar char="•"/>
            </a:pPr>
            <a:r>
              <a:rPr lang="en-US" dirty="0"/>
              <a:t>What is the current relationship between the United States and Cuba</a:t>
            </a:r>
            <a:r>
              <a:rPr dirty="0"/>
              <a:t>?</a:t>
            </a:r>
          </a:p>
        </p:txBody>
      </p:sp>
      <p:sp>
        <p:nvSpPr>
          <p:cNvPr id="181" name="Shape 18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0" y="-666"/>
            <a:ext cx="9144000" cy="1143002"/>
          </a:xfrm>
          <a:prstGeom prst="rect">
            <a:avLst/>
          </a:prstGeom>
        </p:spPr>
        <p:txBody>
          <a:bodyPr>
            <a:normAutofit/>
          </a:bodyPr>
          <a:lstStyle>
            <a:lvl1pPr defTabSz="896111">
              <a:defRPr sz="3800">
                <a:effectLst>
                  <a:outerShdw blurRad="38100" dist="37338" dir="2700000" rotWithShape="0">
                    <a:srgbClr val="000000">
                      <a:alpha val="43137"/>
                    </a:srgbClr>
                  </a:outerShdw>
                </a:effectLst>
              </a:defRPr>
            </a:lvl1pPr>
          </a:lstStyle>
          <a:p>
            <a:r>
              <a:rPr sz="4400" dirty="0"/>
              <a:t>Section </a:t>
            </a:r>
            <a:r>
              <a:rPr lang="en-US" sz="4400" dirty="0"/>
              <a:t>5</a:t>
            </a:r>
            <a:r>
              <a:rPr sz="4400" dirty="0"/>
              <a:t>: </a:t>
            </a:r>
            <a:r>
              <a:rPr lang="en-US" sz="4400" dirty="0"/>
              <a:t>US-Cuba Relations</a:t>
            </a:r>
            <a:endParaRPr sz="4400" dirty="0"/>
          </a:p>
        </p:txBody>
      </p:sp>
      <p:sp>
        <p:nvSpPr>
          <p:cNvPr id="184" name="Shape 184"/>
          <p:cNvSpPr>
            <a:spLocks noGrp="1"/>
          </p:cNvSpPr>
          <p:nvPr>
            <p:ph type="body" idx="1"/>
          </p:nvPr>
        </p:nvSpPr>
        <p:spPr>
          <a:xfrm>
            <a:off x="457200" y="1730476"/>
            <a:ext cx="8229600" cy="4395687"/>
          </a:xfrm>
          <a:prstGeom prst="rect">
            <a:avLst/>
          </a:prstGeom>
        </p:spPr>
        <p:txBody>
          <a:bodyPr>
            <a:noAutofit/>
          </a:bodyPr>
          <a:lstStyle/>
          <a:p>
            <a:r>
              <a:rPr sz="2800" dirty="0"/>
              <a:t>What terms do I need to know?</a:t>
            </a:r>
          </a:p>
          <a:p>
            <a:pPr marL="1216150" lvl="1" indent="-758951"/>
            <a:r>
              <a:rPr lang="en-US" sz="2800" dirty="0"/>
              <a:t>normalization</a:t>
            </a:r>
            <a:endParaRPr sz="2800" dirty="0"/>
          </a:p>
          <a:p>
            <a:pPr marL="1216150" lvl="1" indent="-758951"/>
            <a:r>
              <a:rPr lang="en-US" sz="2800" dirty="0"/>
              <a:t>embassy</a:t>
            </a:r>
          </a:p>
        </p:txBody>
      </p:sp>
      <p:sp>
        <p:nvSpPr>
          <p:cNvPr id="185" name="Shape 18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0" y="-8826"/>
            <a:ext cx="9144000" cy="1143002"/>
          </a:xfrm>
          <a:prstGeom prst="rect">
            <a:avLst/>
          </a:prstGeom>
        </p:spPr>
        <p:txBody>
          <a:bodyPr/>
          <a:lstStyle/>
          <a:p>
            <a:r>
              <a:rPr lang="en-US" dirty="0"/>
              <a:t>Improving </a:t>
            </a:r>
            <a:r>
              <a:rPr lang="en-US"/>
              <a:t>Diplomatic Relations</a:t>
            </a:r>
            <a:endParaRPr dirty="0"/>
          </a:p>
        </p:txBody>
      </p:sp>
      <p:sp>
        <p:nvSpPr>
          <p:cNvPr id="188" name="Shape 188"/>
          <p:cNvSpPr>
            <a:spLocks noGrp="1"/>
          </p:cNvSpPr>
          <p:nvPr>
            <p:ph type="body" idx="1"/>
          </p:nvPr>
        </p:nvSpPr>
        <p:spPr>
          <a:xfrm>
            <a:off x="457200" y="1134177"/>
            <a:ext cx="8229600" cy="5315784"/>
          </a:xfrm>
          <a:prstGeom prst="rect">
            <a:avLst/>
          </a:prstGeom>
        </p:spPr>
        <p:txBody>
          <a:bodyPr>
            <a:noAutofit/>
          </a:bodyPr>
          <a:lstStyle/>
          <a:p>
            <a:pPr marL="690645" indent="-690645" defTabSz="832104">
              <a:spcBef>
                <a:spcPts val="600"/>
              </a:spcBef>
              <a:defRPr sz="2912"/>
            </a:pPr>
            <a:r>
              <a:rPr lang="en-US" sz="2600" dirty="0"/>
              <a:t>During the Cold War, the United States issued an embargo on Cuba in 1960 and then broke diplomatic relations in 1961.</a:t>
            </a:r>
            <a:endParaRPr sz="2600" dirty="0"/>
          </a:p>
          <a:p>
            <a:pPr marL="690645" indent="-690645" defTabSz="832104">
              <a:spcBef>
                <a:spcPts val="600"/>
              </a:spcBef>
              <a:defRPr sz="2912"/>
            </a:pPr>
            <a:r>
              <a:rPr lang="en-US" sz="2600" dirty="0"/>
              <a:t>On December 17, 2014, President Obama announced the beginning of a </a:t>
            </a:r>
            <a:r>
              <a:rPr lang="en-US" sz="2600" b="1" dirty="0"/>
              <a:t>normalization</a:t>
            </a:r>
            <a:r>
              <a:rPr lang="en-US" sz="2600" dirty="0"/>
              <a:t> process between the countries</a:t>
            </a:r>
            <a:r>
              <a:rPr sz="2600" dirty="0"/>
              <a:t>.</a:t>
            </a:r>
            <a:endParaRPr lang="en-US" sz="2600" dirty="0"/>
          </a:p>
          <a:p>
            <a:pPr marL="1150894" lvl="2" indent="-690645" defTabSz="832104">
              <a:spcBef>
                <a:spcPts val="600"/>
              </a:spcBef>
              <a:buFont typeface="Arial" charset="0"/>
              <a:buChar char="•"/>
              <a:defRPr sz="2912"/>
            </a:pPr>
            <a:r>
              <a:rPr lang="en-US" sz="2600" dirty="0"/>
              <a:t>However, the US Congress must pass laws lifting the embargo and allowing trade</a:t>
            </a:r>
            <a:endParaRPr sz="2600" dirty="0"/>
          </a:p>
          <a:p>
            <a:pPr marL="690645" indent="-690645" defTabSz="832104">
              <a:spcBef>
                <a:spcPts val="600"/>
              </a:spcBef>
              <a:defRPr sz="2912"/>
            </a:pPr>
            <a:r>
              <a:rPr lang="en-US" sz="2600" dirty="0"/>
              <a:t>US policy in Cuba is focused on supporting US values like freedom of speech and assembly and the ability to access information</a:t>
            </a:r>
            <a:r>
              <a:rPr sz="2600" dirty="0"/>
              <a:t>.</a:t>
            </a:r>
            <a:endParaRPr lang="en-US" sz="2600" dirty="0"/>
          </a:p>
          <a:p>
            <a:pPr marL="690645" indent="-690645" defTabSz="832104">
              <a:spcBef>
                <a:spcPts val="600"/>
              </a:spcBef>
              <a:defRPr sz="2912"/>
            </a:pPr>
            <a:r>
              <a:rPr lang="en-US" sz="2600" dirty="0"/>
              <a:t>Through the opening of </a:t>
            </a:r>
            <a:r>
              <a:rPr lang="en-US" sz="2600" b="1" dirty="0"/>
              <a:t>embassies </a:t>
            </a:r>
            <a:r>
              <a:rPr lang="en-US" sz="2600" dirty="0"/>
              <a:t>(official residences and offices of ambassadors), the United States can now be more active in Cuban society.</a:t>
            </a:r>
            <a:endParaRPr sz="2600" dirty="0"/>
          </a:p>
        </p:txBody>
      </p:sp>
      <p:sp>
        <p:nvSpPr>
          <p:cNvPr id="189" name="Shape 18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3747"/>
            <a:ext cx="9144000" cy="1143002"/>
          </a:xfrm>
          <a:prstGeom prst="rect">
            <a:avLst/>
          </a:prstGeom>
        </p:spPr>
        <p:txBody>
          <a:bodyPr>
            <a:noAutofit/>
          </a:bodyPr>
          <a:lstStyle/>
          <a:p>
            <a:r>
              <a:rPr lang="en-US" sz="4000" dirty="0"/>
              <a:t>Bilateral Economic Relations</a:t>
            </a:r>
            <a:endParaRPr sz="4000" dirty="0"/>
          </a:p>
        </p:txBody>
      </p:sp>
      <p:sp>
        <p:nvSpPr>
          <p:cNvPr id="196" name="Shape 196"/>
          <p:cNvSpPr>
            <a:spLocks noGrp="1"/>
          </p:cNvSpPr>
          <p:nvPr>
            <p:ph type="body" idx="1"/>
          </p:nvPr>
        </p:nvSpPr>
        <p:spPr>
          <a:xfrm>
            <a:off x="457200" y="1139255"/>
            <a:ext cx="8229600" cy="5388861"/>
          </a:xfrm>
          <a:prstGeom prst="rect">
            <a:avLst/>
          </a:prstGeom>
        </p:spPr>
        <p:txBody>
          <a:bodyPr>
            <a:noAutofit/>
          </a:bodyPr>
          <a:lstStyle/>
          <a:p>
            <a:pPr marL="690645" indent="-690645" defTabSz="832104">
              <a:spcBef>
                <a:spcPts val="600"/>
              </a:spcBef>
              <a:defRPr sz="2912"/>
            </a:pPr>
            <a:r>
              <a:rPr lang="en-US" sz="2530" dirty="0"/>
              <a:t>New rules in 2015 allow more economic activity between Cuba and the United States.</a:t>
            </a:r>
          </a:p>
          <a:p>
            <a:pPr marL="1150894" lvl="2" indent="-690645" defTabSz="832104">
              <a:spcBef>
                <a:spcPts val="600"/>
              </a:spcBef>
              <a:defRPr sz="2912"/>
            </a:pPr>
            <a:r>
              <a:rPr lang="en-US" sz="2530" dirty="0"/>
              <a:t>Travel rules have eased, US businesses are able to export certain goods, and American credit and debit cards can now be used in Cuba.</a:t>
            </a:r>
            <a:endParaRPr sz="2530" dirty="0"/>
          </a:p>
          <a:p>
            <a:pPr marL="690645" indent="-690645" defTabSz="832104">
              <a:spcBef>
                <a:spcPts val="600"/>
              </a:spcBef>
              <a:defRPr sz="2912"/>
            </a:pPr>
            <a:r>
              <a:rPr lang="en-US" sz="2530" dirty="0"/>
              <a:t>Despite economic sanctions, the United States has been Cuba’s major supplier of food, agricultural products, and humanitarian goods, with expectations for a rise in the demand for these</a:t>
            </a:r>
            <a:r>
              <a:rPr sz="2530" dirty="0"/>
              <a:t>.</a:t>
            </a:r>
          </a:p>
          <a:p>
            <a:pPr marL="690645" indent="-690645" defTabSz="832104">
              <a:spcBef>
                <a:spcPts val="600"/>
              </a:spcBef>
              <a:defRPr sz="2912"/>
            </a:pPr>
            <a:r>
              <a:rPr lang="en-US" sz="2530" dirty="0"/>
              <a:t>Cuba and the United States belong to many of the same international organizations, including the United Nations and the World Trade Organization</a:t>
            </a:r>
            <a:r>
              <a:rPr sz="2530" dirty="0"/>
              <a:t>.</a:t>
            </a:r>
            <a:endParaRPr lang="en-US" sz="2530" dirty="0"/>
          </a:p>
          <a:p>
            <a:pPr marL="690645" indent="-690645" defTabSz="832104">
              <a:spcBef>
                <a:spcPts val="600"/>
              </a:spcBef>
              <a:defRPr sz="2912"/>
            </a:pPr>
            <a:r>
              <a:rPr lang="en-US" sz="2530" dirty="0"/>
              <a:t>Cuba was excluded in the Organization of American States in 1962, but this decision was lifted in 2009 and Cuba is in discussions to be admitted.</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5" name="Shape 202"/>
          <p:cNvSpPr/>
          <p:nvPr/>
        </p:nvSpPr>
        <p:spPr>
          <a:xfrm>
            <a:off x="6621706" y="6105653"/>
            <a:ext cx="2428388" cy="370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dirty="0">
                <a:solidFill>
                  <a:srgbClr val="0000FF"/>
                </a:solidFill>
                <a:uFill>
                  <a:solidFill>
                    <a:srgbClr val="0000FF"/>
                  </a:solidFill>
                </a:uFill>
                <a:hlinkClick r:id="rId2" action="ppaction://hlinksldjump"/>
              </a:rPr>
              <a:t>Return to Main Menu</a:t>
            </a:r>
          </a:p>
        </p:txBody>
      </p:sp>
    </p:spTree>
    <p:extLst>
      <p:ext uri="{BB962C8B-B14F-4D97-AF65-F5344CB8AC3E}">
        <p14:creationId xmlns:p14="http://schemas.microsoft.com/office/powerpoint/2010/main" val="101395229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528117"/>
          </a:xfrm>
          <a:prstGeom prst="rect">
            <a:avLst/>
          </a:prstGeom>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
        <p:nvSpPr>
          <p:cNvPr id="223" name="Shape 223"/>
          <p:cNvSpPr/>
          <p:nvPr/>
        </p:nvSpPr>
        <p:spPr>
          <a:xfrm>
            <a:off x="190502" y="5776995"/>
            <a:ext cx="8762997" cy="73866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defRPr>
                <a:solidFill>
                  <a:srgbClr val="FFFFFF"/>
                </a:solidFill>
                <a:latin typeface="Trebuchet MS"/>
                <a:ea typeface="Trebuchet MS"/>
                <a:cs typeface="Trebuchet MS"/>
                <a:sym typeface="Trebuchet MS"/>
              </a:defRPr>
            </a:pPr>
            <a:r>
              <a:rPr sz="1400" dirty="0"/>
              <a:t>Image Credits:</a:t>
            </a:r>
            <a:r>
              <a:rPr lang="en-US" sz="1400" dirty="0"/>
              <a:t> 1 by </a:t>
            </a:r>
            <a:r>
              <a:rPr lang="en-US" sz="1400" dirty="0">
                <a:sym typeface="Trebuchet MS"/>
              </a:rPr>
              <a:t>Cheng keun li, https://commons.wikimedia.org/wiki/File:Morro_Castle,_Havana.jpg, 2 by Nigel Pacquette, https://commons.wikimedia.org/wiki/File:El_Capitolio_Havana_Cuba.jpg, </a:t>
            </a:r>
            <a:r>
              <a:rPr sz="1400" dirty="0"/>
              <a:t>all </a:t>
            </a:r>
            <a:r>
              <a:rPr lang="en-US" sz="1400" dirty="0"/>
              <a:t>others</a:t>
            </a:r>
            <a:r>
              <a:rPr sz="1400" dirty="0"/>
              <a:t> Wikimedia Commons. Maps ©2017 Clairmont Press.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0" y="0"/>
            <a:ext cx="9144000" cy="1143000"/>
          </a:xfrm>
          <a:prstGeom prst="rect">
            <a:avLst/>
          </a:prstGeom>
        </p:spPr>
        <p:txBody>
          <a:bodyPr>
            <a:noAutofit/>
          </a:bodyPr>
          <a:lstStyle>
            <a:lvl1pPr defTabSz="850391">
              <a:defRPr sz="3600">
                <a:effectLst>
                  <a:outerShdw blurRad="38100" dist="35433" dir="2700000" rotWithShape="0">
                    <a:srgbClr val="000000">
                      <a:alpha val="43137"/>
                    </a:srgbClr>
                  </a:outerShdw>
                </a:effectLst>
              </a:defRPr>
            </a:lvl1pPr>
          </a:lstStyle>
          <a:p>
            <a:r>
              <a:rPr sz="4400" dirty="0"/>
              <a:t>Section 1: Geography of </a:t>
            </a:r>
            <a:r>
              <a:rPr lang="en-US" sz="4400" dirty="0"/>
              <a:t>Cuba</a:t>
            </a:r>
            <a:endParaRPr sz="4400" dirty="0"/>
          </a:p>
        </p:txBody>
      </p:sp>
      <p:sp>
        <p:nvSpPr>
          <p:cNvPr id="73" name="Shape 73"/>
          <p:cNvSpPr>
            <a:spLocks noGrp="1"/>
          </p:cNvSpPr>
          <p:nvPr>
            <p:ph type="body" idx="1"/>
          </p:nvPr>
        </p:nvSpPr>
        <p:spPr>
          <a:xfrm>
            <a:off x="457200" y="1730477"/>
            <a:ext cx="8229600" cy="4395686"/>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lang="en-US" dirty="0"/>
              <a:t>islet</a:t>
            </a:r>
            <a:endParaRPr dirty="0"/>
          </a:p>
          <a:p>
            <a:pPr marL="742950" lvl="1" indent="-285750">
              <a:lnSpc>
                <a:spcPct val="100000"/>
              </a:lnSpc>
              <a:spcBef>
                <a:spcPts val="600"/>
              </a:spcBef>
              <a:buFont typeface="Arial"/>
              <a:defRPr sz="2800"/>
            </a:pPr>
            <a:r>
              <a:rPr lang="en-US" dirty="0"/>
              <a:t>blackout</a:t>
            </a:r>
          </a:p>
        </p:txBody>
      </p:sp>
      <p:sp>
        <p:nvSpPr>
          <p:cNvPr id="74" name="Shape 74"/>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
                                            <p:bg/>
                                          </p:spTgt>
                                        </p:tgtEl>
                                        <p:attrNameLst>
                                          <p:attrName>style.visibility</p:attrName>
                                        </p:attrNameLst>
                                      </p:cBhvr>
                                      <p:to>
                                        <p:strVal val="visible"/>
                                      </p:to>
                                    </p:set>
                                    <p:anim calcmode="lin" valueType="num">
                                      <p:cBhvr>
                                        <p:cTn id="7" dur="500" fill="hold"/>
                                        <p:tgtEl>
                                          <p:spTgt spid="73">
                                            <p:bg/>
                                          </p:spTgt>
                                        </p:tgtEl>
                                        <p:attrNameLst>
                                          <p:attrName>ppt_x</p:attrName>
                                        </p:attrNameLst>
                                      </p:cBhvr>
                                      <p:tavLst>
                                        <p:tav tm="0">
                                          <p:val>
                                            <p:strVal val="0-#ppt_w/2"/>
                                          </p:val>
                                        </p:tav>
                                        <p:tav tm="100000">
                                          <p:val>
                                            <p:strVal val="#ppt_x"/>
                                          </p:val>
                                        </p:tav>
                                      </p:tavLst>
                                    </p:anim>
                                    <p:anim calcmode="lin" valueType="num">
                                      <p:cBhvr>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3">
                                            <p:txEl>
                                              <p:pRg st="0" end="0"/>
                                            </p:txEl>
                                          </p:spTgt>
                                        </p:tgtEl>
                                        <p:attrNameLst>
                                          <p:attrName>style.visibility</p:attrName>
                                        </p:attrNameLst>
                                      </p:cBhvr>
                                      <p:to>
                                        <p:strVal val="visible"/>
                                      </p:to>
                                    </p:set>
                                    <p:anim calcmode="lin" valueType="num">
                                      <p:cBhvr>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3">
                                            <p:txEl>
                                              <p:pRg st="1" end="1"/>
                                            </p:txEl>
                                          </p:spTgt>
                                        </p:tgtEl>
                                        <p:attrNameLst>
                                          <p:attrName>style.visibility</p:attrName>
                                        </p:attrNameLst>
                                      </p:cBhvr>
                                      <p:to>
                                        <p:strVal val="visible"/>
                                      </p:to>
                                    </p:set>
                                    <p:anim calcmode="lin" valueType="num">
                                      <p:cBhvr>
                                        <p:cTn id="16"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3">
                                            <p:txEl>
                                              <p:pRg st="2" end="2"/>
                                            </p:txEl>
                                          </p:spTgt>
                                        </p:tgtEl>
                                        <p:attrNameLst>
                                          <p:attrName>style.visibility</p:attrName>
                                        </p:attrNameLst>
                                      </p:cBhvr>
                                      <p:to>
                                        <p:strVal val="visible"/>
                                      </p:to>
                                    </p:set>
                                    <p:anim calcmode="lin" valueType="num">
                                      <p:cBhvr>
                                        <p:cTn id="21"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0" y="12922"/>
            <a:ext cx="9144000" cy="1103498"/>
          </a:xfrm>
          <a:prstGeom prst="rect">
            <a:avLst/>
          </a:prstGeom>
        </p:spPr>
        <p:txBody>
          <a:bodyPr>
            <a:normAutofit/>
          </a:bodyPr>
          <a:lstStyle/>
          <a:p>
            <a:r>
              <a:rPr sz="4000" dirty="0"/>
              <a:t>Location and Size of </a:t>
            </a:r>
            <a:r>
              <a:rPr lang="en-US" sz="4000" dirty="0"/>
              <a:t>Cuba</a:t>
            </a:r>
            <a:endParaRPr sz="4800" dirty="0"/>
          </a:p>
        </p:txBody>
      </p:sp>
      <p:sp>
        <p:nvSpPr>
          <p:cNvPr id="77" name="Shape 77"/>
          <p:cNvSpPr>
            <a:spLocks noGrp="1"/>
          </p:cNvSpPr>
          <p:nvPr>
            <p:ph type="body" idx="1"/>
          </p:nvPr>
        </p:nvSpPr>
        <p:spPr>
          <a:xfrm>
            <a:off x="457200" y="1116420"/>
            <a:ext cx="8229600" cy="5411696"/>
          </a:xfrm>
          <a:prstGeom prst="rect">
            <a:avLst/>
          </a:prstGeom>
        </p:spPr>
        <p:txBody>
          <a:bodyPr>
            <a:noAutofit/>
          </a:bodyPr>
          <a:lstStyle/>
          <a:p>
            <a:pPr marL="743771" indent="-743771" defTabSz="896111">
              <a:spcBef>
                <a:spcPts val="600"/>
              </a:spcBef>
              <a:defRPr sz="3136"/>
            </a:pPr>
            <a:r>
              <a:rPr lang="en-US" sz="2800" dirty="0"/>
              <a:t>The Republic of Cuba is the largest nation in the Caribbean, about the size of Tennessee but smaller than Georgia.</a:t>
            </a:r>
            <a:endParaRPr sz="2800" dirty="0"/>
          </a:p>
          <a:p>
            <a:pPr marL="743771" indent="-743771" defTabSz="896111">
              <a:spcBef>
                <a:spcPts val="600"/>
              </a:spcBef>
              <a:defRPr sz="3136"/>
            </a:pPr>
            <a:r>
              <a:rPr lang="en-US" sz="2800" dirty="0"/>
              <a:t>It is bounded by the Gulf of Mexico to the northwest, Atlantic Ocean to the northeast, and Caribbean Sea to the south.</a:t>
            </a:r>
            <a:endParaRPr sz="2800" dirty="0"/>
          </a:p>
          <a:p>
            <a:pPr marL="743771" indent="-743771" defTabSz="896111">
              <a:spcBef>
                <a:spcPts val="600"/>
              </a:spcBef>
              <a:defRPr sz="3136"/>
            </a:pPr>
            <a:r>
              <a:rPr lang="en-US" sz="2800" dirty="0"/>
              <a:t>Cuba consists of one large island and about 1,600 </a:t>
            </a:r>
            <a:r>
              <a:rPr lang="en-US" sz="2800" b="1" dirty="0"/>
              <a:t>islets</a:t>
            </a:r>
            <a:r>
              <a:rPr lang="en-US" sz="2800" dirty="0"/>
              <a:t> (small islands).</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0" y="-3975"/>
            <a:ext cx="9144000" cy="1143002"/>
          </a:xfrm>
          <a:prstGeom prst="rect">
            <a:avLst/>
          </a:prstGeom>
        </p:spPr>
        <p:txBody>
          <a:bodyPr>
            <a:normAutofit/>
          </a:bodyPr>
          <a:lstStyle/>
          <a:p>
            <a:r>
              <a:rPr dirty="0"/>
              <a:t>Location and Size of </a:t>
            </a:r>
            <a:r>
              <a:rPr lang="en-US" dirty="0"/>
              <a:t>Cuba</a:t>
            </a:r>
            <a:endParaRPr dirty="0"/>
          </a:p>
        </p:txBody>
      </p:sp>
      <p:sp>
        <p:nvSpPr>
          <p:cNvPr id="81" name="Shape 81"/>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344129" y="1311782"/>
            <a:ext cx="8455742" cy="4409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0" y="-8449"/>
            <a:ext cx="9144000" cy="1143002"/>
          </a:xfrm>
          <a:prstGeom prst="rect">
            <a:avLst/>
          </a:prstGeom>
        </p:spPr>
        <p:txBody>
          <a:bodyPr>
            <a:normAutofit/>
          </a:bodyPr>
          <a:lstStyle>
            <a:lvl1pPr defTabSz="841247">
              <a:defRPr sz="3600">
                <a:effectLst>
                  <a:outerShdw blurRad="38100" dist="35052" dir="2700000" rotWithShape="0">
                    <a:srgbClr val="000000">
                      <a:alpha val="43137"/>
                    </a:srgbClr>
                  </a:outerShdw>
                </a:effectLst>
              </a:defRPr>
            </a:lvl1pPr>
          </a:lstStyle>
          <a:p>
            <a:r>
              <a:rPr sz="4400" dirty="0"/>
              <a:t>Location and Size of </a:t>
            </a:r>
            <a:r>
              <a:rPr lang="en-US" sz="4400" dirty="0"/>
              <a:t>Cuba</a:t>
            </a:r>
            <a:endParaRPr sz="4400" dirty="0"/>
          </a:p>
        </p:txBody>
      </p:sp>
      <p:sp>
        <p:nvSpPr>
          <p:cNvPr id="86" name="Shape 8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0685" y="1134553"/>
            <a:ext cx="5850194" cy="3704896"/>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498" y="3410839"/>
            <a:ext cx="2707147" cy="28163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0" y="0"/>
            <a:ext cx="9144000" cy="1042735"/>
          </a:xfrm>
          <a:prstGeom prst="rect">
            <a:avLst/>
          </a:prstGeom>
        </p:spPr>
        <p:txBody>
          <a:bodyPr>
            <a:normAutofit/>
          </a:bodyPr>
          <a:lstStyle/>
          <a:p>
            <a:r>
              <a:rPr lang="en-US" sz="4800" dirty="0"/>
              <a:t>Physical Geography of Cuba</a:t>
            </a:r>
            <a:endParaRPr sz="4800" dirty="0"/>
          </a:p>
        </p:txBody>
      </p:sp>
      <p:sp>
        <p:nvSpPr>
          <p:cNvPr id="91" name="Shape 91"/>
          <p:cNvSpPr>
            <a:spLocks noGrp="1"/>
          </p:cNvSpPr>
          <p:nvPr>
            <p:ph type="body" idx="1"/>
          </p:nvPr>
        </p:nvSpPr>
        <p:spPr>
          <a:xfrm>
            <a:off x="457200" y="1042735"/>
            <a:ext cx="8229600" cy="5485381"/>
          </a:xfrm>
          <a:prstGeom prst="rect">
            <a:avLst/>
          </a:prstGeom>
        </p:spPr>
        <p:txBody>
          <a:bodyPr>
            <a:noAutofit/>
          </a:bodyPr>
          <a:lstStyle/>
          <a:p>
            <a:pPr marL="690645" indent="-690645" defTabSz="832104">
              <a:spcBef>
                <a:spcPts val="600"/>
              </a:spcBef>
              <a:defRPr sz="2912"/>
            </a:pPr>
            <a:r>
              <a:rPr lang="en-US" sz="2780" dirty="0"/>
              <a:t>Two-thirds of Cuba is flat with rolling plains, which has been used for farming for centuries.</a:t>
            </a:r>
          </a:p>
          <a:p>
            <a:pPr marL="690645" indent="-690645" defTabSz="832104">
              <a:spcBef>
                <a:spcPts val="600"/>
              </a:spcBef>
              <a:defRPr sz="2912"/>
            </a:pPr>
            <a:r>
              <a:rPr lang="en-US" sz="2780" dirty="0"/>
              <a:t>There are also hills and mountains with the highest mountain, </a:t>
            </a:r>
            <a:r>
              <a:rPr lang="en-US" sz="2780" dirty="0" err="1"/>
              <a:t>Turquino</a:t>
            </a:r>
            <a:r>
              <a:rPr lang="en-US" sz="2780" dirty="0"/>
              <a:t> Peak, reaching about 6,500 feet above sea level.</a:t>
            </a:r>
          </a:p>
          <a:p>
            <a:pPr marL="1150894" lvl="2" indent="-690645" defTabSz="832104">
              <a:spcBef>
                <a:spcPts val="600"/>
              </a:spcBef>
              <a:buFont typeface="Arial" charset="0"/>
              <a:buChar char="•"/>
              <a:defRPr sz="2912"/>
            </a:pPr>
            <a:r>
              <a:rPr lang="en-US" sz="2780" dirty="0"/>
              <a:t>Cuba has over 3,500 miles of beautiful coastline that attracts tourists from around the world.</a:t>
            </a:r>
          </a:p>
          <a:p>
            <a:pPr marL="690645" indent="-690645" defTabSz="832104">
              <a:spcBef>
                <a:spcPts val="600"/>
              </a:spcBef>
              <a:defRPr sz="2912"/>
            </a:pPr>
            <a:r>
              <a:rPr lang="en-US" sz="2780" dirty="0"/>
              <a:t>Many of the largest cities in Cuba are along the coast, and 77% of Cubans live in urban areas.</a:t>
            </a:r>
          </a:p>
          <a:p>
            <a:pPr marL="690645" indent="-690645" defTabSz="832104">
              <a:spcBef>
                <a:spcPts val="600"/>
              </a:spcBef>
              <a:defRPr sz="2912"/>
            </a:pPr>
            <a:r>
              <a:rPr lang="en-US" sz="2780" dirty="0"/>
              <a:t>Cuba’s location on ocean trading routes has been an important influence on its history and current economy.</a:t>
            </a:r>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91">
                                            <p:txEl>
                                              <p:pRg st="1" end="1"/>
                                            </p:txEl>
                                          </p:spTgt>
                                        </p:tgtEl>
                                        <p:attrNameLst>
                                          <p:attrName>style.visibility</p:attrName>
                                        </p:attrNameLst>
                                      </p:cBhvr>
                                      <p:to>
                                        <p:strVal val="visible"/>
                                      </p:to>
                                    </p:set>
                                    <p:anim calcmode="lin" valueType="num">
                                      <p:cBhvr>
                                        <p:cTn id="16"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91">
                                            <p:txEl>
                                              <p:pRg st="2" end="2"/>
                                            </p:txEl>
                                          </p:spTgt>
                                        </p:tgtEl>
                                        <p:attrNameLst>
                                          <p:attrName>style.visibility</p:attrName>
                                        </p:attrNameLst>
                                      </p:cBhvr>
                                      <p:to>
                                        <p:strVal val="visible"/>
                                      </p:to>
                                    </p:set>
                                    <p:anim calcmode="lin" valueType="num">
                                      <p:cBhvr>
                                        <p:cTn id="21"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91">
                                            <p:txEl>
                                              <p:pRg st="3" end="3"/>
                                            </p:txEl>
                                          </p:spTgt>
                                        </p:tgtEl>
                                        <p:attrNameLst>
                                          <p:attrName>style.visibility</p:attrName>
                                        </p:attrNameLst>
                                      </p:cBhvr>
                                      <p:to>
                                        <p:strVal val="visible"/>
                                      </p:to>
                                    </p:set>
                                    <p:anim calcmode="lin" valueType="num">
                                      <p:cBhvr>
                                        <p:cTn id="26"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91">
                                            <p:txEl>
                                              <p:pRg st="4" end="4"/>
                                            </p:txEl>
                                          </p:spTgt>
                                        </p:tgtEl>
                                        <p:attrNameLst>
                                          <p:attrName>style.visibility</p:attrName>
                                        </p:attrNameLst>
                                      </p:cBhvr>
                                      <p:to>
                                        <p:strVal val="visible"/>
                                      </p:to>
                                    </p:set>
                                    <p:anim calcmode="lin" valueType="num">
                                      <p:cBhvr>
                                        <p:cTn id="31"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0" y="0"/>
            <a:ext cx="9144000" cy="993058"/>
          </a:xfrm>
          <a:prstGeom prst="rect">
            <a:avLst/>
          </a:prstGeom>
        </p:spPr>
        <p:txBody>
          <a:bodyPr>
            <a:normAutofit/>
          </a:bodyPr>
          <a:lstStyle/>
          <a:p>
            <a:r>
              <a:rPr lang="en-US" sz="4800" dirty="0"/>
              <a:t>Climate of Cuba</a:t>
            </a:r>
            <a:endParaRPr sz="4800" dirty="0"/>
          </a:p>
        </p:txBody>
      </p:sp>
      <p:sp>
        <p:nvSpPr>
          <p:cNvPr id="91" name="Shape 91"/>
          <p:cNvSpPr>
            <a:spLocks noGrp="1"/>
          </p:cNvSpPr>
          <p:nvPr>
            <p:ph type="body" idx="1"/>
          </p:nvPr>
        </p:nvSpPr>
        <p:spPr>
          <a:xfrm>
            <a:off x="457200" y="1071716"/>
            <a:ext cx="8229600" cy="5456400"/>
          </a:xfrm>
          <a:prstGeom prst="rect">
            <a:avLst/>
          </a:prstGeom>
        </p:spPr>
        <p:txBody>
          <a:bodyPr>
            <a:normAutofit/>
          </a:bodyPr>
          <a:lstStyle/>
          <a:p>
            <a:pPr marL="690645" indent="-690645" defTabSz="832104">
              <a:spcBef>
                <a:spcPts val="600"/>
              </a:spcBef>
              <a:defRPr sz="2912"/>
            </a:pPr>
            <a:r>
              <a:rPr lang="en-US" dirty="0"/>
              <a:t>Cuba lies just south of the Tropic of Cancer, giving the country a tropical climate and making Cuba warm to hot all year long.</a:t>
            </a:r>
          </a:p>
          <a:p>
            <a:pPr marL="1150894" lvl="2" indent="-690645" defTabSz="832104">
              <a:spcBef>
                <a:spcPts val="600"/>
              </a:spcBef>
              <a:buFont typeface="Arial" charset="0"/>
              <a:buChar char="•"/>
              <a:defRPr sz="2912"/>
            </a:pPr>
            <a:r>
              <a:rPr lang="en-US" dirty="0"/>
              <a:t>Temperatures are moderated by winds throughout the year.</a:t>
            </a:r>
          </a:p>
          <a:p>
            <a:pPr marL="1150894" lvl="2" indent="-690645" defTabSz="832104">
              <a:spcBef>
                <a:spcPts val="600"/>
              </a:spcBef>
              <a:buFont typeface="Arial" charset="0"/>
              <a:buChar char="•"/>
              <a:defRPr sz="2912"/>
            </a:pPr>
            <a:r>
              <a:rPr lang="en-US" dirty="0"/>
              <a:t>There’s a rainy season from May to October and a dry season from November to April.</a:t>
            </a:r>
          </a:p>
          <a:p>
            <a:pPr marL="690645" indent="-690645" defTabSz="832104">
              <a:spcBef>
                <a:spcPts val="600"/>
              </a:spcBef>
              <a:defRPr sz="2912"/>
            </a:pPr>
            <a:r>
              <a:rPr lang="en-US" dirty="0"/>
              <a:t>Cuba’s location and climate make it the target for hurricanes, which begin off the coast of Africa and travel across the Atlantic Ocean, passing over the Caribbean</a:t>
            </a:r>
            <a:r>
              <a:rPr dirty="0"/>
              <a:t>.</a:t>
            </a:r>
            <a:endParaRPr lang="en-US" dirty="0"/>
          </a:p>
          <a:p>
            <a:pPr marL="1150894" lvl="2" indent="-690645" defTabSz="832104">
              <a:spcBef>
                <a:spcPts val="600"/>
              </a:spcBef>
              <a:buFont typeface="Arial" charset="0"/>
              <a:buChar char="•"/>
              <a:defRPr sz="2912"/>
            </a:pPr>
            <a:r>
              <a:rPr lang="en-US" dirty="0"/>
              <a:t>Hurricanes in the past have caused tremendous damage to the country.</a:t>
            </a:r>
            <a:endParaRPr dirty="0"/>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Tree>
    <p:extLst>
      <p:ext uri="{BB962C8B-B14F-4D97-AF65-F5344CB8AC3E}">
        <p14:creationId xmlns:p14="http://schemas.microsoft.com/office/powerpoint/2010/main" val="3688675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91">
                                            <p:txEl>
                                              <p:pRg st="0" end="0"/>
                                            </p:txEl>
                                          </p:spTgt>
                                        </p:tgtEl>
                                        <p:attrNameLst>
                                          <p:attrName>style.visibility</p:attrName>
                                        </p:attrNameLst>
                                      </p:cBhvr>
                                      <p:to>
                                        <p:strVal val="visible"/>
                                      </p:to>
                                    </p:set>
                                    <p:anim calcmode="lin" valueType="num">
                                      <p:cBhvr>
                                        <p:cTn id="12"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91">
                                            <p:txEl>
                                              <p:pRg st="1" end="1"/>
                                            </p:txEl>
                                          </p:spTgt>
                                        </p:tgtEl>
                                        <p:attrNameLst>
                                          <p:attrName>style.visibility</p:attrName>
                                        </p:attrNameLst>
                                      </p:cBhvr>
                                      <p:to>
                                        <p:strVal val="visible"/>
                                      </p:to>
                                    </p:set>
                                    <p:anim calcmode="lin" valueType="num">
                                      <p:cBhvr>
                                        <p:cTn id="17"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91">
                                            <p:txEl>
                                              <p:pRg st="2" end="2"/>
                                            </p:txEl>
                                          </p:spTgt>
                                        </p:tgtEl>
                                        <p:attrNameLst>
                                          <p:attrName>style.visibility</p:attrName>
                                        </p:attrNameLst>
                                      </p:cBhvr>
                                      <p:to>
                                        <p:strVal val="visible"/>
                                      </p:to>
                                    </p:set>
                                    <p:anim calcmode="lin" valueType="num">
                                      <p:cBhvr>
                                        <p:cTn id="22"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91">
                                            <p:txEl>
                                              <p:pRg st="3" end="3"/>
                                            </p:txEl>
                                          </p:spTgt>
                                        </p:tgtEl>
                                        <p:attrNameLst>
                                          <p:attrName>style.visibility</p:attrName>
                                        </p:attrNameLst>
                                      </p:cBhvr>
                                      <p:to>
                                        <p:strVal val="visible"/>
                                      </p:to>
                                    </p:set>
                                    <p:anim calcmode="lin" valueType="num">
                                      <p:cBhvr>
                                        <p:cTn id="27"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91">
                                            <p:txEl>
                                              <p:pRg st="4" end="4"/>
                                            </p:txEl>
                                          </p:spTgt>
                                        </p:tgtEl>
                                        <p:attrNameLst>
                                          <p:attrName>style.visibility</p:attrName>
                                        </p:attrNameLst>
                                      </p:cBhvr>
                                      <p:to>
                                        <p:strVal val="visible"/>
                                      </p:to>
                                    </p:set>
                                    <p:anim calcmode="lin" valueType="num">
                                      <p:cBhvr>
                                        <p:cTn id="32" dur="500" fill="hold"/>
                                        <p:tgtEl>
                                          <p:spTgt spid="91">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9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uild="p" bldLvl="5" animBg="1" advAuto="0"/>
    </p:bldLst>
  </p:timing>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2906</TotalTime>
  <Words>2620</Words>
  <Application>Microsoft Macintosh PowerPoint</Application>
  <PresentationFormat>On-screen Show (4:3)</PresentationFormat>
  <Paragraphs>206</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Helvetica</vt:lpstr>
      <vt:lpstr>Trebuchet MS</vt:lpstr>
      <vt:lpstr>Wingdings</vt:lpstr>
      <vt:lpstr>Office Theme</vt:lpstr>
      <vt:lpstr>PowerPoint Presentation</vt:lpstr>
      <vt:lpstr>PowerPoint Presentation</vt:lpstr>
      <vt:lpstr>Section 1: Geography of Cuba</vt:lpstr>
      <vt:lpstr>Section 1: Geography of Cuba</vt:lpstr>
      <vt:lpstr>Location and Size of Cuba</vt:lpstr>
      <vt:lpstr>Location and Size of Cuba</vt:lpstr>
      <vt:lpstr>Location and Size of Cuba</vt:lpstr>
      <vt:lpstr>Physical Geography of Cuba</vt:lpstr>
      <vt:lpstr>Climate of Cuba</vt:lpstr>
      <vt:lpstr>Natural Resources of Cuba</vt:lpstr>
      <vt:lpstr>Gardens of the Queen</vt:lpstr>
      <vt:lpstr>Section 2: A Brief History of Cuba</vt:lpstr>
      <vt:lpstr>Section 2: A Brief History of Cuba</vt:lpstr>
      <vt:lpstr>Colonial Times and Independence</vt:lpstr>
      <vt:lpstr>The Cuban Revolution</vt:lpstr>
      <vt:lpstr>The Cuban Revolution (cont.)</vt:lpstr>
      <vt:lpstr>Strained Relations with the United States</vt:lpstr>
      <vt:lpstr>Strained Relations with the United States (cont.)</vt:lpstr>
      <vt:lpstr>Cuba: A Rolling Car Museum?</vt:lpstr>
      <vt:lpstr>Section 3: Government of Cuba</vt:lpstr>
      <vt:lpstr>Section 3: Government of Cuba</vt:lpstr>
      <vt:lpstr>Structure of Government</vt:lpstr>
      <vt:lpstr>Citizen Participation</vt:lpstr>
      <vt:lpstr>Section 4: Economy of Cuba</vt:lpstr>
      <vt:lpstr>Section 4: Economy of Cuba</vt:lpstr>
      <vt:lpstr>Economic System Today</vt:lpstr>
      <vt:lpstr>Trade</vt:lpstr>
      <vt:lpstr>Currency</vt:lpstr>
      <vt:lpstr>Standard of Living</vt:lpstr>
      <vt:lpstr>Section 5: US-Cuba Relations</vt:lpstr>
      <vt:lpstr>Section 5: US-Cuba Relations</vt:lpstr>
      <vt:lpstr>Improving Diplomatic Relations</vt:lpstr>
      <vt:lpstr>Bilateral Economic Relations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emmettm clairmontpress.com</cp:lastModifiedBy>
  <cp:revision>218</cp:revision>
  <dcterms:modified xsi:type="dcterms:W3CDTF">2018-08-09T17:06:48Z</dcterms:modified>
</cp:coreProperties>
</file>