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228600" algn="l" rtl="0">
              <a:spcBef>
                <a:spcPts val="0"/>
              </a:spcBef>
              <a:buChar char="○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457200" algn="l" rtl="0">
              <a:spcBef>
                <a:spcPts val="0"/>
              </a:spcBef>
              <a:buChar char="■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685800" algn="l" rtl="0">
              <a:spcBef>
                <a:spcPts val="0"/>
              </a:spcBef>
              <a:buChar char="●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914400" algn="l" rtl="0">
              <a:spcBef>
                <a:spcPts val="0"/>
              </a:spcBef>
              <a:buChar char="○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143000" algn="l" rtl="0">
              <a:spcBef>
                <a:spcPts val="0"/>
              </a:spcBef>
              <a:buChar char="■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371600" algn="l" rtl="0">
              <a:spcBef>
                <a:spcPts val="0"/>
              </a:spcBef>
              <a:buChar char="●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600200" algn="l" rtl="0">
              <a:spcBef>
                <a:spcPts val="0"/>
              </a:spcBef>
              <a:buChar char="○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828800" algn="l" rtl="0">
              <a:spcBef>
                <a:spcPts val="0"/>
              </a:spcBef>
              <a:buChar char="■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Replace Slide</a:t>
            </a: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Replace Slide</a:t>
            </a:r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Replace Slide</a:t>
            </a:r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Replace Slide</a:t>
            </a:r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Replace Slide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Replace Slide</a:t>
            </a:r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Replace Slide</a:t>
            </a:r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Replace Slide</a:t>
            </a:r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Replace Slide</a:t>
            </a: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Replace Slide 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Note: </a:t>
            </a:r>
            <a:r>
              <a:rPr lang="en-US"/>
              <a:t>This is the first slide with “U.S.” instead of “US”. </a:t>
            </a: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Replace Slide</a:t>
            </a:r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Replace Slide</a:t>
            </a:r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Replace Slide</a:t>
            </a:r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Replace Slide</a:t>
            </a:r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Replace Slide</a:t>
            </a:r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Replace Slide</a:t>
            </a:r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Replace Slide</a:t>
            </a:r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Replace Slide</a:t>
            </a:r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4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4572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9144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13716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18288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791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58951" marR="0" lvl="0" indent="-5557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lvl="1" indent="-12337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lvl="2" indent="-1016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lvl="3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lvl="4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•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90575" marR="0" lvl="1" indent="-155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34439" marR="0" lvl="2" indent="-1422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27200" marR="0" lvl="3" indent="-177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84400" marR="0" lvl="4" indent="-177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•"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914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1371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1828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758951" marR="0" lvl="0" indent="-5557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lvl="1" indent="-12337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lvl="2" indent="-1016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lvl="3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lvl="4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•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98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58951" marR="0" lvl="0" indent="-5557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lvl="1" indent="-12337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lvl="2" indent="-1016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lvl="3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lvl="4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•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2.x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2.x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ppt/slides/slide30.xml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ppt/slides/slide23.x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pt/slides/slide19.xml" TargetMode="External"/><Relationship Id="rId5" Type="http://schemas.openxmlformats.org/officeDocument/2006/relationships/hyperlink" Target="http://ppt/slides/slide13.xml" TargetMode="External"/><Relationship Id="rId4" Type="http://schemas.openxmlformats.org/officeDocument/2006/relationships/hyperlink" Target="http://ppt/slides/slide3.x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2.x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2.x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2.x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ppt/slides/slide2.x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980"/>
          </a:schemeClr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418"/>
            <a:ext cx="9144000" cy="648641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/>
          <p:nvPr/>
        </p:nvSpPr>
        <p:spPr>
          <a:xfrm>
            <a:off x="0" y="4955012"/>
            <a:ext cx="9141245" cy="1501141"/>
          </a:xfrm>
          <a:prstGeom prst="rect">
            <a:avLst/>
          </a:prstGeom>
          <a:solidFill>
            <a:srgbClr val="DCE6F2">
              <a:alpha val="17647"/>
            </a:srgbClr>
          </a:solidFill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7: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The Republic of Turkey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STUDY PRESENTATION</a:t>
            </a:r>
          </a:p>
        </p:txBody>
      </p:sp>
      <p:sp>
        <p:nvSpPr>
          <p:cNvPr id="35" name="Shape 35"/>
          <p:cNvSpPr/>
          <p:nvPr/>
        </p:nvSpPr>
        <p:spPr>
          <a:xfrm>
            <a:off x="7543800" y="6545789"/>
            <a:ext cx="1600199" cy="226986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2020 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Clairmont Press</a:t>
            </a: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9188"/>
            <a:ext cx="5714999" cy="146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Natural Resources of Turkey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43772" marR="0" lvl="0" indent="-74377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161"/>
              <a:buFont typeface="Noto Sans Symbols"/>
              <a:buChar char="●"/>
            </a:pPr>
            <a:r>
              <a:rPr lang="en-US" sz="3136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Most of Turkey’s natural resources are minerals like coal, iron ore, copper, and many others.</a:t>
            </a:r>
          </a:p>
          <a:p>
            <a:pPr marL="743772" marR="0" lvl="0" indent="-743772" algn="l" rtl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1161"/>
              <a:buFont typeface="Noto Sans Symbols"/>
              <a:buChar char="●"/>
            </a:pPr>
            <a:r>
              <a:rPr lang="en-US" sz="3136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 ranks 10th in the world for its variety of minerals and 28th for mining.</a:t>
            </a:r>
          </a:p>
          <a:p>
            <a:pPr marL="743772" marR="0" lvl="0" indent="-743772" algn="l" rtl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1161"/>
              <a:buFont typeface="Noto Sans Symbols"/>
              <a:buChar char="●"/>
            </a:pPr>
            <a:r>
              <a:rPr lang="en-US" sz="3136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 has large amounts of natural stone like marble and is first in the world for marble exports.</a:t>
            </a:r>
          </a:p>
          <a:p>
            <a:pPr marL="743772" marR="0" lvl="0" indent="-743772" algn="l" rtl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1161"/>
              <a:buFont typeface="Noto Sans Symbols"/>
              <a:buChar char="●"/>
            </a:pPr>
            <a:r>
              <a:rPr lang="en-US" sz="3136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 has small oil reserves, but they are not enough to meet the country’s needs.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630879" y="6528117"/>
            <a:ext cx="20831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356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Environmental Issues of Turkey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Air pollution is common in urban areas.</a:t>
            </a:r>
          </a:p>
          <a:p>
            <a:pPr marL="758951" marR="0" lvl="0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Deforestation also occurs in Turkey.</a:t>
            </a:r>
          </a:p>
          <a:p>
            <a:pPr marL="758951" marR="0" lvl="0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most significant environmental issues involve water pollution from the dumping of chemicals and detergents into waterways.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630879" y="6528117"/>
            <a:ext cx="20831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People in Turkey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14751" marR="0" lvl="0" indent="-61475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Noto Sans Symbols"/>
              <a:buChar char="●"/>
            </a:pP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Turkey’s population is over 80 million.</a:t>
            </a:r>
          </a:p>
          <a:p>
            <a:pPr marL="614751" marR="0" lvl="0" indent="-614751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Noto Sans Symbols"/>
              <a:buChar char="●"/>
            </a:pP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Any citizen of Turkey is considered a “Turk,” regardless of race or religion.</a:t>
            </a:r>
          </a:p>
          <a:p>
            <a:pPr marL="614751" marR="0" lvl="0" indent="-614751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Noto Sans Symbols"/>
              <a:buChar char="●"/>
            </a:pP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About 75% of the population is Turkish; the rest is made up of Kurds and other ethnic groups.</a:t>
            </a:r>
          </a:p>
          <a:p>
            <a:pPr marL="614751" marR="0" lvl="0" indent="-614751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Noto Sans Symbols"/>
              <a:buChar char="●"/>
            </a:pP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Turkish is the official language.</a:t>
            </a:r>
          </a:p>
          <a:p>
            <a:pPr marL="614751" marR="0" lvl="0" indent="-614751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Noto Sans Symbols"/>
              <a:buChar char="●"/>
            </a:pP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Over 99% of the population practices Sunni Islam.</a:t>
            </a:r>
          </a:p>
          <a:p>
            <a:pPr marL="1420512" marR="0" lvl="2" indent="-620412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Arial"/>
              <a:buChar char="•"/>
            </a:pP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Unlike other countries in Southwest Asia, religion and government are separate in Turkey.</a:t>
            </a:r>
          </a:p>
          <a:p>
            <a:pPr marL="614751" marR="0" lvl="0" indent="-614751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Noto Sans Symbols"/>
              <a:buChar char="●"/>
            </a:pP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Urban areas have high population densities, as do coastal areas, while interior mountainous areas have lower populations.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6715882" y="6043928"/>
            <a:ext cx="2240035" cy="3581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Return to Main Menu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3474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2: A Brief History of Turkey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Question:</a:t>
            </a:r>
          </a:p>
          <a:p>
            <a:pPr marL="1219200" marR="0" lvl="2" indent="-3048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 did World War I help create modern-day Turkey?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rgbClr val="08080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1" indent="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80808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3474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2: A Brief History of Turkey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terms do I need to know?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Ottoman Empire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Mudros Armistice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Lausanne Peace Treaty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coup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Ottoman Empire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323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93420" marR="0" lvl="0" indent="-6934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0413"/>
              <a:buFont typeface="Noto Sans Symbols"/>
              <a:buChar char="●"/>
            </a:pPr>
            <a:r>
              <a:rPr lang="en-US" sz="2912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Nomadic Turks arrived as raiders to the area of modern Turkey from the east in the 11th century.</a:t>
            </a:r>
          </a:p>
          <a:p>
            <a:pPr marL="693420" marR="0" lvl="0" indent="-6934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80808"/>
              </a:buClr>
              <a:buSzPct val="100413"/>
              <a:buFont typeface="Noto Sans Symbols"/>
              <a:buChar char="●"/>
            </a:pPr>
            <a:r>
              <a:rPr lang="en-US" sz="2912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The Ottomans, a group of Turks, grew in power until they had established the Ottoman Empire by 1299.</a:t>
            </a:r>
          </a:p>
          <a:p>
            <a:pPr marL="693420" marR="0" lvl="0" indent="-6934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80808"/>
              </a:buClr>
              <a:buSzPct val="100413"/>
              <a:buFont typeface="Noto Sans Symbols"/>
              <a:buChar char="●"/>
            </a:pPr>
            <a:r>
              <a:rPr lang="en-US" sz="2912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In 1453 the Ottomans took Constantinople and renamed it Istanbul and ruled until 1923.</a:t>
            </a:r>
          </a:p>
          <a:p>
            <a:pPr marL="693420" marR="0" lvl="0" indent="-6934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80808"/>
              </a:buClr>
              <a:buSzPct val="100413"/>
              <a:buFont typeface="Noto Sans Symbols"/>
              <a:buChar char="●"/>
            </a:pPr>
            <a:r>
              <a:rPr lang="en-US" sz="2912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The Ottoman Empire began to decline in the 16th century with the spread of nationalism and the empire’s reluctance to modernize.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55245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3696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World War I and the Ottoman Empire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80159"/>
            <a:ext cx="8229600" cy="484600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14751" marR="0" lvl="0" indent="-6147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Noto Sans Symbols"/>
              <a:buChar char="●"/>
            </a:pP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During World War I, the Ottoman Empire allied with Germany and the Austro-Hungarian Empire.</a:t>
            </a:r>
          </a:p>
          <a:p>
            <a:pPr marL="614751" marR="0" lvl="0" indent="-61475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Noto Sans Symbols"/>
              <a:buChar char="●"/>
            </a:pP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Ottomans were no match for the modernized and industrialized British and French armies.</a:t>
            </a:r>
          </a:p>
          <a:p>
            <a:pPr marL="985083" marR="0" lvl="1" indent="-616783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Noto Sans Symbols"/>
              <a:buChar char="●"/>
            </a:pP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Ottoman Empire ended in 1918 when they were defeated and signed the </a:t>
            </a:r>
            <a:r>
              <a:rPr lang="en-US" sz="2592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Mudros Armistice</a:t>
            </a: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dividing their lands between Britain, France, Russia, and Greece.</a:t>
            </a:r>
          </a:p>
          <a:p>
            <a:pPr marL="614751" marR="0" lvl="0" indent="-61475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Noto Sans Symbols"/>
              <a:buChar char="●"/>
            </a:pP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nationalist movement began, and after the Turkish National Liberation War (1919-1923), Turkey gained </a:t>
            </a:r>
            <a:r>
              <a:rPr lang="en-US" sz="2592"/>
              <a:t>its</a:t>
            </a: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freedom from European nations.</a:t>
            </a:r>
          </a:p>
          <a:p>
            <a:pPr marL="985083" marR="0" lvl="1" indent="-616783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Noto Sans Symbols"/>
              <a:buChar char="●"/>
            </a:pP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-US" sz="2592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Lausanne Peace Treaty </a:t>
            </a: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was signed in 1923, creating an independent Turkish country.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Turkish Independence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2791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14751" marR="0" lvl="0" indent="-61475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Noto Sans Symbols"/>
              <a:buChar char="●"/>
            </a:pP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Republic of Turkey began on October 29, 1923.</a:t>
            </a:r>
          </a:p>
          <a:p>
            <a:pPr marL="614751" marR="0" lvl="0" indent="-614751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Noto Sans Symbols"/>
              <a:buChar char="●"/>
            </a:pP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Mustafa Kem</a:t>
            </a:r>
            <a:r>
              <a:rPr lang="en-US" sz="2592"/>
              <a:t>a</a:t>
            </a: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 was elected the first president and given the last n</a:t>
            </a:r>
            <a:r>
              <a:rPr lang="en-US" sz="2592" i="0" u="none" strike="noStrike" cap="none">
                <a:solidFill>
                  <a:srgbClr val="000000"/>
                </a:solidFill>
              </a:rPr>
              <a:t>ame “Ata</a:t>
            </a:r>
            <a:r>
              <a:rPr lang="en-US" sz="2500" i="0" u="none" strike="noStrike" cap="none">
                <a:solidFill>
                  <a:srgbClr val="000000"/>
                </a:solidFill>
              </a:rPr>
              <a:t>t</a:t>
            </a:r>
            <a:r>
              <a:rPr lang="en-US" sz="2500">
                <a:solidFill>
                  <a:schemeClr val="dk1"/>
                </a:solidFill>
              </a:rPr>
              <a:t>ü</a:t>
            </a: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rk,” meaning “Father of the Turks”.</a:t>
            </a:r>
          </a:p>
          <a:p>
            <a:pPr marL="614751" marR="0" lvl="0" indent="-614751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Noto Sans Symbols"/>
              <a:buChar char="●"/>
            </a:pP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His reforms separated government and religion, created new education systems, changed the alphabet, and gave women equal rights with men.</a:t>
            </a:r>
          </a:p>
          <a:p>
            <a:pPr marL="614751" marR="0" lvl="0" indent="-614751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Noto Sans Symbols"/>
              <a:buChar char="●"/>
            </a:pP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 joined the United Nations in 1945 and the North Atlantic Treaty Organization (NATO) in 1952.</a:t>
            </a:r>
          </a:p>
          <a:p>
            <a:pPr marL="614751" marR="0" lvl="0" indent="-614751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Noto Sans Symbols"/>
              <a:buChar char="●"/>
            </a:pP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Turkey’s democracy has been relatively stable except for military </a:t>
            </a:r>
            <a:r>
              <a:rPr lang="en-US" sz="2592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coups</a:t>
            </a: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or a sudden overthrow of a government.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Present-Day Turkey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486017" cy="50840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69213" marR="0" lvl="0" indent="-56921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There has been an increase in violence and government instability recently.</a:t>
            </a:r>
          </a:p>
          <a:p>
            <a:pPr marL="1347542" marR="0" lvl="2" indent="-57284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Several car bombings and gun attacks in 2015</a:t>
            </a:r>
          </a:p>
          <a:p>
            <a:pPr marL="1347542" marR="0" lvl="2" indent="-57284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600"/>
              <a:t>A t</a:t>
            </a: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errorist attack on the airport in 2016</a:t>
            </a:r>
          </a:p>
          <a:p>
            <a:pPr marL="569213" marR="0" lvl="0" indent="-56921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 attempted coup in 2016 failed to overthrow the government when citizens stopped the military forces.</a:t>
            </a:r>
          </a:p>
          <a:p>
            <a:pPr marL="1347542" marR="0" lvl="2" indent="-57284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600"/>
              <a:t>The </a:t>
            </a: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Turkish government blamed an Islamic terrorist group for the attempted coup.</a:t>
            </a:r>
          </a:p>
          <a:p>
            <a:pPr marL="569213" marR="0" lvl="0" indent="-56921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 has been involved in the ongoing conflicts in Southwest Asia, and supported the U.S. in Afghanistan in 2001.</a:t>
            </a:r>
          </a:p>
          <a:p>
            <a:pPr marL="569213" marR="0" lvl="0" indent="-56921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 has also been involved in the Syrian Civil War and is fighting against the ISIS (or ISIL) terrorist group in Syria.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6703182" y="6069328"/>
            <a:ext cx="2240035" cy="3581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Return to Main Menu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091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3: Government of Turkey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Question: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How do the people of Turkey participate in their country’s government?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696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5217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4154183" y="4380076"/>
            <a:ext cx="4763784" cy="1654213"/>
          </a:xfrm>
          <a:prstGeom prst="rect">
            <a:avLst/>
          </a:prstGeom>
          <a:solidFill>
            <a:srgbClr val="10253F">
              <a:alpha val="81960"/>
            </a:srgbClr>
          </a:solidFill>
          <a:ln>
            <a:noFill/>
          </a:ln>
          <a:effectLst>
            <a:outerShdw blurRad="152400" dist="250189" dir="8460000" rotWithShape="0">
              <a:srgbClr val="000000">
                <a:alpha val="27843"/>
              </a:srgbClr>
            </a:outerShdw>
          </a:effectLst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4265394" y="4431212"/>
            <a:ext cx="4711434" cy="163121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1: </a:t>
            </a:r>
            <a:r>
              <a:rPr lang="en-US" sz="20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Geography of Turkey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2:</a:t>
            </a:r>
            <a:r>
              <a:rPr lang="en-US" sz="2000" b="1" i="0" u="none" strike="noStrike" cap="none">
                <a:solidFill>
                  <a:srgbClr val="DCE6F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A Brief History of Turkey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3: </a:t>
            </a:r>
            <a:r>
              <a:rPr lang="en-US" sz="20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Government of Turkey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4: </a:t>
            </a:r>
            <a:r>
              <a:rPr lang="en-US" sz="20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Economy of Turkey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5: </a:t>
            </a:r>
            <a:r>
              <a:rPr lang="en-US" sz="20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8"/>
              </a:rPr>
              <a:t>U.S.-Turkey Relations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30879" y="6528117"/>
            <a:ext cx="208321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091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3: Government of Turkey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terms do I need to know?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parliamentary democracy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dirty="0"/>
              <a:t>presidential republic</a:t>
            </a:r>
            <a:endParaRPr lang="en-US"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secular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Grand National Assembly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Constitutional Court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5846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Type and Branches of Government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3350" y="1118263"/>
            <a:ext cx="8229600" cy="528380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60288" marR="0" lvl="0" indent="-66028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428"/>
              <a:buFont typeface="Noto Sans Symbols"/>
              <a:buChar char="●"/>
            </a:pPr>
            <a:r>
              <a:rPr lang="en-US" sz="2700" b="0" i="0" u="none" strike="noStrike" cap="none" dirty="0">
                <a:solidFill>
                  <a:srgbClr val="000000"/>
                </a:solidFill>
                <a:sym typeface="Trebuchet MS"/>
              </a:rPr>
              <a:t>Turkey was a </a:t>
            </a:r>
            <a:r>
              <a:rPr lang="en-US" sz="2700" b="1" i="0" u="none" strike="noStrike" cap="none" dirty="0">
                <a:solidFill>
                  <a:srgbClr val="000000"/>
                </a:solidFill>
                <a:sym typeface="Trebuchet MS"/>
              </a:rPr>
              <a:t>parliamentary democracy</a:t>
            </a:r>
            <a:r>
              <a:rPr lang="en-US" sz="2700" b="0" i="0" u="none" strike="noStrike" cap="none" dirty="0">
                <a:solidFill>
                  <a:srgbClr val="000000"/>
                </a:solidFill>
                <a:sym typeface="Trebuchet MS"/>
              </a:rPr>
              <a:t> </a:t>
            </a:r>
            <a:r>
              <a:rPr lang="en-US" sz="2700" dirty="0"/>
              <a:t>from </a:t>
            </a:r>
            <a:r>
              <a:rPr lang="en-US" sz="2700" b="0" i="0" u="none" strike="noStrike" cap="none" dirty="0">
                <a:solidFill>
                  <a:srgbClr val="000000"/>
                </a:solidFill>
                <a:sym typeface="Trebuchet MS"/>
              </a:rPr>
              <a:t>1923 to 2017, when it became a </a:t>
            </a:r>
            <a:r>
              <a:rPr lang="en-US" sz="2700" b="1" i="0" u="none" strike="noStrike" cap="none" dirty="0">
                <a:solidFill>
                  <a:srgbClr val="000000"/>
                </a:solidFill>
                <a:sym typeface="Trebuchet MS"/>
              </a:rPr>
              <a:t>presidential republic</a:t>
            </a:r>
            <a:r>
              <a:rPr lang="en-US" sz="2700" b="0" i="0" u="none" strike="noStrike" cap="none" dirty="0">
                <a:solidFill>
                  <a:srgbClr val="000000"/>
                </a:solidFill>
                <a:sym typeface="Trebuchet MS"/>
              </a:rPr>
              <a:t>.</a:t>
            </a:r>
          </a:p>
          <a:p>
            <a:pPr marL="1120537" marR="0" lvl="2" indent="-6633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428"/>
              <a:buFont typeface="Arial"/>
              <a:buChar char="•"/>
            </a:pPr>
            <a:r>
              <a:rPr lang="en-US" sz="2700" b="0" i="0" u="none" strike="noStrike" cap="none" dirty="0">
                <a:solidFill>
                  <a:srgbClr val="000000"/>
                </a:solidFill>
                <a:sym typeface="Trebuchet MS"/>
              </a:rPr>
              <a:t>The national government is made up of three sections: executive, legislative, and judicial.</a:t>
            </a:r>
          </a:p>
          <a:p>
            <a:pPr marL="660288" marR="0" lvl="0" indent="-660288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428"/>
              <a:buFont typeface="Noto Sans Symbols"/>
              <a:buChar char="●"/>
            </a:pPr>
            <a:r>
              <a:rPr lang="en-US" sz="2700" b="0" i="0" u="none" strike="noStrike" cap="none" dirty="0">
                <a:solidFill>
                  <a:srgbClr val="000000"/>
                </a:solidFill>
                <a:sym typeface="Trebuchet MS"/>
              </a:rPr>
              <a:t>Turkey has a </a:t>
            </a:r>
            <a:r>
              <a:rPr lang="en-US" sz="2700" b="1" i="0" u="none" strike="noStrike" cap="none" dirty="0">
                <a:solidFill>
                  <a:srgbClr val="000000"/>
                </a:solidFill>
                <a:sym typeface="Trebuchet MS"/>
              </a:rPr>
              <a:t>secular</a:t>
            </a:r>
            <a:r>
              <a:rPr lang="en-US" sz="2700" b="0" i="0" u="none" strike="noStrike" cap="none" dirty="0">
                <a:solidFill>
                  <a:srgbClr val="000000"/>
                </a:solidFill>
                <a:sym typeface="Trebuchet MS"/>
              </a:rPr>
              <a:t> government.</a:t>
            </a:r>
          </a:p>
          <a:p>
            <a:pPr marL="660288" marR="0" lvl="0" indent="-660288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428"/>
              <a:buFont typeface="Noto Sans Symbols"/>
              <a:buChar char="●"/>
            </a:pPr>
            <a:r>
              <a:rPr lang="en-US" sz="2700" b="0" i="0" u="none" strike="noStrike" cap="none" dirty="0">
                <a:solidFill>
                  <a:srgbClr val="000000"/>
                </a:solidFill>
                <a:sym typeface="Trebuchet MS"/>
              </a:rPr>
              <a:t>The people of Turkey do not have complete freedom of speech.</a:t>
            </a:r>
          </a:p>
          <a:p>
            <a:pPr marL="660288" marR="0" lvl="0" indent="-660288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428"/>
              <a:buFont typeface="Noto Sans Symbols"/>
              <a:buChar char="●"/>
            </a:pPr>
            <a:r>
              <a:rPr lang="en-US" sz="2700" dirty="0"/>
              <a:t>The </a:t>
            </a:r>
            <a:r>
              <a:rPr lang="en-US" sz="2700" b="0" i="0" u="none" strike="noStrike" cap="none" dirty="0">
                <a:solidFill>
                  <a:srgbClr val="000000"/>
                </a:solidFill>
                <a:sym typeface="Trebuchet MS"/>
              </a:rPr>
              <a:t>Legislative branch </a:t>
            </a:r>
            <a:r>
              <a:rPr lang="en-US" sz="2700" dirty="0"/>
              <a:t>has</a:t>
            </a:r>
            <a:r>
              <a:rPr lang="en-US" sz="2700" b="0" i="0" u="none" strike="noStrike" cap="none" dirty="0">
                <a:solidFill>
                  <a:srgbClr val="000000"/>
                </a:solidFill>
                <a:sym typeface="Trebuchet MS"/>
              </a:rPr>
              <a:t> one house called the </a:t>
            </a:r>
            <a:r>
              <a:rPr lang="en-US" sz="2700" b="1" i="0" u="none" strike="noStrike" cap="none" dirty="0">
                <a:solidFill>
                  <a:srgbClr val="000000"/>
                </a:solidFill>
                <a:sym typeface="Trebuchet MS"/>
              </a:rPr>
              <a:t>Grand National Assembly. </a:t>
            </a:r>
            <a:r>
              <a:rPr lang="en-US" sz="2700" i="0" u="none" strike="noStrike" cap="none" dirty="0">
                <a:solidFill>
                  <a:srgbClr val="000000"/>
                </a:solidFill>
              </a:rPr>
              <a:t>It</a:t>
            </a:r>
            <a:r>
              <a:rPr lang="en-US" sz="2700" b="1" i="0" u="none" strike="noStrike" cap="none" dirty="0">
                <a:solidFill>
                  <a:srgbClr val="000000"/>
                </a:solidFill>
                <a:sym typeface="Trebuchet MS"/>
              </a:rPr>
              <a:t> </a:t>
            </a:r>
            <a:r>
              <a:rPr lang="en-US" sz="2700" b="0" i="0" u="none" strike="noStrike" cap="none" dirty="0">
                <a:solidFill>
                  <a:srgbClr val="000000"/>
                </a:solidFill>
                <a:sym typeface="Trebuchet MS"/>
              </a:rPr>
              <a:t>has 550 seats</a:t>
            </a:r>
            <a:r>
              <a:rPr lang="en-US" sz="2700" dirty="0"/>
              <a:t> and</a:t>
            </a:r>
            <a:r>
              <a:rPr lang="en-US" sz="2700" b="0" i="0" u="none" strike="noStrike" cap="none" dirty="0">
                <a:solidFill>
                  <a:srgbClr val="000000"/>
                </a:solidFill>
                <a:sym typeface="Trebuchet MS"/>
              </a:rPr>
              <a:t> members are elected directly by the people.</a:t>
            </a:r>
          </a:p>
          <a:p>
            <a:pPr marL="660288" marR="0" lvl="0" indent="-660288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428"/>
              <a:buFont typeface="Noto Sans Symbols"/>
              <a:buChar char="●"/>
            </a:pPr>
            <a:r>
              <a:rPr lang="en-US" sz="2700" b="0" i="0" u="none" strike="noStrike" cap="none" dirty="0">
                <a:solidFill>
                  <a:srgbClr val="000000"/>
                </a:solidFill>
                <a:sym typeface="Trebuchet MS"/>
              </a:rPr>
              <a:t>The judicial branch is led by the </a:t>
            </a:r>
            <a:r>
              <a:rPr lang="en-US" sz="2700" b="1" i="0" u="none" strike="noStrike" cap="none" dirty="0">
                <a:solidFill>
                  <a:srgbClr val="000000"/>
                </a:solidFill>
                <a:sym typeface="Trebuchet MS"/>
              </a:rPr>
              <a:t>Constitutional Court</a:t>
            </a:r>
            <a:r>
              <a:rPr lang="en-US" sz="2700" b="0" i="0" u="none" strike="noStrike" cap="none" dirty="0">
                <a:solidFill>
                  <a:srgbClr val="000000"/>
                </a:solidFill>
                <a:sym typeface="Trebuchet MS"/>
              </a:rPr>
              <a:t>, the Court of Cassation, and the Council of State. 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6715882" y="6043928"/>
            <a:ext cx="2240035" cy="3581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Return to Main Menu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-19403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4: Economy of Turkey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70841" y="1320800"/>
            <a:ext cx="7802315" cy="54863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62000" marR="0" lvl="0" indent="-762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question:</a:t>
            </a:r>
          </a:p>
          <a:p>
            <a:pPr marL="1219200" marR="0" lvl="2" indent="-3048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factors have caused Turkey’s economy to struggle in recent years?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4: Economy of Turkey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terms do I need to know?</a:t>
            </a:r>
          </a:p>
          <a:p>
            <a:pPr marL="1219200" marR="0" lvl="2" indent="-3048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lira</a:t>
            </a:r>
          </a:p>
          <a:p>
            <a:pPr marL="1219200" marR="0" lvl="2" indent="-3048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subsidy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3350" y="0"/>
            <a:ext cx="8229600" cy="106102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Turkey’s Economic System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179575"/>
            <a:ext cx="8229600" cy="494658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14751" marR="0" lvl="0" indent="-6147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Noto Sans Symbols"/>
              <a:buChar char="●"/>
            </a:pP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 leans toward a market economy, but the government controls several aspects of the economy.</a:t>
            </a:r>
          </a:p>
          <a:p>
            <a:pPr marL="614751" marR="0" lvl="0" indent="-61475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Noto Sans Symbols"/>
              <a:buChar char="●"/>
            </a:pP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 has attempted reforms to reduce government control in several areas of the economy.</a:t>
            </a:r>
          </a:p>
          <a:p>
            <a:pPr marL="614751" marR="0" lvl="0" indent="-61475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Noto Sans Symbols"/>
              <a:buChar char="●"/>
            </a:pP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Turkey’s economy is still struggling after a severe economic crisis in 2001.</a:t>
            </a:r>
          </a:p>
          <a:p>
            <a:pPr marL="1420512" marR="0" lvl="2" indent="-62041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Arial"/>
              <a:buChar char="•"/>
            </a:pPr>
            <a:r>
              <a:rPr lang="en-US" sz="2592"/>
              <a:t>The g</a:t>
            </a: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overnment created several helpful reforms, and Turkey did not suffer the same economic downturn as most countries in 2008.</a:t>
            </a:r>
          </a:p>
          <a:p>
            <a:pPr marL="614751" marR="0" lvl="0" indent="-61475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9692"/>
              <a:buFont typeface="Noto Sans Symbols"/>
              <a:buChar char="●"/>
            </a:pPr>
            <a:r>
              <a:rPr lang="en-US" sz="25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Growth has slowed in recent years as demand for Turkish goods has decreased in Europe.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31786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Trade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033271"/>
            <a:ext cx="8229600" cy="509289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 has always been a crossroads for trade routes.</a:t>
            </a:r>
          </a:p>
          <a:p>
            <a:pPr marL="758951" marR="0" lvl="0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Today, it is the 29th largest exporter of goods and services in the world.</a:t>
            </a:r>
          </a:p>
          <a:p>
            <a:pPr marL="1219200" marR="0" lvl="2" indent="-3048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Main exports: clothing, food, textiles, metals, and transport equipment</a:t>
            </a:r>
          </a:p>
          <a:p>
            <a:pPr marL="758951" marR="0" lvl="0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Turkey’s current currency is the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lira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758951" marR="0" lvl="0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Turkish government uses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subsidies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(grants of money) to help the Turkish people.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55245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Natural Resources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1198245"/>
            <a:ext cx="8229600" cy="523912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28593" marR="0" lvl="0" indent="-72859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096"/>
              <a:buFont typeface="Noto Sans Symbols"/>
              <a:buChar char="●"/>
            </a:pPr>
            <a:r>
              <a:rPr lang="en-US" sz="307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One of Turkey’s most important natural resources is arable land.</a:t>
            </a:r>
          </a:p>
          <a:p>
            <a:pPr marL="1602934" marR="0" lvl="2" indent="-739334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99096"/>
              <a:buFont typeface="Arial"/>
              <a:buChar char="•"/>
            </a:pPr>
            <a:r>
              <a:rPr lang="en-US" sz="307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Almost half of Turkey’s land is used for agriculture.</a:t>
            </a:r>
          </a:p>
          <a:p>
            <a:pPr marL="728593" marR="0" lvl="0" indent="-728593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99096"/>
              <a:buFont typeface="Noto Sans Symbols"/>
              <a:buChar char="●"/>
            </a:pPr>
            <a:r>
              <a:rPr lang="en-US" sz="307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Turkey’s mineral wealth is ranked 10th in the world.</a:t>
            </a:r>
          </a:p>
          <a:p>
            <a:pPr marL="728593" marR="0" lvl="0" indent="-728593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99096"/>
              <a:buFont typeface="Noto Sans Symbols"/>
              <a:buChar char="●"/>
            </a:pPr>
            <a:r>
              <a:rPr lang="en-US" sz="307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 creates large amounts of hydroelectricity from its rivers.</a:t>
            </a:r>
          </a:p>
          <a:p>
            <a:pPr marL="728593" marR="0" lvl="0" indent="-728593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99096"/>
              <a:buFont typeface="Noto Sans Symbols"/>
              <a:buChar char="●"/>
            </a:pPr>
            <a:r>
              <a:rPr lang="en-US" sz="307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Turkey’s large deposits of natural stone are in high demand in the global economy.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3350" y="0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Human Capital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Through educational reforms, the literacy rate in Turkey is about 95%.</a:t>
            </a:r>
          </a:p>
          <a:p>
            <a:pPr marL="758951" marR="0" lvl="0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universities, engineering programs are some of the most popular degrees.</a:t>
            </a:r>
          </a:p>
          <a:p>
            <a:pPr marL="758951" marR="0" lvl="0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/>
              <a:t>However, c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ompared to other countries, Turkey doesn’t invest very much in education.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Capital Goods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Turkey’s industrial section is expanding and increasing output.</a:t>
            </a:r>
          </a:p>
          <a:p>
            <a:pPr marL="1219200" marR="0" lvl="2" indent="-3048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Top industries include automobiles, electronics, mining, steel, and lumber.</a:t>
            </a:r>
          </a:p>
          <a:p>
            <a:pPr marL="758951" marR="0" lvl="0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All of Turkey’s industries require investment in capital goods for the economy to continue to grow.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Entrepreneurship 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Becoming an entrepreneur in Turkey can be difficult, but recent reforms have attempted to reduce the amount of time required to start a business.</a:t>
            </a:r>
          </a:p>
          <a:p>
            <a:pPr marL="758951" marR="0" lvl="0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Many universities in Turkey now have a focus on entrepreneurship and innovation and development.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6715882" y="6043928"/>
            <a:ext cx="2240035" cy="3581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Return to Main Menu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392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1: Geography of Turkey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Question:</a:t>
            </a:r>
          </a:p>
          <a:p>
            <a:pPr marL="742950" marR="0" lvl="2" indent="-349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impact does Turkey’s geography and its span over two continents have on the country’s economic system?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630879" y="6528117"/>
            <a:ext cx="208321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224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5: U.S.-Turkey Relations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question:</a:t>
            </a:r>
          </a:p>
          <a:p>
            <a:pPr marL="1219200" marR="0" lvl="2" indent="-3048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 does the relationship between the U.S. and Turkey provide assistance to Turkey?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224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5: U.S.-Turkey Relations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term do I need to know?</a:t>
            </a:r>
          </a:p>
          <a:p>
            <a:pPr marL="1219200" marR="0" lvl="2" indent="-3048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Truman Doctrine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Long Relationship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457200" y="1216151"/>
            <a:ext cx="8229600" cy="531196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666"/>
              <a:buFont typeface="Noto Sans Symbols"/>
              <a:buChar char="●"/>
            </a:pPr>
            <a:r>
              <a:rPr lang="en-US" sz="29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U.S. created ties with the Ottoman Empire in 1831.</a:t>
            </a:r>
          </a:p>
          <a:p>
            <a:pPr marL="758951" marR="0" lvl="0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98666"/>
              <a:buFont typeface="Noto Sans Symbols"/>
              <a:buChar char="●"/>
            </a:pPr>
            <a:r>
              <a:rPr lang="en-US" sz="29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After the Republic of Turkey was created, the U.S. reestablished ties in 1927. </a:t>
            </a:r>
          </a:p>
          <a:p>
            <a:pPr marL="1219200" marR="0" lvl="2" indent="-3048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98666"/>
              <a:buFont typeface="Arial"/>
              <a:buChar char="•"/>
            </a:pPr>
            <a:r>
              <a:rPr lang="en-US" sz="2960"/>
              <a:t>They s</a:t>
            </a:r>
            <a:r>
              <a:rPr lang="en-US" sz="29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igned the Economic and Technical Cooperation Agreement.</a:t>
            </a:r>
          </a:p>
          <a:p>
            <a:pPr marL="1219200" marR="0" lvl="2" indent="-3048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This agreement activated the </a:t>
            </a:r>
            <a:r>
              <a:rPr lang="en-US" sz="296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Truman Doctrine</a:t>
            </a:r>
            <a:r>
              <a:rPr lang="en-US" sz="29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which aimed at supporting free people and preventing the spread of communism.</a:t>
            </a:r>
          </a:p>
          <a:p>
            <a:pPr marL="758951" marR="0" lvl="0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98666"/>
              <a:buFont typeface="Noto Sans Symbols"/>
              <a:buChar char="●"/>
            </a:pPr>
            <a:r>
              <a:rPr lang="en-US" sz="29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Turkey’s location in Southwest Asia has made it an important ally for the U.S. in fighting terrorism.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U.S. Assistance to Turkey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U.S. has provided assistance to Turkey in security, cooperation with neighboring countries, and democracy.</a:t>
            </a:r>
          </a:p>
          <a:p>
            <a:pPr marL="758951" marR="0" lvl="0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U.S. wants to help increase border security to reduce terrorist attacks within Turkey.</a:t>
            </a:r>
          </a:p>
          <a:p>
            <a:pPr marL="758951" marR="0" lvl="0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U.S. also provides support to the Turkish government, to help continue to improve their democracy, and the freedoms of their citizens.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Bilateral Economic Relations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90646" marR="0" lvl="0" indent="-69064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413"/>
              <a:buFont typeface="Noto Sans Symbols"/>
              <a:buChar char="●"/>
            </a:pPr>
            <a:r>
              <a:rPr lang="en-US" sz="291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Trade between the U.S. and Turkey has increased significantly in recent years, and will likely continue to expand.</a:t>
            </a:r>
          </a:p>
          <a:p>
            <a:pPr marL="690646" marR="0" lvl="0" indent="-690646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413"/>
              <a:buFont typeface="Noto Sans Symbols"/>
              <a:buChar char="●"/>
            </a:pPr>
            <a:r>
              <a:rPr lang="en-US" sz="291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 imports aircraft, iron, steel, agricultural goods, oil, cotton yarn fabrics, and machinery from the U.S.</a:t>
            </a:r>
          </a:p>
          <a:p>
            <a:pPr marL="690646" marR="0" lvl="0" indent="-690646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413"/>
              <a:buFont typeface="Noto Sans Symbols"/>
              <a:buChar char="●"/>
            </a:pPr>
            <a:r>
              <a:rPr lang="en-US" sz="291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Turkish exports to the U.S. include vehicles, machinery, iron, steel, agricultural goods, travertine, and marble.</a:t>
            </a:r>
          </a:p>
          <a:p>
            <a:pPr marL="690646" marR="0" lvl="0" indent="-690646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413"/>
              <a:buFont typeface="Noto Sans Symbols"/>
              <a:buChar char="●"/>
            </a:pPr>
            <a:r>
              <a:rPr lang="en-US" sz="291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2014, Turkey was the 16th largest international trading partner </a:t>
            </a:r>
            <a:r>
              <a:rPr lang="en-US" sz="2912"/>
              <a:t>with</a:t>
            </a:r>
            <a:r>
              <a:rPr lang="en-US" sz="291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 state of Georgia.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0" y="95159"/>
            <a:ext cx="91440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Turkey’s Membership in International Organizations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0187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21004" marR="0" lvl="0" indent="-72100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333"/>
              <a:buFont typeface="Noto Sans Symbols"/>
              <a:buChar char="●"/>
            </a:pPr>
            <a:r>
              <a:rPr lang="en-US" sz="304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 is an active and essential member of NATO.</a:t>
            </a:r>
          </a:p>
          <a:p>
            <a:pPr marL="721004" marR="0" lvl="0" indent="-721004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1333"/>
              <a:buFont typeface="Noto Sans Symbols"/>
              <a:buChar char="●"/>
            </a:pPr>
            <a:r>
              <a:rPr lang="en-US" sz="304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 is also seeking full membership into the European Union, as well as improving relationships with neighboring countries in Southwest Asia, Central Asia, and Africa.</a:t>
            </a:r>
          </a:p>
          <a:p>
            <a:pPr marL="721004" marR="0" lvl="0" indent="-721004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1333"/>
              <a:buFont typeface="Noto Sans Symbols"/>
              <a:buChar char="●"/>
            </a:pPr>
            <a:r>
              <a:rPr lang="en-US" sz="304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 is a member of the United Nations, the World Trade Organization, the International Monetary Fund, the World Bank, and the Organization of Islamic Cooperation.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85267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6715882" y="6043928"/>
            <a:ext cx="2240035" cy="3581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Return to Main Menu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73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/>
          <p:nvPr/>
        </p:nvSpPr>
        <p:spPr>
          <a:xfrm>
            <a:off x="6832600" y="6006067"/>
            <a:ext cx="2210876" cy="3581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Return to Main Menu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8450500" y="6528117"/>
            <a:ext cx="31249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681950" y="4939242"/>
            <a:ext cx="7924799" cy="110799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Image Credits: 1 Blue Mosque, Istanbul Turkey; 2 Ephesus; 9-11 Atatürk Dam; 41 Mount Ararat (Wikimedia commons); All maps ©2017 Clairmont Press.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392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1: Geography of Turkey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terms do I need to know?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Fertile </a:t>
            </a:r>
            <a:r>
              <a:rPr lang="en-US" sz="2800"/>
              <a:t>Crescent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reservoir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630879" y="6528117"/>
            <a:ext cx="208321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Location and Size of Turkey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307591"/>
            <a:ext cx="8229600" cy="481857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13414" marR="0" lvl="0" indent="-71341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666"/>
              <a:buFont typeface="Noto Sans Symbols"/>
              <a:buChar char="●"/>
            </a:pPr>
            <a:r>
              <a:rPr lang="en-US" sz="299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Turkey is located in the Middle East and is part of Southwest Asia. </a:t>
            </a:r>
          </a:p>
          <a:p>
            <a:pPr marL="713414" marR="0" lvl="0" indent="-713414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99666"/>
              <a:buFont typeface="Noto Sans Symbols"/>
              <a:buChar char="●"/>
            </a:pPr>
            <a:r>
              <a:rPr lang="en-US" sz="299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part west of the Bosporus Strait is in Europe, but the majority of Turkey is in Southwest Asia.</a:t>
            </a:r>
          </a:p>
          <a:p>
            <a:pPr marL="713414" marR="0" lvl="0" indent="-713414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99666"/>
              <a:buFont typeface="Noto Sans Symbols"/>
              <a:buChar char="●"/>
            </a:pPr>
            <a:r>
              <a:rPr lang="en-US" sz="299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Most of Turkey is located on the peninsula Asia Minor which connects Europe and Asia.</a:t>
            </a:r>
          </a:p>
          <a:p>
            <a:pPr marL="713414" marR="0" lvl="0" indent="-713414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99666"/>
              <a:buFont typeface="Noto Sans Symbols"/>
              <a:buChar char="●"/>
            </a:pPr>
            <a:r>
              <a:rPr lang="en-US" sz="299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It’s bordered by the Black Sea, the Aegean Sea, and the Mediterranean Sea.</a:t>
            </a:r>
          </a:p>
          <a:p>
            <a:pPr marL="1578611" marR="0" lvl="2" indent="-71501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99666"/>
              <a:buFont typeface="Arial"/>
              <a:buChar char="•"/>
            </a:pPr>
            <a:r>
              <a:rPr lang="en-US" sz="299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Over 4,400 miles of coastline made Turkey the center of trade routes for centuries.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30879" y="6528117"/>
            <a:ext cx="208321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Location and Size of Turkey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30879" y="6528117"/>
            <a:ext cx="208321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300" y="1306108"/>
            <a:ext cx="8217578" cy="522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Location and Size of Turkey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30879" y="6528117"/>
            <a:ext cx="208321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174" y="1257616"/>
            <a:ext cx="7757652" cy="485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Physical Geography of Turkey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417640"/>
            <a:ext cx="8229600" cy="470852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91982" marR="0" lvl="0" indent="-59198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part of Turkey in Europe is covered in hills, but the majority of Turkey in Asia is covered in high mountains, except the narrow coastal plain.</a:t>
            </a:r>
          </a:p>
          <a:p>
            <a:pPr marL="1384027" marR="0" lvl="2" indent="-596626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Agriculture is difficult in the mountainous region due to terrain and climate.</a:t>
            </a:r>
          </a:p>
          <a:p>
            <a:pPr marL="1384027" marR="0" lvl="2" indent="-596626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coastal plain has very fertile land.</a:t>
            </a:r>
          </a:p>
          <a:p>
            <a:pPr marL="591982" marR="0" lvl="0" indent="-59198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Tigris and Euphrates are two major rivers.</a:t>
            </a:r>
          </a:p>
          <a:p>
            <a:pPr marL="1384027" marR="0" lvl="2" indent="-596626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Dams create water </a:t>
            </a:r>
            <a:r>
              <a:rPr lang="en-US" sz="26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reservoirs</a:t>
            </a: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control floods, and create hydroelectricity. </a:t>
            </a:r>
          </a:p>
          <a:p>
            <a:pPr marL="1384027" marR="0" lvl="2" indent="-596626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land between the Tigris and Euphrates is known as Mesopotamia, or the </a:t>
            </a:r>
            <a:r>
              <a:rPr lang="en-US" sz="26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Fertile Crescent</a:t>
            </a: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591982" marR="0" lvl="0" indent="-59198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Bosporus Strait and Dardanelles Strait form part of the border between Asia and Europe.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630879" y="6528117"/>
            <a:ext cx="20831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Climate of Turkey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 climate of Turkey</a:t>
            </a:r>
            <a:r>
              <a:rPr lang="en-US"/>
              <a:t>’s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coastal areas is temperate with hot, dry summers and cool, rainy winters.</a:t>
            </a:r>
          </a:p>
          <a:p>
            <a:pPr marL="758951" marR="0" lvl="0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Because of plateaus and mountains in the interior of Turkey, the climate is harsher, with severe winters and very hot, very dry summers.</a:t>
            </a:r>
          </a:p>
          <a:p>
            <a:pPr marL="758951" marR="0" lvl="0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Areas with milder climates tend to have more agricultural activity.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630879" y="6528117"/>
            <a:ext cx="208319" cy="2946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4F81BD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73BFF"/>
      </a:hlink>
      <a:folHlink>
        <a:srgbClr val="D628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2044</Words>
  <Application>Microsoft Macintosh PowerPoint</Application>
  <PresentationFormat>On-screen Show (4:3)</PresentationFormat>
  <Paragraphs>229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Noto Sans Symbols</vt:lpstr>
      <vt:lpstr>Trebuchet MS</vt:lpstr>
      <vt:lpstr>Office Theme</vt:lpstr>
      <vt:lpstr>PowerPoint Presentation</vt:lpstr>
      <vt:lpstr>PowerPoint Presentation</vt:lpstr>
      <vt:lpstr>Section 1: Geography of Turkey</vt:lpstr>
      <vt:lpstr>Section 1: Geography of Turkey</vt:lpstr>
      <vt:lpstr>Location and Size of Turkey</vt:lpstr>
      <vt:lpstr>Location and Size of Turkey</vt:lpstr>
      <vt:lpstr>Location and Size of Turkey</vt:lpstr>
      <vt:lpstr>Physical Geography of Turkey</vt:lpstr>
      <vt:lpstr>Climate of Turkey</vt:lpstr>
      <vt:lpstr>Natural Resources of Turkey</vt:lpstr>
      <vt:lpstr>Environmental Issues of Turkey</vt:lpstr>
      <vt:lpstr>People in Turkey</vt:lpstr>
      <vt:lpstr>Section 2: A Brief History of Turkey</vt:lpstr>
      <vt:lpstr>Section 2: A Brief History of Turkey</vt:lpstr>
      <vt:lpstr>The Ottoman Empire</vt:lpstr>
      <vt:lpstr>World War I and the Ottoman Empire</vt:lpstr>
      <vt:lpstr>Turkish Independence</vt:lpstr>
      <vt:lpstr>Present-Day Turkey</vt:lpstr>
      <vt:lpstr>Section 3: Government of Turkey</vt:lpstr>
      <vt:lpstr>Section 3: Government of Turkey</vt:lpstr>
      <vt:lpstr>Type and Branches of Government</vt:lpstr>
      <vt:lpstr>Section 4: Economy of Turkey</vt:lpstr>
      <vt:lpstr>Section 4: Economy of Turkey</vt:lpstr>
      <vt:lpstr>Turkey’s Economic System</vt:lpstr>
      <vt:lpstr>Trade</vt:lpstr>
      <vt:lpstr>Natural Resources</vt:lpstr>
      <vt:lpstr>Human Capital</vt:lpstr>
      <vt:lpstr>Capital Goods</vt:lpstr>
      <vt:lpstr>Entrepreneurship </vt:lpstr>
      <vt:lpstr>Section 5: U.S.-Turkey Relations</vt:lpstr>
      <vt:lpstr>Section 5: U.S.-Turkey Relations</vt:lpstr>
      <vt:lpstr>A Long Relationship</vt:lpstr>
      <vt:lpstr>U.S. Assistance to Turkey</vt:lpstr>
      <vt:lpstr>Bilateral Economic Relations</vt:lpstr>
      <vt:lpstr>Turkey’s Membership in International Organizations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Emmett Mullins</cp:lastModifiedBy>
  <cp:revision>2</cp:revision>
  <dcterms:modified xsi:type="dcterms:W3CDTF">2020-04-01T19:00:06Z</dcterms:modified>
</cp:coreProperties>
</file>