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95" r:id="rId6"/>
    <p:sldId id="298" r:id="rId7"/>
    <p:sldId id="297" r:id="rId8"/>
    <p:sldId id="296" r:id="rId9"/>
    <p:sldId id="300" r:id="rId10"/>
    <p:sldId id="301" r:id="rId11"/>
    <p:sldId id="320" r:id="rId12"/>
    <p:sldId id="302" r:id="rId13"/>
    <p:sldId id="268" r:id="rId14"/>
    <p:sldId id="269" r:id="rId15"/>
    <p:sldId id="299" r:id="rId16"/>
    <p:sldId id="315" r:id="rId17"/>
    <p:sldId id="316" r:id="rId18"/>
    <p:sldId id="317" r:id="rId19"/>
    <p:sldId id="318" r:id="rId20"/>
    <p:sldId id="278" r:id="rId21"/>
    <p:sldId id="279" r:id="rId22"/>
    <p:sldId id="306" r:id="rId23"/>
    <p:sldId id="305" r:id="rId24"/>
    <p:sldId id="304" r:id="rId25"/>
    <p:sldId id="303" r:id="rId26"/>
    <p:sldId id="283" r:id="rId27"/>
    <p:sldId id="284" r:id="rId28"/>
    <p:sldId id="310" r:id="rId29"/>
    <p:sldId id="309" r:id="rId30"/>
    <p:sldId id="308" r:id="rId31"/>
    <p:sldId id="307" r:id="rId32"/>
    <p:sldId id="314" r:id="rId33"/>
    <p:sldId id="321" r:id="rId34"/>
    <p:sldId id="289" r:id="rId35"/>
    <p:sldId id="294" r:id="rId36"/>
    <p:sldId id="313" r:id="rId37"/>
    <p:sldId id="312" r:id="rId38"/>
    <p:sldId id="311" r:id="rId39"/>
    <p:sldId id="319" r:id="rId40"/>
    <p:sldId id="293" r:id="rId4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solidFill>
        </a:fill>
      </a:tcStyle>
    </a:firstRow>
  </a:tblStyle>
  <a:tblStyle styleId="{C7B018BB-80A7-4F77-B60F-C8B233D01FF8}"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3"/>
          </a:solidFill>
        </a:fill>
      </a:tcStyle>
    </a:firstRow>
  </a:tblStyle>
  <a:tblStyle styleId="{EEE7283C-3CF3-47DC-8721-378D4A62B228}"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6"/>
          </a:solidFill>
        </a:fill>
      </a:tcStyle>
    </a:firstRow>
  </a:tblStyle>
  <a:tblStyle styleId="{CF821DB8-F4EB-4A41-A1BA-3FCAFE7338EE}" styleName="">
    <a:tblBg/>
    <a:wholeTb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1"/>
          </a:solidFill>
        </a:fill>
      </a:tcStyle>
    </a:band2H>
    <a:firstCol>
      <a:tcTxStyle b="on" i="off">
        <a:fontRef idx="major">
          <a:schemeClr val="accent1"/>
        </a:fontRef>
        <a:schemeClr val="accent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lastRow>
    <a:firstRow>
      <a:tcTxStyle b="on" i="off">
        <a:fontRef idx="major">
          <a:schemeClr val="accent1"/>
        </a:fontRef>
        <a:schemeClr val="accent1"/>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ajor">
          <a:srgbClr val="000000"/>
        </a:fontRef>
        <a:srgbClr val="000000"/>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firstCol>
    <a:la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381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lastRow>
    <a:firstRow>
      <a:tcTxStyle b="on" i="off">
        <a:fontRef idx="maj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381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rgbClr val="000000"/>
          </a:solidFill>
        </a:fill>
      </a:tcStyle>
    </a:firstRow>
  </a:tblStyle>
  <a:tblStyle styleId="{2708684C-4D16-4618-839F-0558EEFCDFE6}" styleName="">
    <a:tblBg/>
    <a:wholeTb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01" autoAdjust="0"/>
    <p:restoredTop sz="94522"/>
  </p:normalViewPr>
  <p:slideViewPr>
    <p:cSldViewPr snapToGrid="0" snapToObjects="1">
      <p:cViewPr varScale="1">
        <p:scale>
          <a:sx n="117" d="100"/>
          <a:sy n="117" d="100"/>
        </p:scale>
        <p:origin x="16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Shape 55"/>
          <p:cNvSpPr>
            <a:spLocks noGrp="1" noRot="1" noChangeAspect="1"/>
          </p:cNvSpPr>
          <p:nvPr>
            <p:ph type="sldImg"/>
          </p:nvPr>
        </p:nvSpPr>
        <p:spPr>
          <a:xfrm>
            <a:off x="1143000" y="685800"/>
            <a:ext cx="4572000" cy="3429000"/>
          </a:xfrm>
          <a:prstGeom prst="rect">
            <a:avLst/>
          </a:prstGeom>
        </p:spPr>
        <p:txBody>
          <a:bodyPr/>
          <a:lstStyle/>
          <a:p>
            <a:endParaRPr/>
          </a:p>
        </p:txBody>
      </p:sp>
      <p:sp>
        <p:nvSpPr>
          <p:cNvPr id="56" name="Shape 5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51758360"/>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flip="none" rotWithShape="1">
          <a:gsLst>
            <a:gs pos="0">
              <a:srgbClr val="BCC8E5"/>
            </a:gs>
            <a:gs pos="40000">
              <a:srgbClr val="B1BEE1"/>
            </a:gs>
            <a:gs pos="100000">
              <a:srgbClr val="00224B"/>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Shape 12"/>
          <p:cNvSpPr>
            <a:spLocks noGrp="1"/>
          </p:cNvSpPr>
          <p:nvPr>
            <p:ph type="title"/>
          </p:nvPr>
        </p:nvSpPr>
        <p:spPr>
          <a:xfrm>
            <a:off x="685800" y="2130425"/>
            <a:ext cx="7772400" cy="1470025"/>
          </a:xfrm>
          <a:prstGeom prst="rect">
            <a:avLst/>
          </a:prstGeom>
        </p:spPr>
        <p:txBody>
          <a:bodyPr/>
          <a:lstStyle>
            <a:lvl1pPr>
              <a:defRPr>
                <a:solidFill>
                  <a:srgbClr val="FFFFFF"/>
                </a:solidFill>
              </a:defRPr>
            </a:lvl1pPr>
          </a:lstStyle>
          <a:p>
            <a:r>
              <a:t>Title Text</a:t>
            </a:r>
          </a:p>
        </p:txBody>
      </p:sp>
      <p:sp>
        <p:nvSpPr>
          <p:cNvPr id="13" name="Shape 13"/>
          <p:cNvSpPr>
            <a:spLocks noGrp="1"/>
          </p:cNvSpPr>
          <p:nvPr>
            <p:ph type="body" sz="quarter" idx="1"/>
          </p:nvPr>
        </p:nvSpPr>
        <p:spPr>
          <a:xfrm>
            <a:off x="1371600" y="3886200"/>
            <a:ext cx="6400800" cy="1752600"/>
          </a:xfrm>
          <a:prstGeom prst="rect">
            <a:avLst/>
          </a:prstGeom>
        </p:spPr>
        <p:txBody>
          <a:bodyPr/>
          <a:lstStyle>
            <a:lvl1pPr marL="0" indent="0" algn="ctr">
              <a:lnSpc>
                <a:spcPct val="100000"/>
              </a:lnSpc>
              <a:buSzTx/>
              <a:buFontTx/>
              <a:buNone/>
              <a:defRPr>
                <a:solidFill>
                  <a:srgbClr val="FFFFFF"/>
                </a:solidFill>
              </a:defRPr>
            </a:lvl1pPr>
            <a:lvl2pPr marL="0" indent="0" algn="ctr">
              <a:lnSpc>
                <a:spcPct val="100000"/>
              </a:lnSpc>
              <a:buSzTx/>
              <a:buFontTx/>
              <a:buNone/>
              <a:defRPr>
                <a:solidFill>
                  <a:srgbClr val="FFFFFF"/>
                </a:solidFill>
              </a:defRPr>
            </a:lvl2pPr>
            <a:lvl3pPr marL="0" indent="0" algn="ctr">
              <a:lnSpc>
                <a:spcPct val="100000"/>
              </a:lnSpc>
              <a:buSzTx/>
              <a:buFontTx/>
              <a:buNone/>
              <a:defRPr>
                <a:solidFill>
                  <a:srgbClr val="FFFFFF"/>
                </a:solidFill>
              </a:defRPr>
            </a:lvl3pPr>
            <a:lvl4pPr marL="0" indent="0" algn="ctr">
              <a:lnSpc>
                <a:spcPct val="100000"/>
              </a:lnSpc>
              <a:buSzTx/>
              <a:buFontTx/>
              <a:buNone/>
              <a:defRPr>
                <a:solidFill>
                  <a:srgbClr val="FFFFFF"/>
                </a:solidFill>
              </a:defRPr>
            </a:lvl4pPr>
            <a:lvl5pPr marL="0" indent="0" algn="ctr">
              <a:lnSpc>
                <a:spcPct val="100000"/>
              </a:lnSpc>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8679102" y="6528118"/>
            <a:ext cx="312499" cy="294639"/>
          </a:xfrm>
          <a:prstGeom prst="rect">
            <a:avLst/>
          </a:prstGeom>
        </p:spPr>
        <p:txBody>
          <a:bodyPr/>
          <a:lstStyle>
            <a:lvl1pPr>
              <a:defRPr>
                <a:solidFill>
                  <a:srgbClr val="000000"/>
                </a:solidFill>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r>
              <a:t>Title Text</a:t>
            </a: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0" name="Shape 30"/>
          <p:cNvSpPr>
            <a:spLocks noGrp="1"/>
          </p:cNvSpPr>
          <p:nvPr>
            <p:ph type="body" sz="half" idx="1"/>
          </p:nvPr>
        </p:nvSpPr>
        <p:spPr>
          <a:xfrm>
            <a:off x="457200" y="1600200"/>
            <a:ext cx="4038600" cy="4525963"/>
          </a:xfrm>
          <a:prstGeom prst="rect">
            <a:avLst/>
          </a:prstGeom>
        </p:spPr>
        <p:txBody>
          <a:bodyPr/>
          <a:lstStyle>
            <a:lvl1pPr marL="342900" indent="-342900">
              <a:lnSpc>
                <a:spcPct val="100000"/>
              </a:lnSpc>
              <a:spcBef>
                <a:spcPts val="600"/>
              </a:spcBef>
              <a:defRPr sz="2800"/>
            </a:lvl1pPr>
            <a:lvl2pPr marL="790575" indent="-333375">
              <a:lnSpc>
                <a:spcPct val="100000"/>
              </a:lnSpc>
              <a:spcBef>
                <a:spcPts val="600"/>
              </a:spcBef>
              <a:defRPr sz="2800"/>
            </a:lvl2pPr>
            <a:lvl3pPr marL="1234438" indent="-320038">
              <a:lnSpc>
                <a:spcPct val="100000"/>
              </a:lnSpc>
              <a:spcBef>
                <a:spcPts val="600"/>
              </a:spcBef>
              <a:defRPr sz="2800"/>
            </a:lvl3pPr>
            <a:lvl4pPr marL="1727200" indent="-355600">
              <a:lnSpc>
                <a:spcPct val="100000"/>
              </a:lnSpc>
              <a:spcBef>
                <a:spcPts val="600"/>
              </a:spcBef>
              <a:defRPr sz="2800"/>
            </a:lvl4pPr>
            <a:lvl5pPr marL="2184400" indent="-355600">
              <a:lnSpc>
                <a:spcPct val="100000"/>
              </a:lnSpc>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title"/>
          </p:nvPr>
        </p:nvSpPr>
        <p:spPr>
          <a:prstGeom prst="rect">
            <a:avLst/>
          </a:prstGeom>
        </p:spPr>
        <p:txBody>
          <a:bodyPr/>
          <a:lstStyle/>
          <a:p>
            <a:r>
              <a:t>Title Text</a:t>
            </a:r>
          </a:p>
        </p:txBody>
      </p:sp>
      <p:sp>
        <p:nvSpPr>
          <p:cNvPr id="32" name="Shape 3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r>
              <a:t>Title Text</a:t>
            </a:r>
          </a:p>
        </p:txBody>
      </p:sp>
      <p:sp>
        <p:nvSpPr>
          <p:cNvPr id="40" name="Shape 40"/>
          <p:cNvSpPr>
            <a:spLocks noGrp="1"/>
          </p:cNvSpPr>
          <p:nvPr>
            <p:ph type="body" sz="quarter" idx="1"/>
          </p:nvPr>
        </p:nvSpPr>
        <p:spPr>
          <a:xfrm>
            <a:off x="457200" y="1535112"/>
            <a:ext cx="4040188" cy="639763"/>
          </a:xfrm>
          <a:prstGeom prst="rect">
            <a:avLst/>
          </a:prstGeom>
        </p:spPr>
        <p:txBody>
          <a:bodyPr anchor="b"/>
          <a:lstStyle>
            <a:lvl1pPr marL="0" indent="0">
              <a:lnSpc>
                <a:spcPct val="100000"/>
              </a:lnSpc>
              <a:spcBef>
                <a:spcPts val="500"/>
              </a:spcBef>
              <a:buSzTx/>
              <a:buFontTx/>
              <a:buNone/>
              <a:defRPr sz="2400" b="1"/>
            </a:lvl1pPr>
            <a:lvl2pPr marL="0" indent="0">
              <a:lnSpc>
                <a:spcPct val="100000"/>
              </a:lnSpc>
              <a:spcBef>
                <a:spcPts val="500"/>
              </a:spcBef>
              <a:buSzTx/>
              <a:buFontTx/>
              <a:buNone/>
              <a:defRPr sz="2400" b="1"/>
            </a:lvl2pPr>
            <a:lvl3pPr marL="0" indent="0">
              <a:lnSpc>
                <a:spcPct val="100000"/>
              </a:lnSpc>
              <a:spcBef>
                <a:spcPts val="500"/>
              </a:spcBef>
              <a:buSzTx/>
              <a:buFontTx/>
              <a:buNone/>
              <a:defRPr sz="2400" b="1"/>
            </a:lvl3pPr>
            <a:lvl4pPr marL="0" indent="0">
              <a:lnSpc>
                <a:spcPct val="100000"/>
              </a:lnSpc>
              <a:spcBef>
                <a:spcPts val="500"/>
              </a:spcBef>
              <a:buSzTx/>
              <a:buFontTx/>
              <a:buNone/>
              <a:defRPr sz="2400" b="1"/>
            </a:lvl4pPr>
            <a:lvl5pPr marL="0" indent="0">
              <a:lnSpc>
                <a:spcPct val="100000"/>
              </a:lnSpc>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body" sz="quarter" idx="13"/>
          </p:nvPr>
        </p:nvSpPr>
        <p:spPr>
          <a:xfrm>
            <a:off x="4645025" y="1535112"/>
            <a:ext cx="4041775" cy="639764"/>
          </a:xfrm>
          <a:prstGeom prst="rect">
            <a:avLst/>
          </a:prstGeom>
        </p:spPr>
        <p:txBody>
          <a:bodyPr anchor="b"/>
          <a:lstStyle/>
          <a:p>
            <a:endParaRPr/>
          </a:p>
        </p:txBody>
      </p:sp>
      <p:sp>
        <p:nvSpPr>
          <p:cNvPr id="42" name="Shape 4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49" name="Shape 49"/>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31000"/>
          </a:schemeClr>
        </a:solidFill>
        <a:effectLst/>
      </p:bgPr>
    </p:bg>
    <p:spTree>
      <p:nvGrpSpPr>
        <p:cNvPr id="1" name=""/>
        <p:cNvGrpSpPr/>
        <p:nvPr/>
      </p:nvGrpSpPr>
      <p:grpSpPr>
        <a:xfrm>
          <a:off x="0" y="0"/>
          <a:ext cx="0" cy="0"/>
          <a:chOff x="0" y="0"/>
          <a:chExt cx="0" cy="0"/>
        </a:xfrm>
      </p:grpSpPr>
      <p:sp>
        <p:nvSpPr>
          <p:cNvPr id="2" name="Shape 2"/>
          <p:cNvSpPr/>
          <p:nvPr/>
        </p:nvSpPr>
        <p:spPr>
          <a:xfrm>
            <a:off x="0" y="6477000"/>
            <a:ext cx="9144000" cy="381000"/>
          </a:xfrm>
          <a:prstGeom prst="rect">
            <a:avLst/>
          </a:prstGeom>
          <a:gradFill>
            <a:gsLst>
              <a:gs pos="0">
                <a:srgbClr val="2E5E97"/>
              </a:gs>
              <a:gs pos="80000">
                <a:srgbClr val="3C7BC7"/>
              </a:gs>
              <a:gs pos="100000">
                <a:srgbClr val="3A7CCA"/>
              </a:gs>
            </a:gsLst>
            <a:lin ang="16200000"/>
          </a:gradFill>
          <a:ln w="12700">
            <a:miter lim="400000"/>
          </a:ln>
          <a:effectLst>
            <a:outerShdw blurRad="38100" dist="23000" dir="5400000" rotWithShape="0">
              <a:srgbClr val="000000">
                <a:alpha val="35000"/>
              </a:srgbClr>
            </a:outerShdw>
          </a:effectLst>
        </p:spPr>
        <p:txBody>
          <a:bodyPr lIns="45718" tIns="45718" rIns="45718" bIns="45718" anchor="ctr"/>
          <a:lstStyle/>
          <a:p>
            <a:pPr algn="ctr">
              <a:defRPr>
                <a:solidFill>
                  <a:srgbClr val="FFFFFF"/>
                </a:solidFill>
                <a:latin typeface="Trebuchet MS"/>
                <a:ea typeface="Trebuchet MS"/>
                <a:cs typeface="Trebuchet MS"/>
                <a:sym typeface="Trebuchet MS"/>
              </a:defRPr>
            </a:pPr>
            <a:endParaRPr/>
          </a:p>
        </p:txBody>
      </p:sp>
      <p:sp>
        <p:nvSpPr>
          <p:cNvPr id="3" name="Shape 3"/>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normAutofit/>
          </a:bodyPr>
          <a:lstStyle/>
          <a:p>
            <a:r>
              <a:t>Title Text</a:t>
            </a:r>
          </a:p>
        </p:txBody>
      </p:sp>
      <p:sp>
        <p:nvSpPr>
          <p:cNvPr id="4" name="Shape 4"/>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8526702" y="6528118"/>
            <a:ext cx="312499" cy="294639"/>
          </a:xfrm>
          <a:prstGeom prst="rect">
            <a:avLst/>
          </a:prstGeom>
          <a:ln w="12700">
            <a:miter lim="400000"/>
          </a:ln>
        </p:spPr>
        <p:txBody>
          <a:bodyPr wrap="none" lIns="45718" tIns="45718" rIns="45718" bIns="45718" anchor="ctr">
            <a:spAutoFit/>
          </a:bodyPr>
          <a:lstStyle>
            <a:lvl1pPr algn="r">
              <a:defRPr sz="1400" b="1">
                <a:solidFill>
                  <a:srgbClr val="FFFFFF"/>
                </a:solidFill>
                <a:latin typeface="+mn-lt"/>
                <a:ea typeface="+mn-ea"/>
                <a:cs typeface="+mn-cs"/>
                <a:sym typeface="Calibri"/>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1pPr>
      <a:lvl2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2pPr>
      <a:lvl3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3pPr>
      <a:lvl4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4pPr>
      <a:lvl5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5pPr>
      <a:lvl6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6pPr>
      <a:lvl7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7pPr>
      <a:lvl8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8pPr>
      <a:lvl9pPr marL="0" marR="0" indent="0" algn="ctr" defTabSz="914400" rtl="0" latinLnBrk="0">
        <a:lnSpc>
          <a:spcPct val="100000"/>
        </a:lnSpc>
        <a:spcBef>
          <a:spcPts val="0"/>
        </a:spcBef>
        <a:spcAft>
          <a:spcPts val="0"/>
        </a:spcAft>
        <a:buClrTx/>
        <a:buSzTx/>
        <a:buFontTx/>
        <a:buNone/>
        <a:tabLst/>
        <a:defRPr sz="4400" b="1" i="0" u="none" strike="noStrike" cap="none" spc="0" baseline="0">
          <a:ln>
            <a:noFill/>
          </a:ln>
          <a:solidFill>
            <a:srgbClr val="000000"/>
          </a:solidFill>
          <a:effectLst>
            <a:outerShdw blurRad="38100" dist="38100" dir="2700000" rotWithShape="0">
              <a:srgbClr val="000000">
                <a:alpha val="43137"/>
              </a:srgbClr>
            </a:outerShdw>
          </a:effectLst>
          <a:uFillTx/>
          <a:latin typeface="Trebuchet MS"/>
          <a:ea typeface="Trebuchet MS"/>
          <a:cs typeface="Trebuchet MS"/>
          <a:sym typeface="Trebuchet MS"/>
        </a:defRPr>
      </a:lvl9pPr>
    </p:titleStyle>
    <p:bodyStyle>
      <a:lvl1pPr marL="758951" marR="0" indent="-758951"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1pPr>
      <a:lvl2pPr marL="783771" marR="0" indent="-326571"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2pPr>
      <a:lvl3pPr marL="1219200" marR="0" indent="-30480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3pPr>
      <a:lvl4pPr marL="17373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4pPr>
      <a:lvl5pPr marL="21945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5pPr>
      <a:lvl6pPr marL="26517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6pPr>
      <a:lvl7pPr marL="3108960" marR="0" indent="-365760"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7pPr>
      <a:lvl8pPr marL="3566159" marR="0" indent="-365759"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8pPr>
      <a:lvl9pPr marL="4023359" marR="0" indent="-365759" algn="l" defTabSz="914400" rtl="0" latinLnBrk="0">
        <a:lnSpc>
          <a:spcPct val="80000"/>
        </a:lnSpc>
        <a:spcBef>
          <a:spcPts val="700"/>
        </a:spcBef>
        <a:spcAft>
          <a:spcPts val="0"/>
        </a:spcAft>
        <a:buClrTx/>
        <a:buSzPct val="100000"/>
        <a:buFont typeface="Wingdings"/>
        <a:buChar char="•"/>
        <a:tabLst/>
        <a:defRPr sz="3200" b="0" i="0" u="none" strike="noStrike" cap="none" spc="0" baseline="0">
          <a:ln>
            <a:noFill/>
          </a:ln>
          <a:solidFill>
            <a:srgbClr val="000000"/>
          </a:solidFill>
          <a:uFillTx/>
          <a:latin typeface="Trebuchet MS"/>
          <a:ea typeface="Trebuchet MS"/>
          <a:cs typeface="Trebuchet MS"/>
          <a:sym typeface="Trebuchet MS"/>
        </a:defRPr>
      </a:lvl9pPr>
    </p:bodyStyle>
    <p:otherStyle>
      <a:lvl1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400" b="1"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4.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26.xml"/><Relationship Id="rId5" Type="http://schemas.openxmlformats.org/officeDocument/2006/relationships/slide" Target="slide20.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9" name="Shape 59"/>
          <p:cNvSpPr/>
          <p:nvPr/>
        </p:nvSpPr>
        <p:spPr>
          <a:xfrm>
            <a:off x="1377" y="4916913"/>
            <a:ext cx="9141246" cy="1569656"/>
          </a:xfrm>
          <a:prstGeom prst="rect">
            <a:avLst/>
          </a:prstGeom>
          <a:solidFill>
            <a:srgbClr val="DCE6F2">
              <a:alpha val="18000"/>
            </a:srgbClr>
          </a:solidFill>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dirty="0"/>
              <a:t>Chapter </a:t>
            </a:r>
            <a:r>
              <a:rPr lang="en-US" dirty="0"/>
              <a:t>13</a:t>
            </a:r>
            <a:r>
              <a:rPr dirty="0"/>
              <a:t>:</a:t>
            </a:r>
          </a:p>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lang="en-US" sz="3200" dirty="0"/>
              <a:t>People’s Republic of China</a:t>
            </a:r>
          </a:p>
          <a:p>
            <a:pPr algn="r">
              <a:defRPr sz="3200">
                <a:solidFill>
                  <a:srgbClr val="FFFFFF"/>
                </a:solidFill>
                <a:effectLst>
                  <a:outerShdw blurRad="38100" dist="19050" dir="2700000" rotWithShape="0">
                    <a:srgbClr val="000000">
                      <a:alpha val="40000"/>
                    </a:srgbClr>
                  </a:outerShdw>
                </a:effectLst>
                <a:latin typeface="Trebuchet MS"/>
                <a:ea typeface="Trebuchet MS"/>
                <a:cs typeface="Trebuchet MS"/>
                <a:sym typeface="Trebuchet MS"/>
              </a:defRPr>
            </a:pPr>
            <a:r>
              <a:rPr dirty="0"/>
              <a:t>STUDY PRESENTATION</a:t>
            </a:r>
          </a:p>
        </p:txBody>
      </p:sp>
      <p:sp>
        <p:nvSpPr>
          <p:cNvPr id="60" name="Shape 60"/>
          <p:cNvSpPr/>
          <p:nvPr/>
        </p:nvSpPr>
        <p:spPr>
          <a:xfrm>
            <a:off x="7543800" y="6545790"/>
            <a:ext cx="1600200" cy="24621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r">
              <a:spcBef>
                <a:spcPts val="600"/>
              </a:spcBef>
              <a:defRPr sz="1000">
                <a:solidFill>
                  <a:srgbClr val="FFFFFF"/>
                </a:solidFill>
                <a:effectLst>
                  <a:outerShdw blurRad="38100" dist="38100" dir="2700000" rotWithShape="0">
                    <a:srgbClr val="C0C0C0"/>
                  </a:outerShdw>
                </a:effectLst>
                <a:latin typeface="Arial"/>
                <a:ea typeface="Arial"/>
                <a:cs typeface="Arial"/>
                <a:sym typeface="Arial"/>
              </a:defRPr>
            </a:lvl1pPr>
          </a:lstStyle>
          <a:p>
            <a:r>
              <a:t>© </a:t>
            </a:r>
            <a:r>
              <a:rPr lang="en-US"/>
              <a:t>2020</a:t>
            </a:r>
            <a:r>
              <a:t> </a:t>
            </a:r>
            <a:r>
              <a:rPr dirty="0"/>
              <a:t>Clairmont Press</a:t>
            </a:r>
          </a:p>
        </p:txBody>
      </p:sp>
      <p:pic>
        <p:nvPicPr>
          <p:cNvPr id="61" name="image2.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36305" y="381142"/>
            <a:ext cx="5476126" cy="1404823"/>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59"/>
                                        </p:tgtEl>
                                        <p:attrNameLst>
                                          <p:attrName>style.visibility</p:attrName>
                                        </p:attrNameLst>
                                      </p:cBhvr>
                                      <p:to>
                                        <p:strVal val="visible"/>
                                      </p:to>
                                    </p:set>
                                    <p:anim calcmode="lin" valueType="num">
                                      <p:cBhvr>
                                        <p:cTn id="7" dur="500" fill="hold"/>
                                        <p:tgtEl>
                                          <p:spTgt spid="59"/>
                                        </p:tgtEl>
                                        <p:attrNameLst>
                                          <p:attrName>ppt_x</p:attrName>
                                        </p:attrNameLst>
                                      </p:cBhvr>
                                      <p:tavLst>
                                        <p:tav tm="0">
                                          <p:val>
                                            <p:strVal val="0-#ppt_w/2"/>
                                          </p:val>
                                        </p:tav>
                                        <p:tav tm="100000">
                                          <p:val>
                                            <p:strVal val="#ppt_x"/>
                                          </p:val>
                                        </p:tav>
                                      </p:tavLst>
                                    </p:anim>
                                    <p:anim calcmode="lin" valueType="num">
                                      <p:cBhvr>
                                        <p:cTn id="8"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Environmental Issues in China</a:t>
            </a:r>
            <a:endParaRPr sz="4400" dirty="0"/>
          </a:p>
        </p:txBody>
      </p:sp>
      <p:sp>
        <p:nvSpPr>
          <p:cNvPr id="69" name="Shape 69"/>
          <p:cNvSpPr>
            <a:spLocks noGrp="1"/>
          </p:cNvSpPr>
          <p:nvPr>
            <p:ph type="body" idx="1"/>
          </p:nvPr>
        </p:nvSpPr>
        <p:spPr>
          <a:xfrm>
            <a:off x="457200" y="1143000"/>
            <a:ext cx="8229600" cy="5385116"/>
          </a:xfrm>
          <a:prstGeom prst="rect">
            <a:avLst/>
          </a:prstGeom>
        </p:spPr>
        <p:txBody>
          <a:bodyPr>
            <a:noAutofit/>
          </a:bodyPr>
          <a:lstStyle/>
          <a:p>
            <a:pPr marL="342900" lvl="1" indent="-342900">
              <a:lnSpc>
                <a:spcPct val="100000"/>
              </a:lnSpc>
              <a:buChar char="➢"/>
            </a:pPr>
            <a:r>
              <a:rPr lang="en-US" sz="2100" dirty="0">
                <a:solidFill>
                  <a:schemeClr val="tx1"/>
                </a:solidFill>
              </a:rPr>
              <a:t>Air pollution has become a major concern for China as it becomes increasingly more industrialized.</a:t>
            </a:r>
          </a:p>
          <a:p>
            <a:pPr marL="778329" lvl="2" indent="-342900">
              <a:lnSpc>
                <a:spcPct val="100000"/>
              </a:lnSpc>
              <a:buFont typeface="Arial" pitchFamily="34" charset="0"/>
              <a:buChar char="•"/>
            </a:pPr>
            <a:r>
              <a:rPr lang="en-US" sz="2100" dirty="0">
                <a:solidFill>
                  <a:schemeClr val="tx1"/>
                </a:solidFill>
              </a:rPr>
              <a:t>Burning coal, which releases soot, ash, and chemicals into the atmosphere, and automobile exhaust are two common air pollution contributors.</a:t>
            </a:r>
          </a:p>
          <a:p>
            <a:pPr marL="778329" lvl="2" indent="-342900">
              <a:lnSpc>
                <a:spcPct val="100000"/>
              </a:lnSpc>
              <a:buFont typeface="Arial" pitchFamily="34" charset="0"/>
              <a:buChar char="•"/>
            </a:pPr>
            <a:r>
              <a:rPr lang="en-US" sz="2100" dirty="0">
                <a:solidFill>
                  <a:schemeClr val="tx1"/>
                </a:solidFill>
              </a:rPr>
              <a:t> Air pollution contributes to an </a:t>
            </a:r>
            <a:r>
              <a:rPr lang="en-US" sz="2100" b="1" dirty="0">
                <a:solidFill>
                  <a:schemeClr val="tx1"/>
                </a:solidFill>
              </a:rPr>
              <a:t>acid rain </a:t>
            </a:r>
            <a:r>
              <a:rPr lang="en-US" sz="2100" dirty="0">
                <a:solidFill>
                  <a:schemeClr val="tx1"/>
                </a:solidFill>
              </a:rPr>
              <a:t>problem in China, which occurs when chemicals in the air like sulfur dioxide and nitrogen oxides react with the moisture in the atmosphere and fall to the ground as rain containing sulfuric acid and nitric acid.</a:t>
            </a:r>
          </a:p>
          <a:p>
            <a:pPr marL="342900" lvl="1" indent="-342900">
              <a:lnSpc>
                <a:spcPct val="100000"/>
              </a:lnSpc>
              <a:buChar char="➢"/>
            </a:pPr>
            <a:r>
              <a:rPr lang="en-US" sz="2100" dirty="0">
                <a:solidFill>
                  <a:schemeClr val="tx1"/>
                </a:solidFill>
              </a:rPr>
              <a:t>Water pollution is another environmental concern for China, since sewage are dumped into the river, along with chemicals from agricultural runoff and industrial wastes.</a:t>
            </a:r>
          </a:p>
          <a:p>
            <a:pPr marL="778329" lvl="2" indent="-342900">
              <a:lnSpc>
                <a:spcPct val="100000"/>
              </a:lnSpc>
              <a:buFont typeface="Arial" pitchFamily="34" charset="0"/>
              <a:buChar char="•"/>
            </a:pPr>
            <a:r>
              <a:rPr lang="en-US" sz="2100" dirty="0">
                <a:solidFill>
                  <a:schemeClr val="tx1"/>
                </a:solidFill>
              </a:rPr>
              <a:t>Pumping stations along the river treat water to make it safe for drinking, irrigation, and industrial uses.</a:t>
            </a:r>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Environmental Issues in China</a:t>
            </a:r>
            <a:endParaRPr sz="4400" dirty="0"/>
          </a:p>
        </p:txBody>
      </p:sp>
      <p:sp>
        <p:nvSpPr>
          <p:cNvPr id="69" name="Shape 69"/>
          <p:cNvSpPr>
            <a:spLocks noGrp="1"/>
          </p:cNvSpPr>
          <p:nvPr>
            <p:ph type="body" idx="1"/>
          </p:nvPr>
        </p:nvSpPr>
        <p:spPr>
          <a:xfrm>
            <a:off x="457200" y="1143000"/>
            <a:ext cx="8229600" cy="4983163"/>
          </a:xfrm>
          <a:prstGeom prst="rect">
            <a:avLst/>
          </a:prstGeom>
        </p:spPr>
        <p:txBody>
          <a:bodyPr>
            <a:normAutofit/>
          </a:bodyPr>
          <a:lstStyle/>
          <a:p>
            <a:pPr marL="342900" lvl="1" indent="-342900">
              <a:lnSpc>
                <a:spcPct val="100000"/>
              </a:lnSpc>
              <a:buChar char="➢"/>
            </a:pPr>
            <a:r>
              <a:rPr lang="en-US" sz="2400" dirty="0">
                <a:solidFill>
                  <a:schemeClr val="tx1"/>
                </a:solidFill>
              </a:rPr>
              <a:t>Flooding</a:t>
            </a:r>
            <a:r>
              <a:rPr lang="en-US" sz="2400" dirty="0">
                <a:solidFill>
                  <a:srgbClr val="FF0000"/>
                </a:solidFill>
              </a:rPr>
              <a:t> </a:t>
            </a:r>
            <a:r>
              <a:rPr lang="en-US" sz="2400" dirty="0">
                <a:solidFill>
                  <a:schemeClr val="tx1"/>
                </a:solidFill>
              </a:rPr>
              <a:t>is another major environmental issue China faces.</a:t>
            </a:r>
          </a:p>
          <a:p>
            <a:pPr marL="342900" lvl="1" indent="-342900">
              <a:lnSpc>
                <a:spcPct val="100000"/>
              </a:lnSpc>
              <a:buChar char="➢"/>
            </a:pPr>
            <a:r>
              <a:rPr lang="en-US" sz="2400" dirty="0">
                <a:solidFill>
                  <a:schemeClr val="tx1"/>
                </a:solidFill>
              </a:rPr>
              <a:t>Damage caused by flooding of the Huang He has caused millions of dollars’ worth of damage and killed millions of people, leading people to nickname it “China’s Sorrow.”</a:t>
            </a:r>
          </a:p>
          <a:p>
            <a:pPr marL="342900" lvl="1" indent="-342900">
              <a:lnSpc>
                <a:spcPct val="100000"/>
              </a:lnSpc>
              <a:buChar char="➢"/>
            </a:pPr>
            <a:r>
              <a:rPr lang="en-US" sz="2400" dirty="0">
                <a:solidFill>
                  <a:schemeClr val="tx1"/>
                </a:solidFill>
              </a:rPr>
              <a:t>In an attempt to prevent floods, China’s government has tried to build overflow channels and taller dikes. The Huang He has not had a major flood since 1945.</a:t>
            </a:r>
            <a:endParaRPr sz="2400" dirty="0">
              <a:solidFill>
                <a:schemeClr val="tx1"/>
              </a:solidFill>
            </a:endParaRPr>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11</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People of China</a:t>
            </a:r>
            <a:endParaRPr sz="4400" dirty="0"/>
          </a:p>
        </p:txBody>
      </p:sp>
      <p:sp>
        <p:nvSpPr>
          <p:cNvPr id="69" name="Shape 69"/>
          <p:cNvSpPr>
            <a:spLocks noGrp="1"/>
          </p:cNvSpPr>
          <p:nvPr>
            <p:ph type="body" idx="1"/>
          </p:nvPr>
        </p:nvSpPr>
        <p:spPr>
          <a:xfrm>
            <a:off x="457200" y="1143000"/>
            <a:ext cx="8229600" cy="4740275"/>
          </a:xfrm>
          <a:prstGeom prst="rect">
            <a:avLst/>
          </a:prstGeom>
        </p:spPr>
        <p:txBody>
          <a:bodyPr>
            <a:normAutofit fontScale="92500" lnSpcReduction="20000"/>
          </a:bodyPr>
          <a:lstStyle/>
          <a:p>
            <a:pPr marL="342900" lvl="1" indent="-342900">
              <a:lnSpc>
                <a:spcPct val="100000"/>
              </a:lnSpc>
              <a:buChar char="➢"/>
            </a:pPr>
            <a:r>
              <a:rPr lang="en-US" sz="2600" dirty="0"/>
              <a:t> China has the largest population of the world, but its growth rate is slow.</a:t>
            </a:r>
          </a:p>
          <a:p>
            <a:pPr marL="342900" lvl="1" indent="-342900">
              <a:lnSpc>
                <a:spcPct val="100000"/>
              </a:lnSpc>
              <a:buChar char="➢"/>
            </a:pPr>
            <a:r>
              <a:rPr lang="en-US" sz="2600" dirty="0"/>
              <a:t> Until 2015, the Chinese government had a “one-child” policy, which limited couples to one child.</a:t>
            </a:r>
          </a:p>
          <a:p>
            <a:pPr marL="342900" lvl="1" indent="-342900">
              <a:lnSpc>
                <a:spcPct val="100000"/>
              </a:lnSpc>
              <a:buChar char="➢"/>
            </a:pPr>
            <a:r>
              <a:rPr lang="en-US" sz="2600" dirty="0"/>
              <a:t> 90 percent of China’s population is descendant of the </a:t>
            </a:r>
            <a:r>
              <a:rPr lang="en-US" sz="2600" b="1" dirty="0"/>
              <a:t>Han</a:t>
            </a:r>
            <a:r>
              <a:rPr lang="en-US" sz="2600" dirty="0"/>
              <a:t> ethnic group. </a:t>
            </a:r>
          </a:p>
          <a:p>
            <a:pPr marL="892629" lvl="2" indent="-457200">
              <a:lnSpc>
                <a:spcPct val="100000"/>
              </a:lnSpc>
              <a:buFont typeface="Arial" charset="0"/>
              <a:buChar char="•"/>
            </a:pPr>
            <a:r>
              <a:rPr lang="en-US" sz="2600" dirty="0"/>
              <a:t>The other 10 percent of the population is made up of 56 different ethnic groups including the Zhuang, Hui, Machu, and Uighur.</a:t>
            </a:r>
          </a:p>
          <a:p>
            <a:pPr marL="342900" lvl="1" indent="-342900">
              <a:lnSpc>
                <a:spcPct val="100000"/>
              </a:lnSpc>
              <a:buChar char="➢"/>
            </a:pPr>
            <a:r>
              <a:rPr lang="en-US" sz="2600" dirty="0"/>
              <a:t>Many languages are spoken in China, but </a:t>
            </a:r>
            <a:r>
              <a:rPr lang="en-US" sz="2600" b="1" dirty="0"/>
              <a:t>Mandarin</a:t>
            </a:r>
            <a:r>
              <a:rPr lang="en-US" sz="2600" dirty="0"/>
              <a:t> is the official language.</a:t>
            </a:r>
          </a:p>
          <a:p>
            <a:pPr marL="342900" lvl="1" indent="-342900">
              <a:lnSpc>
                <a:spcPct val="100000"/>
              </a:lnSpc>
              <a:buChar char="➢"/>
            </a:pPr>
            <a:r>
              <a:rPr lang="en-US" sz="2600" dirty="0"/>
              <a:t>Over 50 percent of China’s population does not practice an official religion.</a:t>
            </a:r>
            <a:endParaRPr sz="26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12</a:t>
            </a:fld>
            <a:endParaRPr/>
          </a:p>
        </p:txBody>
      </p:sp>
      <p:sp>
        <p:nvSpPr>
          <p:cNvPr id="5" name="TextBox 4"/>
          <p:cNvSpPr txBox="1"/>
          <p:nvPr/>
        </p:nvSpPr>
        <p:spPr>
          <a:xfrm>
            <a:off x="6229350" y="5883275"/>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title"/>
          </p:nvPr>
        </p:nvSpPr>
        <p:spPr>
          <a:xfrm>
            <a:off x="0" y="0"/>
            <a:ext cx="9144000" cy="1143000"/>
          </a:xfrm>
          <a:prstGeom prst="rect">
            <a:avLst/>
          </a:prstGeom>
        </p:spPr>
        <p:txBody>
          <a:bodyPr>
            <a:normAutofit/>
          </a:bodyPr>
          <a:lstStyle>
            <a:lvl1pPr defTabSz="859536">
              <a:defRPr sz="3200">
                <a:effectLst>
                  <a:outerShdw blurRad="38100" dist="35814" dir="2700000" rotWithShape="0">
                    <a:srgbClr val="000000">
                      <a:alpha val="43137"/>
                    </a:srgbClr>
                  </a:outerShdw>
                </a:effectLst>
              </a:defRPr>
            </a:lvl1pPr>
          </a:lstStyle>
          <a:p>
            <a:r>
              <a:rPr sz="4400" dirty="0"/>
              <a:t>Section 2: </a:t>
            </a:r>
            <a:r>
              <a:rPr lang="en-US" sz="4400" dirty="0"/>
              <a:t>A Brief History of China</a:t>
            </a:r>
            <a:endParaRPr sz="4400" dirty="0"/>
          </a:p>
        </p:txBody>
      </p:sp>
      <p:sp>
        <p:nvSpPr>
          <p:cNvPr id="112" name="Shape 112"/>
          <p:cNvSpPr>
            <a:spLocks noGrp="1"/>
          </p:cNvSpPr>
          <p:nvPr>
            <p:ph type="body" idx="1"/>
          </p:nvPr>
        </p:nvSpPr>
        <p:spPr>
          <a:xfrm>
            <a:off x="457200" y="1600200"/>
            <a:ext cx="8229600" cy="4525963"/>
          </a:xfrm>
          <a:prstGeom prst="rect">
            <a:avLst/>
          </a:prstGeom>
        </p:spPr>
        <p:txBody>
          <a:bodyPr/>
          <a:lstStyle>
            <a:lvl2pPr marL="742950" indent="-285750">
              <a:lnSpc>
                <a:spcPct val="100000"/>
              </a:lnSpc>
              <a:spcBef>
                <a:spcPts val="600"/>
              </a:spcBef>
              <a:buFont typeface="Arial"/>
              <a:defRPr sz="2800"/>
            </a:lvl2pPr>
          </a:lstStyle>
          <a:p>
            <a:r>
              <a:rPr dirty="0"/>
              <a:t>Essential Question:</a:t>
            </a:r>
          </a:p>
          <a:p>
            <a:pPr lvl="1"/>
            <a:r>
              <a:rPr lang="en-US" dirty="0"/>
              <a:t>What major movements and figures have contributed to China’s political history?</a:t>
            </a:r>
            <a:endParaRPr dirty="0"/>
          </a:p>
        </p:txBody>
      </p:sp>
      <p:sp>
        <p:nvSpPr>
          <p:cNvPr id="113" name="Shape 113"/>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13</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12">
                                            <p:bg/>
                                          </p:spTgt>
                                        </p:tgtEl>
                                        <p:attrNameLst>
                                          <p:attrName>style.visibility</p:attrName>
                                        </p:attrNameLst>
                                      </p:cBhvr>
                                      <p:to>
                                        <p:strVal val="visible"/>
                                      </p:to>
                                    </p:set>
                                    <p:anim calcmode="lin" valueType="num">
                                      <p:cBhvr>
                                        <p:cTn id="7" dur="500" fill="hold"/>
                                        <p:tgtEl>
                                          <p:spTgt spid="112">
                                            <p:bg/>
                                          </p:spTgt>
                                        </p:tgtEl>
                                        <p:attrNameLst>
                                          <p:attrName>ppt_x</p:attrName>
                                        </p:attrNameLst>
                                      </p:cBhvr>
                                      <p:tavLst>
                                        <p:tav tm="0">
                                          <p:val>
                                            <p:strVal val="0-#ppt_w/2"/>
                                          </p:val>
                                        </p:tav>
                                        <p:tav tm="100000">
                                          <p:val>
                                            <p:strVal val="#ppt_x"/>
                                          </p:val>
                                        </p:tav>
                                      </p:tavLst>
                                    </p:anim>
                                    <p:anim calcmode="lin" valueType="num">
                                      <p:cBhvr>
                                        <p:cTn id="8" dur="500" fill="hold"/>
                                        <p:tgtEl>
                                          <p:spTgt spid="112">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12">
                                            <p:txEl>
                                              <p:pRg st="0" end="0"/>
                                            </p:txEl>
                                          </p:spTgt>
                                        </p:tgtEl>
                                        <p:attrNameLst>
                                          <p:attrName>style.visibility</p:attrName>
                                        </p:attrNameLst>
                                      </p:cBhvr>
                                      <p:to>
                                        <p:strVal val="visible"/>
                                      </p:to>
                                    </p:set>
                                    <p:anim calcmode="lin" valueType="num">
                                      <p:cBhvr>
                                        <p:cTn id="11" dur="500" fill="hold"/>
                                        <p:tgtEl>
                                          <p:spTgt spid="11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1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1" nodeType="afterEffect">
                                  <p:stCondLst>
                                    <p:cond delay="0"/>
                                  </p:stCondLst>
                                  <p:iterate>
                                    <p:tmAbs val="0"/>
                                  </p:iterate>
                                  <p:childTnLst>
                                    <p:set>
                                      <p:cBhvr>
                                        <p:cTn id="15" fill="hold"/>
                                        <p:tgtEl>
                                          <p:spTgt spid="112">
                                            <p:txEl>
                                              <p:pRg st="1" end="1"/>
                                            </p:txEl>
                                          </p:spTgt>
                                        </p:tgtEl>
                                        <p:attrNameLst>
                                          <p:attrName>style.visibility</p:attrName>
                                        </p:attrNameLst>
                                      </p:cBhvr>
                                      <p:to>
                                        <p:strVal val="visible"/>
                                      </p:to>
                                    </p:set>
                                    <p:anim calcmode="lin" valueType="num">
                                      <p:cBhvr>
                                        <p:cTn id="16" dur="500" fill="hold"/>
                                        <p:tgtEl>
                                          <p:spTgt spid="11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11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0" y="0"/>
            <a:ext cx="9144000" cy="1143000"/>
          </a:xfrm>
          <a:prstGeom prst="rect">
            <a:avLst/>
          </a:prstGeom>
        </p:spPr>
        <p:txBody>
          <a:bodyPr>
            <a:normAutofit/>
          </a:bodyPr>
          <a:lstStyle>
            <a:lvl1pPr defTabSz="859536">
              <a:defRPr sz="3200">
                <a:effectLst>
                  <a:outerShdw blurRad="38100" dist="35814" dir="2700000" rotWithShape="0">
                    <a:srgbClr val="000000">
                      <a:alpha val="43137"/>
                    </a:srgbClr>
                  </a:outerShdw>
                </a:effectLst>
              </a:defRPr>
            </a:lvl1pPr>
          </a:lstStyle>
          <a:p>
            <a:r>
              <a:rPr sz="4400" dirty="0"/>
              <a:t>Section 2: </a:t>
            </a:r>
            <a:r>
              <a:rPr lang="en-US" sz="4400" dirty="0"/>
              <a:t>A Brief History of China</a:t>
            </a:r>
            <a:endParaRPr sz="4400" dirty="0"/>
          </a:p>
        </p:txBody>
      </p:sp>
      <p:sp>
        <p:nvSpPr>
          <p:cNvPr id="116" name="Shape 116"/>
          <p:cNvSpPr>
            <a:spLocks noGrp="1"/>
          </p:cNvSpPr>
          <p:nvPr>
            <p:ph type="body" idx="1"/>
          </p:nvPr>
        </p:nvSpPr>
        <p:spPr>
          <a:xfrm>
            <a:off x="457200" y="1385888"/>
            <a:ext cx="8229600" cy="4854764"/>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Qing Dynasty</a:t>
            </a:r>
          </a:p>
          <a:p>
            <a:pPr marL="742950" lvl="1" indent="-285750">
              <a:lnSpc>
                <a:spcPct val="100000"/>
              </a:lnSpc>
              <a:spcBef>
                <a:spcPts val="600"/>
              </a:spcBef>
              <a:buFont typeface="Arial"/>
              <a:defRPr sz="2800"/>
            </a:pPr>
            <a:r>
              <a:rPr lang="en-US" dirty="0"/>
              <a:t>Nationalist Party</a:t>
            </a:r>
          </a:p>
          <a:p>
            <a:pPr marL="742950" lvl="1" indent="-285750">
              <a:lnSpc>
                <a:spcPct val="100000"/>
              </a:lnSpc>
              <a:spcBef>
                <a:spcPts val="600"/>
              </a:spcBef>
              <a:buFont typeface="Arial"/>
              <a:defRPr sz="2800"/>
            </a:pPr>
            <a:r>
              <a:rPr lang="en-US" dirty="0"/>
              <a:t>Chinese Communist Party</a:t>
            </a:r>
          </a:p>
          <a:p>
            <a:pPr marL="742950" lvl="1" indent="-285750">
              <a:lnSpc>
                <a:spcPct val="100000"/>
              </a:lnSpc>
              <a:spcBef>
                <a:spcPts val="600"/>
              </a:spcBef>
              <a:buFont typeface="Arial"/>
              <a:defRPr sz="2800"/>
            </a:pPr>
            <a:r>
              <a:rPr lang="en-US" dirty="0"/>
              <a:t>Long March</a:t>
            </a:r>
          </a:p>
          <a:p>
            <a:pPr marL="742950" lvl="1" indent="-285750">
              <a:lnSpc>
                <a:spcPct val="100000"/>
              </a:lnSpc>
              <a:spcBef>
                <a:spcPts val="600"/>
              </a:spcBef>
              <a:buFont typeface="Arial"/>
              <a:defRPr sz="2800"/>
            </a:pPr>
            <a:r>
              <a:rPr lang="en-US" dirty="0"/>
              <a:t>Red Army</a:t>
            </a:r>
          </a:p>
          <a:p>
            <a:pPr marL="742950" lvl="1" indent="-285750">
              <a:lnSpc>
                <a:spcPct val="100000"/>
              </a:lnSpc>
              <a:spcBef>
                <a:spcPts val="600"/>
              </a:spcBef>
              <a:buFont typeface="Arial"/>
              <a:defRPr sz="2800"/>
            </a:pPr>
            <a:r>
              <a:rPr lang="en-US" dirty="0"/>
              <a:t>Great Leap Forward</a:t>
            </a:r>
          </a:p>
          <a:p>
            <a:pPr marL="742950" lvl="1" indent="-285750">
              <a:lnSpc>
                <a:spcPct val="100000"/>
              </a:lnSpc>
              <a:spcBef>
                <a:spcPts val="600"/>
              </a:spcBef>
              <a:buFont typeface="Arial"/>
              <a:defRPr sz="2800"/>
            </a:pPr>
            <a:r>
              <a:rPr lang="en-US" dirty="0"/>
              <a:t>Cultural Revolution</a:t>
            </a:r>
          </a:p>
          <a:p>
            <a:pPr marL="742950" lvl="1" indent="-285750">
              <a:lnSpc>
                <a:spcPct val="100000"/>
              </a:lnSpc>
              <a:spcBef>
                <a:spcPts val="600"/>
              </a:spcBef>
              <a:buFont typeface="Arial"/>
              <a:defRPr sz="2800"/>
            </a:pPr>
            <a:r>
              <a:rPr lang="en-US" dirty="0"/>
              <a:t>Red Guards</a:t>
            </a:r>
          </a:p>
        </p:txBody>
      </p:sp>
      <p:sp>
        <p:nvSpPr>
          <p:cNvPr id="117" name="Shape 117"/>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16">
                                            <p:bg/>
                                          </p:spTgt>
                                        </p:tgtEl>
                                        <p:attrNameLst>
                                          <p:attrName>style.visibility</p:attrName>
                                        </p:attrNameLst>
                                      </p:cBhvr>
                                      <p:to>
                                        <p:strVal val="visible"/>
                                      </p:to>
                                    </p:set>
                                    <p:anim calcmode="lin" valueType="num">
                                      <p:cBhvr>
                                        <p:cTn id="7" dur="500" fill="hold"/>
                                        <p:tgtEl>
                                          <p:spTgt spid="116">
                                            <p:bg/>
                                          </p:spTgt>
                                        </p:tgtEl>
                                        <p:attrNameLst>
                                          <p:attrName>ppt_x</p:attrName>
                                        </p:attrNameLst>
                                      </p:cBhvr>
                                      <p:tavLst>
                                        <p:tav tm="0">
                                          <p:val>
                                            <p:strVal val="0-#ppt_w/2"/>
                                          </p:val>
                                        </p:tav>
                                        <p:tav tm="100000">
                                          <p:val>
                                            <p:strVal val="#ppt_x"/>
                                          </p:val>
                                        </p:tav>
                                      </p:tavLst>
                                    </p:anim>
                                    <p:anim calcmode="lin" valueType="num">
                                      <p:cBhvr>
                                        <p:cTn id="8" dur="500" fill="hold"/>
                                        <p:tgtEl>
                                          <p:spTgt spid="116">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16">
                                            <p:txEl>
                                              <p:pRg st="0" end="0"/>
                                            </p:txEl>
                                          </p:spTgt>
                                        </p:tgtEl>
                                        <p:attrNameLst>
                                          <p:attrName>style.visibility</p:attrName>
                                        </p:attrNameLst>
                                      </p:cBhvr>
                                      <p:to>
                                        <p:strVal val="visible"/>
                                      </p:to>
                                    </p:set>
                                    <p:anim calcmode="lin" valueType="num">
                                      <p:cBhvr>
                                        <p:cTn id="11" dur="500" fill="hold"/>
                                        <p:tgtEl>
                                          <p:spTgt spid="11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1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Early History of China</a:t>
            </a:r>
            <a:endParaRPr sz="4400" dirty="0"/>
          </a:p>
        </p:txBody>
      </p:sp>
      <p:sp>
        <p:nvSpPr>
          <p:cNvPr id="69" name="Shape 69"/>
          <p:cNvSpPr>
            <a:spLocks noGrp="1"/>
          </p:cNvSpPr>
          <p:nvPr>
            <p:ph type="body" idx="1"/>
          </p:nvPr>
        </p:nvSpPr>
        <p:spPr>
          <a:xfrm>
            <a:off x="457200" y="1314450"/>
            <a:ext cx="8229600" cy="4811713"/>
          </a:xfrm>
          <a:prstGeom prst="rect">
            <a:avLst/>
          </a:prstGeom>
        </p:spPr>
        <p:txBody>
          <a:bodyPr>
            <a:noAutofit/>
          </a:bodyPr>
          <a:lstStyle/>
          <a:p>
            <a:pPr marL="342900" lvl="1" indent="-342900">
              <a:lnSpc>
                <a:spcPct val="100000"/>
              </a:lnSpc>
              <a:buChar char="➢"/>
            </a:pPr>
            <a:r>
              <a:rPr lang="en-US" sz="2200" dirty="0"/>
              <a:t> As one of the earliest civilizations in the world, China has a number of great accomplishments such as the invention of gunpowder, silk, tea production, the compass, and papermaking.</a:t>
            </a:r>
          </a:p>
          <a:p>
            <a:pPr marL="342900" lvl="1" indent="-342900">
              <a:lnSpc>
                <a:spcPct val="100000"/>
              </a:lnSpc>
              <a:buChar char="➢"/>
            </a:pPr>
            <a:r>
              <a:rPr lang="en-US" sz="2200" dirty="0"/>
              <a:t> For most of its history, China was an absolute monarchy, but when unrest grew in the early 1900s, a new government without a monarch was formed: the Republic of China.</a:t>
            </a:r>
          </a:p>
          <a:p>
            <a:pPr marL="342900" lvl="1" indent="-342900">
              <a:lnSpc>
                <a:spcPct val="100000"/>
              </a:lnSpc>
              <a:buFont typeface="Arial" pitchFamily="34" charset="0"/>
              <a:buChar char="•"/>
            </a:pPr>
            <a:r>
              <a:rPr lang="en-US" sz="2200" dirty="0"/>
              <a:t>The </a:t>
            </a:r>
            <a:r>
              <a:rPr lang="en-US" sz="2200" b="1" dirty="0"/>
              <a:t>Qing Dynasty</a:t>
            </a:r>
            <a:r>
              <a:rPr lang="en-US" sz="2200" dirty="0"/>
              <a:t>, an absolute monarchy, had ruled China since the 1600s.</a:t>
            </a:r>
          </a:p>
          <a:p>
            <a:pPr marL="342900" lvl="1" indent="-342900">
              <a:lnSpc>
                <a:spcPct val="100000"/>
              </a:lnSpc>
              <a:buFont typeface="Arial" pitchFamily="34" charset="0"/>
              <a:buChar char="•"/>
            </a:pPr>
            <a:r>
              <a:rPr lang="en-US" sz="2200" dirty="0"/>
              <a:t>The new government wanted to end foreign control in China’s affairs. The leading political party was called the Kuomintang, or the </a:t>
            </a:r>
            <a:r>
              <a:rPr lang="en-US" sz="2200" b="1" dirty="0"/>
              <a:t>Nationalist Party</a:t>
            </a:r>
            <a:r>
              <a:rPr lang="en-US" sz="2200" dirty="0"/>
              <a:t>, led by a man named Sun </a:t>
            </a:r>
            <a:r>
              <a:rPr lang="en-US" sz="2200" dirty="0" err="1"/>
              <a:t>Yixian</a:t>
            </a:r>
            <a:r>
              <a:rPr lang="en-US" sz="2200" dirty="0"/>
              <a:t>.</a:t>
            </a:r>
            <a:endParaRPr sz="22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Communist Revolution</a:t>
            </a:r>
            <a:endParaRPr sz="4400" dirty="0"/>
          </a:p>
        </p:txBody>
      </p:sp>
      <p:sp>
        <p:nvSpPr>
          <p:cNvPr id="69" name="Shape 69"/>
          <p:cNvSpPr>
            <a:spLocks noGrp="1"/>
          </p:cNvSpPr>
          <p:nvPr>
            <p:ph type="body" idx="1"/>
          </p:nvPr>
        </p:nvSpPr>
        <p:spPr>
          <a:xfrm>
            <a:off x="457200" y="1357313"/>
            <a:ext cx="8229600" cy="4525963"/>
          </a:xfrm>
          <a:prstGeom prst="rect">
            <a:avLst/>
          </a:prstGeom>
        </p:spPr>
        <p:txBody>
          <a:bodyPr>
            <a:normAutofit/>
          </a:bodyPr>
          <a:lstStyle/>
          <a:p>
            <a:pPr marL="342900" lvl="1" indent="-342900">
              <a:lnSpc>
                <a:spcPct val="100000"/>
              </a:lnSpc>
              <a:buChar char="➢"/>
            </a:pPr>
            <a:r>
              <a:rPr lang="en-US" sz="2200" dirty="0"/>
              <a:t>In 1921, Mao Zedong and a group of other Chinese men met in Shanghai to form the first </a:t>
            </a:r>
            <a:r>
              <a:rPr lang="en-US" sz="2200" b="1" dirty="0"/>
              <a:t>Chinese Communist Party </a:t>
            </a:r>
            <a:r>
              <a:rPr lang="en-US" sz="2200" dirty="0"/>
              <a:t>(CCP).</a:t>
            </a:r>
          </a:p>
          <a:p>
            <a:pPr marL="342900" lvl="1" indent="-342900">
              <a:lnSpc>
                <a:spcPct val="100000"/>
              </a:lnSpc>
              <a:buChar char="➢"/>
            </a:pPr>
            <a:r>
              <a:rPr lang="en-US" sz="2200" dirty="0"/>
              <a:t>When Mao Zedong faced opposition, a civil war began between Mao and his communist followers and the Nationalist government of Chiang Kai-shek.</a:t>
            </a:r>
          </a:p>
          <a:p>
            <a:pPr marL="342900" lvl="1" indent="-342900">
              <a:lnSpc>
                <a:spcPct val="100000"/>
              </a:lnSpc>
              <a:buFont typeface="Arial" pitchFamily="34" charset="0"/>
              <a:buChar char="•"/>
            </a:pPr>
            <a:r>
              <a:rPr lang="en-US" sz="2200" dirty="0"/>
              <a:t>In 1933, Mao and his followers, fled into the mountains to avoid capture by the Nationalist government. This journey is known as the </a:t>
            </a:r>
            <a:r>
              <a:rPr lang="en-US" sz="2200" b="1" dirty="0"/>
              <a:t>Long March</a:t>
            </a:r>
            <a:r>
              <a:rPr lang="en-US" sz="2200" dirty="0"/>
              <a:t>.</a:t>
            </a:r>
          </a:p>
          <a:p>
            <a:pPr marL="342900" lvl="1" indent="-342900">
              <a:lnSpc>
                <a:spcPct val="100000"/>
              </a:lnSpc>
              <a:buFont typeface="Arial" pitchFamily="34" charset="0"/>
              <a:buChar char="•"/>
            </a:pPr>
            <a:r>
              <a:rPr lang="en-US" sz="2200" dirty="0"/>
              <a:t>After a short-lived truce, a second civil war between the groups raged. Mao’s communists, the </a:t>
            </a:r>
            <a:r>
              <a:rPr lang="en-US" sz="2200" b="1" dirty="0"/>
              <a:t>Red Army</a:t>
            </a:r>
            <a:r>
              <a:rPr lang="en-US" sz="2200" dirty="0"/>
              <a:t>, removed the Nationalist government from power.</a:t>
            </a:r>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Mao and His Programs</a:t>
            </a:r>
            <a:endParaRPr sz="4400" dirty="0"/>
          </a:p>
        </p:txBody>
      </p:sp>
      <p:sp>
        <p:nvSpPr>
          <p:cNvPr id="69" name="Shape 69"/>
          <p:cNvSpPr>
            <a:spLocks noGrp="1"/>
          </p:cNvSpPr>
          <p:nvPr>
            <p:ph type="body" idx="1"/>
          </p:nvPr>
        </p:nvSpPr>
        <p:spPr>
          <a:xfrm>
            <a:off x="457200" y="1400175"/>
            <a:ext cx="8229600" cy="4525963"/>
          </a:xfrm>
          <a:prstGeom prst="rect">
            <a:avLst/>
          </a:prstGeom>
        </p:spPr>
        <p:txBody>
          <a:bodyPr>
            <a:normAutofit fontScale="85000" lnSpcReduction="10000"/>
          </a:bodyPr>
          <a:lstStyle/>
          <a:p>
            <a:pPr marL="342900" lvl="1" indent="-342900">
              <a:lnSpc>
                <a:spcPct val="100000"/>
              </a:lnSpc>
              <a:buChar char="➢"/>
            </a:pPr>
            <a:r>
              <a:rPr lang="en-US" sz="2400" dirty="0"/>
              <a:t>Mao Zedong created a program called the </a:t>
            </a:r>
            <a:r>
              <a:rPr lang="en-US" sz="2400" b="1" dirty="0"/>
              <a:t>Great Leap Forward</a:t>
            </a:r>
            <a:r>
              <a:rPr lang="en-US" sz="2400" dirty="0"/>
              <a:t> that would help resolve China’s agricultural and industrial problems.</a:t>
            </a:r>
          </a:p>
          <a:p>
            <a:pPr marL="342900" lvl="1" indent="-342900">
              <a:lnSpc>
                <a:spcPct val="100000"/>
              </a:lnSpc>
              <a:buChar char="➢"/>
            </a:pPr>
            <a:r>
              <a:rPr lang="en-US" sz="2400" dirty="0"/>
              <a:t>The program consisted of several components, like the organization of farms into large collectives, but it failed in the end.</a:t>
            </a:r>
          </a:p>
          <a:p>
            <a:pPr marL="342900" lvl="1" indent="-342900">
              <a:lnSpc>
                <a:spcPct val="100000"/>
              </a:lnSpc>
              <a:buChar char="➢"/>
            </a:pPr>
            <a:r>
              <a:rPr lang="en-US" sz="2400" dirty="0"/>
              <a:t>After the failure of the Great Leap Forward, Mao saw his ideal of a classless society drifting away, so he organized the </a:t>
            </a:r>
            <a:r>
              <a:rPr lang="en-US" sz="2400" b="1" dirty="0"/>
              <a:t>Cultural Revolution </a:t>
            </a:r>
            <a:r>
              <a:rPr lang="en-US" sz="2400" dirty="0"/>
              <a:t>in 1966.</a:t>
            </a:r>
          </a:p>
          <a:p>
            <a:pPr marL="342900" lvl="1" indent="-342900">
              <a:lnSpc>
                <a:spcPct val="100000"/>
              </a:lnSpc>
              <a:buFont typeface="Arial" pitchFamily="34" charset="0"/>
              <a:buChar char="•"/>
            </a:pPr>
            <a:r>
              <a:rPr lang="en-US" sz="2400" dirty="0"/>
              <a:t>It encouraged war on anything in Chinese society that looked like it was encouraging class differences.</a:t>
            </a:r>
          </a:p>
          <a:p>
            <a:pPr marL="342900" lvl="1" indent="-342900">
              <a:lnSpc>
                <a:spcPct val="100000"/>
              </a:lnSpc>
              <a:buFont typeface="Arial" pitchFamily="34" charset="0"/>
              <a:buChar char="•"/>
            </a:pPr>
            <a:r>
              <a:rPr lang="en-US" sz="2400" dirty="0"/>
              <a:t>Many high school students were organized into an army known as the </a:t>
            </a:r>
            <a:r>
              <a:rPr lang="en-US" sz="2400" b="1" dirty="0"/>
              <a:t>Red Guards</a:t>
            </a:r>
            <a:r>
              <a:rPr lang="en-US" sz="2400" dirty="0"/>
              <a:t>.</a:t>
            </a:r>
          </a:p>
          <a:p>
            <a:pPr marL="342900" lvl="1" indent="-342900">
              <a:lnSpc>
                <a:spcPct val="100000"/>
              </a:lnSpc>
              <a:buFont typeface="Wingdings"/>
              <a:buChar char="➢"/>
            </a:pPr>
            <a:r>
              <a:rPr lang="en-US" sz="2600" dirty="0"/>
              <a:t>When Mao died, a more moderate leader came into power. Deng Xiaoping allowed farmers and businesses more freedoms, and he introduced more western ideas.</a:t>
            </a:r>
          </a:p>
          <a:p>
            <a:pPr marL="342900" lvl="1" indent="-342900">
              <a:lnSpc>
                <a:spcPct val="100000"/>
              </a:lnSpc>
              <a:buFont typeface="Arial" pitchFamily="34" charset="0"/>
              <a:buChar char="•"/>
            </a:pPr>
            <a:endParaRPr lang="en-US" sz="2400" dirty="0"/>
          </a:p>
          <a:p>
            <a:pPr marL="342900" lvl="1" indent="-342900">
              <a:lnSpc>
                <a:spcPct val="100000"/>
              </a:lnSpc>
              <a:buFont typeface="Arial" pitchFamily="34" charset="0"/>
              <a:buChar char="•"/>
            </a:pPr>
            <a:endParaRPr lang="en-US" sz="24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242888"/>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Tiananmen Square</a:t>
            </a:r>
            <a:endParaRPr sz="4400" dirty="0"/>
          </a:p>
        </p:txBody>
      </p:sp>
      <p:sp>
        <p:nvSpPr>
          <p:cNvPr id="69" name="Shape 69"/>
          <p:cNvSpPr>
            <a:spLocks noGrp="1"/>
          </p:cNvSpPr>
          <p:nvPr>
            <p:ph type="body" idx="1"/>
          </p:nvPr>
        </p:nvSpPr>
        <p:spPr>
          <a:xfrm>
            <a:off x="457200" y="1385888"/>
            <a:ext cx="8229600" cy="4525963"/>
          </a:xfrm>
          <a:prstGeom prst="rect">
            <a:avLst/>
          </a:prstGeom>
        </p:spPr>
        <p:txBody>
          <a:bodyPr>
            <a:normAutofit/>
          </a:bodyPr>
          <a:lstStyle/>
          <a:p>
            <a:pPr marL="342900" lvl="1" indent="-342900">
              <a:lnSpc>
                <a:spcPct val="100000"/>
              </a:lnSpc>
              <a:buChar char="➢"/>
            </a:pPr>
            <a:r>
              <a:rPr lang="en-US" sz="2400" dirty="0"/>
              <a:t> When communist governments were under attack in a number of places around the world, China experienced a period of student protests that resulted in a massive demonstration in Beijing’s Tiananmen Square in 1989.</a:t>
            </a:r>
          </a:p>
          <a:p>
            <a:pPr marL="778329" lvl="2" indent="-342900">
              <a:lnSpc>
                <a:spcPct val="100000"/>
              </a:lnSpc>
              <a:buFont typeface="Arial" pitchFamily="34" charset="0"/>
              <a:buChar char="•"/>
            </a:pPr>
            <a:r>
              <a:rPr lang="en-US" sz="2400" dirty="0"/>
              <a:t>The students protested what they felt was corruption in the Chinese government.</a:t>
            </a:r>
          </a:p>
          <a:p>
            <a:pPr marL="778329" lvl="2" indent="-342900">
              <a:lnSpc>
                <a:spcPct val="100000"/>
              </a:lnSpc>
              <a:buFont typeface="Arial" pitchFamily="34" charset="0"/>
              <a:buChar char="•"/>
            </a:pPr>
            <a:r>
              <a:rPr lang="en-US" sz="2400" dirty="0"/>
              <a:t>They called for a shift toward democracy in the government.</a:t>
            </a:r>
          </a:p>
          <a:p>
            <a:pPr marL="342900" lvl="1" indent="-342900">
              <a:lnSpc>
                <a:spcPct val="100000"/>
              </a:lnSpc>
              <a:buFont typeface="Wingdings"/>
              <a:buChar char="➢"/>
            </a:pPr>
            <a:r>
              <a:rPr lang="en-US" sz="2400" dirty="0"/>
              <a:t> Deng Xiaoping ordered soldiers to end the protest, and they did so violently, destroying the pro-democracy movement.</a:t>
            </a:r>
          </a:p>
          <a:p>
            <a:pPr marL="778329" lvl="2" indent="-342900">
              <a:lnSpc>
                <a:spcPct val="100000"/>
              </a:lnSpc>
              <a:buNone/>
            </a:pPr>
            <a:endParaRPr lang="en-US" sz="24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One-Child Policy</a:t>
            </a:r>
            <a:endParaRPr sz="4400" dirty="0"/>
          </a:p>
        </p:txBody>
      </p:sp>
      <p:sp>
        <p:nvSpPr>
          <p:cNvPr id="69" name="Shape 69"/>
          <p:cNvSpPr>
            <a:spLocks noGrp="1"/>
          </p:cNvSpPr>
          <p:nvPr>
            <p:ph type="body" idx="1"/>
          </p:nvPr>
        </p:nvSpPr>
        <p:spPr>
          <a:xfrm>
            <a:off x="457200" y="1143000"/>
            <a:ext cx="8229600" cy="4983163"/>
          </a:xfrm>
          <a:prstGeom prst="rect">
            <a:avLst/>
          </a:prstGeom>
        </p:spPr>
        <p:txBody>
          <a:bodyPr>
            <a:normAutofit lnSpcReduction="10000"/>
          </a:bodyPr>
          <a:lstStyle/>
          <a:p>
            <a:pPr marL="342900" lvl="1" indent="-342900">
              <a:lnSpc>
                <a:spcPct val="100000"/>
              </a:lnSpc>
              <a:buChar char="➢"/>
            </a:pPr>
            <a:r>
              <a:rPr lang="en-US" sz="2400" dirty="0"/>
              <a:t> </a:t>
            </a:r>
            <a:r>
              <a:rPr lang="en-US" sz="2200" dirty="0"/>
              <a:t>The population of China was growing so rapidly in the 1970s that Deng Xiaoping felt something must be done to slow to population growth.</a:t>
            </a:r>
          </a:p>
          <a:p>
            <a:pPr marL="342900" lvl="1" indent="-342900">
              <a:lnSpc>
                <a:spcPct val="100000"/>
              </a:lnSpc>
              <a:buChar char="➢"/>
            </a:pPr>
            <a:r>
              <a:rPr lang="en-US" sz="2200" dirty="0"/>
              <a:t>By 1980, Chinese families were only allowed to have one child.</a:t>
            </a:r>
          </a:p>
          <a:p>
            <a:pPr marL="778329" lvl="2" indent="-342900">
              <a:lnSpc>
                <a:spcPct val="100000"/>
              </a:lnSpc>
              <a:buFont typeface="Arial" pitchFamily="34" charset="0"/>
              <a:buChar char="•"/>
            </a:pPr>
            <a:r>
              <a:rPr lang="en-US" sz="2200" dirty="0"/>
              <a:t>Some exceptions were made to the policy, like with minorities.</a:t>
            </a:r>
          </a:p>
          <a:p>
            <a:pPr marL="778329" lvl="2" indent="-342900">
              <a:lnSpc>
                <a:spcPct val="100000"/>
              </a:lnSpc>
              <a:buFont typeface="Arial" pitchFamily="34" charset="0"/>
              <a:buChar char="•"/>
            </a:pPr>
            <a:r>
              <a:rPr lang="en-US" sz="2200" dirty="0"/>
              <a:t>Urban families were more likely to obey the policy than rural families.</a:t>
            </a:r>
          </a:p>
          <a:p>
            <a:pPr marL="778329" lvl="2" indent="-342900">
              <a:lnSpc>
                <a:spcPct val="100000"/>
              </a:lnSpc>
              <a:buFont typeface="Arial" pitchFamily="34" charset="0"/>
              <a:buChar char="•"/>
            </a:pPr>
            <a:r>
              <a:rPr lang="en-US" sz="2200" dirty="0"/>
              <a:t>Economic rewards and punishments were given according to those who obeyed or disobeyed.</a:t>
            </a:r>
          </a:p>
          <a:p>
            <a:pPr marL="778329" lvl="2" indent="-342900">
              <a:lnSpc>
                <a:spcPct val="100000"/>
              </a:lnSpc>
              <a:buFont typeface="Arial" pitchFamily="34" charset="0"/>
              <a:buChar char="•"/>
            </a:pPr>
            <a:r>
              <a:rPr lang="en-US" sz="2200" dirty="0"/>
              <a:t>Baby boys were preferred during this period over baby girls.</a:t>
            </a:r>
          </a:p>
          <a:p>
            <a:pPr marL="342900" lvl="1" indent="-342900">
              <a:lnSpc>
                <a:spcPct val="100000"/>
              </a:lnSpc>
              <a:buFont typeface="Wingdings"/>
              <a:buChar char="➢"/>
            </a:pPr>
            <a:r>
              <a:rPr lang="en-US" sz="2200" dirty="0"/>
              <a:t>The one-child policy is no longer enforced.</a:t>
            </a:r>
          </a:p>
          <a:p>
            <a:pPr marL="342900" lvl="1" indent="-342900">
              <a:lnSpc>
                <a:spcPct val="100000"/>
              </a:lnSpc>
              <a:buNone/>
            </a:pPr>
            <a:endParaRPr lang="en-US" sz="2200" dirty="0"/>
          </a:p>
          <a:p>
            <a:pPr marL="342900" lvl="1" indent="-342900">
              <a:lnSpc>
                <a:spcPct val="100000"/>
              </a:lnSpc>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19</a:t>
            </a:fld>
            <a:endParaRPr/>
          </a:p>
        </p:txBody>
      </p:sp>
      <p:sp>
        <p:nvSpPr>
          <p:cNvPr id="5" name="TextBox 4"/>
          <p:cNvSpPr txBox="1"/>
          <p:nvPr/>
        </p:nvSpPr>
        <p:spPr>
          <a:xfrm>
            <a:off x="6229350" y="5883275"/>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4" name="Shape 64"/>
          <p:cNvSpPr/>
          <p:nvPr/>
        </p:nvSpPr>
        <p:spPr>
          <a:xfrm>
            <a:off x="3081528" y="4567866"/>
            <a:ext cx="5757673" cy="1631212"/>
          </a:xfrm>
          <a:prstGeom prst="rect">
            <a:avLst/>
          </a:prstGeom>
          <a:solidFill>
            <a:srgbClr val="10253F">
              <a:alpha val="81961"/>
            </a:srgbClr>
          </a:solidFill>
          <a:ln w="12700">
            <a:miter lim="400000"/>
          </a:ln>
          <a:effectLst>
            <a:outerShdw blurRad="152400" dist="250190" dir="8460000" rotWithShape="0">
              <a:srgbClr val="000000">
                <a:alpha val="28000"/>
              </a:srgbClr>
            </a:outerShdw>
          </a:effectLst>
        </p:spPr>
        <p:txBody>
          <a:bodyPr lIns="45718" tIns="45718" rIns="45718" bIns="45718" anchor="ctr"/>
          <a:lstStyle/>
          <a:p>
            <a:pPr algn="ctr">
              <a:defRPr>
                <a:solidFill>
                  <a:srgbClr val="FFFFFF"/>
                </a:solidFill>
                <a:latin typeface="Trebuchet MS"/>
                <a:ea typeface="Trebuchet MS"/>
                <a:cs typeface="Trebuchet MS"/>
                <a:sym typeface="Trebuchet MS"/>
              </a:defRPr>
            </a:pPr>
            <a:endParaRPr/>
          </a:p>
        </p:txBody>
      </p:sp>
      <p:sp>
        <p:nvSpPr>
          <p:cNvPr id="65" name="Shape 65"/>
          <p:cNvSpPr/>
          <p:nvPr/>
        </p:nvSpPr>
        <p:spPr>
          <a:xfrm>
            <a:off x="3185651" y="4567866"/>
            <a:ext cx="5662335" cy="1631212"/>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1:</a:t>
            </a:r>
            <a:r>
              <a:rPr lang="en-US" sz="2000" dirty="0"/>
              <a:t> </a:t>
            </a:r>
            <a:r>
              <a:rPr lang="en-US" sz="2000" dirty="0">
                <a:hlinkClick r:id="rId3" action="ppaction://hlinksldjump"/>
              </a:rPr>
              <a:t>The Geography of China </a:t>
            </a:r>
            <a:endParaRPr sz="2000" u="sng" dirty="0">
              <a:solidFill>
                <a:srgbClr val="0000FF"/>
              </a:solidFill>
              <a:uFill>
                <a:solidFill>
                  <a:srgbClr val="0000FF"/>
                </a:solidFill>
              </a:uFill>
              <a:hlinkClick r:id="rId3"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2:</a:t>
            </a:r>
            <a:r>
              <a:rPr lang="en-US" sz="2000" dirty="0"/>
              <a:t> </a:t>
            </a:r>
            <a:r>
              <a:rPr lang="en-US" sz="2000" dirty="0">
                <a:hlinkClick r:id="rId4" action="ppaction://hlinksldjump"/>
              </a:rPr>
              <a:t>A Brief History of China</a:t>
            </a:r>
            <a:endParaRPr sz="2000" u="sng" dirty="0">
              <a:solidFill>
                <a:srgbClr val="0000FF"/>
              </a:solidFill>
              <a:uFill>
                <a:solidFill>
                  <a:srgbClr val="0000FF"/>
                </a:solidFill>
              </a:uFill>
              <a:hlinkClick r:id="rId4"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3:</a:t>
            </a:r>
            <a:r>
              <a:rPr lang="en-US" sz="2000" dirty="0"/>
              <a:t> </a:t>
            </a:r>
            <a:r>
              <a:rPr lang="en-US" sz="2000" dirty="0">
                <a:hlinkClick r:id="rId5" action="ppaction://hlinksldjump"/>
              </a:rPr>
              <a:t>The Government of China</a:t>
            </a:r>
            <a:endParaRPr sz="2000" u="sng" dirty="0">
              <a:solidFill>
                <a:srgbClr val="0000FF"/>
              </a:solidFill>
              <a:uFill>
                <a:solidFill>
                  <a:srgbClr val="0000FF"/>
                </a:solidFill>
              </a:uFill>
              <a:hlinkClick r:id="rId5"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4:</a:t>
            </a:r>
            <a:r>
              <a:rPr lang="en-US" sz="2000" dirty="0"/>
              <a:t> </a:t>
            </a:r>
            <a:r>
              <a:rPr lang="en-US" sz="2000" dirty="0">
                <a:hlinkClick r:id="rId6" action="ppaction://hlinksldjump"/>
              </a:rPr>
              <a:t>The Economy  of China</a:t>
            </a:r>
            <a:endParaRPr sz="2000" u="sng" dirty="0">
              <a:solidFill>
                <a:srgbClr val="0000FF"/>
              </a:solidFill>
              <a:uFill>
                <a:solidFill>
                  <a:srgbClr val="0000FF"/>
                </a:solidFill>
              </a:uFill>
              <a:hlinkClick r:id="rId6" action="ppaction://hlinksldjump"/>
            </a:endParaRPr>
          </a:p>
          <a:p>
            <a:pPr>
              <a:defRPr sz="2000" b="1">
                <a:solidFill>
                  <a:srgbClr val="FFFFFF"/>
                </a:solidFill>
                <a:effectLst>
                  <a:outerShdw blurRad="38100" dist="38100" dir="2700000" rotWithShape="0">
                    <a:srgbClr val="000000">
                      <a:alpha val="43137"/>
                    </a:srgbClr>
                  </a:outerShdw>
                </a:effectLst>
                <a:latin typeface="Trebuchet MS"/>
                <a:ea typeface="Trebuchet MS"/>
                <a:cs typeface="Trebuchet MS"/>
                <a:sym typeface="Trebuchet MS"/>
              </a:defRPr>
            </a:pPr>
            <a:r>
              <a:rPr sz="2000" dirty="0"/>
              <a:t>Section 5: </a:t>
            </a:r>
            <a:r>
              <a:rPr lang="en-US" sz="2000" dirty="0">
                <a:hlinkClick r:id="rId7" action="ppaction://hlinksldjump"/>
              </a:rPr>
              <a:t>US-China Relations </a:t>
            </a:r>
            <a:endParaRPr sz="2000" u="sng" dirty="0">
              <a:solidFill>
                <a:srgbClr val="0000FF"/>
              </a:solidFill>
              <a:uFill>
                <a:solidFill>
                  <a:srgbClr val="0000FF"/>
                </a:solidFill>
              </a:uFill>
              <a:hlinkClick r:id="rId7" action="ppaction://hlinksldjump"/>
            </a:endParaRPr>
          </a:p>
        </p:txBody>
      </p:sp>
      <p:sp>
        <p:nvSpPr>
          <p:cNvPr id="66" name="Shape 66"/>
          <p:cNvSpPr>
            <a:spLocks noGrp="1"/>
          </p:cNvSpPr>
          <p:nvPr>
            <p:ph type="sldNum" sz="quarter" idx="2"/>
          </p:nvPr>
        </p:nvSpPr>
        <p:spPr/>
        <p:txBody>
          <a:bodyPr/>
          <a:lstStyle>
            <a:lvl1pPr>
              <a:defRPr>
                <a:solidFill>
                  <a:srgbClr val="000000"/>
                </a:solidFill>
              </a:defRPr>
            </a:lvl1pPr>
          </a:lstStyle>
          <a:p>
            <a:fld id="{86CB4B4D-7CA3-9044-876B-883B54F8677D}" type="slidenum">
              <a:rPr lang="is-IS" smtClean="0"/>
              <a:pPr/>
              <a:t>2</a:t>
            </a:fld>
            <a:endParaRPr lang="is-I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64"/>
                                        </p:tgtEl>
                                        <p:attrNameLst>
                                          <p:attrName>style.visibility</p:attrName>
                                        </p:attrNameLst>
                                      </p:cBhvr>
                                      <p:to>
                                        <p:strVal val="visible"/>
                                      </p:to>
                                    </p:set>
                                    <p:anim calcmode="lin" valueType="num">
                                      <p:cBhvr>
                                        <p:cTn id="7" dur="500" fill="hold"/>
                                        <p:tgtEl>
                                          <p:spTgt spid="64"/>
                                        </p:tgtEl>
                                        <p:attrNameLst>
                                          <p:attrName>ppt_x</p:attrName>
                                        </p:attrNameLst>
                                      </p:cBhvr>
                                      <p:tavLst>
                                        <p:tav tm="0">
                                          <p:val>
                                            <p:strVal val="0-#ppt_w/2"/>
                                          </p:val>
                                        </p:tav>
                                        <p:tav tm="100000">
                                          <p:val>
                                            <p:strVal val="#ppt_x"/>
                                          </p:val>
                                        </p:tav>
                                      </p:tavLst>
                                    </p:anim>
                                    <p:anim calcmode="lin" valueType="num">
                                      <p:cBhvr>
                                        <p:cTn id="8" dur="500" fill="hold"/>
                                        <p:tgtEl>
                                          <p:spTgt spid="6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2" nodeType="afterEffect">
                                  <p:stCondLst>
                                    <p:cond delay="0"/>
                                  </p:stCondLst>
                                  <p:iterate>
                                    <p:tmAbs val="0"/>
                                  </p:iterate>
                                  <p:childTnLst>
                                    <p:set>
                                      <p:cBhvr>
                                        <p:cTn id="11" fill="hold"/>
                                        <p:tgtEl>
                                          <p:spTgt spid="65"/>
                                        </p:tgtEl>
                                        <p:attrNameLst>
                                          <p:attrName>style.visibility</p:attrName>
                                        </p:attrNameLst>
                                      </p:cBhvr>
                                      <p:to>
                                        <p:strVal val="visible"/>
                                      </p:to>
                                    </p:set>
                                    <p:anim calcmode="lin" valueType="num">
                                      <p:cBhvr>
                                        <p:cTn id="12" dur="500" fill="hold"/>
                                        <p:tgtEl>
                                          <p:spTgt spid="65"/>
                                        </p:tgtEl>
                                        <p:attrNameLst>
                                          <p:attrName>ppt_x</p:attrName>
                                        </p:attrNameLst>
                                      </p:cBhvr>
                                      <p:tavLst>
                                        <p:tav tm="0">
                                          <p:val>
                                            <p:strVal val="0-#ppt_w/2"/>
                                          </p:val>
                                        </p:tav>
                                        <p:tav tm="100000">
                                          <p:val>
                                            <p:strVal val="#ppt_x"/>
                                          </p:val>
                                        </p:tav>
                                      </p:tavLst>
                                    </p:anim>
                                    <p:anim calcmode="lin" valueType="num">
                                      <p:cBhvr>
                                        <p:cTn id="13" dur="50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1" animBg="1" advAuto="0"/>
      <p:bldP spid="65" grpId="2"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p:cNvSpPr>
          <p:nvPr>
            <p:ph type="title"/>
          </p:nvPr>
        </p:nvSpPr>
        <p:spPr>
          <a:xfrm>
            <a:off x="0" y="185738"/>
            <a:ext cx="9144000" cy="1143000"/>
          </a:xfrm>
          <a:prstGeom prst="rect">
            <a:avLst/>
          </a:prstGeom>
        </p:spPr>
        <p:txBody>
          <a:bodyPr>
            <a:noAutofit/>
          </a:bodyPr>
          <a:lstStyle>
            <a:lvl1pPr defTabSz="804672">
              <a:defRPr sz="3800">
                <a:effectLst>
                  <a:outerShdw blurRad="38100" dist="33528" dir="2700000" rotWithShape="0">
                    <a:srgbClr val="000000">
                      <a:alpha val="43137"/>
                    </a:srgbClr>
                  </a:outerShdw>
                </a:effectLst>
              </a:defRPr>
            </a:lvl1pPr>
          </a:lstStyle>
          <a:p>
            <a:r>
              <a:rPr sz="4400" dirty="0"/>
              <a:t>Section 3: </a:t>
            </a:r>
            <a:r>
              <a:rPr lang="en-US" sz="4400" dirty="0"/>
              <a:t>The Government of China</a:t>
            </a:r>
            <a:endParaRPr sz="4400" dirty="0"/>
          </a:p>
        </p:txBody>
      </p:sp>
      <p:sp>
        <p:nvSpPr>
          <p:cNvPr id="157" name="Shape 157"/>
          <p:cNvSpPr>
            <a:spLocks noGrp="1"/>
          </p:cNvSpPr>
          <p:nvPr>
            <p:ph type="body" idx="1"/>
          </p:nvPr>
        </p:nvSpPr>
        <p:spPr>
          <a:xfrm>
            <a:off x="457200" y="1533832"/>
            <a:ext cx="8229600" cy="4592331"/>
          </a:xfrm>
          <a:prstGeom prst="rect">
            <a:avLst/>
          </a:prstGeom>
        </p:spPr>
        <p:txBody>
          <a:bodyPr/>
          <a:lstStyle>
            <a:lvl2pPr marL="742950" indent="-285750">
              <a:lnSpc>
                <a:spcPct val="100000"/>
              </a:lnSpc>
              <a:spcBef>
                <a:spcPts val="600"/>
              </a:spcBef>
              <a:buFont typeface="Arial"/>
              <a:defRPr sz="2800">
                <a:solidFill>
                  <a:srgbClr val="080808"/>
                </a:solidFill>
              </a:defRPr>
            </a:lvl2pPr>
          </a:lstStyle>
          <a:p>
            <a:r>
              <a:rPr dirty="0"/>
              <a:t>Essential Question:</a:t>
            </a:r>
          </a:p>
          <a:p>
            <a:pPr lvl="1"/>
            <a:r>
              <a:rPr lang="en-US" dirty="0"/>
              <a:t>How does China’s current political system function?</a:t>
            </a:r>
            <a:endParaRPr dirty="0"/>
          </a:p>
        </p:txBody>
      </p:sp>
      <p:sp>
        <p:nvSpPr>
          <p:cNvPr id="158" name="Shape 158"/>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20</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57">
                                            <p:bg/>
                                          </p:spTgt>
                                        </p:tgtEl>
                                        <p:attrNameLst>
                                          <p:attrName>style.visibility</p:attrName>
                                        </p:attrNameLst>
                                      </p:cBhvr>
                                      <p:to>
                                        <p:strVal val="visible"/>
                                      </p:to>
                                    </p:set>
                                    <p:anim calcmode="lin" valueType="num">
                                      <p:cBhvr>
                                        <p:cTn id="7" dur="500" fill="hold"/>
                                        <p:tgtEl>
                                          <p:spTgt spid="157">
                                            <p:bg/>
                                          </p:spTgt>
                                        </p:tgtEl>
                                        <p:attrNameLst>
                                          <p:attrName>ppt_x</p:attrName>
                                        </p:attrNameLst>
                                      </p:cBhvr>
                                      <p:tavLst>
                                        <p:tav tm="0">
                                          <p:val>
                                            <p:strVal val="0-#ppt_w/2"/>
                                          </p:val>
                                        </p:tav>
                                        <p:tav tm="100000">
                                          <p:val>
                                            <p:strVal val="#ppt_x"/>
                                          </p:val>
                                        </p:tav>
                                      </p:tavLst>
                                    </p:anim>
                                    <p:anim calcmode="lin" valueType="num">
                                      <p:cBhvr>
                                        <p:cTn id="8" dur="500" fill="hold"/>
                                        <p:tgtEl>
                                          <p:spTgt spid="157">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57">
                                            <p:txEl>
                                              <p:pRg st="0" end="0"/>
                                            </p:txEl>
                                          </p:spTgt>
                                        </p:tgtEl>
                                        <p:attrNameLst>
                                          <p:attrName>style.visibility</p:attrName>
                                        </p:attrNameLst>
                                      </p:cBhvr>
                                      <p:to>
                                        <p:strVal val="visible"/>
                                      </p:to>
                                    </p:set>
                                    <p:anim calcmode="lin" valueType="num">
                                      <p:cBhvr>
                                        <p:cTn id="11" dur="500" fill="hold"/>
                                        <p:tgtEl>
                                          <p:spTgt spid="157">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5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1" nodeType="afterEffect">
                                  <p:stCondLst>
                                    <p:cond delay="0"/>
                                  </p:stCondLst>
                                  <p:iterate>
                                    <p:tmAbs val="0"/>
                                  </p:iterate>
                                  <p:childTnLst>
                                    <p:set>
                                      <p:cBhvr>
                                        <p:cTn id="15" fill="hold"/>
                                        <p:tgtEl>
                                          <p:spTgt spid="157">
                                            <p:txEl>
                                              <p:pRg st="1" end="1"/>
                                            </p:txEl>
                                          </p:spTgt>
                                        </p:tgtEl>
                                        <p:attrNameLst>
                                          <p:attrName>style.visibility</p:attrName>
                                        </p:attrNameLst>
                                      </p:cBhvr>
                                      <p:to>
                                        <p:strVal val="visible"/>
                                      </p:to>
                                    </p:set>
                                    <p:anim calcmode="lin" valueType="num">
                                      <p:cBhvr>
                                        <p:cTn id="16" dur="500" fill="hold"/>
                                        <p:tgtEl>
                                          <p:spTgt spid="157">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15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0" y="0"/>
            <a:ext cx="9144000" cy="1143000"/>
          </a:xfrm>
          <a:prstGeom prst="rect">
            <a:avLst/>
          </a:prstGeom>
        </p:spPr>
        <p:txBody>
          <a:bodyPr>
            <a:normAutofit fontScale="90000"/>
          </a:bodyPr>
          <a:lstStyle>
            <a:lvl1pPr defTabSz="804672">
              <a:defRPr sz="3800">
                <a:effectLst>
                  <a:outerShdw blurRad="38100" dist="33528" dir="2700000" rotWithShape="0">
                    <a:srgbClr val="000000">
                      <a:alpha val="43137"/>
                    </a:srgbClr>
                  </a:outerShdw>
                </a:effectLst>
              </a:defRPr>
            </a:lvl1pPr>
          </a:lstStyle>
          <a:p>
            <a:r>
              <a:rPr lang="en-US" sz="4400" dirty="0"/>
              <a:t>Section 3: The Government of China</a:t>
            </a:r>
            <a:endParaRPr sz="4400" dirty="0"/>
          </a:p>
        </p:txBody>
      </p:sp>
      <p:sp>
        <p:nvSpPr>
          <p:cNvPr id="161" name="Shape 161"/>
          <p:cNvSpPr>
            <a:spLocks noGrp="1"/>
          </p:cNvSpPr>
          <p:nvPr>
            <p:ph type="body" idx="1"/>
          </p:nvPr>
        </p:nvSpPr>
        <p:spPr>
          <a:xfrm>
            <a:off x="453348" y="1549558"/>
            <a:ext cx="8229600" cy="457200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communist</a:t>
            </a:r>
          </a:p>
          <a:p>
            <a:pPr marL="742950" lvl="1" indent="-285750">
              <a:lnSpc>
                <a:spcPct val="100000"/>
              </a:lnSpc>
              <a:spcBef>
                <a:spcPts val="600"/>
              </a:spcBef>
              <a:buFont typeface="Arial"/>
              <a:defRPr sz="2800"/>
            </a:pPr>
            <a:r>
              <a:rPr lang="en-US" dirty="0"/>
              <a:t>Political Bureau of the Communist Party</a:t>
            </a:r>
          </a:p>
          <a:p>
            <a:pPr marL="742950" lvl="1" indent="-285750">
              <a:lnSpc>
                <a:spcPct val="100000"/>
              </a:lnSpc>
              <a:spcBef>
                <a:spcPts val="600"/>
              </a:spcBef>
              <a:buFont typeface="Arial"/>
              <a:defRPr sz="2800"/>
            </a:pPr>
            <a:r>
              <a:rPr lang="en-US" dirty="0"/>
              <a:t>premier</a:t>
            </a:r>
          </a:p>
          <a:p>
            <a:pPr marL="742950" lvl="1" indent="-285750">
              <a:lnSpc>
                <a:spcPct val="100000"/>
              </a:lnSpc>
              <a:spcBef>
                <a:spcPts val="600"/>
              </a:spcBef>
              <a:buFont typeface="Arial"/>
              <a:defRPr sz="2800"/>
            </a:pPr>
            <a:r>
              <a:rPr lang="en-US" dirty="0"/>
              <a:t>president</a:t>
            </a:r>
          </a:p>
          <a:p>
            <a:pPr marL="742950" lvl="1" indent="-285750">
              <a:lnSpc>
                <a:spcPct val="100000"/>
              </a:lnSpc>
              <a:spcBef>
                <a:spcPts val="600"/>
              </a:spcBef>
              <a:buFont typeface="Arial"/>
              <a:defRPr sz="2800"/>
            </a:pPr>
            <a:r>
              <a:rPr lang="en-US" dirty="0"/>
              <a:t>head of government</a:t>
            </a:r>
          </a:p>
          <a:p>
            <a:pPr marL="742950" lvl="1" indent="-285750">
              <a:lnSpc>
                <a:spcPct val="100000"/>
              </a:lnSpc>
              <a:spcBef>
                <a:spcPts val="600"/>
              </a:spcBef>
              <a:buFont typeface="Arial"/>
              <a:defRPr sz="2800"/>
            </a:pPr>
            <a:r>
              <a:rPr lang="en-US" dirty="0"/>
              <a:t>head of state</a:t>
            </a:r>
          </a:p>
          <a:p>
            <a:pPr marL="742950" lvl="1" indent="-285750">
              <a:lnSpc>
                <a:spcPct val="100000"/>
              </a:lnSpc>
              <a:spcBef>
                <a:spcPts val="600"/>
              </a:spcBef>
              <a:buFont typeface="Arial"/>
              <a:defRPr sz="2800"/>
            </a:pPr>
            <a:r>
              <a:rPr lang="en-US" dirty="0"/>
              <a:t>National People’s Congress</a:t>
            </a:r>
          </a:p>
          <a:p>
            <a:pPr marL="742950" lvl="1" indent="-285750">
              <a:lnSpc>
                <a:spcPct val="100000"/>
              </a:lnSpc>
              <a:spcBef>
                <a:spcPts val="600"/>
              </a:spcBef>
              <a:buFont typeface="Arial"/>
              <a:defRPr sz="2800"/>
            </a:pPr>
            <a:r>
              <a:rPr lang="en-US" dirty="0"/>
              <a:t>Supreme People’s Court</a:t>
            </a:r>
          </a:p>
        </p:txBody>
      </p:sp>
      <p:sp>
        <p:nvSpPr>
          <p:cNvPr id="162" name="Shape 162"/>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21</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161">
                                            <p:bg/>
                                          </p:spTgt>
                                        </p:tgtEl>
                                        <p:attrNameLst>
                                          <p:attrName>style.visibility</p:attrName>
                                        </p:attrNameLst>
                                      </p:cBhvr>
                                      <p:to>
                                        <p:strVal val="visible"/>
                                      </p:to>
                                    </p:set>
                                    <p:anim calcmode="lin" valueType="num">
                                      <p:cBhvr>
                                        <p:cTn id="7" dur="500" fill="hold"/>
                                        <p:tgtEl>
                                          <p:spTgt spid="161">
                                            <p:bg/>
                                          </p:spTgt>
                                        </p:tgtEl>
                                        <p:attrNameLst>
                                          <p:attrName>ppt_x</p:attrName>
                                        </p:attrNameLst>
                                      </p:cBhvr>
                                      <p:tavLst>
                                        <p:tav tm="0">
                                          <p:val>
                                            <p:strVal val="0-#ppt_w/2"/>
                                          </p:val>
                                        </p:tav>
                                        <p:tav tm="100000">
                                          <p:val>
                                            <p:strVal val="#ppt_x"/>
                                          </p:val>
                                        </p:tav>
                                      </p:tavLst>
                                    </p:anim>
                                    <p:anim calcmode="lin" valueType="num">
                                      <p:cBhvr>
                                        <p:cTn id="8" dur="500" fill="hold"/>
                                        <p:tgtEl>
                                          <p:spTgt spid="161">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61">
                                            <p:txEl>
                                              <p:pRg st="0" end="0"/>
                                            </p:txEl>
                                          </p:spTgt>
                                        </p:tgtEl>
                                        <p:attrNameLst>
                                          <p:attrName>style.visibility</p:attrName>
                                        </p:attrNameLst>
                                      </p:cBhvr>
                                      <p:to>
                                        <p:strVal val="visible"/>
                                      </p:to>
                                    </p:set>
                                    <p:anim calcmode="lin" valueType="num">
                                      <p:cBhvr>
                                        <p:cTn id="11" dur="500" fill="hold"/>
                                        <p:tgtEl>
                                          <p:spTgt spid="161">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6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bldLvl="5"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Type of Government</a:t>
            </a:r>
            <a:endParaRPr sz="4400" dirty="0"/>
          </a:p>
        </p:txBody>
      </p:sp>
      <p:sp>
        <p:nvSpPr>
          <p:cNvPr id="69" name="Shape 69"/>
          <p:cNvSpPr>
            <a:spLocks noGrp="1"/>
          </p:cNvSpPr>
          <p:nvPr>
            <p:ph type="body" idx="1"/>
          </p:nvPr>
        </p:nvSpPr>
        <p:spPr>
          <a:xfrm>
            <a:off x="457200" y="1143000"/>
            <a:ext cx="8229600" cy="5385116"/>
          </a:xfrm>
          <a:prstGeom prst="rect">
            <a:avLst/>
          </a:prstGeom>
        </p:spPr>
        <p:txBody>
          <a:bodyPr>
            <a:normAutofit/>
          </a:bodyPr>
          <a:lstStyle/>
          <a:p>
            <a:pPr marL="342900" lvl="1" indent="-342900">
              <a:lnSpc>
                <a:spcPct val="100000"/>
              </a:lnSpc>
              <a:buChar char="➢"/>
            </a:pPr>
            <a:r>
              <a:rPr lang="en-US" sz="2400" dirty="0"/>
              <a:t> </a:t>
            </a:r>
            <a:r>
              <a:rPr lang="en-US" sz="2800" dirty="0"/>
              <a:t>The People’s Republic of China is a </a:t>
            </a:r>
            <a:r>
              <a:rPr lang="en-US" sz="2800" b="1" dirty="0"/>
              <a:t>communist</a:t>
            </a:r>
            <a:r>
              <a:rPr lang="en-US" sz="2800" dirty="0"/>
              <a:t> country, led by a one-party dictatorship, in which a single party controls state-owned means of production with the aim of establishing a society where all are classless.</a:t>
            </a:r>
          </a:p>
          <a:p>
            <a:pPr marL="342900" lvl="1" indent="-342900">
              <a:lnSpc>
                <a:spcPct val="100000"/>
              </a:lnSpc>
              <a:buChar char="➢"/>
            </a:pPr>
            <a:r>
              <a:rPr lang="en-US" sz="2800" dirty="0"/>
              <a:t> Mao Zedong brought communism to China, with the assistance of </a:t>
            </a:r>
            <a:r>
              <a:rPr lang="en-US" sz="2800" b="1" dirty="0"/>
              <a:t>Political Bureau of the Communist Party</a:t>
            </a:r>
            <a:r>
              <a:rPr lang="en-US" sz="2800" dirty="0"/>
              <a:t>.</a:t>
            </a:r>
          </a:p>
          <a:p>
            <a:pPr marL="778329" lvl="2" indent="-342900">
              <a:lnSpc>
                <a:spcPct val="100000"/>
              </a:lnSpc>
              <a:buFont typeface="Arial" pitchFamily="34" charset="0"/>
              <a:buChar char="•"/>
            </a:pPr>
            <a:r>
              <a:rPr lang="en-US" sz="2800" dirty="0"/>
              <a:t>The men made decisions about how the Chinese government should be carried out, as well as how life should be organized in China.</a:t>
            </a:r>
            <a:endParaRPr sz="28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22</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Branches of Government</a:t>
            </a:r>
            <a:endParaRPr sz="4400" dirty="0"/>
          </a:p>
        </p:txBody>
      </p:sp>
      <p:sp>
        <p:nvSpPr>
          <p:cNvPr id="69" name="Shape 69"/>
          <p:cNvSpPr>
            <a:spLocks noGrp="1"/>
          </p:cNvSpPr>
          <p:nvPr>
            <p:ph type="body" idx="1"/>
          </p:nvPr>
        </p:nvSpPr>
        <p:spPr>
          <a:xfrm>
            <a:off x="457200" y="957263"/>
            <a:ext cx="8229600" cy="5357811"/>
          </a:xfrm>
          <a:prstGeom prst="rect">
            <a:avLst/>
          </a:prstGeom>
        </p:spPr>
        <p:txBody>
          <a:bodyPr>
            <a:normAutofit fontScale="92500" lnSpcReduction="10000"/>
          </a:bodyPr>
          <a:lstStyle/>
          <a:p>
            <a:pPr marL="342900" lvl="1" indent="-342900">
              <a:lnSpc>
                <a:spcPct val="100000"/>
              </a:lnSpc>
              <a:buChar char="➢"/>
            </a:pPr>
            <a:r>
              <a:rPr lang="en-US" sz="2200" dirty="0"/>
              <a:t>Like many governments, China’s government is separated into three branches.</a:t>
            </a:r>
          </a:p>
          <a:p>
            <a:pPr marL="778329" lvl="2" indent="-342900">
              <a:lnSpc>
                <a:spcPct val="100000"/>
              </a:lnSpc>
              <a:buFont typeface="Arial" pitchFamily="34" charset="0"/>
              <a:buChar char="•"/>
            </a:pPr>
            <a:r>
              <a:rPr lang="en-US" sz="2200" dirty="0"/>
              <a:t>The executive branch is made up of the president, premier, and cabinet.</a:t>
            </a:r>
          </a:p>
          <a:p>
            <a:pPr marL="778329" lvl="2" indent="-342900">
              <a:lnSpc>
                <a:spcPct val="100000"/>
              </a:lnSpc>
              <a:buFont typeface="Arial" pitchFamily="34" charset="0"/>
              <a:buChar char="•"/>
            </a:pPr>
            <a:r>
              <a:rPr lang="en-US" sz="2200" dirty="0"/>
              <a:t>The </a:t>
            </a:r>
            <a:r>
              <a:rPr lang="en-US" sz="2200" b="1" dirty="0"/>
              <a:t>premier</a:t>
            </a:r>
            <a:r>
              <a:rPr lang="en-US" sz="2200" dirty="0"/>
              <a:t> is the head of government and is nominated by the president and approved by the National People’s Congress.</a:t>
            </a:r>
          </a:p>
          <a:p>
            <a:pPr marL="778329" lvl="2" indent="-342900">
              <a:lnSpc>
                <a:spcPct val="100000"/>
              </a:lnSpc>
              <a:buFont typeface="Arial" pitchFamily="34" charset="0"/>
              <a:buChar char="•"/>
            </a:pPr>
            <a:r>
              <a:rPr lang="en-US" sz="2200" dirty="0"/>
              <a:t>The head of state is the </a:t>
            </a:r>
            <a:r>
              <a:rPr lang="en-US" sz="2200" b="1" dirty="0"/>
              <a:t>president</a:t>
            </a:r>
            <a:r>
              <a:rPr lang="en-US" sz="2200" dirty="0"/>
              <a:t>, who is chosen by the National People’s Congress for a five-year term with a term limit of two terms. </a:t>
            </a:r>
          </a:p>
          <a:p>
            <a:pPr marL="778329" lvl="2" indent="-342900">
              <a:lnSpc>
                <a:spcPct val="100000"/>
              </a:lnSpc>
              <a:buFont typeface="Arial" pitchFamily="34" charset="0"/>
              <a:buChar char="•"/>
            </a:pPr>
            <a:r>
              <a:rPr lang="en-US" sz="2200" dirty="0"/>
              <a:t>The </a:t>
            </a:r>
            <a:r>
              <a:rPr lang="en-US" sz="2200" b="1" dirty="0"/>
              <a:t>head of government </a:t>
            </a:r>
            <a:r>
              <a:rPr lang="en-US" sz="2200" dirty="0"/>
              <a:t>oversees daily executive and legislative activities of the country.</a:t>
            </a:r>
          </a:p>
          <a:p>
            <a:pPr marL="778329" lvl="2" indent="-342900">
              <a:lnSpc>
                <a:spcPct val="100000"/>
              </a:lnSpc>
              <a:buFont typeface="Arial" pitchFamily="34" charset="0"/>
              <a:buChar char="•"/>
            </a:pPr>
            <a:r>
              <a:rPr lang="en-US" sz="2200" dirty="0"/>
              <a:t>The </a:t>
            </a:r>
            <a:r>
              <a:rPr lang="en-US" sz="2200" b="1" dirty="0"/>
              <a:t>head of state </a:t>
            </a:r>
            <a:r>
              <a:rPr lang="en-US" sz="2200" dirty="0"/>
              <a:t>is an individual who represents the government in a symbolic fashion but does not oversee the daily activities of the country.</a:t>
            </a:r>
          </a:p>
          <a:p>
            <a:pPr marL="342900" lvl="1" indent="-342900">
              <a:lnSpc>
                <a:spcPct val="100000"/>
              </a:lnSpc>
              <a:buFont typeface="Wingdings"/>
              <a:buChar char="➢"/>
            </a:pPr>
            <a:r>
              <a:rPr lang="en-US" sz="2200" dirty="0"/>
              <a:t>The </a:t>
            </a:r>
            <a:r>
              <a:rPr lang="en-US" sz="2200" b="1" dirty="0"/>
              <a:t>National People’s Congress </a:t>
            </a:r>
            <a:r>
              <a:rPr lang="en-US" sz="2200" dirty="0"/>
              <a:t>is the legislative branch, and it also controls the judicial branch. The </a:t>
            </a:r>
            <a:r>
              <a:rPr lang="en-US" sz="2200" b="1" dirty="0"/>
              <a:t>Supreme People’s Court </a:t>
            </a:r>
            <a:r>
              <a:rPr lang="en-US" sz="2200" dirty="0"/>
              <a:t>is the highest court in China.</a:t>
            </a:r>
          </a:p>
          <a:p>
            <a:pPr marL="778329" lvl="2" indent="-342900">
              <a:lnSpc>
                <a:spcPct val="100000"/>
              </a:lnSpc>
              <a:buNone/>
            </a:pPr>
            <a:endParaRPr lang="en-US" sz="22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23</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Challenges Facing the Government</a:t>
            </a:r>
            <a:endParaRPr sz="4400" dirty="0"/>
          </a:p>
        </p:txBody>
      </p:sp>
      <p:sp>
        <p:nvSpPr>
          <p:cNvPr id="69" name="Shape 69"/>
          <p:cNvSpPr>
            <a:spLocks noGrp="1"/>
          </p:cNvSpPr>
          <p:nvPr>
            <p:ph type="body" idx="1"/>
          </p:nvPr>
        </p:nvSpPr>
        <p:spPr>
          <a:xfrm>
            <a:off x="457200" y="1143000"/>
            <a:ext cx="8229600" cy="5295900"/>
          </a:xfrm>
          <a:prstGeom prst="rect">
            <a:avLst/>
          </a:prstGeom>
        </p:spPr>
        <p:txBody>
          <a:bodyPr>
            <a:normAutofit fontScale="92500" lnSpcReduction="20000"/>
          </a:bodyPr>
          <a:lstStyle/>
          <a:p>
            <a:pPr marL="342900" lvl="1" indent="-342900">
              <a:lnSpc>
                <a:spcPct val="100000"/>
              </a:lnSpc>
              <a:buChar char="➢"/>
            </a:pPr>
            <a:r>
              <a:rPr lang="en-US" sz="2800" dirty="0"/>
              <a:t>When communists took over the government in China, farmers and industries were controlled by the government.</a:t>
            </a:r>
          </a:p>
          <a:p>
            <a:pPr marL="778329" lvl="2" indent="-342900">
              <a:lnSpc>
                <a:spcPct val="100000"/>
              </a:lnSpc>
              <a:buFont typeface="Arial" pitchFamily="34" charset="0"/>
              <a:buChar char="•"/>
            </a:pPr>
            <a:r>
              <a:rPr lang="en-US" sz="2800" dirty="0"/>
              <a:t>For farmers, there was often great suffering in the years following the revolution, and starvation was widespread during some of the early years as officials tried to organize farming.</a:t>
            </a:r>
          </a:p>
          <a:p>
            <a:pPr marL="342900" lvl="1" indent="-342900">
              <a:lnSpc>
                <a:spcPct val="100000"/>
              </a:lnSpc>
              <a:buFont typeface="Wingdings"/>
              <a:buChar char="➢"/>
            </a:pPr>
            <a:r>
              <a:rPr lang="en-US" sz="2800" dirty="0"/>
              <a:t>Historically, China has isolated itself from the rest of the world, but there are signs that China is gradually opening itself up.</a:t>
            </a:r>
          </a:p>
          <a:p>
            <a:pPr marL="342900" lvl="1" indent="-342900">
              <a:lnSpc>
                <a:spcPct val="100000"/>
              </a:lnSpc>
              <a:buFont typeface="Wingdings"/>
              <a:buChar char="➢"/>
            </a:pPr>
            <a:r>
              <a:rPr lang="en-US" sz="2800" dirty="0"/>
              <a:t>China continues to face many economic challenges, like air pollution, increasing the standard of living for its people and reducing corruption of government leaders.</a:t>
            </a:r>
          </a:p>
          <a:p>
            <a:pPr marL="342900" lvl="1" indent="-342900">
              <a:lnSpc>
                <a:spcPct val="100000"/>
              </a:lnSpc>
              <a:buNone/>
            </a:pPr>
            <a:endParaRPr sz="28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China’s Great Firewall</a:t>
            </a:r>
            <a:endParaRPr sz="4400" dirty="0"/>
          </a:p>
        </p:txBody>
      </p:sp>
      <p:sp>
        <p:nvSpPr>
          <p:cNvPr id="69" name="Shape 69"/>
          <p:cNvSpPr>
            <a:spLocks noGrp="1"/>
          </p:cNvSpPr>
          <p:nvPr>
            <p:ph type="body" idx="1"/>
          </p:nvPr>
        </p:nvSpPr>
        <p:spPr>
          <a:xfrm>
            <a:off x="457200" y="1143000"/>
            <a:ext cx="8229600" cy="4983163"/>
          </a:xfrm>
          <a:prstGeom prst="rect">
            <a:avLst/>
          </a:prstGeom>
        </p:spPr>
        <p:txBody>
          <a:bodyPr>
            <a:normAutofit fontScale="92500" lnSpcReduction="10000"/>
          </a:bodyPr>
          <a:lstStyle/>
          <a:p>
            <a:pPr marL="342900" lvl="1" indent="-342900">
              <a:lnSpc>
                <a:spcPct val="100000"/>
              </a:lnSpc>
              <a:buChar char="➢"/>
            </a:pPr>
            <a:r>
              <a:rPr lang="en-US" sz="2600" dirty="0"/>
              <a:t>The Chinese Communist Party was not pleased about the arrival of the Internet in 1994.</a:t>
            </a:r>
          </a:p>
          <a:p>
            <a:pPr marL="342900" lvl="1" indent="-342900">
              <a:lnSpc>
                <a:spcPct val="100000"/>
              </a:lnSpc>
              <a:buChar char="➢"/>
            </a:pPr>
            <a:r>
              <a:rPr lang="en-US" sz="2600" dirty="0"/>
              <a:t>The Internet was perceived as a threat to the Chinese Communist Party’s control of China, and so the government began to strictly monitor and censor the Internet.</a:t>
            </a:r>
          </a:p>
          <a:p>
            <a:pPr marL="342900" lvl="1" indent="-342900">
              <a:lnSpc>
                <a:spcPct val="100000"/>
              </a:lnSpc>
              <a:buChar char="➢"/>
            </a:pPr>
            <a:r>
              <a:rPr lang="en-US" sz="2600" dirty="0"/>
              <a:t>The phrase “Great Firewall” often references the massive Internet surveillance and content-control system in China.</a:t>
            </a:r>
          </a:p>
          <a:p>
            <a:pPr marL="778329" lvl="2" indent="-342900">
              <a:lnSpc>
                <a:spcPct val="100000"/>
              </a:lnSpc>
              <a:buFont typeface="Arial" pitchFamily="34" charset="0"/>
              <a:buChar char="•"/>
            </a:pPr>
            <a:r>
              <a:rPr lang="en-US" sz="2600" dirty="0"/>
              <a:t>Various social media sites are blocked, as well as other selective information, like  information about the Tiananmen Square protests and environmental problems leading up to the 2008 Olympics.</a:t>
            </a:r>
            <a:endParaRPr sz="26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25</a:t>
            </a:fld>
            <a:endParaRPr/>
          </a:p>
        </p:txBody>
      </p:sp>
      <p:sp>
        <p:nvSpPr>
          <p:cNvPr id="5" name="TextBox 4"/>
          <p:cNvSpPr txBox="1"/>
          <p:nvPr/>
        </p:nvSpPr>
        <p:spPr>
          <a:xfrm>
            <a:off x="6229350" y="5883275"/>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title"/>
          </p:nvPr>
        </p:nvSpPr>
        <p:spPr>
          <a:xfrm>
            <a:off x="0" y="0"/>
            <a:ext cx="9144000" cy="1052052"/>
          </a:xfrm>
          <a:prstGeom prst="rect">
            <a:avLst/>
          </a:prstGeom>
        </p:spPr>
        <p:txBody>
          <a:bodyPr>
            <a:noAutofit/>
          </a:bodyPr>
          <a:lstStyle>
            <a:lvl1pPr defTabSz="896111">
              <a:defRPr sz="3800">
                <a:effectLst>
                  <a:outerShdw blurRad="38100" dist="37338" dir="2700000" rotWithShape="0">
                    <a:srgbClr val="000000">
                      <a:alpha val="43137"/>
                    </a:srgbClr>
                  </a:outerShdw>
                </a:effectLst>
              </a:defRPr>
            </a:lvl1pPr>
          </a:lstStyle>
          <a:p>
            <a:r>
              <a:rPr sz="4400" dirty="0"/>
              <a:t>Section 4: </a:t>
            </a:r>
            <a:r>
              <a:rPr lang="en-US" sz="4400" dirty="0"/>
              <a:t>The Economy of China</a:t>
            </a:r>
            <a:endParaRPr sz="4400" dirty="0"/>
          </a:p>
        </p:txBody>
      </p:sp>
      <p:sp>
        <p:nvSpPr>
          <p:cNvPr id="180" name="Shape 180"/>
          <p:cNvSpPr>
            <a:spLocks noGrp="1"/>
          </p:cNvSpPr>
          <p:nvPr>
            <p:ph type="body" idx="1"/>
          </p:nvPr>
        </p:nvSpPr>
        <p:spPr>
          <a:xfrm>
            <a:off x="457200" y="2002536"/>
            <a:ext cx="8229600" cy="4123627"/>
          </a:xfrm>
          <a:prstGeom prst="rect">
            <a:avLst/>
          </a:prstGeom>
        </p:spPr>
        <p:txBody>
          <a:bodyPr/>
          <a:lstStyle/>
          <a:p>
            <a:r>
              <a:rPr dirty="0"/>
              <a:t>Essential question:</a:t>
            </a:r>
          </a:p>
          <a:p>
            <a:pPr lvl="2">
              <a:buFont typeface="Arial"/>
              <a:buChar char="•"/>
            </a:pPr>
            <a:r>
              <a:rPr lang="en-US" dirty="0"/>
              <a:t>What economic changes were made after China became communist?</a:t>
            </a:r>
            <a:endParaRPr dirty="0"/>
          </a:p>
        </p:txBody>
      </p:sp>
      <p:sp>
        <p:nvSpPr>
          <p:cNvPr id="181" name="Shape 181"/>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26</a:t>
            </a:fld>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0" y="0"/>
            <a:ext cx="9144000" cy="1022555"/>
          </a:xfrm>
          <a:prstGeom prst="rect">
            <a:avLst/>
          </a:prstGeom>
        </p:spPr>
        <p:txBody>
          <a:bodyPr>
            <a:normAutofit/>
          </a:bodyPr>
          <a:lstStyle>
            <a:lvl1pPr defTabSz="896111">
              <a:defRPr sz="3800">
                <a:effectLst>
                  <a:outerShdw blurRad="38100" dist="37338" dir="2700000" rotWithShape="0">
                    <a:srgbClr val="000000">
                      <a:alpha val="43137"/>
                    </a:srgbClr>
                  </a:outerShdw>
                </a:effectLst>
              </a:defRPr>
            </a:lvl1pPr>
          </a:lstStyle>
          <a:p>
            <a:r>
              <a:rPr sz="4400" dirty="0"/>
              <a:t>Section 4: </a:t>
            </a:r>
            <a:r>
              <a:rPr lang="en-US" sz="4400" dirty="0"/>
              <a:t>The Economy of China</a:t>
            </a:r>
            <a:endParaRPr sz="4400" dirty="0"/>
          </a:p>
        </p:txBody>
      </p:sp>
      <p:sp>
        <p:nvSpPr>
          <p:cNvPr id="184" name="Shape 184"/>
          <p:cNvSpPr>
            <a:spLocks noGrp="1"/>
          </p:cNvSpPr>
          <p:nvPr>
            <p:ph type="body" idx="1"/>
          </p:nvPr>
        </p:nvSpPr>
        <p:spPr>
          <a:xfrm>
            <a:off x="457200" y="2039112"/>
            <a:ext cx="8229600" cy="4087051"/>
          </a:xfrm>
          <a:prstGeom prst="rect">
            <a:avLst/>
          </a:prstGeom>
        </p:spPr>
        <p:txBody>
          <a:bodyPr/>
          <a:lstStyle/>
          <a:p>
            <a:r>
              <a:rPr dirty="0"/>
              <a:t>What terms do I need to know?</a:t>
            </a:r>
            <a:endParaRPr lang="en-US" dirty="0"/>
          </a:p>
          <a:p>
            <a:pPr lvl="1">
              <a:buFont typeface="Arial" pitchFamily="34" charset="0"/>
              <a:buChar char="•"/>
            </a:pPr>
            <a:r>
              <a:rPr lang="en-US" dirty="0"/>
              <a:t>command economy</a:t>
            </a:r>
          </a:p>
          <a:p>
            <a:pPr lvl="1">
              <a:buFont typeface="Arial" pitchFamily="34" charset="0"/>
              <a:buChar char="•"/>
            </a:pPr>
            <a:r>
              <a:rPr lang="en-US" dirty="0"/>
              <a:t>market economy</a:t>
            </a:r>
          </a:p>
          <a:p>
            <a:pPr lvl="1">
              <a:buFont typeface="Arial" pitchFamily="34" charset="0"/>
              <a:buChar char="•"/>
            </a:pPr>
            <a:r>
              <a:rPr lang="en-US" dirty="0" err="1"/>
              <a:t>yuan</a:t>
            </a:r>
            <a:endParaRPr lang="en-US" dirty="0"/>
          </a:p>
          <a:p>
            <a:pPr lvl="1">
              <a:buFont typeface="Arial" pitchFamily="34" charset="0"/>
              <a:buChar char="•"/>
            </a:pPr>
            <a:r>
              <a:rPr lang="en-US" dirty="0"/>
              <a:t>Four Modernizations</a:t>
            </a:r>
          </a:p>
          <a:p>
            <a:pPr lvl="1">
              <a:buFont typeface="Arial" pitchFamily="34" charset="0"/>
              <a:buChar char="•"/>
            </a:pPr>
            <a:r>
              <a:rPr lang="en-US" dirty="0"/>
              <a:t>Special Economic Zones</a:t>
            </a:r>
            <a:endParaRPr dirty="0"/>
          </a:p>
        </p:txBody>
      </p:sp>
      <p:sp>
        <p:nvSpPr>
          <p:cNvPr id="185" name="Shape 185"/>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27</a:t>
            </a:fld>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Type of Economy</a:t>
            </a:r>
            <a:endParaRPr sz="4400" dirty="0"/>
          </a:p>
        </p:txBody>
      </p:sp>
      <p:sp>
        <p:nvSpPr>
          <p:cNvPr id="69" name="Shape 69"/>
          <p:cNvSpPr>
            <a:spLocks noGrp="1"/>
          </p:cNvSpPr>
          <p:nvPr>
            <p:ph type="body" idx="1"/>
          </p:nvPr>
        </p:nvSpPr>
        <p:spPr>
          <a:xfrm>
            <a:off x="457200" y="1328738"/>
            <a:ext cx="8229600" cy="4525963"/>
          </a:xfrm>
          <a:prstGeom prst="rect">
            <a:avLst/>
          </a:prstGeom>
        </p:spPr>
        <p:txBody>
          <a:bodyPr>
            <a:normAutofit lnSpcReduction="10000"/>
          </a:bodyPr>
          <a:lstStyle/>
          <a:p>
            <a:pPr marL="342900" lvl="1" indent="-342900">
              <a:lnSpc>
                <a:spcPct val="100000"/>
              </a:lnSpc>
              <a:buChar char="➢"/>
            </a:pPr>
            <a:r>
              <a:rPr lang="en-US" sz="2400" dirty="0"/>
              <a:t>The People’s Republic of China is a </a:t>
            </a:r>
            <a:r>
              <a:rPr lang="en-US" sz="2400" b="1" dirty="0"/>
              <a:t>command economy</a:t>
            </a:r>
            <a:r>
              <a:rPr lang="en-US" sz="2400" dirty="0"/>
              <a:t>, meaning that the government controls nearly all the major parts of the economy, such as what is produced, what goods cost, and what workers are paid.</a:t>
            </a:r>
          </a:p>
          <a:p>
            <a:pPr marL="342900" lvl="1" indent="-342900">
              <a:lnSpc>
                <a:spcPct val="100000"/>
              </a:lnSpc>
              <a:buChar char="➢"/>
            </a:pPr>
            <a:r>
              <a:rPr lang="en-US" sz="2400" dirty="0"/>
              <a:t>China’s command economy is slowly beginning to change, however, as many Chinese people today are entrepreneurs and have small businesses of their own, but though the Chinese government still has final authority in most matters.</a:t>
            </a:r>
          </a:p>
          <a:p>
            <a:pPr marL="342900" lvl="1" indent="-342900">
              <a:lnSpc>
                <a:spcPct val="100000"/>
              </a:lnSpc>
              <a:buChar char="➢"/>
            </a:pPr>
            <a:r>
              <a:rPr lang="en-US" sz="2400" dirty="0"/>
              <a:t>There are more examples of a </a:t>
            </a:r>
            <a:r>
              <a:rPr lang="en-US" sz="2400" b="1" dirty="0"/>
              <a:t>market economy </a:t>
            </a:r>
            <a:r>
              <a:rPr lang="en-US" sz="2400" dirty="0"/>
              <a:t>recently in China, meaning that economic decisions are made less by the government, and more by individuals.</a:t>
            </a:r>
            <a:endParaRPr sz="24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Trade in China</a:t>
            </a:r>
            <a:endParaRPr sz="4400" dirty="0"/>
          </a:p>
        </p:txBody>
      </p:sp>
      <p:sp>
        <p:nvSpPr>
          <p:cNvPr id="69" name="Shape 69"/>
          <p:cNvSpPr>
            <a:spLocks noGrp="1"/>
          </p:cNvSpPr>
          <p:nvPr>
            <p:ph type="body" idx="1"/>
          </p:nvPr>
        </p:nvSpPr>
        <p:spPr>
          <a:xfrm>
            <a:off x="457200" y="1400175"/>
            <a:ext cx="8229600" cy="4899025"/>
          </a:xfrm>
          <a:prstGeom prst="rect">
            <a:avLst/>
          </a:prstGeom>
        </p:spPr>
        <p:txBody>
          <a:bodyPr>
            <a:normAutofit fontScale="92500" lnSpcReduction="10000"/>
          </a:bodyPr>
          <a:lstStyle/>
          <a:p>
            <a:pPr marL="342900" lvl="1" indent="-342900">
              <a:lnSpc>
                <a:spcPct val="100000"/>
              </a:lnSpc>
              <a:buChar char="➢"/>
            </a:pPr>
            <a:r>
              <a:rPr lang="en-US" dirty="0"/>
              <a:t>Trade is a foundational part of China’s economy, and China is the largest exporter of goods in the world.</a:t>
            </a:r>
          </a:p>
          <a:p>
            <a:pPr marL="778329" lvl="2" indent="-342900">
              <a:lnSpc>
                <a:spcPct val="100000"/>
              </a:lnSpc>
              <a:buFont typeface="Arial" pitchFamily="34" charset="0"/>
              <a:buChar char="•"/>
            </a:pPr>
            <a:r>
              <a:rPr lang="en-US" dirty="0"/>
              <a:t>Its top export markets are the United States, Japan, and South Korea.</a:t>
            </a:r>
          </a:p>
          <a:p>
            <a:pPr marL="342900" lvl="1" indent="-342900">
              <a:lnSpc>
                <a:spcPct val="100000"/>
              </a:lnSpc>
              <a:buFont typeface="Wingdings"/>
              <a:buChar char="➢"/>
            </a:pPr>
            <a:r>
              <a:rPr lang="en-US" dirty="0"/>
              <a:t>Additionally, China is one of the top importing countries in the world.</a:t>
            </a:r>
          </a:p>
          <a:p>
            <a:pPr marL="342900" lvl="1" indent="-342900">
              <a:lnSpc>
                <a:spcPct val="100000"/>
              </a:lnSpc>
              <a:buFont typeface="Wingdings"/>
              <a:buChar char="➢"/>
            </a:pPr>
            <a:r>
              <a:rPr lang="en-US" dirty="0"/>
              <a:t>In order to trade, China must exchange their form of currency, the </a:t>
            </a:r>
            <a:r>
              <a:rPr lang="en-US" b="1" dirty="0" err="1"/>
              <a:t>yuan</a:t>
            </a:r>
            <a:r>
              <a:rPr lang="en-US" dirty="0"/>
              <a:t>, for other countries’ currencies.</a:t>
            </a:r>
          </a:p>
          <a:p>
            <a:pPr marL="342900" lvl="1" indent="-342900">
              <a:lnSpc>
                <a:spcPct val="100000"/>
              </a:lnSpc>
              <a:buNone/>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29</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sz="4400" dirty="0"/>
              <a:t>Section 1: </a:t>
            </a:r>
            <a:r>
              <a:rPr lang="en-US" sz="4400" dirty="0"/>
              <a:t>The Geography of China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lstStyle/>
          <a:p>
            <a:pPr marL="342900" lvl="1" indent="-342900">
              <a:lnSpc>
                <a:spcPct val="100000"/>
              </a:lnSpc>
              <a:buChar char="➢"/>
            </a:pPr>
            <a:r>
              <a:rPr lang="en-US" dirty="0"/>
              <a:t> </a:t>
            </a:r>
            <a:r>
              <a:rPr dirty="0"/>
              <a:t>Essential Question:</a:t>
            </a:r>
          </a:p>
          <a:p>
            <a:pPr marL="742950" lvl="2" indent="-342900">
              <a:lnSpc>
                <a:spcPct val="100000"/>
              </a:lnSpc>
              <a:spcBef>
                <a:spcPts val="600"/>
              </a:spcBef>
              <a:buClr>
                <a:srgbClr val="000000"/>
              </a:buClr>
              <a:buFont typeface="Arial"/>
              <a:buChar char="•"/>
              <a:defRPr sz="2800"/>
            </a:pPr>
            <a:r>
              <a:rPr lang="en-US" dirty="0"/>
              <a:t>How does China’s geography impact the country’s population distribution?</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Natural Resources in China</a:t>
            </a:r>
            <a:endParaRPr sz="4400" dirty="0"/>
          </a:p>
        </p:txBody>
      </p:sp>
      <p:sp>
        <p:nvSpPr>
          <p:cNvPr id="69" name="Shape 69"/>
          <p:cNvSpPr>
            <a:spLocks noGrp="1"/>
          </p:cNvSpPr>
          <p:nvPr>
            <p:ph type="body" idx="1"/>
          </p:nvPr>
        </p:nvSpPr>
        <p:spPr>
          <a:xfrm>
            <a:off x="457200" y="1357311"/>
            <a:ext cx="8229600" cy="4525963"/>
          </a:xfrm>
          <a:prstGeom prst="rect">
            <a:avLst/>
          </a:prstGeom>
        </p:spPr>
        <p:txBody>
          <a:bodyPr>
            <a:normAutofit fontScale="85000" lnSpcReduction="20000"/>
          </a:bodyPr>
          <a:lstStyle/>
          <a:p>
            <a:pPr marL="342900" lvl="1" indent="-342900">
              <a:lnSpc>
                <a:spcPct val="100000"/>
              </a:lnSpc>
              <a:buChar char="➢"/>
            </a:pPr>
            <a:r>
              <a:rPr lang="en-US" dirty="0"/>
              <a:t> Mineral resources in China include iron ore, tin, tungsten, aluminum, lead, zinc, and other minerals.</a:t>
            </a:r>
          </a:p>
          <a:p>
            <a:pPr marL="778329" lvl="2" indent="-342900">
              <a:lnSpc>
                <a:spcPct val="100000"/>
              </a:lnSpc>
              <a:buFont typeface="Arial" pitchFamily="34" charset="0"/>
              <a:buChar char="•"/>
            </a:pPr>
            <a:r>
              <a:rPr lang="en-US" dirty="0"/>
              <a:t>Uranium is a rare mineral found in China, and it can be sold at high prices when the demand is right.</a:t>
            </a:r>
          </a:p>
          <a:p>
            <a:pPr marL="342900" lvl="1" indent="-342900">
              <a:lnSpc>
                <a:spcPct val="100000"/>
              </a:lnSpc>
              <a:buFont typeface="Wingdings"/>
              <a:buChar char="➢"/>
            </a:pPr>
            <a:r>
              <a:rPr lang="en-US" dirty="0"/>
              <a:t> Mineral resources in China include iron ore, tin, tungsten, aluminum, lead, zinc, and other minerals.</a:t>
            </a:r>
          </a:p>
          <a:p>
            <a:pPr marL="342900" lvl="1" indent="-342900">
              <a:lnSpc>
                <a:spcPct val="100000"/>
              </a:lnSpc>
              <a:buFont typeface="Wingdings"/>
              <a:buChar char="➢"/>
            </a:pPr>
            <a:r>
              <a:rPr lang="en-US" dirty="0"/>
              <a:t>Energy resources in China include coal, petroleum, natural gas, and hydroelectric power.</a:t>
            </a:r>
          </a:p>
          <a:p>
            <a:pPr marL="342900" lvl="1" indent="-342900">
              <a:lnSpc>
                <a:spcPct val="100000"/>
              </a:lnSpc>
              <a:buFont typeface="Wingdings"/>
              <a:buChar char="➢"/>
            </a:pPr>
            <a:r>
              <a:rPr lang="en-US" dirty="0"/>
              <a:t>Arable land is a final important resource in China.</a:t>
            </a:r>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30</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Human Capital in China</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92500"/>
          </a:bodyPr>
          <a:lstStyle/>
          <a:p>
            <a:pPr marL="342900" lvl="1" indent="-342900">
              <a:lnSpc>
                <a:spcPct val="100000"/>
              </a:lnSpc>
              <a:buChar char="➢"/>
            </a:pPr>
            <a:r>
              <a:rPr lang="en-US" sz="2600" dirty="0"/>
              <a:t> China puts a lot of emphasis on human capital to maintain their strong economy.</a:t>
            </a:r>
          </a:p>
          <a:p>
            <a:pPr marL="342900" lvl="1" indent="-342900">
              <a:lnSpc>
                <a:spcPct val="100000"/>
              </a:lnSpc>
              <a:buChar char="➢"/>
            </a:pPr>
            <a:r>
              <a:rPr lang="en-US" sz="2600" dirty="0"/>
              <a:t> A program called the </a:t>
            </a:r>
            <a:r>
              <a:rPr lang="en-US" sz="2600" b="1" dirty="0"/>
              <a:t>Four Modernizations</a:t>
            </a:r>
            <a:r>
              <a:rPr lang="en-US" sz="2600" dirty="0"/>
              <a:t> created by the Chinese government was an effort to improve all aspects of Chinese production including farming, military defense, heavy and light industry, and scientific and technical research and production.</a:t>
            </a:r>
          </a:p>
          <a:p>
            <a:pPr marL="778329" lvl="2" indent="-342900">
              <a:lnSpc>
                <a:spcPct val="100000"/>
              </a:lnSpc>
              <a:buFont typeface="Arial" pitchFamily="34" charset="0"/>
              <a:buChar char="•"/>
            </a:pPr>
            <a:r>
              <a:rPr lang="en-US" sz="2600" dirty="0"/>
              <a:t>Four </a:t>
            </a:r>
            <a:r>
              <a:rPr lang="en-US" sz="2600" b="1" dirty="0"/>
              <a:t>Special Economic Zones </a:t>
            </a:r>
            <a:r>
              <a:rPr lang="en-US" sz="2600" dirty="0"/>
              <a:t>were established in provinces along the eastern coast of China to act as trade centers for global trade for new consumer goods.</a:t>
            </a:r>
            <a:endParaRPr sz="26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31</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Capital Goods in China</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92500" lnSpcReduction="20000"/>
          </a:bodyPr>
          <a:lstStyle/>
          <a:p>
            <a:pPr marL="342900" lvl="1" indent="-342900">
              <a:lnSpc>
                <a:spcPct val="100000"/>
              </a:lnSpc>
              <a:buChar char="➢"/>
            </a:pPr>
            <a:r>
              <a:rPr lang="en-US" dirty="0"/>
              <a:t>Because China’s government has control over spending and planning in agriculture and industry, China has been able to make changes more quickly than a country where power is more widely shared among regions, communities, and individuals.</a:t>
            </a:r>
          </a:p>
          <a:p>
            <a:pPr marL="342900" lvl="1" indent="-342900">
              <a:lnSpc>
                <a:spcPct val="100000"/>
              </a:lnSpc>
              <a:buChar char="➢"/>
            </a:pPr>
            <a:r>
              <a:rPr lang="en-US" dirty="0"/>
              <a:t>As a result of China’s Four Modernizations, more modern equipment and technology was brought into nearly every area of Chinese production, including agriculture, industry and the military.</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32</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Entrepreneurship in China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92500" lnSpcReduction="20000"/>
          </a:bodyPr>
          <a:lstStyle/>
          <a:p>
            <a:pPr marL="342900" lvl="1" indent="-342900">
              <a:lnSpc>
                <a:spcPct val="100000"/>
              </a:lnSpc>
              <a:buChar char="➢"/>
            </a:pPr>
            <a:r>
              <a:rPr lang="en-US" dirty="0"/>
              <a:t>As a result of its strict economic past, entrepreneurship is a relativity new concept in China.</a:t>
            </a:r>
          </a:p>
          <a:p>
            <a:pPr marL="342900" lvl="1" indent="-342900">
              <a:lnSpc>
                <a:spcPct val="100000"/>
              </a:lnSpc>
              <a:buChar char="➢"/>
            </a:pPr>
            <a:r>
              <a:rPr lang="en-US" dirty="0"/>
              <a:t>The Chinese government recognizes that for the country to continue to make economic strides, entrepreneur freedom, leadership, and success is important.</a:t>
            </a:r>
          </a:p>
          <a:p>
            <a:pPr marL="342900" lvl="1" indent="-342900">
              <a:lnSpc>
                <a:spcPct val="100000"/>
              </a:lnSpc>
              <a:buChar char="➢"/>
            </a:pPr>
            <a:r>
              <a:rPr lang="en-US" dirty="0"/>
              <a:t>The Chinese government is still sorting out what the relationship with entrepreneurs will look like as the global marketplace becomes more competitive.</a:t>
            </a:r>
          </a:p>
          <a:p>
            <a:pPr marL="342900" lvl="1" indent="-342900">
              <a:lnSpc>
                <a:spcPct val="100000"/>
              </a:lnSpc>
              <a:buChar char="➢"/>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33</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p:cNvSpPr>
          <p:nvPr>
            <p:ph type="title"/>
          </p:nvPr>
        </p:nvSpPr>
        <p:spPr>
          <a:xfrm>
            <a:off x="0" y="20640"/>
            <a:ext cx="9144000" cy="1143002"/>
          </a:xfrm>
          <a:prstGeom prst="rect">
            <a:avLst/>
          </a:prstGeom>
        </p:spPr>
        <p:txBody>
          <a:bodyPr>
            <a:normAutofit/>
          </a:bodyPr>
          <a:lstStyle>
            <a:lvl1pPr defTabSz="832103">
              <a:defRPr sz="3600">
                <a:effectLst>
                  <a:outerShdw blurRad="38100" dist="34671" dir="2700000" rotWithShape="0">
                    <a:srgbClr val="000000">
                      <a:alpha val="43137"/>
                    </a:srgbClr>
                  </a:outerShdw>
                </a:effectLst>
              </a:defRPr>
            </a:lvl1pPr>
          </a:lstStyle>
          <a:p>
            <a:r>
              <a:rPr sz="4400" dirty="0"/>
              <a:t>Section 5: </a:t>
            </a:r>
            <a:r>
              <a:rPr lang="en-US" sz="4400" dirty="0"/>
              <a:t>US-China Relations</a:t>
            </a:r>
            <a:endParaRPr sz="4400" dirty="0"/>
          </a:p>
        </p:txBody>
      </p:sp>
      <p:sp>
        <p:nvSpPr>
          <p:cNvPr id="205" name="Shape 205"/>
          <p:cNvSpPr>
            <a:spLocks noGrp="1"/>
          </p:cNvSpPr>
          <p:nvPr>
            <p:ph type="body" idx="1"/>
          </p:nvPr>
        </p:nvSpPr>
        <p:spPr>
          <a:xfrm>
            <a:off x="457200" y="1892808"/>
            <a:ext cx="8229600" cy="4233355"/>
          </a:xfrm>
          <a:prstGeom prst="rect">
            <a:avLst/>
          </a:prstGeom>
        </p:spPr>
        <p:txBody>
          <a:bodyPr/>
          <a:lstStyle/>
          <a:p>
            <a:r>
              <a:rPr dirty="0"/>
              <a:t>Essential question:</a:t>
            </a:r>
          </a:p>
          <a:p>
            <a:pPr lvl="2">
              <a:buFont typeface="Arial"/>
              <a:buChar char="•"/>
            </a:pPr>
            <a:r>
              <a:rPr lang="en-US" dirty="0"/>
              <a:t>What makes the relationship between the United States and China both important and complicated?</a:t>
            </a:r>
            <a:endParaRPr dirty="0"/>
          </a:p>
        </p:txBody>
      </p:sp>
      <p:sp>
        <p:nvSpPr>
          <p:cNvPr id="206" name="Shape 206"/>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34</a:t>
            </a:fld>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0" y="0"/>
            <a:ext cx="9144000" cy="1143000"/>
          </a:xfrm>
          <a:prstGeom prst="rect">
            <a:avLst/>
          </a:prstGeom>
        </p:spPr>
        <p:txBody>
          <a:bodyPr>
            <a:normAutofit/>
          </a:bodyPr>
          <a:lstStyle>
            <a:lvl1pPr defTabSz="804672">
              <a:defRPr sz="3800">
                <a:effectLst>
                  <a:outerShdw blurRad="38100" dist="33528" dir="2700000" rotWithShape="0">
                    <a:srgbClr val="000000">
                      <a:alpha val="43137"/>
                    </a:srgbClr>
                  </a:outerShdw>
                </a:effectLst>
              </a:defRPr>
            </a:lvl1pPr>
          </a:lstStyle>
          <a:p>
            <a:r>
              <a:rPr lang="en-US" sz="4400" dirty="0"/>
              <a:t>Section 5: US-China Relations</a:t>
            </a:r>
            <a:endParaRPr sz="4400" dirty="0"/>
          </a:p>
        </p:txBody>
      </p:sp>
      <p:sp>
        <p:nvSpPr>
          <p:cNvPr id="161" name="Shape 161"/>
          <p:cNvSpPr>
            <a:spLocks noGrp="1"/>
          </p:cNvSpPr>
          <p:nvPr>
            <p:ph type="body" idx="1"/>
          </p:nvPr>
        </p:nvSpPr>
        <p:spPr>
          <a:xfrm>
            <a:off x="457200" y="1524000"/>
            <a:ext cx="8229600" cy="457200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human rights</a:t>
            </a:r>
          </a:p>
          <a:p>
            <a:pPr marL="742950" lvl="1" indent="-285750">
              <a:lnSpc>
                <a:spcPct val="100000"/>
              </a:lnSpc>
              <a:spcBef>
                <a:spcPts val="600"/>
              </a:spcBef>
              <a:buFont typeface="Arial"/>
              <a:defRPr sz="2800"/>
            </a:pPr>
            <a:r>
              <a:rPr lang="en-US" dirty="0"/>
              <a:t>cyber security</a:t>
            </a:r>
          </a:p>
        </p:txBody>
      </p:sp>
      <p:sp>
        <p:nvSpPr>
          <p:cNvPr id="162" name="Shape 162"/>
          <p:cNvSpPr>
            <a:spLocks noGrp="1"/>
          </p:cNvSpPr>
          <p:nvPr>
            <p:ph type="sldNum" sz="quarter" idx="4294967295"/>
          </p:nvPr>
        </p:nvSpPr>
        <p:spPr>
          <a:xfrm>
            <a:off x="85266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61">
                                            <p:bg/>
                                          </p:spTgt>
                                        </p:tgtEl>
                                        <p:attrNameLst>
                                          <p:attrName>style.visibility</p:attrName>
                                        </p:attrNameLst>
                                      </p:cBhvr>
                                      <p:to>
                                        <p:strVal val="visible"/>
                                      </p:to>
                                    </p:set>
                                    <p:anim calcmode="lin" valueType="num">
                                      <p:cBhvr>
                                        <p:cTn id="7" dur="500" fill="hold"/>
                                        <p:tgtEl>
                                          <p:spTgt spid="161">
                                            <p:bg/>
                                          </p:spTgt>
                                        </p:tgtEl>
                                        <p:attrNameLst>
                                          <p:attrName>ppt_x</p:attrName>
                                        </p:attrNameLst>
                                      </p:cBhvr>
                                      <p:tavLst>
                                        <p:tav tm="0">
                                          <p:val>
                                            <p:strVal val="0-#ppt_w/2"/>
                                          </p:val>
                                        </p:tav>
                                        <p:tav tm="100000">
                                          <p:val>
                                            <p:strVal val="#ppt_x"/>
                                          </p:val>
                                        </p:tav>
                                      </p:tavLst>
                                    </p:anim>
                                    <p:anim calcmode="lin" valueType="num">
                                      <p:cBhvr>
                                        <p:cTn id="8" dur="500" fill="hold"/>
                                        <p:tgtEl>
                                          <p:spTgt spid="161">
                                            <p:bg/>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iterate>
                                    <p:tmAbs val="0"/>
                                  </p:iterate>
                                  <p:childTnLst>
                                    <p:set>
                                      <p:cBhvr>
                                        <p:cTn id="10" fill="hold"/>
                                        <p:tgtEl>
                                          <p:spTgt spid="161">
                                            <p:txEl>
                                              <p:pRg st="0" end="0"/>
                                            </p:txEl>
                                          </p:spTgt>
                                        </p:tgtEl>
                                        <p:attrNameLst>
                                          <p:attrName>style.visibility</p:attrName>
                                        </p:attrNameLst>
                                      </p:cBhvr>
                                      <p:to>
                                        <p:strVal val="visible"/>
                                      </p:to>
                                    </p:set>
                                    <p:anim calcmode="lin" valueType="num">
                                      <p:cBhvr>
                                        <p:cTn id="11" dur="500" fill="hold"/>
                                        <p:tgtEl>
                                          <p:spTgt spid="161">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16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build="p" bldLvl="5" animBg="1" advAuto="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A Complex Relationship</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Autofit/>
          </a:bodyPr>
          <a:lstStyle/>
          <a:p>
            <a:pPr marL="342900" lvl="1" indent="-342900">
              <a:lnSpc>
                <a:spcPct val="100000"/>
              </a:lnSpc>
              <a:buChar char="➢"/>
            </a:pPr>
            <a:r>
              <a:rPr lang="en-US" sz="2200" dirty="0"/>
              <a:t>The United States wants to build a positive, cooperative, and comprehensive relationship with China.</a:t>
            </a:r>
          </a:p>
          <a:p>
            <a:pPr marL="342900" lvl="1" indent="-342900">
              <a:lnSpc>
                <a:spcPct val="100000"/>
              </a:lnSpc>
              <a:buChar char="➢"/>
            </a:pPr>
            <a:r>
              <a:rPr lang="en-US" sz="2200" dirty="0"/>
              <a:t>The United States hopes to increase cooperation by focusing on areas of disagreement, such as human rights, copyright, and cyber security policies.</a:t>
            </a:r>
          </a:p>
          <a:p>
            <a:pPr marL="342900" lvl="1" indent="-342900">
              <a:lnSpc>
                <a:spcPct val="100000"/>
              </a:lnSpc>
              <a:buChar char="➢"/>
            </a:pPr>
            <a:r>
              <a:rPr lang="en-US" sz="2200" dirty="0"/>
              <a:t>The annual US-China Strategic and Economic Dialogue (S&amp;ED) provides an opportunity for China and the United States to discuss topics that are important to their economies.</a:t>
            </a:r>
          </a:p>
          <a:p>
            <a:pPr marL="778329" lvl="2" indent="-342900">
              <a:lnSpc>
                <a:spcPct val="100000"/>
              </a:lnSpc>
              <a:buFont typeface="Arial" pitchFamily="34" charset="0"/>
              <a:buChar char="•"/>
            </a:pPr>
            <a:r>
              <a:rPr lang="en-US" sz="2200" dirty="0"/>
              <a:t>It is meant to bring deeper understanding to both parties, and allows an opportunity to discuss differences, build trust, and increase cooperation with one another.</a:t>
            </a:r>
            <a:endParaRPr sz="22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US Assistance to China</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a:bodyPr>
          <a:lstStyle/>
          <a:p>
            <a:pPr marL="342900" lvl="1" indent="-342900">
              <a:lnSpc>
                <a:spcPct val="100000"/>
              </a:lnSpc>
              <a:buChar char="➢"/>
            </a:pPr>
            <a:r>
              <a:rPr lang="en-US" dirty="0"/>
              <a:t> The United States provides assistance to China in four main areas:</a:t>
            </a:r>
          </a:p>
          <a:p>
            <a:pPr marL="778329" lvl="2" indent="-342900">
              <a:lnSpc>
                <a:spcPct val="100000"/>
              </a:lnSpc>
              <a:buFont typeface="Arial" pitchFamily="34" charset="0"/>
              <a:buChar char="•"/>
            </a:pPr>
            <a:r>
              <a:rPr lang="en-US" dirty="0"/>
              <a:t>Supporting environmental protection and climate science</a:t>
            </a:r>
          </a:p>
          <a:p>
            <a:pPr marL="778329" lvl="2" indent="-342900">
              <a:lnSpc>
                <a:spcPct val="100000"/>
              </a:lnSpc>
              <a:buFont typeface="Arial" pitchFamily="34" charset="0"/>
              <a:buChar char="•"/>
            </a:pPr>
            <a:r>
              <a:rPr lang="en-US" dirty="0"/>
              <a:t>Expanding human rights</a:t>
            </a:r>
          </a:p>
          <a:p>
            <a:pPr marL="778329" lvl="2" indent="-342900">
              <a:lnSpc>
                <a:spcPct val="100000"/>
              </a:lnSpc>
              <a:buFont typeface="Arial" pitchFamily="34" charset="0"/>
              <a:buChar char="•"/>
            </a:pPr>
            <a:r>
              <a:rPr lang="en-US" dirty="0"/>
              <a:t>Helping Tibetan communities</a:t>
            </a:r>
          </a:p>
          <a:p>
            <a:pPr marL="778329" lvl="2" indent="-342900">
              <a:lnSpc>
                <a:spcPct val="100000"/>
              </a:lnSpc>
              <a:buFont typeface="Arial" pitchFamily="34" charset="0"/>
              <a:buChar char="•"/>
            </a:pPr>
            <a:r>
              <a:rPr lang="en-US" dirty="0"/>
              <a:t>Addressing the threat of pandemic diseases</a:t>
            </a:r>
          </a:p>
          <a:p>
            <a:pPr marL="342900" lvl="1" indent="-342900">
              <a:lnSpc>
                <a:spcPct val="100000"/>
              </a:lnSpc>
              <a:buNone/>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Bilateral Economic Relations</a:t>
            </a:r>
            <a:endParaRPr sz="4400" dirty="0"/>
          </a:p>
        </p:txBody>
      </p:sp>
      <p:sp>
        <p:nvSpPr>
          <p:cNvPr id="69" name="Shape 69"/>
          <p:cNvSpPr>
            <a:spLocks noGrp="1"/>
          </p:cNvSpPr>
          <p:nvPr>
            <p:ph type="body" idx="1"/>
          </p:nvPr>
        </p:nvSpPr>
        <p:spPr>
          <a:xfrm>
            <a:off x="457200" y="1357314"/>
            <a:ext cx="8229600" cy="4768850"/>
          </a:xfrm>
          <a:prstGeom prst="rect">
            <a:avLst/>
          </a:prstGeom>
        </p:spPr>
        <p:txBody>
          <a:bodyPr>
            <a:normAutofit fontScale="85000" lnSpcReduction="20000"/>
          </a:bodyPr>
          <a:lstStyle/>
          <a:p>
            <a:pPr marL="342900" lvl="1" indent="-342900">
              <a:lnSpc>
                <a:spcPct val="100000"/>
              </a:lnSpc>
              <a:buChar char="➢"/>
            </a:pPr>
            <a:r>
              <a:rPr lang="en-US" dirty="0"/>
              <a:t>The economic relationship between the United States and China has two main goals.</a:t>
            </a:r>
          </a:p>
          <a:p>
            <a:pPr marL="778329" lvl="2" indent="-342900">
              <a:lnSpc>
                <a:spcPct val="100000"/>
              </a:lnSpc>
              <a:buFont typeface="Arial" pitchFamily="34" charset="0"/>
              <a:buChar char="•"/>
            </a:pPr>
            <a:r>
              <a:rPr lang="en-US" dirty="0"/>
              <a:t>The first goal of this relationship is to integrate China into the global economic and trading system.</a:t>
            </a:r>
          </a:p>
          <a:p>
            <a:pPr marL="778329" lvl="2" indent="-342900">
              <a:lnSpc>
                <a:spcPct val="100000"/>
              </a:lnSpc>
              <a:buFont typeface="Arial" pitchFamily="34" charset="0"/>
              <a:buChar char="•"/>
            </a:pPr>
            <a:r>
              <a:rPr lang="en-US" dirty="0"/>
              <a:t>The second goal of this relationship is to expand US exporters’ and investors’ access to the Chinese market.</a:t>
            </a:r>
          </a:p>
          <a:p>
            <a:pPr marL="342900" lvl="1" indent="-342900">
              <a:lnSpc>
                <a:spcPct val="100000"/>
              </a:lnSpc>
              <a:buFont typeface="Wingdings"/>
              <a:buChar char="➢"/>
            </a:pPr>
            <a:r>
              <a:rPr lang="en-US" dirty="0"/>
              <a:t>Both the United States and China have  announced ways to strengthen cooperation, promote open trade and investment, enhance global cooperation, and altogether be in good standing with one another.</a:t>
            </a:r>
          </a:p>
          <a:p>
            <a:pPr marL="342900" lvl="1" indent="-342900">
              <a:lnSpc>
                <a:spcPct val="100000"/>
              </a:lnSpc>
              <a:buNone/>
            </a:pP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China’s Membership in International Organizations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normAutofit fontScale="92500" lnSpcReduction="20000"/>
          </a:bodyPr>
          <a:lstStyle/>
          <a:p>
            <a:pPr marL="342900" lvl="1" indent="-342900">
              <a:lnSpc>
                <a:spcPct val="100000"/>
              </a:lnSpc>
              <a:buChar char="➢"/>
            </a:pPr>
            <a:r>
              <a:rPr lang="en-US" dirty="0"/>
              <a:t>The People’s Republic of China assumed the China seat at the United Nations in 1971, and the country is a permanent member of the UN Security Council.</a:t>
            </a:r>
          </a:p>
          <a:p>
            <a:pPr marL="342900" lvl="1" indent="-342900">
              <a:lnSpc>
                <a:spcPct val="100000"/>
              </a:lnSpc>
              <a:buChar char="➢"/>
            </a:pPr>
            <a:r>
              <a:rPr lang="en-US"/>
              <a:t>China </a:t>
            </a:r>
            <a:r>
              <a:rPr lang="en-US" dirty="0"/>
              <a:t>has become increasingly more active in multilateral organizations, especially the United Nations.</a:t>
            </a:r>
          </a:p>
          <a:p>
            <a:pPr marL="342900" lvl="1" indent="-342900">
              <a:lnSpc>
                <a:spcPct val="100000"/>
              </a:lnSpc>
              <a:buChar char="➢"/>
            </a:pPr>
            <a:r>
              <a:rPr lang="en-US" dirty="0"/>
              <a:t>The United States and China continue to work together to address threats to global security, like North Korea and Iran’s nuclear programs.</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39</a:t>
            </a:fld>
            <a:endParaRPr/>
          </a:p>
        </p:txBody>
      </p:sp>
      <p:sp>
        <p:nvSpPr>
          <p:cNvPr id="5" name="TextBox 4"/>
          <p:cNvSpPr txBox="1"/>
          <p:nvPr/>
        </p:nvSpPr>
        <p:spPr>
          <a:xfrm>
            <a:off x="6229350" y="5883275"/>
            <a:ext cx="2609848" cy="400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mj-lt"/>
                <a:ea typeface="+mj-ea"/>
                <a:cs typeface="+mj-cs"/>
                <a:sym typeface="Helvetica"/>
                <a:hlinkClick r:id="rId2" action="ppaction://hlinksldjump"/>
              </a:rPr>
              <a:t>Return to Main Menu</a:t>
            </a:r>
            <a:endParaRPr kumimoji="0" lang="en-US" sz="2000" b="0" i="0" u="none" strike="noStrike" cap="none" spc="0" normalizeH="0" baseline="0" dirty="0">
              <a:ln>
                <a:noFill/>
              </a:ln>
              <a:solidFill>
                <a:srgbClr val="000000"/>
              </a:solidFill>
              <a:effectLst/>
              <a:uFillTx/>
              <a:latin typeface="+mj-lt"/>
              <a:ea typeface="+mj-ea"/>
              <a:cs typeface="+mj-cs"/>
              <a:sym typeface="Helvetica"/>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xfrm>
            <a:off x="0" y="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sz="4400" dirty="0"/>
              <a:t>Section 1: </a:t>
            </a:r>
            <a:r>
              <a:rPr lang="en-US" sz="4400" dirty="0"/>
              <a:t>The Geography of China </a:t>
            </a:r>
            <a:endParaRPr sz="4400" dirty="0"/>
          </a:p>
        </p:txBody>
      </p:sp>
      <p:sp>
        <p:nvSpPr>
          <p:cNvPr id="73" name="Shape 73"/>
          <p:cNvSpPr>
            <a:spLocks noGrp="1"/>
          </p:cNvSpPr>
          <p:nvPr>
            <p:ph type="body" idx="1"/>
          </p:nvPr>
        </p:nvSpPr>
        <p:spPr>
          <a:xfrm>
            <a:off x="457200" y="1710813"/>
            <a:ext cx="8229600" cy="4415350"/>
          </a:xfrm>
          <a:prstGeom prst="rect">
            <a:avLst/>
          </a:prstGeom>
        </p:spPr>
        <p:txBody>
          <a:bodyPr/>
          <a:lstStyle/>
          <a:p>
            <a:r>
              <a:rPr dirty="0"/>
              <a:t>What terms do I need to know? </a:t>
            </a:r>
          </a:p>
          <a:p>
            <a:pPr marL="742950" lvl="1" indent="-285750">
              <a:lnSpc>
                <a:spcPct val="100000"/>
              </a:lnSpc>
              <a:spcBef>
                <a:spcPts val="600"/>
              </a:spcBef>
              <a:buFont typeface="Arial"/>
              <a:defRPr sz="2800"/>
            </a:pPr>
            <a:r>
              <a:rPr lang="en-US" dirty="0"/>
              <a:t>monsoon season</a:t>
            </a:r>
          </a:p>
          <a:p>
            <a:pPr marL="742950" lvl="1" indent="-285750">
              <a:lnSpc>
                <a:spcPct val="100000"/>
              </a:lnSpc>
              <a:spcBef>
                <a:spcPts val="600"/>
              </a:spcBef>
              <a:buFont typeface="Arial"/>
              <a:defRPr sz="2800"/>
            </a:pPr>
            <a:r>
              <a:rPr lang="en-US" dirty="0"/>
              <a:t>Three Gorges Dam</a:t>
            </a:r>
          </a:p>
          <a:p>
            <a:pPr marL="742950" lvl="1" indent="-285750">
              <a:lnSpc>
                <a:spcPct val="100000"/>
              </a:lnSpc>
              <a:spcBef>
                <a:spcPts val="600"/>
              </a:spcBef>
              <a:buFont typeface="Arial"/>
              <a:defRPr sz="2800"/>
            </a:pPr>
            <a:r>
              <a:rPr lang="en-US" dirty="0"/>
              <a:t>acid rain</a:t>
            </a:r>
          </a:p>
          <a:p>
            <a:pPr marL="742950" lvl="1" indent="-285750">
              <a:lnSpc>
                <a:spcPct val="100000"/>
              </a:lnSpc>
              <a:spcBef>
                <a:spcPts val="600"/>
              </a:spcBef>
              <a:buFont typeface="Arial"/>
              <a:defRPr sz="2800"/>
            </a:pPr>
            <a:r>
              <a:rPr lang="en-US" dirty="0"/>
              <a:t>Han</a:t>
            </a:r>
          </a:p>
          <a:p>
            <a:pPr marL="742950" lvl="1" indent="-285750">
              <a:lnSpc>
                <a:spcPct val="100000"/>
              </a:lnSpc>
              <a:spcBef>
                <a:spcPts val="600"/>
              </a:spcBef>
              <a:buFont typeface="Arial"/>
              <a:defRPr sz="2800"/>
            </a:pPr>
            <a:r>
              <a:rPr lang="en-US" dirty="0"/>
              <a:t>Mandarin</a:t>
            </a:r>
          </a:p>
          <a:p>
            <a:pPr marL="742950" lvl="1" indent="-285750">
              <a:lnSpc>
                <a:spcPct val="100000"/>
              </a:lnSpc>
              <a:spcBef>
                <a:spcPts val="600"/>
              </a:spcBef>
              <a:buFont typeface="Arial"/>
              <a:defRPr sz="2800"/>
            </a:pPr>
            <a:endParaRPr lang="en-US" dirty="0"/>
          </a:p>
        </p:txBody>
      </p:sp>
      <p:sp>
        <p:nvSpPr>
          <p:cNvPr id="74" name="Shape 74"/>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73">
                                            <p:bg/>
                                          </p:spTgt>
                                        </p:tgtEl>
                                        <p:attrNameLst>
                                          <p:attrName>style.visibility</p:attrName>
                                        </p:attrNameLst>
                                      </p:cBhvr>
                                      <p:to>
                                        <p:strVal val="visible"/>
                                      </p:to>
                                    </p:set>
                                    <p:anim calcmode="lin" valueType="num">
                                      <p:cBhvr>
                                        <p:cTn id="7" dur="500" fill="hold"/>
                                        <p:tgtEl>
                                          <p:spTgt spid="73">
                                            <p:bg/>
                                          </p:spTgt>
                                        </p:tgtEl>
                                        <p:attrNameLst>
                                          <p:attrName>ppt_x</p:attrName>
                                        </p:attrNameLst>
                                      </p:cBhvr>
                                      <p:tavLst>
                                        <p:tav tm="0">
                                          <p:val>
                                            <p:strVal val="0-#ppt_w/2"/>
                                          </p:val>
                                        </p:tav>
                                        <p:tav tm="100000">
                                          <p:val>
                                            <p:strVal val="#ppt_x"/>
                                          </p:val>
                                        </p:tav>
                                      </p:tavLst>
                                    </p:anim>
                                    <p:anim calcmode="lin" valueType="num">
                                      <p:cBhvr>
                                        <p:cTn id="8" dur="500" fill="hold"/>
                                        <p:tgtEl>
                                          <p:spTgt spid="73">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73">
                                            <p:txEl>
                                              <p:pRg st="0" end="0"/>
                                            </p:txEl>
                                          </p:spTgt>
                                        </p:tgtEl>
                                        <p:attrNameLst>
                                          <p:attrName>style.visibility</p:attrName>
                                        </p:attrNameLst>
                                      </p:cBhvr>
                                      <p:to>
                                        <p:strVal val="visible"/>
                                      </p:to>
                                    </p:set>
                                    <p:anim calcmode="lin" valueType="num">
                                      <p:cBhvr>
                                        <p:cTn id="11" dur="500" fill="hold"/>
                                        <p:tgtEl>
                                          <p:spTgt spid="7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7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1" nodeType="afterEffect">
                                  <p:stCondLst>
                                    <p:cond delay="0"/>
                                  </p:stCondLst>
                                  <p:iterate>
                                    <p:tmAbs val="0"/>
                                  </p:iterate>
                                  <p:childTnLst>
                                    <p:set>
                                      <p:cBhvr>
                                        <p:cTn id="15" fill="hold"/>
                                        <p:tgtEl>
                                          <p:spTgt spid="73">
                                            <p:txEl>
                                              <p:pRg st="1" end="1"/>
                                            </p:txEl>
                                          </p:spTgt>
                                        </p:tgtEl>
                                        <p:attrNameLst>
                                          <p:attrName>style.visibility</p:attrName>
                                        </p:attrNameLst>
                                      </p:cBhvr>
                                      <p:to>
                                        <p:strVal val="visible"/>
                                      </p:to>
                                    </p:set>
                                    <p:anim calcmode="lin" valueType="num">
                                      <p:cBhvr>
                                        <p:cTn id="16" dur="500" fill="hold"/>
                                        <p:tgtEl>
                                          <p:spTgt spid="7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7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1" nodeType="afterEffect">
                                  <p:stCondLst>
                                    <p:cond delay="0"/>
                                  </p:stCondLst>
                                  <p:iterate>
                                    <p:tmAbs val="0"/>
                                  </p:iterate>
                                  <p:childTnLst>
                                    <p:set>
                                      <p:cBhvr>
                                        <p:cTn id="20" fill="hold"/>
                                        <p:tgtEl>
                                          <p:spTgt spid="73">
                                            <p:txEl>
                                              <p:pRg st="2" end="2"/>
                                            </p:txEl>
                                          </p:spTgt>
                                        </p:tgtEl>
                                        <p:attrNameLst>
                                          <p:attrName>style.visibility</p:attrName>
                                        </p:attrNameLst>
                                      </p:cBhvr>
                                      <p:to>
                                        <p:strVal val="visible"/>
                                      </p:to>
                                    </p:set>
                                    <p:anim calcmode="lin" valueType="num">
                                      <p:cBhvr>
                                        <p:cTn id="21" dur="500" fill="hold"/>
                                        <p:tgtEl>
                                          <p:spTgt spid="7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7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8" fill="hold" grpId="1" nodeType="afterEffect">
                                  <p:stCondLst>
                                    <p:cond delay="0"/>
                                  </p:stCondLst>
                                  <p:iterate>
                                    <p:tmAbs val="0"/>
                                  </p:iterate>
                                  <p:childTnLst>
                                    <p:set>
                                      <p:cBhvr>
                                        <p:cTn id="25" fill="hold"/>
                                        <p:tgtEl>
                                          <p:spTgt spid="73">
                                            <p:txEl>
                                              <p:pRg st="3" end="3"/>
                                            </p:txEl>
                                          </p:spTgt>
                                        </p:tgtEl>
                                        <p:attrNameLst>
                                          <p:attrName>style.visibility</p:attrName>
                                        </p:attrNameLst>
                                      </p:cBhvr>
                                      <p:to>
                                        <p:strVal val="visible"/>
                                      </p:to>
                                    </p:set>
                                    <p:anim calcmode="lin" valueType="num">
                                      <p:cBhvr>
                                        <p:cTn id="26" dur="500" fill="hold"/>
                                        <p:tgtEl>
                                          <p:spTgt spid="7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7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1" nodeType="afterEffect">
                                  <p:stCondLst>
                                    <p:cond delay="0"/>
                                  </p:stCondLst>
                                  <p:iterate>
                                    <p:tmAbs val="0"/>
                                  </p:iterate>
                                  <p:childTnLst>
                                    <p:set>
                                      <p:cBhvr>
                                        <p:cTn id="30" fill="hold"/>
                                        <p:tgtEl>
                                          <p:spTgt spid="73">
                                            <p:txEl>
                                              <p:pRg st="4" end="4"/>
                                            </p:txEl>
                                          </p:spTgt>
                                        </p:tgtEl>
                                        <p:attrNameLst>
                                          <p:attrName>style.visibility</p:attrName>
                                        </p:attrNameLst>
                                      </p:cBhvr>
                                      <p:to>
                                        <p:strVal val="visible"/>
                                      </p:to>
                                    </p:set>
                                    <p:anim calcmode="lin" valueType="num">
                                      <p:cBhvr>
                                        <p:cTn id="31" dur="500" fill="hold"/>
                                        <p:tgtEl>
                                          <p:spTgt spid="7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73">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2" presetClass="entr" presetSubtype="8" fill="hold" grpId="1" nodeType="afterEffect">
                                  <p:stCondLst>
                                    <p:cond delay="0"/>
                                  </p:stCondLst>
                                  <p:iterate>
                                    <p:tmAbs val="0"/>
                                  </p:iterate>
                                  <p:childTnLst>
                                    <p:set>
                                      <p:cBhvr>
                                        <p:cTn id="35" fill="hold"/>
                                        <p:tgtEl>
                                          <p:spTgt spid="73">
                                            <p:txEl>
                                              <p:pRg st="5" end="5"/>
                                            </p:txEl>
                                          </p:spTgt>
                                        </p:tgtEl>
                                        <p:attrNameLst>
                                          <p:attrName>style.visibility</p:attrName>
                                        </p:attrNameLst>
                                      </p:cBhvr>
                                      <p:to>
                                        <p:strVal val="visible"/>
                                      </p:to>
                                    </p:set>
                                    <p:anim calcmode="lin" valueType="num">
                                      <p:cBhvr>
                                        <p:cTn id="36" dur="500" fill="hold"/>
                                        <p:tgtEl>
                                          <p:spTgt spid="73">
                                            <p:txEl>
                                              <p:pRg st="5" end="5"/>
                                            </p:txEl>
                                          </p:spTgt>
                                        </p:tgtEl>
                                        <p:attrNameLst>
                                          <p:attrName>ppt_x</p:attrName>
                                        </p:attrNameLst>
                                      </p:cBhvr>
                                      <p:tavLst>
                                        <p:tav tm="0">
                                          <p:val>
                                            <p:strVal val="0-#ppt_w/2"/>
                                          </p:val>
                                        </p:tav>
                                        <p:tav tm="100000">
                                          <p:val>
                                            <p:strVal val="#ppt_x"/>
                                          </p:val>
                                        </p:tav>
                                      </p:tavLst>
                                    </p:anim>
                                    <p:anim calcmode="lin" valueType="num">
                                      <p:cBhvr>
                                        <p:cTn id="37" dur="500" fill="hold"/>
                                        <p:tgtEl>
                                          <p:spTgt spid="7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1" build="p" bldLvl="5"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22" name="Shape 222"/>
          <p:cNvSpPr>
            <a:spLocks noGrp="1"/>
          </p:cNvSpPr>
          <p:nvPr>
            <p:ph type="sldNum" sz="quarter" idx="4294967295"/>
          </p:nvPr>
        </p:nvSpPr>
        <p:spPr>
          <a:xfrm>
            <a:off x="8450499" y="6528116"/>
            <a:ext cx="31249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40</a:t>
            </a:fld>
            <a:endParaRPr/>
          </a:p>
        </p:txBody>
      </p:sp>
      <p:sp>
        <p:nvSpPr>
          <p:cNvPr id="223" name="Shape 223"/>
          <p:cNvSpPr/>
          <p:nvPr/>
        </p:nvSpPr>
        <p:spPr>
          <a:xfrm>
            <a:off x="2343150" y="6108625"/>
            <a:ext cx="4057650" cy="369328"/>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a:defRPr>
                <a:solidFill>
                  <a:srgbClr val="FFFFFF"/>
                </a:solidFill>
                <a:latin typeface="Trebuchet MS"/>
                <a:ea typeface="Trebuchet MS"/>
                <a:cs typeface="Trebuchet MS"/>
                <a:sym typeface="Trebuchet MS"/>
              </a:defRPr>
            </a:pPr>
            <a:r>
              <a:rPr dirty="0"/>
              <a:t>Image Credits:</a:t>
            </a:r>
            <a:r>
              <a:rPr lang="en-US" dirty="0"/>
              <a:t> </a:t>
            </a:r>
            <a:r>
              <a:rPr dirty="0"/>
              <a:t>Wikimedia Commons.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223"/>
                                        </p:tgtEl>
                                        <p:attrNameLst>
                                          <p:attrName>style.visibility</p:attrName>
                                        </p:attrNameLst>
                                      </p:cBhvr>
                                      <p:to>
                                        <p:strVal val="visible"/>
                                      </p:to>
                                    </p:set>
                                    <p:animEffect transition="in" filter="dissolve">
                                      <p:cBhvr>
                                        <p:cTn id="7" dur="500"/>
                                        <p:tgtEl>
                                          <p:spTgt spid="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 grpId="1"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Location and Size of China</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lstStyle/>
          <a:p>
            <a:pPr marL="342900" lvl="1" indent="-342900">
              <a:lnSpc>
                <a:spcPct val="100000"/>
              </a:lnSpc>
              <a:buChar char="➢"/>
            </a:pPr>
            <a:r>
              <a:rPr lang="en-US" sz="2800" dirty="0"/>
              <a:t>China’s large size causes it to stand out on a map, as it covers most of Eastern Asia.</a:t>
            </a:r>
          </a:p>
          <a:p>
            <a:pPr marL="342900" lvl="1" indent="-342900">
              <a:lnSpc>
                <a:spcPct val="100000"/>
              </a:lnSpc>
              <a:buChar char="➢"/>
            </a:pPr>
            <a:r>
              <a:rPr lang="en-US" sz="2800" dirty="0"/>
              <a:t>Additionally, China is located in both the eastern and northern hemispheres.</a:t>
            </a:r>
          </a:p>
          <a:p>
            <a:pPr marL="342900" lvl="1" indent="-342900">
              <a:lnSpc>
                <a:spcPct val="100000"/>
              </a:lnSpc>
              <a:buChar char="➢"/>
            </a:pPr>
            <a:r>
              <a:rPr lang="en-US" sz="2800" dirty="0"/>
              <a:t>Various bodies of water and fourteen countries surround China on all sides.</a:t>
            </a:r>
          </a:p>
          <a:p>
            <a:pPr marL="342900" lvl="1" indent="-342900">
              <a:lnSpc>
                <a:spcPct val="100000"/>
              </a:lnSpc>
              <a:buChar char="➢"/>
            </a:pPr>
            <a:r>
              <a:rPr lang="en-US" sz="2800" dirty="0"/>
              <a:t>It is one of the largest countries in the world in both area and population.</a:t>
            </a:r>
            <a:endParaRPr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5</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Physical Features of China</a:t>
            </a:r>
            <a:endParaRPr sz="4400" dirty="0"/>
          </a:p>
        </p:txBody>
      </p:sp>
      <p:sp>
        <p:nvSpPr>
          <p:cNvPr id="69" name="Shape 69"/>
          <p:cNvSpPr>
            <a:spLocks noGrp="1"/>
          </p:cNvSpPr>
          <p:nvPr>
            <p:ph type="body" idx="1"/>
          </p:nvPr>
        </p:nvSpPr>
        <p:spPr>
          <a:xfrm>
            <a:off x="457200" y="957264"/>
            <a:ext cx="8229600" cy="5168900"/>
          </a:xfrm>
          <a:prstGeom prst="rect">
            <a:avLst/>
          </a:prstGeom>
        </p:spPr>
        <p:txBody>
          <a:bodyPr>
            <a:normAutofit fontScale="85000" lnSpcReduction="10000"/>
          </a:bodyPr>
          <a:lstStyle/>
          <a:p>
            <a:pPr marL="342900" lvl="1" indent="-342900">
              <a:lnSpc>
                <a:spcPct val="100000"/>
              </a:lnSpc>
              <a:buChar char="➢"/>
            </a:pPr>
            <a:r>
              <a:rPr lang="en-US" sz="2600" dirty="0"/>
              <a:t>Two large deserts in the middle of China, the Gobi and the </a:t>
            </a:r>
            <a:r>
              <a:rPr lang="en-US" sz="2600" dirty="0" err="1"/>
              <a:t>Taklamakan</a:t>
            </a:r>
            <a:r>
              <a:rPr lang="en-US" sz="2600" dirty="0"/>
              <a:t>, are harsh and dry areas. The deserts reach extreme hot and cold temperatures, and few people live in these regions.</a:t>
            </a:r>
          </a:p>
          <a:p>
            <a:pPr marL="342900" lvl="1" indent="-342900">
              <a:lnSpc>
                <a:spcPct val="100000"/>
              </a:lnSpc>
              <a:buChar char="➢"/>
            </a:pPr>
            <a:r>
              <a:rPr lang="en-US" sz="2600" dirty="0"/>
              <a:t>Most Chinese people live where there are milder climates, in the southeastern and eastern parts of China, near river valleys and the most fertile farmland.</a:t>
            </a:r>
          </a:p>
          <a:p>
            <a:pPr marL="342900" lvl="1" indent="-342900">
              <a:lnSpc>
                <a:spcPct val="100000"/>
              </a:lnSpc>
              <a:buChar char="➢"/>
            </a:pPr>
            <a:r>
              <a:rPr lang="en-US" sz="2600" dirty="0"/>
              <a:t>The </a:t>
            </a:r>
            <a:r>
              <a:rPr lang="en-US" sz="2600" dirty="0" err="1"/>
              <a:t>Hueng</a:t>
            </a:r>
            <a:r>
              <a:rPr lang="en-US" sz="2600" dirty="0"/>
              <a:t> He, or Yellow River, and the Chang Jiang, or Yangtze River, are China’s main rivers.</a:t>
            </a:r>
          </a:p>
          <a:p>
            <a:pPr marL="778329" lvl="2" indent="-342900">
              <a:lnSpc>
                <a:spcPct val="100000"/>
              </a:lnSpc>
              <a:buFont typeface="Arial" pitchFamily="34" charset="0"/>
              <a:buChar char="•"/>
            </a:pPr>
            <a:r>
              <a:rPr lang="en-US" sz="2600" dirty="0"/>
              <a:t>The </a:t>
            </a:r>
            <a:r>
              <a:rPr lang="en-US" sz="2600" dirty="0" err="1"/>
              <a:t>Hueng</a:t>
            </a:r>
            <a:r>
              <a:rPr lang="en-US" sz="2600" dirty="0"/>
              <a:t> He carries loess (silt) with it, giving both the river and the sea a yellowish color.</a:t>
            </a:r>
          </a:p>
          <a:p>
            <a:pPr marL="778329" lvl="2" indent="-342900">
              <a:lnSpc>
                <a:spcPct val="100000"/>
              </a:lnSpc>
              <a:buFont typeface="Arial" pitchFamily="34" charset="0"/>
              <a:buChar char="•"/>
            </a:pPr>
            <a:r>
              <a:rPr lang="en-US" sz="2600" dirty="0"/>
              <a:t>The Chang Jiang is China’s longest river as is one of the country’s main transportation routes.</a:t>
            </a:r>
          </a:p>
          <a:p>
            <a:pPr marL="342900" lvl="1" indent="-342900">
              <a:lnSpc>
                <a:spcPct val="100000"/>
              </a:lnSpc>
              <a:buChar char="➢"/>
            </a:pPr>
            <a:r>
              <a:rPr lang="en-US" sz="2600" dirty="0"/>
              <a:t>The tallest mountains in the world, the Himalayan Mountains, border China to the south and are a barrier to India.</a:t>
            </a:r>
            <a:endParaRPr sz="26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6</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Climate of China</a:t>
            </a:r>
            <a:endParaRPr sz="4400" dirty="0"/>
          </a:p>
        </p:txBody>
      </p:sp>
      <p:sp>
        <p:nvSpPr>
          <p:cNvPr id="69" name="Shape 69"/>
          <p:cNvSpPr>
            <a:spLocks noGrp="1"/>
          </p:cNvSpPr>
          <p:nvPr>
            <p:ph type="body" idx="1"/>
          </p:nvPr>
        </p:nvSpPr>
        <p:spPr>
          <a:xfrm>
            <a:off x="457200" y="1143000"/>
            <a:ext cx="8229600" cy="4525963"/>
          </a:xfrm>
          <a:prstGeom prst="rect">
            <a:avLst/>
          </a:prstGeom>
        </p:spPr>
        <p:txBody>
          <a:bodyPr>
            <a:normAutofit/>
          </a:bodyPr>
          <a:lstStyle/>
          <a:p>
            <a:pPr marL="342900" lvl="1" indent="-342900">
              <a:lnSpc>
                <a:spcPct val="100000"/>
              </a:lnSpc>
              <a:buChar char="➢"/>
            </a:pPr>
            <a:r>
              <a:rPr lang="en-US" sz="2200" dirty="0"/>
              <a:t> The climate of China is diverse and can vary dramatically between one location and another.</a:t>
            </a:r>
          </a:p>
          <a:p>
            <a:pPr marL="342900" lvl="1" indent="-342900">
              <a:lnSpc>
                <a:spcPct val="100000"/>
              </a:lnSpc>
              <a:buChar char="➢"/>
            </a:pPr>
            <a:r>
              <a:rPr lang="en-US" sz="2200" dirty="0"/>
              <a:t> Wind currents from the Arctic north and the Pacific east influence the climate throughout the year.</a:t>
            </a:r>
          </a:p>
          <a:p>
            <a:pPr marL="778329" lvl="2" indent="-342900">
              <a:lnSpc>
                <a:spcPct val="100000"/>
              </a:lnSpc>
              <a:buFont typeface="Arial" pitchFamily="34" charset="0"/>
              <a:buChar char="•"/>
            </a:pPr>
            <a:r>
              <a:rPr lang="en-US" sz="2200" dirty="0"/>
              <a:t>In the summer, parts of eastern China sometimes experience devastating heavy rain during the </a:t>
            </a:r>
            <a:r>
              <a:rPr lang="en-US" sz="2200" b="1" dirty="0"/>
              <a:t>monsoon season</a:t>
            </a:r>
            <a:r>
              <a:rPr lang="en-US" sz="2200" dirty="0"/>
              <a:t>, which is a season when prevailing winds bring heavy rains.</a:t>
            </a:r>
          </a:p>
          <a:p>
            <a:pPr marL="342900" lvl="1" indent="-342900">
              <a:lnSpc>
                <a:spcPct val="100000"/>
              </a:lnSpc>
              <a:buFont typeface="Wingdings"/>
              <a:buChar char="➢"/>
            </a:pPr>
            <a:r>
              <a:rPr lang="en-US" sz="2200" dirty="0"/>
              <a:t> As a general rule, China’s climate is cooler in the north and becomes warmer and more tropical the further south and east you get.</a:t>
            </a:r>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7</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0"/>
            <a:ext cx="9144000" cy="1143000"/>
          </a:xfrm>
          <a:prstGeom prst="rect">
            <a:avLst/>
          </a:prstGeom>
        </p:spPr>
        <p:txBody>
          <a:bodyPr>
            <a:normAutofit/>
          </a:bodyPr>
          <a:lstStyle>
            <a:lvl1pPr defTabSz="850391">
              <a:defRPr sz="3600">
                <a:effectLst>
                  <a:outerShdw blurRad="38100" dist="35433" dir="2700000" rotWithShape="0">
                    <a:srgbClr val="000000">
                      <a:alpha val="43137"/>
                    </a:srgbClr>
                  </a:outerShdw>
                </a:effectLst>
              </a:defRPr>
            </a:lvl1pPr>
          </a:lstStyle>
          <a:p>
            <a:r>
              <a:rPr lang="en-US" sz="4400" dirty="0"/>
              <a:t>Natural Resources of China</a:t>
            </a:r>
            <a:endParaRPr sz="4400" dirty="0"/>
          </a:p>
        </p:txBody>
      </p:sp>
      <p:sp>
        <p:nvSpPr>
          <p:cNvPr id="69" name="Shape 69"/>
          <p:cNvSpPr>
            <a:spLocks noGrp="1"/>
          </p:cNvSpPr>
          <p:nvPr>
            <p:ph type="body" idx="1"/>
          </p:nvPr>
        </p:nvSpPr>
        <p:spPr>
          <a:xfrm>
            <a:off x="457200" y="1357313"/>
            <a:ext cx="8229600" cy="4525963"/>
          </a:xfrm>
          <a:prstGeom prst="rect">
            <a:avLst/>
          </a:prstGeom>
        </p:spPr>
        <p:txBody>
          <a:bodyPr>
            <a:normAutofit fontScale="92500" lnSpcReduction="10000"/>
          </a:bodyPr>
          <a:lstStyle/>
          <a:p>
            <a:pPr marL="342900" lvl="1" indent="-342900">
              <a:lnSpc>
                <a:spcPct val="100000"/>
              </a:lnSpc>
              <a:buChar char="➢"/>
            </a:pPr>
            <a:r>
              <a:rPr lang="en-US" dirty="0"/>
              <a:t> </a:t>
            </a:r>
            <a:r>
              <a:rPr lang="en-US" sz="2800" dirty="0"/>
              <a:t>Many natural resources are available in China, but the most prized is arable land, or land suited for agriculture.</a:t>
            </a:r>
          </a:p>
          <a:p>
            <a:pPr marL="342900" lvl="1" indent="-342900">
              <a:lnSpc>
                <a:spcPct val="100000"/>
              </a:lnSpc>
              <a:buChar char="➢"/>
            </a:pPr>
            <a:r>
              <a:rPr lang="en-US" sz="2800" dirty="0"/>
              <a:t>Because of its rivers, China also has the potential to generate a lot of hydroelectric power.</a:t>
            </a:r>
          </a:p>
          <a:p>
            <a:pPr marL="778329" lvl="2" indent="-342900">
              <a:lnSpc>
                <a:spcPct val="100000"/>
              </a:lnSpc>
              <a:buFont typeface="Arial" pitchFamily="34" charset="0"/>
              <a:buChar char="•"/>
            </a:pPr>
            <a:r>
              <a:rPr lang="en-US" sz="2800" dirty="0"/>
              <a:t>The </a:t>
            </a:r>
            <a:r>
              <a:rPr lang="en-US" sz="2800" b="1" dirty="0"/>
              <a:t>Three Gorges Dam </a:t>
            </a:r>
            <a:r>
              <a:rPr lang="en-US" sz="2800" dirty="0"/>
              <a:t>is located on the Yangtze River, and it produces the most hydroelectric power in the world.</a:t>
            </a:r>
          </a:p>
          <a:p>
            <a:pPr marL="342900" lvl="1" indent="-342900">
              <a:lnSpc>
                <a:spcPct val="100000"/>
              </a:lnSpc>
              <a:buFont typeface="Wingdings"/>
              <a:buChar char="➢"/>
            </a:pPr>
            <a:r>
              <a:rPr lang="en-US" sz="2800" dirty="0"/>
              <a:t>Other natural resources in China include  petroleum, natural gas, coal, mercury, iron ore, tin, and manganese.</a:t>
            </a:r>
          </a:p>
          <a:p>
            <a:pPr marL="342900" lvl="1" indent="-342900">
              <a:lnSpc>
                <a:spcPct val="100000"/>
              </a:lnSpc>
              <a:buFont typeface="Arial" pitchFamily="34" charset="0"/>
              <a:buChar char="•"/>
            </a:pPr>
            <a:endParaRPr lang="en-US" sz="2800" dirty="0"/>
          </a:p>
          <a:p>
            <a:pPr marL="342900" lvl="1" indent="-342900">
              <a:lnSpc>
                <a:spcPct val="100000"/>
              </a:lnSpc>
              <a:buNone/>
            </a:pPr>
            <a:endParaRPr lang="en-US" sz="28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8</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xfrm>
            <a:off x="0" y="285750"/>
            <a:ext cx="9144000" cy="1143000"/>
          </a:xfrm>
          <a:prstGeom prst="rect">
            <a:avLst/>
          </a:prstGeom>
        </p:spPr>
        <p:txBody>
          <a:bodyPr>
            <a:normAutofit fontScale="90000"/>
          </a:bodyPr>
          <a:lstStyle>
            <a:lvl1pPr defTabSz="850391">
              <a:defRPr sz="3600">
                <a:effectLst>
                  <a:outerShdw blurRad="38100" dist="35433" dir="2700000" rotWithShape="0">
                    <a:srgbClr val="000000">
                      <a:alpha val="43137"/>
                    </a:srgbClr>
                  </a:outerShdw>
                </a:effectLst>
              </a:defRPr>
            </a:lvl1pPr>
          </a:lstStyle>
          <a:p>
            <a:r>
              <a:rPr lang="en-US" sz="4400" dirty="0"/>
              <a:t>Impact of Location on Where People Live in China </a:t>
            </a:r>
            <a:endParaRPr sz="4400" dirty="0"/>
          </a:p>
        </p:txBody>
      </p:sp>
      <p:sp>
        <p:nvSpPr>
          <p:cNvPr id="69" name="Shape 69"/>
          <p:cNvSpPr>
            <a:spLocks noGrp="1"/>
          </p:cNvSpPr>
          <p:nvPr>
            <p:ph type="body" idx="1"/>
          </p:nvPr>
        </p:nvSpPr>
        <p:spPr>
          <a:xfrm>
            <a:off x="457200" y="1600200"/>
            <a:ext cx="8229600" cy="4525963"/>
          </a:xfrm>
          <a:prstGeom prst="rect">
            <a:avLst/>
          </a:prstGeom>
        </p:spPr>
        <p:txBody>
          <a:bodyPr/>
          <a:lstStyle/>
          <a:p>
            <a:pPr marL="342900" lvl="1" indent="-342900">
              <a:lnSpc>
                <a:spcPct val="100000"/>
              </a:lnSpc>
              <a:buChar char="➢"/>
            </a:pPr>
            <a:r>
              <a:rPr lang="en-US" dirty="0"/>
              <a:t> </a:t>
            </a:r>
            <a:r>
              <a:rPr lang="en-US" sz="2800" dirty="0"/>
              <a:t>The most populated area in China is in the northeast, along the Yellow River.</a:t>
            </a:r>
          </a:p>
          <a:p>
            <a:pPr marL="342900" lvl="1" indent="-342900">
              <a:lnSpc>
                <a:spcPct val="100000"/>
              </a:lnSpc>
              <a:buChar char="➢"/>
            </a:pPr>
            <a:r>
              <a:rPr lang="en-US" sz="2800" dirty="0"/>
              <a:t> Beijing, the capital of China, is located in this region as well.</a:t>
            </a:r>
          </a:p>
          <a:p>
            <a:pPr marL="342900" lvl="1" indent="-342900">
              <a:lnSpc>
                <a:spcPct val="100000"/>
              </a:lnSpc>
              <a:buChar char="➢"/>
            </a:pPr>
            <a:r>
              <a:rPr lang="en-US" sz="2800" dirty="0"/>
              <a:t> Farming is common in this region, but it is set apart as China’s industrial center.</a:t>
            </a:r>
          </a:p>
          <a:p>
            <a:pPr marL="342900" lvl="1" indent="-342900">
              <a:lnSpc>
                <a:spcPct val="100000"/>
              </a:lnSpc>
              <a:buChar char="➢"/>
            </a:pPr>
            <a:r>
              <a:rPr lang="en-US" sz="2800" dirty="0"/>
              <a:t> Rapid industrialization in China has caused many Chinese to leave their rural homes in order to find work in overcrowded cities.</a:t>
            </a:r>
            <a:endParaRPr sz="2800" dirty="0"/>
          </a:p>
        </p:txBody>
      </p:sp>
      <p:sp>
        <p:nvSpPr>
          <p:cNvPr id="70" name="Shape 70"/>
          <p:cNvSpPr>
            <a:spLocks noGrp="1"/>
          </p:cNvSpPr>
          <p:nvPr>
            <p:ph type="sldNum" sz="quarter" idx="4294967295"/>
          </p:nvPr>
        </p:nvSpPr>
        <p:spPr>
          <a:xfrm>
            <a:off x="8630879" y="6528116"/>
            <a:ext cx="208319" cy="294639"/>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pPr/>
              <a:t>9</a:t>
            </a:fld>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rgbClr val="000000"/>
      </a:dk1>
      <a:lt1>
        <a:srgbClr val="4F81BD">
          <a:alpha val="31000"/>
        </a:srgbClr>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2705</TotalTime>
  <Words>2965</Words>
  <Application>Microsoft Macintosh PowerPoint</Application>
  <PresentationFormat>On-screen Show (4:3)</PresentationFormat>
  <Paragraphs>248</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Helvetica</vt:lpstr>
      <vt:lpstr>Trebuchet MS</vt:lpstr>
      <vt:lpstr>Wingdings</vt:lpstr>
      <vt:lpstr>Office Theme</vt:lpstr>
      <vt:lpstr>PowerPoint Presentation</vt:lpstr>
      <vt:lpstr>PowerPoint Presentation</vt:lpstr>
      <vt:lpstr>Section 1: The Geography of China </vt:lpstr>
      <vt:lpstr>Section 1: The Geography of China </vt:lpstr>
      <vt:lpstr>Location and Size of China</vt:lpstr>
      <vt:lpstr>Physical Features of China</vt:lpstr>
      <vt:lpstr>Climate of China</vt:lpstr>
      <vt:lpstr>Natural Resources of China</vt:lpstr>
      <vt:lpstr>Impact of Location on Where People Live in China </vt:lpstr>
      <vt:lpstr>Environmental Issues in China</vt:lpstr>
      <vt:lpstr>Environmental Issues in China</vt:lpstr>
      <vt:lpstr>People of China</vt:lpstr>
      <vt:lpstr>Section 2: A Brief History of China</vt:lpstr>
      <vt:lpstr>Section 2: A Brief History of China</vt:lpstr>
      <vt:lpstr>Early History of China</vt:lpstr>
      <vt:lpstr>Communist Revolution</vt:lpstr>
      <vt:lpstr>Mao and His Programs</vt:lpstr>
      <vt:lpstr>Tiananmen Square</vt:lpstr>
      <vt:lpstr>One-Child Policy</vt:lpstr>
      <vt:lpstr>Section 3: The Government of China</vt:lpstr>
      <vt:lpstr>Section 3: The Government of China</vt:lpstr>
      <vt:lpstr>Type of Government</vt:lpstr>
      <vt:lpstr>Branches of Government</vt:lpstr>
      <vt:lpstr>Challenges Facing the Government</vt:lpstr>
      <vt:lpstr>China’s Great Firewall</vt:lpstr>
      <vt:lpstr>Section 4: The Economy of China</vt:lpstr>
      <vt:lpstr>Section 4: The Economy of China</vt:lpstr>
      <vt:lpstr>Type of Economy</vt:lpstr>
      <vt:lpstr>Trade in China</vt:lpstr>
      <vt:lpstr>Natural Resources in China</vt:lpstr>
      <vt:lpstr>Human Capital in China</vt:lpstr>
      <vt:lpstr>Capital Goods in China</vt:lpstr>
      <vt:lpstr>Entrepreneurship in China </vt:lpstr>
      <vt:lpstr>Section 5: US-China Relations</vt:lpstr>
      <vt:lpstr>Section 5: US-China Relations</vt:lpstr>
      <vt:lpstr>A Complex Relationship</vt:lpstr>
      <vt:lpstr>US Assistance to China</vt:lpstr>
      <vt:lpstr>Bilateral Economic Relations</vt:lpstr>
      <vt:lpstr>China’s Membership in International Organizations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Callie Rowe</dc:creator>
  <cp:lastModifiedBy>Emmett Mullins</cp:lastModifiedBy>
  <cp:revision>230</cp:revision>
  <dcterms:modified xsi:type="dcterms:W3CDTF">2020-03-14T17:58:52Z</dcterms:modified>
</cp:coreProperties>
</file>