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95" r:id="rId6"/>
    <p:sldId id="296" r:id="rId7"/>
    <p:sldId id="297" r:id="rId8"/>
    <p:sldId id="298" r:id="rId9"/>
    <p:sldId id="299" r:id="rId10"/>
    <p:sldId id="300" r:id="rId11"/>
    <p:sldId id="301" r:id="rId12"/>
    <p:sldId id="302" r:id="rId13"/>
    <p:sldId id="268" r:id="rId14"/>
    <p:sldId id="269" r:id="rId15"/>
    <p:sldId id="304" r:id="rId16"/>
    <p:sldId id="305" r:id="rId17"/>
    <p:sldId id="306" r:id="rId18"/>
    <p:sldId id="307" r:id="rId19"/>
    <p:sldId id="278" r:id="rId20"/>
    <p:sldId id="279" r:id="rId21"/>
    <p:sldId id="310" r:id="rId22"/>
    <p:sldId id="323" r:id="rId23"/>
    <p:sldId id="311" r:id="rId24"/>
    <p:sldId id="283" r:id="rId25"/>
    <p:sldId id="284" r:id="rId26"/>
    <p:sldId id="312" r:id="rId27"/>
    <p:sldId id="313" r:id="rId28"/>
    <p:sldId id="314" r:id="rId29"/>
    <p:sldId id="315" r:id="rId30"/>
    <p:sldId id="316" r:id="rId31"/>
    <p:sldId id="324" r:id="rId32"/>
    <p:sldId id="289" r:id="rId33"/>
    <p:sldId id="294" r:id="rId34"/>
    <p:sldId id="319" r:id="rId35"/>
    <p:sldId id="320" r:id="rId36"/>
    <p:sldId id="321" r:id="rId37"/>
    <p:sldId id="318" r:id="rId38"/>
    <p:sldId id="293" r:id="rId3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firstRow>
  </a:tblStyle>
  <a:tblStyle styleId="{C7B018BB-80A7-4F77-B60F-C8B233D01FF8}"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firstRow>
  </a:tblStyle>
  <a:tblStyle styleId="{EEE7283C-3CF3-47DC-8721-378D4A62B228}"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firstRow>
  </a:tblStyle>
  <a:tblStyle styleId="{CF821DB8-F4EB-4A41-A1BA-3FCAFE7338EE}" styleName="">
    <a:tblBg/>
    <a:wholeTb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1"/>
          </a:solidFill>
        </a:fill>
      </a:tcStyle>
    </a:band2H>
    <a:firstCol>
      <a:tcTxStyle b="on" i="off">
        <a:fontRef idx="major">
          <a:schemeClr val="accent1"/>
        </a:fontRef>
        <a:schemeClr val="accent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lastRow>
    <a:firstRow>
      <a:tcTxStyle b="on" i="off">
        <a:fontRef idx="major">
          <a:schemeClr val="accent1"/>
        </a:fontRef>
        <a:schemeClr val="accent1"/>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firstRow>
  </a:tblStyle>
  <a:tblStyle styleId="{2708684C-4D16-4618-839F-0558EEFCDFE6}" styleName="">
    <a:tblBg/>
    <a:wholeTb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36" autoAdjust="0"/>
    <p:restoredTop sz="94522"/>
  </p:normalViewPr>
  <p:slideViewPr>
    <p:cSldViewPr snapToGrid="0" snapToObjects="1">
      <p:cViewPr varScale="1">
        <p:scale>
          <a:sx n="117" d="100"/>
          <a:sy n="117" d="100"/>
        </p:scale>
        <p:origin x="16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Shape 55"/>
          <p:cNvSpPr>
            <a:spLocks noGrp="1" noRot="1" noChangeAspect="1"/>
          </p:cNvSpPr>
          <p:nvPr>
            <p:ph type="sldImg"/>
          </p:nvPr>
        </p:nvSpPr>
        <p:spPr>
          <a:xfrm>
            <a:off x="1143000" y="685800"/>
            <a:ext cx="4572000" cy="3429000"/>
          </a:xfrm>
          <a:prstGeom prst="rect">
            <a:avLst/>
          </a:prstGeom>
        </p:spPr>
        <p:txBody>
          <a:bodyPr/>
          <a:lstStyle/>
          <a:p>
            <a:endParaRPr/>
          </a:p>
        </p:txBody>
      </p:sp>
      <p:sp>
        <p:nvSpPr>
          <p:cNvPr id="56" name="Shape 5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1758360"/>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gradFill flip="none" rotWithShape="1">
          <a:gsLst>
            <a:gs pos="0">
              <a:srgbClr val="BCC8E5"/>
            </a:gs>
            <a:gs pos="40000">
              <a:srgbClr val="B1BEE1"/>
            </a:gs>
            <a:gs pos="100000">
              <a:srgbClr val="00224B"/>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Shape 12"/>
          <p:cNvSpPr>
            <a:spLocks noGrp="1"/>
          </p:cNvSpPr>
          <p:nvPr>
            <p:ph type="title"/>
          </p:nvPr>
        </p:nvSpPr>
        <p:spPr>
          <a:xfrm>
            <a:off x="685800" y="2130425"/>
            <a:ext cx="7772400" cy="1470025"/>
          </a:xfrm>
          <a:prstGeom prst="rect">
            <a:avLst/>
          </a:prstGeom>
        </p:spPr>
        <p:txBody>
          <a:bodyPr/>
          <a:lstStyle>
            <a:lvl1pPr>
              <a:defRPr>
                <a:solidFill>
                  <a:srgbClr val="FFFFFF"/>
                </a:solidFill>
              </a:defRPr>
            </a:lvl1pPr>
          </a:lstStyle>
          <a:p>
            <a:r>
              <a:t>Title Text</a:t>
            </a:r>
          </a:p>
        </p:txBody>
      </p:sp>
      <p:sp>
        <p:nvSpPr>
          <p:cNvPr id="13" name="Shape 13"/>
          <p:cNvSpPr>
            <a:spLocks noGrp="1"/>
          </p:cNvSpPr>
          <p:nvPr>
            <p:ph type="body" sz="quarter" idx="1"/>
          </p:nvPr>
        </p:nvSpPr>
        <p:spPr>
          <a:xfrm>
            <a:off x="1371600" y="3886200"/>
            <a:ext cx="6400800" cy="1752600"/>
          </a:xfrm>
          <a:prstGeom prst="rect">
            <a:avLst/>
          </a:prstGeom>
        </p:spPr>
        <p:txBody>
          <a:bodyPr/>
          <a:lstStyle>
            <a:lvl1pPr marL="0" indent="0" algn="ctr">
              <a:lnSpc>
                <a:spcPct val="100000"/>
              </a:lnSpc>
              <a:buSzTx/>
              <a:buFontTx/>
              <a:buNone/>
              <a:defRPr>
                <a:solidFill>
                  <a:srgbClr val="FFFFFF"/>
                </a:solidFill>
              </a:defRPr>
            </a:lvl1pPr>
            <a:lvl2pPr marL="0" indent="0" algn="ctr">
              <a:lnSpc>
                <a:spcPct val="100000"/>
              </a:lnSpc>
              <a:buSzTx/>
              <a:buFontTx/>
              <a:buNone/>
              <a:defRPr>
                <a:solidFill>
                  <a:srgbClr val="FFFFFF"/>
                </a:solidFill>
              </a:defRPr>
            </a:lvl2pPr>
            <a:lvl3pPr marL="0" indent="0" algn="ctr">
              <a:lnSpc>
                <a:spcPct val="100000"/>
              </a:lnSpc>
              <a:buSzTx/>
              <a:buFontTx/>
              <a:buNone/>
              <a:defRPr>
                <a:solidFill>
                  <a:srgbClr val="FFFFFF"/>
                </a:solidFill>
              </a:defRPr>
            </a:lvl3pPr>
            <a:lvl4pPr marL="0" indent="0" algn="ctr">
              <a:lnSpc>
                <a:spcPct val="100000"/>
              </a:lnSpc>
              <a:buSzTx/>
              <a:buFontTx/>
              <a:buNone/>
              <a:defRPr>
                <a:solidFill>
                  <a:srgbClr val="FFFFFF"/>
                </a:solidFill>
              </a:defRPr>
            </a:lvl4pPr>
            <a:lvl5pPr marL="0" indent="0" algn="ctr">
              <a:lnSpc>
                <a:spcPct val="100000"/>
              </a:lnSpc>
              <a:buSzTx/>
              <a:buFont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8679102" y="6528118"/>
            <a:ext cx="312499" cy="294639"/>
          </a:xfrm>
          <a:prstGeom prst="rect">
            <a:avLst/>
          </a:prstGeom>
        </p:spPr>
        <p:txBody>
          <a:bodyPr/>
          <a:lstStyle>
            <a:lvl1pPr>
              <a:defRPr>
                <a:solidFill>
                  <a:srgbClr val="000000"/>
                </a:solidFill>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r>
              <a:t>Title Text</a:t>
            </a: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0" name="Shape 30"/>
          <p:cNvSpPr>
            <a:spLocks noGrp="1"/>
          </p:cNvSpPr>
          <p:nvPr>
            <p:ph type="body" sz="half" idx="1"/>
          </p:nvPr>
        </p:nvSpPr>
        <p:spPr>
          <a:xfrm>
            <a:off x="457200" y="1600200"/>
            <a:ext cx="4038600" cy="4525963"/>
          </a:xfrm>
          <a:prstGeom prst="rect">
            <a:avLst/>
          </a:prstGeom>
        </p:spPr>
        <p:txBody>
          <a:bodyPr/>
          <a:lstStyle>
            <a:lvl1pPr marL="342900" indent="-342900">
              <a:lnSpc>
                <a:spcPct val="100000"/>
              </a:lnSpc>
              <a:spcBef>
                <a:spcPts val="600"/>
              </a:spcBef>
              <a:defRPr sz="2800"/>
            </a:lvl1pPr>
            <a:lvl2pPr marL="790575" indent="-333375">
              <a:lnSpc>
                <a:spcPct val="100000"/>
              </a:lnSpc>
              <a:spcBef>
                <a:spcPts val="600"/>
              </a:spcBef>
              <a:defRPr sz="2800"/>
            </a:lvl2pPr>
            <a:lvl3pPr marL="1234438" indent="-320038">
              <a:lnSpc>
                <a:spcPct val="100000"/>
              </a:lnSpc>
              <a:spcBef>
                <a:spcPts val="600"/>
              </a:spcBef>
              <a:defRPr sz="2800"/>
            </a:lvl3pPr>
            <a:lvl4pPr marL="1727200" indent="-355600">
              <a:lnSpc>
                <a:spcPct val="100000"/>
              </a:lnSpc>
              <a:spcBef>
                <a:spcPts val="600"/>
              </a:spcBef>
              <a:defRPr sz="2800"/>
            </a:lvl4pPr>
            <a:lvl5pPr marL="2184400" indent="-355600">
              <a:lnSpc>
                <a:spcPct val="100000"/>
              </a:lnSpc>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title"/>
          </p:nvPr>
        </p:nvSpPr>
        <p:spPr>
          <a:prstGeom prst="rect">
            <a:avLst/>
          </a:prstGeom>
        </p:spPr>
        <p:txBody>
          <a:bodyPr/>
          <a:lstStyle/>
          <a:p>
            <a:r>
              <a:t>Title Text</a:t>
            </a:r>
          </a:p>
        </p:txBody>
      </p:sp>
      <p:sp>
        <p:nvSpPr>
          <p:cNvPr id="32" name="Shape 3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r>
              <a:t>Title Text</a:t>
            </a:r>
          </a:p>
        </p:txBody>
      </p:sp>
      <p:sp>
        <p:nvSpPr>
          <p:cNvPr id="40" name="Shape 40"/>
          <p:cNvSpPr>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SzTx/>
              <a:buFontTx/>
              <a:buNone/>
              <a:defRPr sz="2400" b="1"/>
            </a:lvl1pPr>
            <a:lvl2pPr marL="0" indent="0">
              <a:lnSpc>
                <a:spcPct val="100000"/>
              </a:lnSpc>
              <a:spcBef>
                <a:spcPts val="500"/>
              </a:spcBef>
              <a:buSzTx/>
              <a:buFontTx/>
              <a:buNone/>
              <a:defRPr sz="2400" b="1"/>
            </a:lvl2pPr>
            <a:lvl3pPr marL="0" indent="0">
              <a:lnSpc>
                <a:spcPct val="100000"/>
              </a:lnSpc>
              <a:spcBef>
                <a:spcPts val="500"/>
              </a:spcBef>
              <a:buSzTx/>
              <a:buFontTx/>
              <a:buNone/>
              <a:defRPr sz="2400" b="1"/>
            </a:lvl3pPr>
            <a:lvl4pPr marL="0" indent="0">
              <a:lnSpc>
                <a:spcPct val="100000"/>
              </a:lnSpc>
              <a:spcBef>
                <a:spcPts val="500"/>
              </a:spcBef>
              <a:buSzTx/>
              <a:buFontTx/>
              <a:buNone/>
              <a:defRPr sz="2400" b="1"/>
            </a:lvl4pPr>
            <a:lvl5pPr marL="0" indent="0">
              <a:lnSpc>
                <a:spcPct val="100000"/>
              </a:lnSpc>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body" sz="quarter" idx="13"/>
          </p:nvPr>
        </p:nvSpPr>
        <p:spPr>
          <a:xfrm>
            <a:off x="4645025" y="1535112"/>
            <a:ext cx="4041775" cy="639764"/>
          </a:xfrm>
          <a:prstGeom prst="rect">
            <a:avLst/>
          </a:prstGeom>
        </p:spPr>
        <p:txBody>
          <a:bodyPr anchor="b"/>
          <a:lstStyle/>
          <a:p>
            <a:endParaRPr/>
          </a:p>
        </p:txBody>
      </p:sp>
      <p:sp>
        <p:nvSpPr>
          <p:cNvPr id="42" name="Shape 4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9" name="Shape 49"/>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31000"/>
          </a:schemeClr>
        </a:solidFill>
        <a:effectLst/>
      </p:bgPr>
    </p:bg>
    <p:spTree>
      <p:nvGrpSpPr>
        <p:cNvPr id="1" name=""/>
        <p:cNvGrpSpPr/>
        <p:nvPr/>
      </p:nvGrpSpPr>
      <p:grpSpPr>
        <a:xfrm>
          <a:off x="0" y="0"/>
          <a:ext cx="0" cy="0"/>
          <a:chOff x="0" y="0"/>
          <a:chExt cx="0" cy="0"/>
        </a:xfrm>
      </p:grpSpPr>
      <p:sp>
        <p:nvSpPr>
          <p:cNvPr id="2" name="Shape 2"/>
          <p:cNvSpPr/>
          <p:nvPr/>
        </p:nvSpPr>
        <p:spPr>
          <a:xfrm>
            <a:off x="0" y="6477000"/>
            <a:ext cx="9144000" cy="381000"/>
          </a:xfrm>
          <a:prstGeom prst="rect">
            <a:avLst/>
          </a:prstGeom>
          <a:gradFill>
            <a:gsLst>
              <a:gs pos="0">
                <a:srgbClr val="2E5E97"/>
              </a:gs>
              <a:gs pos="80000">
                <a:srgbClr val="3C7BC7"/>
              </a:gs>
              <a:gs pos="100000">
                <a:srgbClr val="3A7CCA"/>
              </a:gs>
            </a:gsLst>
            <a:lin ang="16200000"/>
          </a:gradFill>
          <a:ln w="12700">
            <a:miter lim="400000"/>
          </a:ln>
          <a:effectLst>
            <a:outerShdw blurRad="38100" dist="23000" dir="5400000" rotWithShape="0">
              <a:srgbClr val="000000">
                <a:alpha val="35000"/>
              </a:srgbClr>
            </a:outerShdw>
          </a:effectLst>
        </p:spPr>
        <p:txBody>
          <a:bodyPr lIns="45718" tIns="45718" rIns="45718" bIns="45718" anchor="ctr"/>
          <a:lstStyle/>
          <a:p>
            <a:pPr algn="ctr">
              <a:defRPr>
                <a:solidFill>
                  <a:srgbClr val="FFFFFF"/>
                </a:solidFill>
                <a:latin typeface="Trebuchet MS"/>
                <a:ea typeface="Trebuchet MS"/>
                <a:cs typeface="Trebuchet MS"/>
                <a:sym typeface="Trebuchet MS"/>
              </a:defRPr>
            </a:pPr>
            <a:endParaRPr/>
          </a:p>
        </p:txBody>
      </p:sp>
      <p:sp>
        <p:nvSpPr>
          <p:cNvPr id="3" name="Shape 3"/>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4" name="Shape 4"/>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8526702" y="6528118"/>
            <a:ext cx="312499" cy="294639"/>
          </a:xfrm>
          <a:prstGeom prst="rect">
            <a:avLst/>
          </a:prstGeom>
          <a:ln w="12700">
            <a:miter lim="400000"/>
          </a:ln>
        </p:spPr>
        <p:txBody>
          <a:bodyPr wrap="none" lIns="45718" tIns="45718" rIns="45718" bIns="45718" anchor="ctr">
            <a:spAutoFit/>
          </a:bodyPr>
          <a:lstStyle>
            <a:lvl1pPr algn="r">
              <a:defRPr sz="1400" b="1">
                <a:solidFill>
                  <a:srgbClr val="FFFFFF"/>
                </a:solidFill>
                <a:latin typeface="+mn-lt"/>
                <a:ea typeface="+mn-ea"/>
                <a:cs typeface="+mn-cs"/>
                <a:sym typeface="Calibri"/>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1pPr>
      <a:lvl2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2pPr>
      <a:lvl3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3pPr>
      <a:lvl4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4pPr>
      <a:lvl5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5pPr>
      <a:lvl6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6pPr>
      <a:lvl7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7pPr>
      <a:lvl8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8pPr>
      <a:lvl9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9pPr>
    </p:titleStyle>
    <p:bodyStyle>
      <a:lvl1pPr marL="758951" marR="0" indent="-758951"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1pPr>
      <a:lvl2pPr marL="783771" marR="0" indent="-326571"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2pPr>
      <a:lvl3pPr marL="1219200" marR="0" indent="-30480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3pPr>
      <a:lvl4pPr marL="17373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4pPr>
      <a:lvl5pPr marL="21945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5pPr>
      <a:lvl6pPr marL="26517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6pPr>
      <a:lvl7pPr marL="31089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7pPr>
      <a:lvl8pPr marL="3566159" marR="0" indent="-365759"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8pPr>
      <a:lvl9pPr marL="4023359" marR="0" indent="-365759"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9pPr>
    </p:bodyStyle>
    <p:otherStyle>
      <a:lvl1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32.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24.xml"/><Relationship Id="rId5" Type="http://schemas.openxmlformats.org/officeDocument/2006/relationships/slide" Target="slide19.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9" name="Shape 59"/>
          <p:cNvSpPr/>
          <p:nvPr/>
        </p:nvSpPr>
        <p:spPr>
          <a:xfrm>
            <a:off x="1377" y="4916913"/>
            <a:ext cx="9141246" cy="1569656"/>
          </a:xfrm>
          <a:prstGeom prst="rect">
            <a:avLst/>
          </a:prstGeom>
          <a:solidFill>
            <a:srgbClr val="DCE6F2">
              <a:alpha val="18000"/>
            </a:srgbClr>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dirty="0"/>
              <a:t>Chapter </a:t>
            </a:r>
            <a:r>
              <a:rPr lang="en-US" dirty="0"/>
              <a:t>15</a:t>
            </a:r>
            <a:r>
              <a:rPr dirty="0"/>
              <a:t>:</a:t>
            </a:r>
          </a:p>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lang="en-US" sz="3200" dirty="0"/>
              <a:t>Japan</a:t>
            </a:r>
            <a:endParaRPr sz="3200" dirty="0"/>
          </a:p>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dirty="0"/>
              <a:t>STUDY PRESENTATION</a:t>
            </a:r>
          </a:p>
        </p:txBody>
      </p:sp>
      <p:sp>
        <p:nvSpPr>
          <p:cNvPr id="60" name="Shape 60"/>
          <p:cNvSpPr/>
          <p:nvPr/>
        </p:nvSpPr>
        <p:spPr>
          <a:xfrm>
            <a:off x="7543800" y="6545790"/>
            <a:ext cx="1600200" cy="24621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r">
              <a:spcBef>
                <a:spcPts val="600"/>
              </a:spcBef>
              <a:defRPr sz="1000">
                <a:solidFill>
                  <a:srgbClr val="FFFFFF"/>
                </a:solidFill>
                <a:effectLst>
                  <a:outerShdw blurRad="38100" dist="38100" dir="2700000" rotWithShape="0">
                    <a:srgbClr val="C0C0C0"/>
                  </a:outerShdw>
                </a:effectLst>
                <a:latin typeface="Arial"/>
                <a:ea typeface="Arial"/>
                <a:cs typeface="Arial"/>
                <a:sym typeface="Arial"/>
              </a:defRPr>
            </a:lvl1pPr>
          </a:lstStyle>
          <a:p>
            <a:r>
              <a:rPr dirty="0"/>
              <a:t>© </a:t>
            </a:r>
            <a:r>
              <a:rPr lang="en-US" dirty="0"/>
              <a:t>2020</a:t>
            </a:r>
            <a:r>
              <a:rPr dirty="0"/>
              <a:t> Clairmont Press</a:t>
            </a:r>
          </a:p>
        </p:txBody>
      </p:sp>
      <p:pic>
        <p:nvPicPr>
          <p:cNvPr id="61" name="image2.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36305" y="381142"/>
            <a:ext cx="5476126" cy="1404823"/>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59"/>
                                        </p:tgtEl>
                                        <p:attrNameLst>
                                          <p:attrName>style.visibility</p:attrName>
                                        </p:attrNameLst>
                                      </p:cBhvr>
                                      <p:to>
                                        <p:strVal val="visible"/>
                                      </p:to>
                                    </p:set>
                                    <p:anim calcmode="lin" valueType="num">
                                      <p:cBhvr>
                                        <p:cTn id="7" dur="500" fill="hold"/>
                                        <p:tgtEl>
                                          <p:spTgt spid="59"/>
                                        </p:tgtEl>
                                        <p:attrNameLst>
                                          <p:attrName>ppt_x</p:attrName>
                                        </p:attrNameLst>
                                      </p:cBhvr>
                                      <p:tavLst>
                                        <p:tav tm="0">
                                          <p:val>
                                            <p:strVal val="0-#ppt_w/2"/>
                                          </p:val>
                                        </p:tav>
                                        <p:tav tm="100000">
                                          <p:val>
                                            <p:strVal val="#ppt_x"/>
                                          </p:val>
                                        </p:tav>
                                      </p:tavLst>
                                    </p:anim>
                                    <p:anim calcmode="lin" valueType="num">
                                      <p:cBhvr>
                                        <p:cTn id="8"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Environmental Issues of Japan</a:t>
            </a:r>
            <a:endParaRPr sz="4400" dirty="0"/>
          </a:p>
        </p:txBody>
      </p:sp>
      <p:sp>
        <p:nvSpPr>
          <p:cNvPr id="69" name="Shape 69"/>
          <p:cNvSpPr>
            <a:spLocks noGrp="1"/>
          </p:cNvSpPr>
          <p:nvPr>
            <p:ph type="body" idx="1"/>
          </p:nvPr>
        </p:nvSpPr>
        <p:spPr>
          <a:xfrm>
            <a:off x="457200" y="1143000"/>
            <a:ext cx="8229600" cy="4983163"/>
          </a:xfrm>
          <a:prstGeom prst="rect">
            <a:avLst/>
          </a:prstGeom>
        </p:spPr>
        <p:txBody>
          <a:bodyPr>
            <a:normAutofit fontScale="77500" lnSpcReduction="20000"/>
          </a:bodyPr>
          <a:lstStyle/>
          <a:p>
            <a:pPr marL="342900" lvl="1" indent="-342900">
              <a:lnSpc>
                <a:spcPct val="100000"/>
              </a:lnSpc>
              <a:buChar char="➢"/>
            </a:pPr>
            <a:r>
              <a:rPr lang="en-US" dirty="0"/>
              <a:t> Many of Japan’s most pressing environmental concerns come as a result of burning coal and oil for power.</a:t>
            </a:r>
          </a:p>
          <a:p>
            <a:pPr marL="342900" lvl="1" indent="-342900">
              <a:lnSpc>
                <a:spcPct val="100000"/>
              </a:lnSpc>
              <a:buChar char="➢"/>
            </a:pPr>
            <a:r>
              <a:rPr lang="en-US" dirty="0"/>
              <a:t> A direct result of air pollution, acid rain, is a significant concern for Japan, since it damages buildings and can pollute lakes and reservoirs.</a:t>
            </a:r>
          </a:p>
          <a:p>
            <a:pPr marL="342900" lvl="1" indent="-342900">
              <a:lnSpc>
                <a:spcPct val="100000"/>
              </a:lnSpc>
              <a:buChar char="➢"/>
            </a:pPr>
            <a:r>
              <a:rPr lang="en-US" dirty="0"/>
              <a:t>Japan is considering better methods to solve its air pollution problems, especially since it no longer uses nuclear power plants.</a:t>
            </a:r>
          </a:p>
          <a:p>
            <a:pPr marL="342900" lvl="1" indent="-342900">
              <a:lnSpc>
                <a:spcPct val="100000"/>
              </a:lnSpc>
              <a:buChar char="➢"/>
            </a:pPr>
            <a:r>
              <a:rPr lang="en-US" dirty="0"/>
              <a:t>Today, the government is investigating solar, wind, and other forms of clean and renewable energy sources.</a:t>
            </a:r>
          </a:p>
          <a:p>
            <a:pPr marL="342900" lvl="1" indent="-342900">
              <a:lnSpc>
                <a:spcPct val="100000"/>
              </a:lnSpc>
              <a:buChar char="➢"/>
            </a:pPr>
            <a:r>
              <a:rPr lang="en-US" dirty="0"/>
              <a:t>The government is exploring ways to make the existing nuclear power plants safer. </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10</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Impact of Location</a:t>
            </a:r>
            <a:endParaRPr sz="4400" dirty="0"/>
          </a:p>
        </p:txBody>
      </p:sp>
      <p:sp>
        <p:nvSpPr>
          <p:cNvPr id="69" name="Shape 69"/>
          <p:cNvSpPr>
            <a:spLocks noGrp="1"/>
          </p:cNvSpPr>
          <p:nvPr>
            <p:ph type="body" idx="1"/>
          </p:nvPr>
        </p:nvSpPr>
        <p:spPr>
          <a:xfrm>
            <a:off x="457200" y="1357313"/>
            <a:ext cx="8229600" cy="4525963"/>
          </a:xfrm>
          <a:prstGeom prst="rect">
            <a:avLst/>
          </a:prstGeom>
        </p:spPr>
        <p:txBody>
          <a:bodyPr>
            <a:normAutofit fontScale="85000" lnSpcReduction="20000"/>
          </a:bodyPr>
          <a:lstStyle/>
          <a:p>
            <a:pPr marL="342900" lvl="1" indent="-342900">
              <a:lnSpc>
                <a:spcPct val="100000"/>
              </a:lnSpc>
              <a:buChar char="➢"/>
            </a:pPr>
            <a:r>
              <a:rPr lang="en-US" dirty="0"/>
              <a:t>For hundreds of years, the population of Japan has been concentrated on its coasts.</a:t>
            </a:r>
          </a:p>
          <a:p>
            <a:pPr marL="342900" lvl="1" indent="-342900">
              <a:lnSpc>
                <a:spcPct val="100000"/>
              </a:lnSpc>
              <a:buChar char="➢"/>
            </a:pPr>
            <a:r>
              <a:rPr lang="en-US" dirty="0"/>
              <a:t>93 percent of Japanese people live in urban areas, compared to 82 percent in the United States.</a:t>
            </a:r>
          </a:p>
          <a:p>
            <a:pPr marL="342900" lvl="1" indent="-342900">
              <a:lnSpc>
                <a:spcPct val="100000"/>
              </a:lnSpc>
              <a:buChar char="➢"/>
            </a:pPr>
            <a:r>
              <a:rPr lang="en-US" dirty="0"/>
              <a:t>The population density in Japan is much higher than the United States as well.</a:t>
            </a:r>
          </a:p>
          <a:p>
            <a:pPr marL="342900" lvl="1" indent="-342900">
              <a:lnSpc>
                <a:spcPct val="100000"/>
              </a:lnSpc>
              <a:buFont typeface="Arial" pitchFamily="34" charset="0"/>
              <a:buChar char="•"/>
            </a:pPr>
            <a:r>
              <a:rPr lang="en-US" dirty="0"/>
              <a:t>Per square mile in Japan, there are approximately 868 people, compared to 84 people on average in the United States.</a:t>
            </a:r>
          </a:p>
          <a:p>
            <a:pPr marL="342900" lvl="1" indent="-342900">
              <a:lnSpc>
                <a:spcPct val="100000"/>
              </a:lnSpc>
              <a:buFont typeface="Arial" pitchFamily="34" charset="0"/>
              <a:buChar char="•"/>
            </a:pPr>
            <a:r>
              <a:rPr lang="en-US" dirty="0"/>
              <a:t>In Tokyo, the world’s largest city, the population density is around 11,500 people per square mile!</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11</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People of Japan</a:t>
            </a:r>
            <a:endParaRPr sz="4400" dirty="0"/>
          </a:p>
        </p:txBody>
      </p:sp>
      <p:sp>
        <p:nvSpPr>
          <p:cNvPr id="69" name="Shape 69"/>
          <p:cNvSpPr>
            <a:spLocks noGrp="1"/>
          </p:cNvSpPr>
          <p:nvPr>
            <p:ph type="body" idx="1"/>
          </p:nvPr>
        </p:nvSpPr>
        <p:spPr>
          <a:xfrm>
            <a:off x="457200" y="1371600"/>
            <a:ext cx="8229600" cy="4525963"/>
          </a:xfrm>
          <a:prstGeom prst="rect">
            <a:avLst/>
          </a:prstGeom>
        </p:spPr>
        <p:txBody>
          <a:bodyPr>
            <a:normAutofit fontScale="92500" lnSpcReduction="20000"/>
          </a:bodyPr>
          <a:lstStyle/>
          <a:p>
            <a:pPr marL="342900" lvl="1" indent="-342900">
              <a:lnSpc>
                <a:spcPct val="100000"/>
              </a:lnSpc>
              <a:buChar char="➢"/>
            </a:pPr>
            <a:r>
              <a:rPr lang="en-US" dirty="0"/>
              <a:t> The population of Japan is very </a:t>
            </a:r>
            <a:r>
              <a:rPr lang="en-US" b="1" dirty="0"/>
              <a:t>homogenous</a:t>
            </a:r>
            <a:r>
              <a:rPr lang="en-US" dirty="0"/>
              <a:t>, which means similar.</a:t>
            </a:r>
          </a:p>
          <a:p>
            <a:pPr marL="342900" lvl="1" indent="-342900">
              <a:lnSpc>
                <a:spcPct val="100000"/>
              </a:lnSpc>
              <a:buFont typeface="Arial" pitchFamily="34" charset="0"/>
              <a:buChar char="•"/>
            </a:pPr>
            <a:r>
              <a:rPr lang="en-US" dirty="0"/>
              <a:t>98 percent of the population of Japan is Japanese, with small numbers of Koreans, Chinese, and other nationalities.</a:t>
            </a:r>
          </a:p>
          <a:p>
            <a:pPr marL="342900" lvl="1" indent="-342900">
              <a:lnSpc>
                <a:spcPct val="100000"/>
              </a:lnSpc>
              <a:buFont typeface="Wingdings"/>
              <a:buChar char="➢"/>
            </a:pPr>
            <a:r>
              <a:rPr lang="en-US" dirty="0"/>
              <a:t> Almost 80 percent of Japanese practice Shinto, and 68 percent of the population practices Buddhism.</a:t>
            </a:r>
          </a:p>
          <a:p>
            <a:pPr marL="342900" lvl="1" indent="-342900">
              <a:lnSpc>
                <a:spcPct val="100000"/>
              </a:lnSpc>
              <a:buFont typeface="Wingdings"/>
              <a:buChar char="➢"/>
            </a:pPr>
            <a:r>
              <a:rPr lang="en-US" dirty="0"/>
              <a:t>The population of Japan is shrinking, and this is a concern for the Japanese government.</a:t>
            </a:r>
          </a:p>
          <a:p>
            <a:pPr marL="342900" lvl="1" indent="-342900">
              <a:lnSpc>
                <a:spcPct val="100000"/>
              </a:lnSpc>
              <a:buFont typeface="Arial" pitchFamily="34" charset="0"/>
              <a:buChar char="•"/>
            </a:pPr>
            <a:endParaRPr lang="en-US"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12</a:t>
            </a:fld>
            <a:endParaRPr/>
          </a:p>
        </p:txBody>
      </p:sp>
      <p:sp>
        <p:nvSpPr>
          <p:cNvPr id="5" name="TextBox 4"/>
          <p:cNvSpPr txBox="1"/>
          <p:nvPr/>
        </p:nvSpPr>
        <p:spPr>
          <a:xfrm>
            <a:off x="6229350" y="5897563"/>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3"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a:off x="0" y="0"/>
            <a:ext cx="9144000" cy="1143000"/>
          </a:xfrm>
          <a:prstGeom prst="rect">
            <a:avLst/>
          </a:prstGeom>
        </p:spPr>
        <p:txBody>
          <a:bodyPr>
            <a:normAutofit/>
          </a:bodyPr>
          <a:lstStyle>
            <a:lvl1pPr defTabSz="859536">
              <a:defRPr sz="3200">
                <a:effectLst>
                  <a:outerShdw blurRad="38100" dist="35814" dir="2700000" rotWithShape="0">
                    <a:srgbClr val="000000">
                      <a:alpha val="43137"/>
                    </a:srgbClr>
                  </a:outerShdw>
                </a:effectLst>
              </a:defRPr>
            </a:lvl1pPr>
          </a:lstStyle>
          <a:p>
            <a:r>
              <a:rPr sz="4400" dirty="0"/>
              <a:t>Section 2: </a:t>
            </a:r>
            <a:r>
              <a:rPr lang="en-US" sz="4400" dirty="0"/>
              <a:t>A Brief History of Japan </a:t>
            </a:r>
            <a:endParaRPr sz="4400" dirty="0"/>
          </a:p>
        </p:txBody>
      </p:sp>
      <p:sp>
        <p:nvSpPr>
          <p:cNvPr id="112" name="Shape 112"/>
          <p:cNvSpPr>
            <a:spLocks noGrp="1"/>
          </p:cNvSpPr>
          <p:nvPr>
            <p:ph type="body" idx="1"/>
          </p:nvPr>
        </p:nvSpPr>
        <p:spPr>
          <a:xfrm>
            <a:off x="457200" y="1600200"/>
            <a:ext cx="8229600" cy="4525963"/>
          </a:xfrm>
          <a:prstGeom prst="rect">
            <a:avLst/>
          </a:prstGeom>
        </p:spPr>
        <p:txBody>
          <a:bodyPr/>
          <a:lstStyle>
            <a:lvl2pPr marL="742950" indent="-285750">
              <a:lnSpc>
                <a:spcPct val="100000"/>
              </a:lnSpc>
              <a:spcBef>
                <a:spcPts val="600"/>
              </a:spcBef>
              <a:buFont typeface="Arial"/>
              <a:defRPr sz="2800"/>
            </a:lvl2pPr>
          </a:lstStyle>
          <a:p>
            <a:r>
              <a:rPr dirty="0"/>
              <a:t>Essential Question:</a:t>
            </a:r>
          </a:p>
          <a:p>
            <a:pPr lvl="1"/>
            <a:r>
              <a:rPr lang="en-US" dirty="0"/>
              <a:t>	What is the role of Douglas MacArthur in Japanese history?</a:t>
            </a:r>
            <a:endParaRPr dirty="0"/>
          </a:p>
        </p:txBody>
      </p:sp>
      <p:sp>
        <p:nvSpPr>
          <p:cNvPr id="113" name="Shape 113"/>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13</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12">
                                            <p:bg/>
                                          </p:spTgt>
                                        </p:tgtEl>
                                        <p:attrNameLst>
                                          <p:attrName>style.visibility</p:attrName>
                                        </p:attrNameLst>
                                      </p:cBhvr>
                                      <p:to>
                                        <p:strVal val="visible"/>
                                      </p:to>
                                    </p:set>
                                    <p:anim calcmode="lin" valueType="num">
                                      <p:cBhvr>
                                        <p:cTn id="7" dur="500" fill="hold"/>
                                        <p:tgtEl>
                                          <p:spTgt spid="112">
                                            <p:bg/>
                                          </p:spTgt>
                                        </p:tgtEl>
                                        <p:attrNameLst>
                                          <p:attrName>ppt_x</p:attrName>
                                        </p:attrNameLst>
                                      </p:cBhvr>
                                      <p:tavLst>
                                        <p:tav tm="0">
                                          <p:val>
                                            <p:strVal val="0-#ppt_w/2"/>
                                          </p:val>
                                        </p:tav>
                                        <p:tav tm="100000">
                                          <p:val>
                                            <p:strVal val="#ppt_x"/>
                                          </p:val>
                                        </p:tav>
                                      </p:tavLst>
                                    </p:anim>
                                    <p:anim calcmode="lin" valueType="num">
                                      <p:cBhvr>
                                        <p:cTn id="8" dur="500" fill="hold"/>
                                        <p:tgtEl>
                                          <p:spTgt spid="112">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12">
                                            <p:txEl>
                                              <p:pRg st="0" end="0"/>
                                            </p:txEl>
                                          </p:spTgt>
                                        </p:tgtEl>
                                        <p:attrNameLst>
                                          <p:attrName>style.visibility</p:attrName>
                                        </p:attrNameLst>
                                      </p:cBhvr>
                                      <p:to>
                                        <p:strVal val="visible"/>
                                      </p:to>
                                    </p:set>
                                    <p:anim calcmode="lin" valueType="num">
                                      <p:cBhvr>
                                        <p:cTn id="11" dur="500" fill="hold"/>
                                        <p:tgtEl>
                                          <p:spTgt spid="11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1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0" y="0"/>
            <a:ext cx="9144000" cy="1143000"/>
          </a:xfrm>
          <a:prstGeom prst="rect">
            <a:avLst/>
          </a:prstGeom>
        </p:spPr>
        <p:txBody>
          <a:bodyPr>
            <a:normAutofit/>
          </a:bodyPr>
          <a:lstStyle>
            <a:lvl1pPr defTabSz="859536">
              <a:defRPr sz="3200">
                <a:effectLst>
                  <a:outerShdw blurRad="38100" dist="35814" dir="2700000" rotWithShape="0">
                    <a:srgbClr val="000000">
                      <a:alpha val="43137"/>
                    </a:srgbClr>
                  </a:outerShdw>
                </a:effectLst>
              </a:defRPr>
            </a:lvl1pPr>
          </a:lstStyle>
          <a:p>
            <a:r>
              <a:rPr sz="4400" dirty="0"/>
              <a:t>Section 2: </a:t>
            </a:r>
            <a:r>
              <a:rPr lang="en-US" sz="4400" dirty="0"/>
              <a:t>A Brief History of Japan </a:t>
            </a:r>
            <a:endParaRPr sz="4400" dirty="0"/>
          </a:p>
        </p:txBody>
      </p:sp>
      <p:sp>
        <p:nvSpPr>
          <p:cNvPr id="116" name="Shape 116"/>
          <p:cNvSpPr>
            <a:spLocks noGrp="1"/>
          </p:cNvSpPr>
          <p:nvPr>
            <p:ph type="body" idx="1"/>
          </p:nvPr>
        </p:nvSpPr>
        <p:spPr>
          <a:xfrm>
            <a:off x="457200" y="1673352"/>
            <a:ext cx="8229600" cy="4854764"/>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err="1"/>
              <a:t>shogunate</a:t>
            </a:r>
            <a:endParaRPr lang="en-US" dirty="0"/>
          </a:p>
          <a:p>
            <a:pPr marL="742950" lvl="1" indent="-285750">
              <a:lnSpc>
                <a:spcPct val="100000"/>
              </a:lnSpc>
              <a:spcBef>
                <a:spcPts val="600"/>
              </a:spcBef>
              <a:buFont typeface="Arial"/>
              <a:defRPr sz="2800"/>
            </a:pPr>
            <a:r>
              <a:rPr lang="en-US" dirty="0"/>
              <a:t>indigenous</a:t>
            </a:r>
          </a:p>
          <a:p>
            <a:pPr marL="742950" lvl="1" indent="-285750">
              <a:lnSpc>
                <a:spcPct val="100000"/>
              </a:lnSpc>
              <a:spcBef>
                <a:spcPts val="600"/>
              </a:spcBef>
              <a:buFont typeface="Arial"/>
              <a:defRPr sz="2800"/>
            </a:pPr>
            <a:r>
              <a:rPr lang="en-US" dirty="0"/>
              <a:t>MacArthur Constitution</a:t>
            </a:r>
          </a:p>
          <a:p>
            <a:pPr marL="742950" lvl="1" indent="-285750">
              <a:lnSpc>
                <a:spcPct val="100000"/>
              </a:lnSpc>
              <a:spcBef>
                <a:spcPts val="600"/>
              </a:spcBef>
              <a:buFont typeface="Arial"/>
              <a:defRPr sz="2800"/>
            </a:pPr>
            <a:r>
              <a:rPr lang="en-US" dirty="0"/>
              <a:t>war reparations</a:t>
            </a:r>
            <a:endParaRPr dirty="0"/>
          </a:p>
        </p:txBody>
      </p:sp>
      <p:sp>
        <p:nvSpPr>
          <p:cNvPr id="117" name="Shape 117"/>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16">
                                            <p:bg/>
                                          </p:spTgt>
                                        </p:tgtEl>
                                        <p:attrNameLst>
                                          <p:attrName>style.visibility</p:attrName>
                                        </p:attrNameLst>
                                      </p:cBhvr>
                                      <p:to>
                                        <p:strVal val="visible"/>
                                      </p:to>
                                    </p:set>
                                    <p:anim calcmode="lin" valueType="num">
                                      <p:cBhvr>
                                        <p:cTn id="7" dur="500" fill="hold"/>
                                        <p:tgtEl>
                                          <p:spTgt spid="116">
                                            <p:bg/>
                                          </p:spTgt>
                                        </p:tgtEl>
                                        <p:attrNameLst>
                                          <p:attrName>ppt_x</p:attrName>
                                        </p:attrNameLst>
                                      </p:cBhvr>
                                      <p:tavLst>
                                        <p:tav tm="0">
                                          <p:val>
                                            <p:strVal val="0-#ppt_w/2"/>
                                          </p:val>
                                        </p:tav>
                                        <p:tav tm="100000">
                                          <p:val>
                                            <p:strVal val="#ppt_x"/>
                                          </p:val>
                                        </p:tav>
                                      </p:tavLst>
                                    </p:anim>
                                    <p:anim calcmode="lin" valueType="num">
                                      <p:cBhvr>
                                        <p:cTn id="8" dur="500" fill="hold"/>
                                        <p:tgtEl>
                                          <p:spTgt spid="116">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16">
                                            <p:txEl>
                                              <p:pRg st="0" end="0"/>
                                            </p:txEl>
                                          </p:spTgt>
                                        </p:tgtEl>
                                        <p:attrNameLst>
                                          <p:attrName>style.visibility</p:attrName>
                                        </p:attrNameLst>
                                      </p:cBhvr>
                                      <p:to>
                                        <p:strVal val="visible"/>
                                      </p:to>
                                    </p:set>
                                    <p:anim calcmode="lin" valueType="num">
                                      <p:cBhvr>
                                        <p:cTn id="11" dur="500" fill="hold"/>
                                        <p:tgtEl>
                                          <p:spTgt spid="11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1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Early History of Japan </a:t>
            </a:r>
            <a:endParaRPr sz="4400" dirty="0"/>
          </a:p>
        </p:txBody>
      </p:sp>
      <p:sp>
        <p:nvSpPr>
          <p:cNvPr id="69" name="Shape 69"/>
          <p:cNvSpPr>
            <a:spLocks noGrp="1"/>
          </p:cNvSpPr>
          <p:nvPr>
            <p:ph type="body" idx="1"/>
          </p:nvPr>
        </p:nvSpPr>
        <p:spPr>
          <a:xfrm>
            <a:off x="457200" y="1143000"/>
            <a:ext cx="8229600" cy="4983163"/>
          </a:xfrm>
          <a:prstGeom prst="rect">
            <a:avLst/>
          </a:prstGeom>
        </p:spPr>
        <p:txBody>
          <a:bodyPr>
            <a:normAutofit fontScale="70000" lnSpcReduction="20000"/>
          </a:bodyPr>
          <a:lstStyle/>
          <a:p>
            <a:pPr marL="342900" lvl="1" indent="-342900">
              <a:lnSpc>
                <a:spcPct val="100000"/>
              </a:lnSpc>
              <a:buChar char="➢"/>
            </a:pPr>
            <a:r>
              <a:rPr lang="en-US" dirty="0"/>
              <a:t>Thousands of years ago, clans in Japan fought one another for power.</a:t>
            </a:r>
          </a:p>
          <a:p>
            <a:pPr marL="342900" lvl="1" indent="-342900">
              <a:lnSpc>
                <a:spcPct val="100000"/>
              </a:lnSpc>
              <a:buFont typeface="Arial" pitchFamily="34" charset="0"/>
              <a:buChar char="•"/>
            </a:pPr>
            <a:r>
              <a:rPr lang="en-US" dirty="0"/>
              <a:t>About 660 BC, a member of the Yamato clan, </a:t>
            </a:r>
            <a:r>
              <a:rPr lang="en-US" dirty="0" err="1"/>
              <a:t>Jimmu</a:t>
            </a:r>
            <a:r>
              <a:rPr lang="en-US" dirty="0"/>
              <a:t>, united the clans and became the first emperor.</a:t>
            </a:r>
          </a:p>
          <a:p>
            <a:pPr marL="342900" lvl="1" indent="-342900">
              <a:lnSpc>
                <a:spcPct val="100000"/>
              </a:lnSpc>
              <a:buFont typeface="Wingdings"/>
              <a:buChar char="➢"/>
            </a:pPr>
            <a:r>
              <a:rPr lang="en-US" dirty="0"/>
              <a:t>The age of the samurai was around the year AD 1000.</a:t>
            </a:r>
          </a:p>
          <a:p>
            <a:pPr marL="342900" lvl="1" indent="-342900">
              <a:lnSpc>
                <a:spcPct val="100000"/>
              </a:lnSpc>
              <a:buFont typeface="Arial" pitchFamily="34" charset="0"/>
              <a:buChar char="•"/>
            </a:pPr>
            <a:r>
              <a:rPr lang="en-US" dirty="0"/>
              <a:t>Samurai were hired to protect the lords in a way similar to the way medieval knights in Europe protected their lords.</a:t>
            </a:r>
          </a:p>
          <a:p>
            <a:pPr marL="342900" lvl="1" indent="-342900">
              <a:lnSpc>
                <a:spcPct val="100000"/>
              </a:lnSpc>
              <a:buFont typeface="Arial" pitchFamily="34" charset="0"/>
              <a:buChar char="•"/>
            </a:pPr>
            <a:r>
              <a:rPr lang="en-US" dirty="0"/>
              <a:t>By the 1200s there were powerful samurai called </a:t>
            </a:r>
            <a:r>
              <a:rPr lang="en-US" b="1" dirty="0"/>
              <a:t>shoguns</a:t>
            </a:r>
            <a:r>
              <a:rPr lang="en-US" dirty="0"/>
              <a:t> ruling Japan. There was an emperor in place, but the shogun had the ultimate power.</a:t>
            </a:r>
          </a:p>
          <a:p>
            <a:pPr marL="342900" lvl="1" indent="-342900">
              <a:lnSpc>
                <a:spcPct val="100000"/>
              </a:lnSpc>
              <a:buFont typeface="Wingdings"/>
              <a:buChar char="➢"/>
            </a:pPr>
            <a:r>
              <a:rPr lang="en-US" dirty="0"/>
              <a:t>After decades of civil warfare, the Tokugawa </a:t>
            </a:r>
            <a:r>
              <a:rPr lang="en-US" dirty="0" err="1"/>
              <a:t>shogunate</a:t>
            </a:r>
            <a:r>
              <a:rPr lang="en-US" dirty="0"/>
              <a:t>, a military-led monarchy, provided a period of stability and isolation from foreign influence in Japan.</a:t>
            </a:r>
          </a:p>
          <a:p>
            <a:pPr marL="342900" lvl="1" indent="-342900">
              <a:lnSpc>
                <a:spcPct val="100000"/>
              </a:lnSpc>
              <a:buFont typeface="Arial" pitchFamily="34" charset="0"/>
              <a:buChar char="•"/>
            </a:pPr>
            <a:r>
              <a:rPr lang="en-US" dirty="0"/>
              <a:t>This period of time gave Japan a chance  to focus on its </a:t>
            </a:r>
            <a:r>
              <a:rPr lang="en-US" b="1" dirty="0"/>
              <a:t>indigenous</a:t>
            </a:r>
            <a:r>
              <a:rPr lang="en-US" dirty="0"/>
              <a:t>, or native, culture.</a:t>
            </a:r>
          </a:p>
          <a:p>
            <a:pPr marL="342900" lvl="1"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15</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Japan Reconnects with the World </a:t>
            </a:r>
            <a:endParaRPr sz="4400" dirty="0"/>
          </a:p>
        </p:txBody>
      </p:sp>
      <p:sp>
        <p:nvSpPr>
          <p:cNvPr id="69" name="Shape 69"/>
          <p:cNvSpPr>
            <a:spLocks noGrp="1"/>
          </p:cNvSpPr>
          <p:nvPr>
            <p:ph type="body" idx="1"/>
          </p:nvPr>
        </p:nvSpPr>
        <p:spPr>
          <a:xfrm>
            <a:off x="457200" y="1328738"/>
            <a:ext cx="8229600" cy="4797425"/>
          </a:xfrm>
          <a:prstGeom prst="rect">
            <a:avLst/>
          </a:prstGeom>
        </p:spPr>
        <p:txBody>
          <a:bodyPr>
            <a:normAutofit fontScale="70000" lnSpcReduction="20000"/>
          </a:bodyPr>
          <a:lstStyle/>
          <a:p>
            <a:pPr marL="342900" lvl="1" indent="-342900">
              <a:lnSpc>
                <a:spcPct val="100000"/>
              </a:lnSpc>
              <a:buChar char="➢"/>
            </a:pPr>
            <a:r>
              <a:rPr lang="en-US" dirty="0"/>
              <a:t>In 1853, United States Navy member Commodore Matthew Perry forced Japan to enter into trade with the United States.</a:t>
            </a:r>
          </a:p>
          <a:p>
            <a:pPr marL="342900" lvl="1" indent="-342900">
              <a:lnSpc>
                <a:spcPct val="100000"/>
              </a:lnSpc>
              <a:buFont typeface="Arial" pitchFamily="34" charset="0"/>
              <a:buChar char="•"/>
            </a:pPr>
            <a:r>
              <a:rPr lang="en-US" dirty="0"/>
              <a:t>He demanded a treaty permitting trade and the opening of Japanese ports to United States merchant ships.</a:t>
            </a:r>
          </a:p>
          <a:p>
            <a:pPr marL="342900" lvl="1" indent="-342900">
              <a:lnSpc>
                <a:spcPct val="100000"/>
              </a:lnSpc>
              <a:buFont typeface="Arial" pitchFamily="34" charset="0"/>
              <a:buChar char="•"/>
            </a:pPr>
            <a:r>
              <a:rPr lang="en-US" dirty="0"/>
              <a:t>After signing the treaty, Japan began to modernize and industrialize, and became a regional power by the late nineteenth and twentieth centuries.</a:t>
            </a:r>
          </a:p>
          <a:p>
            <a:pPr marL="342900" lvl="1" indent="-342900">
              <a:lnSpc>
                <a:spcPct val="100000"/>
              </a:lnSpc>
              <a:buFont typeface="Wingdings"/>
              <a:buChar char="➢"/>
            </a:pPr>
            <a:r>
              <a:rPr lang="en-US" dirty="0"/>
              <a:t>Japan attacked US forces in 1941 at Pearl Harbor, Hawaii, triggering America’s entry into World War II.</a:t>
            </a:r>
          </a:p>
          <a:p>
            <a:pPr marL="342900" lvl="1" indent="-342900">
              <a:lnSpc>
                <a:spcPct val="100000"/>
              </a:lnSpc>
              <a:buFont typeface="Wingdings"/>
              <a:buChar char="➢"/>
            </a:pPr>
            <a:r>
              <a:rPr lang="en-US" dirty="0"/>
              <a:t>In 1945, the Japanese showed no significant sign of surrender.</a:t>
            </a:r>
          </a:p>
          <a:p>
            <a:pPr marL="342900" lvl="1" indent="-342900">
              <a:lnSpc>
                <a:spcPct val="100000"/>
              </a:lnSpc>
              <a:buFont typeface="Arial" pitchFamily="34" charset="0"/>
              <a:buChar char="•"/>
            </a:pPr>
            <a:r>
              <a:rPr lang="en-US" dirty="0"/>
              <a:t>The United States dropped two atomic bombs on Japan, which lead to Japan’s surrender and a peace treaty soon thereafter.</a:t>
            </a:r>
          </a:p>
          <a:p>
            <a:pPr marL="342900" lvl="1"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Rebuilding Japan after World War II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70000" lnSpcReduction="20000"/>
          </a:bodyPr>
          <a:lstStyle/>
          <a:p>
            <a:pPr marL="342900" lvl="1" indent="-342900">
              <a:lnSpc>
                <a:spcPct val="100000"/>
              </a:lnSpc>
              <a:buChar char="➢"/>
            </a:pPr>
            <a:r>
              <a:rPr lang="en-US" dirty="0"/>
              <a:t> After World War II and Japan’s surrender, the country was in poor shape and needed to rebuild.</a:t>
            </a:r>
          </a:p>
          <a:p>
            <a:pPr marL="342900" lvl="1" indent="-342900">
              <a:lnSpc>
                <a:spcPct val="100000"/>
              </a:lnSpc>
              <a:buFont typeface="Arial" pitchFamily="34" charset="0"/>
              <a:buChar char="•"/>
            </a:pPr>
            <a:r>
              <a:rPr lang="en-US" dirty="0"/>
              <a:t>Industries and farms were destroyed, the government was in shambles, the people were demoralized, and the emperor had been exposed as an “ordinary person,” instead of the invincible figure many thought he was.</a:t>
            </a:r>
          </a:p>
          <a:p>
            <a:pPr marL="342900" lvl="1" indent="-342900">
              <a:lnSpc>
                <a:spcPct val="100000"/>
              </a:lnSpc>
              <a:buFont typeface="Wingdings"/>
              <a:buChar char="➢"/>
            </a:pPr>
            <a:r>
              <a:rPr lang="en-US" dirty="0"/>
              <a:t> American commander General Douglas MacArthur was given the task of helping Japan to rebuild.</a:t>
            </a:r>
          </a:p>
          <a:p>
            <a:pPr marL="342900" lvl="1" indent="-342900">
              <a:lnSpc>
                <a:spcPct val="100000"/>
              </a:lnSpc>
              <a:buFont typeface="Arial" pitchFamily="34" charset="0"/>
              <a:buChar char="•"/>
            </a:pPr>
            <a:r>
              <a:rPr lang="en-US" dirty="0"/>
              <a:t>MacArthur wrote a constitution for the country, still referred to as the </a:t>
            </a:r>
            <a:r>
              <a:rPr lang="en-US" b="1" dirty="0"/>
              <a:t>MacArthur Constitution</a:t>
            </a:r>
            <a:r>
              <a:rPr lang="en-US" dirty="0"/>
              <a:t>, that created a two-house parliament called the Diet.</a:t>
            </a:r>
          </a:p>
          <a:p>
            <a:pPr marL="342900" lvl="1" indent="-342900">
              <a:lnSpc>
                <a:spcPct val="100000"/>
              </a:lnSpc>
              <a:buFont typeface="Arial" pitchFamily="34" charset="0"/>
              <a:buChar char="•"/>
            </a:pPr>
            <a:r>
              <a:rPr lang="en-US" dirty="0"/>
              <a:t>The Japanese signed all peace treaties ending the war and pledged to pay war </a:t>
            </a:r>
            <a:r>
              <a:rPr lang="en-US" b="1" dirty="0"/>
              <a:t>reparations</a:t>
            </a:r>
            <a:r>
              <a:rPr lang="en-US" dirty="0"/>
              <a:t>, or damages, to the countries they had harmed during World War II.</a:t>
            </a:r>
          </a:p>
          <a:p>
            <a:pPr marL="342900" lvl="1" indent="-342900">
              <a:lnSpc>
                <a:spcPct val="100000"/>
              </a:lnSpc>
              <a:buFont typeface="Arial" pitchFamily="34" charset="0"/>
              <a:buChar char="•"/>
            </a:pPr>
            <a:endParaRPr lang="en-US" dirty="0"/>
          </a:p>
          <a:p>
            <a:pPr marL="342900" lvl="1"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17</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200025"/>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Atomic Bombings of Hiroshima and Nagasaki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70000" lnSpcReduction="20000"/>
          </a:bodyPr>
          <a:lstStyle/>
          <a:p>
            <a:pPr marL="342900" lvl="1" indent="-342900">
              <a:lnSpc>
                <a:spcPct val="100000"/>
              </a:lnSpc>
              <a:buChar char="➢"/>
            </a:pPr>
            <a:r>
              <a:rPr lang="en-US" sz="3400" dirty="0"/>
              <a:t> Before the Unites States participated in World War II, funding for atomic weapons development had already started.</a:t>
            </a:r>
          </a:p>
          <a:p>
            <a:pPr marL="342900" lvl="1" indent="-342900">
              <a:lnSpc>
                <a:spcPct val="100000"/>
              </a:lnSpc>
              <a:buFont typeface="Arial" pitchFamily="34" charset="0"/>
              <a:buChar char="•"/>
            </a:pPr>
            <a:r>
              <a:rPr lang="en-US" sz="3400" dirty="0"/>
              <a:t>The atomic weapons development effort was referred to as the Manhattan Project.</a:t>
            </a:r>
          </a:p>
          <a:p>
            <a:pPr marL="342900" lvl="1" indent="-342900">
              <a:lnSpc>
                <a:spcPct val="100000"/>
              </a:lnSpc>
              <a:buChar char="➢"/>
            </a:pPr>
            <a:r>
              <a:rPr lang="en-US" sz="3400" dirty="0"/>
              <a:t> As the war became deadlier, United States President Harry S. Truman wanted a way to stop the loss of American lives.</a:t>
            </a:r>
          </a:p>
          <a:p>
            <a:pPr marL="342900" lvl="1" indent="-342900">
              <a:lnSpc>
                <a:spcPct val="100000"/>
              </a:lnSpc>
              <a:buFont typeface="Arial" pitchFamily="34" charset="0"/>
              <a:buChar char="•"/>
            </a:pPr>
            <a:r>
              <a:rPr lang="en-US" sz="3400" dirty="0"/>
              <a:t>When the Japanese refused peaceful surrender, the use of atomic bombs was implemented.</a:t>
            </a:r>
          </a:p>
          <a:p>
            <a:pPr marL="342900" lvl="1" indent="-342900">
              <a:lnSpc>
                <a:spcPct val="100000"/>
              </a:lnSpc>
              <a:buFont typeface="Wingdings"/>
              <a:buChar char="➢"/>
            </a:pPr>
            <a:r>
              <a:rPr lang="en-US" sz="3400" dirty="0"/>
              <a:t>Today, both Hiroshima and Nagasaki have rebuilt, but there were a number of consequences following the Japan bombings.</a:t>
            </a:r>
          </a:p>
          <a:p>
            <a:pPr marL="342900" lvl="1" indent="-342900">
              <a:lnSpc>
                <a:spcPct val="100000"/>
              </a:lnSpc>
              <a:buFont typeface="Arial" pitchFamily="34" charset="0"/>
              <a:buChar char="•"/>
            </a:pPr>
            <a:endParaRPr lang="en-US"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18</a:t>
            </a:fld>
            <a:endParaRPr/>
          </a:p>
        </p:txBody>
      </p:sp>
      <p:sp>
        <p:nvSpPr>
          <p:cNvPr id="5" name="TextBox 4"/>
          <p:cNvSpPr txBox="1"/>
          <p:nvPr/>
        </p:nvSpPr>
        <p:spPr>
          <a:xfrm>
            <a:off x="6229350" y="5897563"/>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a:xfrm>
            <a:off x="0" y="0"/>
            <a:ext cx="9144000" cy="1143000"/>
          </a:xfrm>
          <a:prstGeom prst="rect">
            <a:avLst/>
          </a:prstGeom>
        </p:spPr>
        <p:txBody>
          <a:bodyPr>
            <a:noAutofit/>
          </a:bodyPr>
          <a:lstStyle>
            <a:lvl1pPr defTabSz="804672">
              <a:defRPr sz="3800">
                <a:effectLst>
                  <a:outerShdw blurRad="38100" dist="33528" dir="2700000" rotWithShape="0">
                    <a:srgbClr val="000000">
                      <a:alpha val="43137"/>
                    </a:srgbClr>
                  </a:outerShdw>
                </a:effectLst>
              </a:defRPr>
            </a:lvl1pPr>
          </a:lstStyle>
          <a:p>
            <a:r>
              <a:rPr sz="4400" dirty="0"/>
              <a:t>Section 3: </a:t>
            </a:r>
            <a:r>
              <a:rPr lang="en-US" sz="4400" dirty="0"/>
              <a:t>The Government of Japan</a:t>
            </a:r>
            <a:endParaRPr sz="4400" dirty="0"/>
          </a:p>
        </p:txBody>
      </p:sp>
      <p:sp>
        <p:nvSpPr>
          <p:cNvPr id="157" name="Shape 157"/>
          <p:cNvSpPr>
            <a:spLocks noGrp="1"/>
          </p:cNvSpPr>
          <p:nvPr>
            <p:ph type="body" idx="1"/>
          </p:nvPr>
        </p:nvSpPr>
        <p:spPr>
          <a:xfrm>
            <a:off x="457200" y="1533832"/>
            <a:ext cx="8229600" cy="4592331"/>
          </a:xfrm>
          <a:prstGeom prst="rect">
            <a:avLst/>
          </a:prstGeom>
        </p:spPr>
        <p:txBody>
          <a:bodyPr/>
          <a:lstStyle>
            <a:lvl2pPr marL="742950" indent="-285750">
              <a:lnSpc>
                <a:spcPct val="100000"/>
              </a:lnSpc>
              <a:spcBef>
                <a:spcPts val="600"/>
              </a:spcBef>
              <a:buFont typeface="Arial"/>
              <a:defRPr sz="2800">
                <a:solidFill>
                  <a:srgbClr val="080808"/>
                </a:solidFill>
              </a:defRPr>
            </a:lvl2pPr>
          </a:lstStyle>
          <a:p>
            <a:r>
              <a:rPr dirty="0"/>
              <a:t>Essential Question:</a:t>
            </a:r>
          </a:p>
          <a:p>
            <a:pPr lvl="1"/>
            <a:r>
              <a:rPr lang="en-US" dirty="0"/>
              <a:t>How does the Japanese government function today?</a:t>
            </a:r>
            <a:endParaRPr dirty="0"/>
          </a:p>
        </p:txBody>
      </p:sp>
      <p:sp>
        <p:nvSpPr>
          <p:cNvPr id="158" name="Shape 158"/>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19</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57">
                                            <p:bg/>
                                          </p:spTgt>
                                        </p:tgtEl>
                                        <p:attrNameLst>
                                          <p:attrName>style.visibility</p:attrName>
                                        </p:attrNameLst>
                                      </p:cBhvr>
                                      <p:to>
                                        <p:strVal val="visible"/>
                                      </p:to>
                                    </p:set>
                                    <p:anim calcmode="lin" valueType="num">
                                      <p:cBhvr>
                                        <p:cTn id="7" dur="500" fill="hold"/>
                                        <p:tgtEl>
                                          <p:spTgt spid="157">
                                            <p:bg/>
                                          </p:spTgt>
                                        </p:tgtEl>
                                        <p:attrNameLst>
                                          <p:attrName>ppt_x</p:attrName>
                                        </p:attrNameLst>
                                      </p:cBhvr>
                                      <p:tavLst>
                                        <p:tav tm="0">
                                          <p:val>
                                            <p:strVal val="0-#ppt_w/2"/>
                                          </p:val>
                                        </p:tav>
                                        <p:tav tm="100000">
                                          <p:val>
                                            <p:strVal val="#ppt_x"/>
                                          </p:val>
                                        </p:tav>
                                      </p:tavLst>
                                    </p:anim>
                                    <p:anim calcmode="lin" valueType="num">
                                      <p:cBhvr>
                                        <p:cTn id="8" dur="500" fill="hold"/>
                                        <p:tgtEl>
                                          <p:spTgt spid="157">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57">
                                            <p:txEl>
                                              <p:pRg st="0" end="0"/>
                                            </p:txEl>
                                          </p:spTgt>
                                        </p:tgtEl>
                                        <p:attrNameLst>
                                          <p:attrName>style.visibility</p:attrName>
                                        </p:attrNameLst>
                                      </p:cBhvr>
                                      <p:to>
                                        <p:strVal val="visible"/>
                                      </p:to>
                                    </p:set>
                                    <p:anim calcmode="lin" valueType="num">
                                      <p:cBhvr>
                                        <p:cTn id="11" dur="500" fill="hold"/>
                                        <p:tgtEl>
                                          <p:spTgt spid="157">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57">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1" nodeType="afterEffect">
                                  <p:stCondLst>
                                    <p:cond delay="0"/>
                                  </p:stCondLst>
                                  <p:iterate>
                                    <p:tmAbs val="0"/>
                                  </p:iterate>
                                  <p:childTnLst>
                                    <p:set>
                                      <p:cBhvr>
                                        <p:cTn id="15" fill="hold"/>
                                        <p:tgtEl>
                                          <p:spTgt spid="157">
                                            <p:txEl>
                                              <p:pRg st="1" end="1"/>
                                            </p:txEl>
                                          </p:spTgt>
                                        </p:tgtEl>
                                        <p:attrNameLst>
                                          <p:attrName>style.visibility</p:attrName>
                                        </p:attrNameLst>
                                      </p:cBhvr>
                                      <p:to>
                                        <p:strVal val="visible"/>
                                      </p:to>
                                    </p:set>
                                    <p:anim calcmode="lin" valueType="num">
                                      <p:cBhvr>
                                        <p:cTn id="16" dur="500" fill="hold"/>
                                        <p:tgtEl>
                                          <p:spTgt spid="157">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15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4" name="Shape 64"/>
          <p:cNvSpPr/>
          <p:nvPr/>
        </p:nvSpPr>
        <p:spPr>
          <a:xfrm>
            <a:off x="3081528" y="4567866"/>
            <a:ext cx="5757673" cy="1631212"/>
          </a:xfrm>
          <a:prstGeom prst="rect">
            <a:avLst/>
          </a:prstGeom>
          <a:solidFill>
            <a:srgbClr val="10253F">
              <a:alpha val="81961"/>
            </a:srgbClr>
          </a:solidFill>
          <a:ln w="12700">
            <a:miter lim="400000"/>
          </a:ln>
          <a:effectLst>
            <a:outerShdw blurRad="152400" dist="250190" dir="8460000" rotWithShape="0">
              <a:srgbClr val="000000">
                <a:alpha val="28000"/>
              </a:srgbClr>
            </a:outerShdw>
          </a:effectLst>
        </p:spPr>
        <p:txBody>
          <a:bodyPr lIns="45718" tIns="45718" rIns="45718" bIns="45718" anchor="ctr"/>
          <a:lstStyle/>
          <a:p>
            <a:pPr algn="ctr">
              <a:defRPr>
                <a:solidFill>
                  <a:srgbClr val="FFFFFF"/>
                </a:solidFill>
                <a:latin typeface="Trebuchet MS"/>
                <a:ea typeface="Trebuchet MS"/>
                <a:cs typeface="Trebuchet MS"/>
                <a:sym typeface="Trebuchet MS"/>
              </a:defRPr>
            </a:pPr>
            <a:endParaRPr/>
          </a:p>
        </p:txBody>
      </p:sp>
      <p:sp>
        <p:nvSpPr>
          <p:cNvPr id="65" name="Shape 65"/>
          <p:cNvSpPr/>
          <p:nvPr/>
        </p:nvSpPr>
        <p:spPr>
          <a:xfrm>
            <a:off x="3185651" y="4567866"/>
            <a:ext cx="5662335" cy="1631212"/>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1:</a:t>
            </a:r>
            <a:r>
              <a:rPr lang="en-US" sz="2000" dirty="0"/>
              <a:t> </a:t>
            </a:r>
            <a:r>
              <a:rPr lang="en-US" sz="2000" dirty="0">
                <a:hlinkClick r:id="rId3" action="ppaction://hlinksldjump"/>
              </a:rPr>
              <a:t>The Geography of Japan </a:t>
            </a:r>
            <a:r>
              <a:rPr sz="2000" dirty="0">
                <a:hlinkClick r:id="rId3" action="ppaction://hlinksldjump"/>
              </a:rPr>
              <a:t> </a:t>
            </a:r>
            <a:endParaRPr sz="2000" u="sng" dirty="0">
              <a:solidFill>
                <a:srgbClr val="0000FF"/>
              </a:solidFill>
              <a:uFill>
                <a:solidFill>
                  <a:srgbClr val="0000FF"/>
                </a:solidFill>
              </a:uFill>
              <a:hlinkClick r:id="rId3"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2: </a:t>
            </a:r>
            <a:r>
              <a:rPr lang="en-US" sz="2000" dirty="0">
                <a:hlinkClick r:id="rId4" action="ppaction://hlinksldjump"/>
              </a:rPr>
              <a:t>A Brief History of Japan</a:t>
            </a:r>
            <a:endParaRPr sz="2000" u="sng" dirty="0">
              <a:solidFill>
                <a:srgbClr val="0000FF"/>
              </a:solidFill>
              <a:uFill>
                <a:solidFill>
                  <a:srgbClr val="0000FF"/>
                </a:solidFill>
              </a:uFill>
              <a:hlinkClick r:id="rId4"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3: </a:t>
            </a:r>
            <a:r>
              <a:rPr lang="en-US" sz="2000" dirty="0">
                <a:hlinkClick r:id="rId5" action="ppaction://hlinksldjump"/>
              </a:rPr>
              <a:t>The Government of Japan</a:t>
            </a:r>
            <a:endParaRPr sz="2000" u="sng" dirty="0">
              <a:solidFill>
                <a:srgbClr val="0000FF"/>
              </a:solidFill>
              <a:uFill>
                <a:solidFill>
                  <a:srgbClr val="0000FF"/>
                </a:solidFill>
              </a:uFill>
              <a:hlinkClick r:id="rId5"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4: </a:t>
            </a:r>
            <a:r>
              <a:rPr lang="en-US" sz="2000" dirty="0">
                <a:hlinkClick r:id="rId6" action="ppaction://hlinksldjump"/>
              </a:rPr>
              <a:t>The Economy  of Japan </a:t>
            </a:r>
            <a:endParaRPr sz="2000" u="sng" dirty="0">
              <a:solidFill>
                <a:srgbClr val="0000FF"/>
              </a:solidFill>
              <a:uFill>
                <a:solidFill>
                  <a:srgbClr val="0000FF"/>
                </a:solidFill>
              </a:uFill>
              <a:hlinkClick r:id="rId6"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5: </a:t>
            </a:r>
            <a:r>
              <a:rPr lang="en-US" sz="2000" dirty="0">
                <a:hlinkClick r:id="rId7" action="ppaction://hlinksldjump"/>
              </a:rPr>
              <a:t>US-Japan Relations </a:t>
            </a:r>
            <a:endParaRPr sz="2000" u="sng" dirty="0">
              <a:solidFill>
                <a:srgbClr val="0000FF"/>
              </a:solidFill>
              <a:uFill>
                <a:solidFill>
                  <a:srgbClr val="0000FF"/>
                </a:solidFill>
              </a:uFill>
              <a:hlinkClick r:id="rId7" action="ppaction://hlinksldjump"/>
            </a:endParaRPr>
          </a:p>
        </p:txBody>
      </p:sp>
      <p:sp>
        <p:nvSpPr>
          <p:cNvPr id="66" name="Shape 66"/>
          <p:cNvSpPr>
            <a:spLocks noGrp="1"/>
          </p:cNvSpPr>
          <p:nvPr>
            <p:ph type="sldNum" sz="quarter" idx="2"/>
          </p:nvPr>
        </p:nvSpPr>
        <p:spPr/>
        <p:txBody>
          <a:bodyPr/>
          <a:lstStyle>
            <a:lvl1pPr>
              <a:defRPr>
                <a:solidFill>
                  <a:srgbClr val="000000"/>
                </a:solidFill>
              </a:defRPr>
            </a:lvl1pPr>
          </a:lstStyle>
          <a:p>
            <a:fld id="{86CB4B4D-7CA3-9044-876B-883B54F8677D}" type="slidenum">
              <a:rPr lang="is-IS" smtClean="0"/>
              <a:pPr/>
              <a:t>2</a:t>
            </a:fld>
            <a:endParaRPr lang="is-I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64"/>
                                        </p:tgtEl>
                                        <p:attrNameLst>
                                          <p:attrName>style.visibility</p:attrName>
                                        </p:attrNameLst>
                                      </p:cBhvr>
                                      <p:to>
                                        <p:strVal val="visible"/>
                                      </p:to>
                                    </p:set>
                                    <p:anim calcmode="lin" valueType="num">
                                      <p:cBhvr>
                                        <p:cTn id="7" dur="500" fill="hold"/>
                                        <p:tgtEl>
                                          <p:spTgt spid="64"/>
                                        </p:tgtEl>
                                        <p:attrNameLst>
                                          <p:attrName>ppt_x</p:attrName>
                                        </p:attrNameLst>
                                      </p:cBhvr>
                                      <p:tavLst>
                                        <p:tav tm="0">
                                          <p:val>
                                            <p:strVal val="0-#ppt_w/2"/>
                                          </p:val>
                                        </p:tav>
                                        <p:tav tm="100000">
                                          <p:val>
                                            <p:strVal val="#ppt_x"/>
                                          </p:val>
                                        </p:tav>
                                      </p:tavLst>
                                    </p:anim>
                                    <p:anim calcmode="lin" valueType="num">
                                      <p:cBhvr>
                                        <p:cTn id="8" dur="500" fill="hold"/>
                                        <p:tgtEl>
                                          <p:spTgt spid="6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2" nodeType="afterEffect">
                                  <p:stCondLst>
                                    <p:cond delay="0"/>
                                  </p:stCondLst>
                                  <p:iterate>
                                    <p:tmAbs val="0"/>
                                  </p:iterate>
                                  <p:childTnLst>
                                    <p:set>
                                      <p:cBhvr>
                                        <p:cTn id="11" fill="hold"/>
                                        <p:tgtEl>
                                          <p:spTgt spid="65"/>
                                        </p:tgtEl>
                                        <p:attrNameLst>
                                          <p:attrName>style.visibility</p:attrName>
                                        </p:attrNameLst>
                                      </p:cBhvr>
                                      <p:to>
                                        <p:strVal val="visible"/>
                                      </p:to>
                                    </p:set>
                                    <p:anim calcmode="lin" valueType="num">
                                      <p:cBhvr>
                                        <p:cTn id="12" dur="500" fill="hold"/>
                                        <p:tgtEl>
                                          <p:spTgt spid="65"/>
                                        </p:tgtEl>
                                        <p:attrNameLst>
                                          <p:attrName>ppt_x</p:attrName>
                                        </p:attrNameLst>
                                      </p:cBhvr>
                                      <p:tavLst>
                                        <p:tav tm="0">
                                          <p:val>
                                            <p:strVal val="0-#ppt_w/2"/>
                                          </p:val>
                                        </p:tav>
                                        <p:tav tm="100000">
                                          <p:val>
                                            <p:strVal val="#ppt_x"/>
                                          </p:val>
                                        </p:tav>
                                      </p:tavLst>
                                    </p:anim>
                                    <p:anim calcmode="lin" valueType="num">
                                      <p:cBhvr>
                                        <p:cTn id="13" dur="50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1" animBg="1" advAuto="0"/>
      <p:bldP spid="65" grpId="2"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0" y="0"/>
            <a:ext cx="9144000" cy="1143000"/>
          </a:xfrm>
          <a:prstGeom prst="rect">
            <a:avLst/>
          </a:prstGeom>
        </p:spPr>
        <p:txBody>
          <a:bodyPr>
            <a:normAutofit fontScale="90000"/>
          </a:bodyPr>
          <a:lstStyle>
            <a:lvl1pPr defTabSz="804672">
              <a:defRPr sz="3800">
                <a:effectLst>
                  <a:outerShdw blurRad="38100" dist="33528" dir="2700000" rotWithShape="0">
                    <a:srgbClr val="000000">
                      <a:alpha val="43137"/>
                    </a:srgbClr>
                  </a:outerShdw>
                </a:effectLst>
              </a:defRPr>
            </a:lvl1pPr>
          </a:lstStyle>
          <a:p>
            <a:r>
              <a:rPr lang="en-US" sz="4400" dirty="0"/>
              <a:t>Section 3: The Government of Japan</a:t>
            </a:r>
            <a:endParaRPr sz="4400" dirty="0"/>
          </a:p>
        </p:txBody>
      </p:sp>
      <p:sp>
        <p:nvSpPr>
          <p:cNvPr id="161" name="Shape 161"/>
          <p:cNvSpPr>
            <a:spLocks noGrp="1"/>
          </p:cNvSpPr>
          <p:nvPr>
            <p:ph type="body" idx="1"/>
          </p:nvPr>
        </p:nvSpPr>
        <p:spPr>
          <a:xfrm>
            <a:off x="457200" y="1524000"/>
            <a:ext cx="8229600" cy="4572000"/>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t>constitutional monarchy</a:t>
            </a:r>
          </a:p>
          <a:p>
            <a:pPr marL="742950" lvl="1" indent="-285750">
              <a:lnSpc>
                <a:spcPct val="100000"/>
              </a:lnSpc>
              <a:spcBef>
                <a:spcPts val="600"/>
              </a:spcBef>
              <a:buFont typeface="Arial"/>
              <a:defRPr sz="2800"/>
            </a:pPr>
            <a:r>
              <a:rPr lang="en-US" dirty="0"/>
              <a:t>Bill of Rights</a:t>
            </a:r>
          </a:p>
          <a:p>
            <a:pPr marL="742950" lvl="1" indent="-285750">
              <a:lnSpc>
                <a:spcPct val="100000"/>
              </a:lnSpc>
              <a:spcBef>
                <a:spcPts val="600"/>
              </a:spcBef>
              <a:buFont typeface="Arial"/>
              <a:defRPr sz="2800"/>
            </a:pPr>
            <a:r>
              <a:rPr lang="en-US" dirty="0"/>
              <a:t>prefecture</a:t>
            </a:r>
          </a:p>
          <a:p>
            <a:pPr marL="742950" lvl="1" indent="-285750">
              <a:lnSpc>
                <a:spcPct val="100000"/>
              </a:lnSpc>
              <a:spcBef>
                <a:spcPts val="600"/>
              </a:spcBef>
              <a:buFont typeface="Arial"/>
              <a:defRPr sz="2800"/>
            </a:pPr>
            <a:r>
              <a:rPr lang="en-US" dirty="0"/>
              <a:t>autonomous</a:t>
            </a:r>
            <a:endParaRPr dirty="0"/>
          </a:p>
        </p:txBody>
      </p:sp>
      <p:sp>
        <p:nvSpPr>
          <p:cNvPr id="162" name="Shape 162"/>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20</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61">
                                            <p:bg/>
                                          </p:spTgt>
                                        </p:tgtEl>
                                        <p:attrNameLst>
                                          <p:attrName>style.visibility</p:attrName>
                                        </p:attrNameLst>
                                      </p:cBhvr>
                                      <p:to>
                                        <p:strVal val="visible"/>
                                      </p:to>
                                    </p:set>
                                    <p:anim calcmode="lin" valueType="num">
                                      <p:cBhvr>
                                        <p:cTn id="7" dur="500" fill="hold"/>
                                        <p:tgtEl>
                                          <p:spTgt spid="161">
                                            <p:bg/>
                                          </p:spTgt>
                                        </p:tgtEl>
                                        <p:attrNameLst>
                                          <p:attrName>ppt_x</p:attrName>
                                        </p:attrNameLst>
                                      </p:cBhvr>
                                      <p:tavLst>
                                        <p:tav tm="0">
                                          <p:val>
                                            <p:strVal val="0-#ppt_w/2"/>
                                          </p:val>
                                        </p:tav>
                                        <p:tav tm="100000">
                                          <p:val>
                                            <p:strVal val="#ppt_x"/>
                                          </p:val>
                                        </p:tav>
                                      </p:tavLst>
                                    </p:anim>
                                    <p:anim calcmode="lin" valueType="num">
                                      <p:cBhvr>
                                        <p:cTn id="8" dur="500" fill="hold"/>
                                        <p:tgtEl>
                                          <p:spTgt spid="161">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61">
                                            <p:txEl>
                                              <p:pRg st="0" end="0"/>
                                            </p:txEl>
                                          </p:spTgt>
                                        </p:tgtEl>
                                        <p:attrNameLst>
                                          <p:attrName>style.visibility</p:attrName>
                                        </p:attrNameLst>
                                      </p:cBhvr>
                                      <p:to>
                                        <p:strVal val="visible"/>
                                      </p:to>
                                    </p:set>
                                    <p:anim calcmode="lin" valueType="num">
                                      <p:cBhvr>
                                        <p:cTn id="11" dur="500" fill="hold"/>
                                        <p:tgtEl>
                                          <p:spTgt spid="161">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6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Type of Government</a:t>
            </a:r>
            <a:endParaRPr sz="4400" dirty="0"/>
          </a:p>
        </p:txBody>
      </p:sp>
      <p:sp>
        <p:nvSpPr>
          <p:cNvPr id="69" name="Shape 69"/>
          <p:cNvSpPr>
            <a:spLocks noGrp="1"/>
          </p:cNvSpPr>
          <p:nvPr>
            <p:ph type="body" idx="1"/>
          </p:nvPr>
        </p:nvSpPr>
        <p:spPr>
          <a:xfrm>
            <a:off x="457200" y="1143000"/>
            <a:ext cx="8229600" cy="4983163"/>
          </a:xfrm>
          <a:prstGeom prst="rect">
            <a:avLst/>
          </a:prstGeom>
        </p:spPr>
        <p:txBody>
          <a:bodyPr>
            <a:noAutofit/>
          </a:bodyPr>
          <a:lstStyle/>
          <a:p>
            <a:pPr marL="342900" lvl="1" indent="-342900">
              <a:lnSpc>
                <a:spcPct val="100000"/>
              </a:lnSpc>
              <a:buChar char="➢"/>
            </a:pPr>
            <a:r>
              <a:rPr lang="en-US" sz="2000" dirty="0"/>
              <a:t> Before World War II, Japan was a an absolute monarchy, under the control of an emperor named Hirohito who was thought to be a god.</a:t>
            </a:r>
          </a:p>
          <a:p>
            <a:pPr marL="342900" lvl="1" indent="-342900">
              <a:lnSpc>
                <a:spcPct val="100000"/>
              </a:lnSpc>
              <a:buChar char="➢"/>
            </a:pPr>
            <a:r>
              <a:rPr lang="en-US" sz="2000" dirty="0"/>
              <a:t>After Japan’s defeat following World War II, the country transitioned to a constitutional monarchy.</a:t>
            </a:r>
          </a:p>
          <a:p>
            <a:pPr marL="342900" lvl="1" indent="-342900">
              <a:lnSpc>
                <a:spcPct val="100000"/>
              </a:lnSpc>
              <a:buFont typeface="Arial" pitchFamily="34" charset="0"/>
              <a:buChar char="•"/>
            </a:pPr>
            <a:r>
              <a:rPr lang="en-US" sz="2000" dirty="0"/>
              <a:t>A </a:t>
            </a:r>
            <a:r>
              <a:rPr lang="en-US" sz="2000" b="1" dirty="0"/>
              <a:t>constitutional monarchy </a:t>
            </a:r>
            <a:r>
              <a:rPr lang="en-US" sz="2000" dirty="0"/>
              <a:t>is a government in which there is a king, queen, or emperor, who is limited to the power granted to him or her by the constitution or laws of the nation.</a:t>
            </a:r>
          </a:p>
          <a:p>
            <a:pPr marL="342900" lvl="1" indent="-342900">
              <a:lnSpc>
                <a:spcPct val="100000"/>
              </a:lnSpc>
              <a:buFont typeface="Arial" pitchFamily="34" charset="0"/>
              <a:buChar char="•"/>
            </a:pPr>
            <a:r>
              <a:rPr lang="en-US" sz="2000" dirty="0"/>
              <a:t>In 1947, Japan adopted its first constitution, which created a two-house parliament. This parliament is called the Diet, and the government is led by a prime minister and a cabinet of advisors.</a:t>
            </a:r>
          </a:p>
          <a:p>
            <a:pPr marL="342900" lvl="1" indent="-342900">
              <a:lnSpc>
                <a:spcPct val="100000"/>
              </a:lnSpc>
              <a:buFont typeface="Arial" pitchFamily="34" charset="0"/>
              <a:buChar char="•"/>
            </a:pPr>
            <a:r>
              <a:rPr lang="en-US" sz="2000" dirty="0"/>
              <a:t>The </a:t>
            </a:r>
            <a:r>
              <a:rPr lang="en-US" sz="2000" b="1" dirty="0"/>
              <a:t>Bill of Rights </a:t>
            </a:r>
            <a:r>
              <a:rPr lang="en-US" sz="2000" dirty="0"/>
              <a:t>included in the constitution outlines the basic freedoms of the Japanese.</a:t>
            </a:r>
          </a:p>
          <a:p>
            <a:pPr marL="342900" lvl="1" indent="-342900">
              <a:lnSpc>
                <a:spcPct val="100000"/>
              </a:lnSpc>
              <a:buFont typeface="Arial" pitchFamily="34" charset="0"/>
              <a:buChar char="•"/>
            </a:pPr>
            <a:r>
              <a:rPr lang="en-US" sz="2000" dirty="0"/>
              <a:t>The constitution also addresses the role of the emperor, without political power.</a:t>
            </a:r>
            <a:endParaRPr sz="20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21</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Branches of Government</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77500" lnSpcReduction="20000"/>
          </a:bodyPr>
          <a:lstStyle/>
          <a:p>
            <a:pPr marL="342900" lvl="1" indent="-342900">
              <a:lnSpc>
                <a:spcPct val="100000"/>
              </a:lnSpc>
              <a:buChar char="➢"/>
            </a:pPr>
            <a:r>
              <a:rPr lang="en-US" dirty="0"/>
              <a:t>The Japanese government consists of three branches.</a:t>
            </a:r>
          </a:p>
          <a:p>
            <a:pPr marL="342900" lvl="1" indent="-342900">
              <a:lnSpc>
                <a:spcPct val="100000"/>
              </a:lnSpc>
              <a:buFont typeface="Arial" pitchFamily="34" charset="0"/>
              <a:buChar char="•"/>
            </a:pPr>
            <a:r>
              <a:rPr lang="en-US" dirty="0"/>
              <a:t>The executive branch includes the prime minister as head of government, the emperor as head of state, and the cabinet.</a:t>
            </a:r>
          </a:p>
          <a:p>
            <a:pPr marL="342900" lvl="1" indent="-342900">
              <a:lnSpc>
                <a:spcPct val="100000"/>
              </a:lnSpc>
              <a:buFont typeface="Arial" pitchFamily="34" charset="0"/>
              <a:buChar char="•"/>
            </a:pPr>
            <a:r>
              <a:rPr lang="en-US" dirty="0"/>
              <a:t>The legislative branch is the bicameral Diet made up of the House of Councilors and the House of Representatives.</a:t>
            </a:r>
          </a:p>
          <a:p>
            <a:pPr marL="342900" lvl="1" indent="-342900">
              <a:lnSpc>
                <a:spcPct val="100000"/>
              </a:lnSpc>
              <a:buFont typeface="Arial" pitchFamily="34" charset="0"/>
              <a:buChar char="•"/>
            </a:pPr>
            <a:r>
              <a:rPr lang="en-US" dirty="0"/>
              <a:t>The judicial branch has the highest court in Japan, the Supreme Court.</a:t>
            </a:r>
          </a:p>
          <a:p>
            <a:pPr marL="342900" lvl="1" indent="-342900">
              <a:lnSpc>
                <a:spcPct val="100000"/>
              </a:lnSpc>
              <a:buFont typeface="Wingdings"/>
              <a:buChar char="➢"/>
            </a:pPr>
            <a:r>
              <a:rPr lang="en-US" dirty="0"/>
              <a:t>Japan is divided into </a:t>
            </a:r>
            <a:r>
              <a:rPr lang="en-US" b="1" dirty="0"/>
              <a:t>prefectures</a:t>
            </a:r>
            <a:r>
              <a:rPr lang="en-US" dirty="0"/>
              <a:t> which have limited </a:t>
            </a:r>
            <a:r>
              <a:rPr lang="en-US" b="1" dirty="0"/>
              <a:t>autonomous</a:t>
            </a:r>
            <a:r>
              <a:rPr lang="en-US" dirty="0"/>
              <a:t>, or self-governing power, with most decisions made by the national government.</a:t>
            </a:r>
          </a:p>
          <a:p>
            <a:pPr marL="342900" lvl="1" indent="-342900">
              <a:lnSpc>
                <a:spcPct val="100000"/>
              </a:lnSpc>
              <a:buFont typeface="Wingdings"/>
              <a:buChar char="➢"/>
            </a:pPr>
            <a:endParaRPr lang="en-US" sz="3500" dirty="0"/>
          </a:p>
          <a:p>
            <a:pPr marL="342900" lvl="1" indent="-342900">
              <a:lnSpc>
                <a:spcPct val="100000"/>
              </a:lnSpc>
              <a:buFont typeface="Arial" pitchFamily="34" charset="0"/>
              <a:buChar char="•"/>
            </a:pPr>
            <a:endParaRPr lang="en-US" dirty="0"/>
          </a:p>
          <a:p>
            <a:pPr marL="342900" lvl="1"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22</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Challenges Facing the Government of Japan</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70000" lnSpcReduction="20000"/>
          </a:bodyPr>
          <a:lstStyle/>
          <a:p>
            <a:pPr marL="342900" lvl="1" indent="-342900">
              <a:lnSpc>
                <a:spcPct val="100000"/>
              </a:lnSpc>
              <a:buChar char="➢"/>
            </a:pPr>
            <a:r>
              <a:rPr lang="en-US" dirty="0"/>
              <a:t> A declining population is Japan’s most pressing conflict.</a:t>
            </a:r>
          </a:p>
          <a:p>
            <a:pPr marL="342900" lvl="1" indent="-342900">
              <a:lnSpc>
                <a:spcPct val="100000"/>
              </a:lnSpc>
              <a:buFont typeface="Arial" pitchFamily="34" charset="0"/>
              <a:buChar char="•"/>
            </a:pPr>
            <a:r>
              <a:rPr lang="en-US" dirty="0"/>
              <a:t>Japan is projected to lose at least 50 percent of its population by the end of the century.</a:t>
            </a:r>
          </a:p>
          <a:p>
            <a:pPr marL="342900" lvl="1" indent="-342900">
              <a:lnSpc>
                <a:spcPct val="100000"/>
              </a:lnSpc>
              <a:buFont typeface="Arial" pitchFamily="34" charset="0"/>
              <a:buChar char="•"/>
            </a:pPr>
            <a:r>
              <a:rPr lang="en-US" dirty="0"/>
              <a:t>Should this trend continue, the Japanese will not have enough working population to take care of its elderly.</a:t>
            </a:r>
          </a:p>
          <a:p>
            <a:pPr marL="342900" lvl="1" indent="-342900">
              <a:lnSpc>
                <a:spcPct val="100000"/>
              </a:lnSpc>
              <a:buFont typeface="Arial" pitchFamily="34" charset="0"/>
              <a:buChar char="•"/>
            </a:pPr>
            <a:r>
              <a:rPr lang="en-US" dirty="0"/>
              <a:t>The country continues to seek out solutions for this problem, such as the use of robots in the workforce, and the use of migrant workers.</a:t>
            </a:r>
          </a:p>
          <a:p>
            <a:pPr marL="342900" lvl="1" indent="-342900">
              <a:lnSpc>
                <a:spcPct val="100000"/>
              </a:lnSpc>
              <a:buFont typeface="Wingdings"/>
              <a:buChar char="➢"/>
            </a:pPr>
            <a:r>
              <a:rPr lang="en-US" sz="3500" dirty="0"/>
              <a:t> The Japanese government has also experienced issues regarding its territory, since other countries have challenged claims to some islands, and North Korea has threatened the country with its ongoing missile testing.</a:t>
            </a:r>
          </a:p>
          <a:p>
            <a:pPr marL="342900" lvl="1"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23</a:t>
            </a:fld>
            <a:endParaRPr/>
          </a:p>
        </p:txBody>
      </p:sp>
      <p:sp>
        <p:nvSpPr>
          <p:cNvPr id="5" name="TextBox 4"/>
          <p:cNvSpPr txBox="1"/>
          <p:nvPr/>
        </p:nvSpPr>
        <p:spPr>
          <a:xfrm>
            <a:off x="6229350" y="5897563"/>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a:xfrm>
            <a:off x="0" y="0"/>
            <a:ext cx="9144000" cy="1052052"/>
          </a:xfrm>
          <a:prstGeom prst="rect">
            <a:avLst/>
          </a:prstGeom>
        </p:spPr>
        <p:txBody>
          <a:bodyPr>
            <a:noAutofit/>
          </a:bodyPr>
          <a:lstStyle>
            <a:lvl1pPr defTabSz="896111">
              <a:defRPr sz="3800">
                <a:effectLst>
                  <a:outerShdw blurRad="38100" dist="37338" dir="2700000" rotWithShape="0">
                    <a:srgbClr val="000000">
                      <a:alpha val="43137"/>
                    </a:srgbClr>
                  </a:outerShdw>
                </a:effectLst>
              </a:defRPr>
            </a:lvl1pPr>
          </a:lstStyle>
          <a:p>
            <a:r>
              <a:rPr sz="4400" dirty="0"/>
              <a:t>Section 4: </a:t>
            </a:r>
            <a:r>
              <a:rPr lang="en-US" sz="4400" dirty="0"/>
              <a:t>The Economy of Japan </a:t>
            </a:r>
            <a:endParaRPr sz="4400" dirty="0"/>
          </a:p>
        </p:txBody>
      </p:sp>
      <p:sp>
        <p:nvSpPr>
          <p:cNvPr id="180" name="Shape 180"/>
          <p:cNvSpPr>
            <a:spLocks noGrp="1"/>
          </p:cNvSpPr>
          <p:nvPr>
            <p:ph type="body" idx="1"/>
          </p:nvPr>
        </p:nvSpPr>
        <p:spPr>
          <a:xfrm>
            <a:off x="457200" y="2002536"/>
            <a:ext cx="8229600" cy="4123627"/>
          </a:xfrm>
          <a:prstGeom prst="rect">
            <a:avLst/>
          </a:prstGeom>
        </p:spPr>
        <p:txBody>
          <a:bodyPr/>
          <a:lstStyle/>
          <a:p>
            <a:r>
              <a:rPr dirty="0"/>
              <a:t>Essential question:</a:t>
            </a:r>
          </a:p>
          <a:p>
            <a:pPr lvl="2">
              <a:buFont typeface="Arial"/>
              <a:buChar char="•"/>
            </a:pPr>
            <a:r>
              <a:rPr lang="en-US" dirty="0"/>
              <a:t>How has Japan’s investment in human capital impacted its economy?</a:t>
            </a:r>
            <a:endParaRPr dirty="0"/>
          </a:p>
        </p:txBody>
      </p:sp>
      <p:sp>
        <p:nvSpPr>
          <p:cNvPr id="181" name="Shape 181"/>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24</a:t>
            </a:fld>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0" y="0"/>
            <a:ext cx="9144000" cy="1022555"/>
          </a:xfrm>
          <a:prstGeom prst="rect">
            <a:avLst/>
          </a:prstGeom>
        </p:spPr>
        <p:txBody>
          <a:bodyPr>
            <a:normAutofit/>
          </a:bodyPr>
          <a:lstStyle>
            <a:lvl1pPr defTabSz="896111">
              <a:defRPr sz="3800">
                <a:effectLst>
                  <a:outerShdw blurRad="38100" dist="37338" dir="2700000" rotWithShape="0">
                    <a:srgbClr val="000000">
                      <a:alpha val="43137"/>
                    </a:srgbClr>
                  </a:outerShdw>
                </a:effectLst>
              </a:defRPr>
            </a:lvl1pPr>
          </a:lstStyle>
          <a:p>
            <a:r>
              <a:rPr sz="4400" dirty="0"/>
              <a:t>Section 4: </a:t>
            </a:r>
            <a:r>
              <a:rPr lang="en-US" sz="4400" dirty="0"/>
              <a:t>The Economy of Japan </a:t>
            </a:r>
            <a:endParaRPr sz="4400" dirty="0"/>
          </a:p>
        </p:txBody>
      </p:sp>
      <p:sp>
        <p:nvSpPr>
          <p:cNvPr id="184" name="Shape 184"/>
          <p:cNvSpPr>
            <a:spLocks noGrp="1"/>
          </p:cNvSpPr>
          <p:nvPr>
            <p:ph type="body" idx="1"/>
          </p:nvPr>
        </p:nvSpPr>
        <p:spPr>
          <a:xfrm>
            <a:off x="457200" y="2039112"/>
            <a:ext cx="8229600" cy="4087051"/>
          </a:xfrm>
          <a:prstGeom prst="rect">
            <a:avLst/>
          </a:prstGeom>
        </p:spPr>
        <p:txBody>
          <a:bodyPr/>
          <a:lstStyle/>
          <a:p>
            <a:r>
              <a:rPr dirty="0"/>
              <a:t>What terms do I need to know?</a:t>
            </a:r>
            <a:endParaRPr lang="en-US" dirty="0"/>
          </a:p>
          <a:p>
            <a:pPr lvl="1">
              <a:buFont typeface="Arial" pitchFamily="34" charset="0"/>
              <a:buChar char="•"/>
            </a:pPr>
            <a:r>
              <a:rPr lang="en-US" dirty="0"/>
              <a:t>work ethic</a:t>
            </a:r>
          </a:p>
          <a:p>
            <a:pPr lvl="1">
              <a:buFont typeface="Arial" pitchFamily="34" charset="0"/>
              <a:buChar char="•"/>
            </a:pPr>
            <a:r>
              <a:rPr lang="en-US" dirty="0"/>
              <a:t>Ministry of International Trade and Industry (MITI)</a:t>
            </a:r>
          </a:p>
          <a:p>
            <a:pPr lvl="1">
              <a:buFont typeface="Arial" pitchFamily="34" charset="0"/>
              <a:buChar char="•"/>
            </a:pPr>
            <a:r>
              <a:rPr lang="en-US" dirty="0"/>
              <a:t>tariff</a:t>
            </a:r>
          </a:p>
          <a:p>
            <a:pPr lvl="1">
              <a:buFont typeface="Arial" pitchFamily="34" charset="0"/>
              <a:buChar char="•"/>
            </a:pPr>
            <a:r>
              <a:rPr lang="en-US" dirty="0"/>
              <a:t>subsidy</a:t>
            </a:r>
          </a:p>
          <a:p>
            <a:pPr lvl="1">
              <a:buFont typeface="Arial" pitchFamily="34" charset="0"/>
              <a:buChar char="•"/>
            </a:pPr>
            <a:r>
              <a:rPr lang="en-US" dirty="0"/>
              <a:t>yen</a:t>
            </a:r>
          </a:p>
          <a:p>
            <a:pPr lvl="1">
              <a:buFont typeface="Arial" pitchFamily="34" charset="0"/>
              <a:buChar char="•"/>
            </a:pPr>
            <a:r>
              <a:rPr lang="en-US" dirty="0"/>
              <a:t>robotics</a:t>
            </a:r>
          </a:p>
          <a:p>
            <a:pPr lvl="1">
              <a:buFont typeface="Arial" pitchFamily="34" charset="0"/>
              <a:buChar char="•"/>
            </a:pPr>
            <a:endParaRPr lang="en-US" dirty="0"/>
          </a:p>
        </p:txBody>
      </p:sp>
      <p:sp>
        <p:nvSpPr>
          <p:cNvPr id="185" name="Shape 185"/>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25</a:t>
            </a:fld>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Type of Economy</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62500" lnSpcReduction="20000"/>
          </a:bodyPr>
          <a:lstStyle/>
          <a:p>
            <a:pPr marL="342900" lvl="1" indent="-342900">
              <a:lnSpc>
                <a:spcPct val="100000"/>
              </a:lnSpc>
              <a:buChar char="➢"/>
            </a:pPr>
            <a:r>
              <a:rPr lang="en-US" dirty="0"/>
              <a:t>Japan has one of the most technologically advanced economies in the world, second to China and the Unites States.</a:t>
            </a:r>
          </a:p>
          <a:p>
            <a:pPr marL="342900" lvl="1" indent="-342900">
              <a:lnSpc>
                <a:spcPct val="100000"/>
              </a:lnSpc>
              <a:buChar char="➢"/>
            </a:pPr>
            <a:r>
              <a:rPr lang="en-US" dirty="0"/>
              <a:t>The Japanese government has a close relationship with its major industries.</a:t>
            </a:r>
          </a:p>
          <a:p>
            <a:pPr marL="342900" lvl="1" indent="-342900">
              <a:lnSpc>
                <a:spcPct val="100000"/>
              </a:lnSpc>
              <a:buChar char="➢"/>
            </a:pPr>
            <a:r>
              <a:rPr lang="en-US" dirty="0"/>
              <a:t>Traditionally, Japanese people have a strong </a:t>
            </a:r>
            <a:r>
              <a:rPr lang="en-US" b="1" dirty="0"/>
              <a:t>work ethic</a:t>
            </a:r>
            <a:r>
              <a:rPr lang="en-US" dirty="0"/>
              <a:t>, or the belief that doing work is a valuable pursuit.</a:t>
            </a:r>
          </a:p>
          <a:p>
            <a:pPr marL="342900" lvl="1" indent="-342900">
              <a:lnSpc>
                <a:spcPct val="100000"/>
              </a:lnSpc>
              <a:buChar char="➢"/>
            </a:pPr>
            <a:r>
              <a:rPr lang="en-US" dirty="0"/>
              <a:t>Because a restriction has been put on Japan’s military development, more funds are used to develop areas like industry and technology.</a:t>
            </a:r>
          </a:p>
          <a:p>
            <a:pPr marL="342900" lvl="1" indent="-342900">
              <a:lnSpc>
                <a:spcPct val="100000"/>
              </a:lnSpc>
              <a:buChar char="➢"/>
            </a:pPr>
            <a:r>
              <a:rPr lang="en-US" dirty="0"/>
              <a:t>The </a:t>
            </a:r>
            <a:r>
              <a:rPr lang="en-US" b="1" dirty="0"/>
              <a:t>Ministry of International Trade and Industry </a:t>
            </a:r>
            <a:r>
              <a:rPr lang="en-US" dirty="0"/>
              <a:t>(MITI) helps companies decide what products will sell best on the global market.</a:t>
            </a:r>
          </a:p>
          <a:p>
            <a:pPr marL="342900" lvl="1" indent="-342900">
              <a:lnSpc>
                <a:spcPct val="100000"/>
              </a:lnSpc>
              <a:buChar char="➢"/>
            </a:pPr>
            <a:r>
              <a:rPr lang="en-US" dirty="0"/>
              <a:t>The government also protects Japanese industries by setting </a:t>
            </a:r>
            <a:r>
              <a:rPr lang="en-US" b="1" dirty="0"/>
              <a:t>tariffs</a:t>
            </a:r>
            <a:r>
              <a:rPr lang="en-US" dirty="0"/>
              <a:t>, taxes placed on imports that make them more expensive than the Japanese products, on imported goods that might compete with products made in Japan.</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Trade in Japan</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70000" lnSpcReduction="20000"/>
          </a:bodyPr>
          <a:lstStyle/>
          <a:p>
            <a:pPr marL="342900" lvl="1" indent="-342900">
              <a:lnSpc>
                <a:spcPct val="100000"/>
              </a:lnSpc>
              <a:buChar char="➢"/>
            </a:pPr>
            <a:r>
              <a:rPr lang="en-US" dirty="0"/>
              <a:t> Japan must rely on imports to have enough fuel to power its industries.</a:t>
            </a:r>
          </a:p>
          <a:p>
            <a:pPr marL="342900" lvl="1" indent="-342900">
              <a:lnSpc>
                <a:spcPct val="100000"/>
              </a:lnSpc>
              <a:buChar char="➢"/>
            </a:pPr>
            <a:r>
              <a:rPr lang="en-US" dirty="0"/>
              <a:t>Although the country lacks natural resources, Japan is also a major exporter of goods such as cars, electronics, iron and steel products, power plant machinery, and car parts.</a:t>
            </a:r>
          </a:p>
          <a:p>
            <a:pPr marL="342900" lvl="1" indent="-342900">
              <a:lnSpc>
                <a:spcPct val="100000"/>
              </a:lnSpc>
              <a:buChar char="➢"/>
            </a:pPr>
            <a:r>
              <a:rPr lang="en-US" dirty="0"/>
              <a:t>While Japan imports food to fulfill the needs of its people, it also uses subsidies to protect its farmers.</a:t>
            </a:r>
          </a:p>
          <a:p>
            <a:pPr marL="342900" lvl="1" indent="-342900">
              <a:lnSpc>
                <a:spcPct val="100000"/>
              </a:lnSpc>
              <a:buFont typeface="Arial" pitchFamily="34" charset="0"/>
              <a:buChar char="•"/>
            </a:pPr>
            <a:r>
              <a:rPr lang="en-US" dirty="0"/>
              <a:t>A </a:t>
            </a:r>
            <a:r>
              <a:rPr lang="en-US" b="1" dirty="0"/>
              <a:t>subsidy</a:t>
            </a:r>
            <a:r>
              <a:rPr lang="en-US" dirty="0"/>
              <a:t> is when the government pays a business or industry to make up the difference between the sales price for a good and the cost to produce it.</a:t>
            </a:r>
          </a:p>
          <a:p>
            <a:pPr marL="342900" lvl="1" indent="-342900">
              <a:lnSpc>
                <a:spcPct val="100000"/>
              </a:lnSpc>
              <a:buChar char="➢"/>
            </a:pPr>
            <a:r>
              <a:rPr lang="en-US" dirty="0"/>
              <a:t>Japan’s currency is called the Japanese </a:t>
            </a:r>
            <a:r>
              <a:rPr lang="en-US" b="1" dirty="0"/>
              <a:t>yen</a:t>
            </a:r>
            <a:r>
              <a:rPr lang="en-US" dirty="0"/>
              <a:t>, so when Japan trades with other countries, they must exchange their yen for the currency of that country.</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27</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Natural Resources in Japan</a:t>
            </a:r>
            <a:endParaRPr sz="4400" dirty="0"/>
          </a:p>
        </p:txBody>
      </p:sp>
      <p:sp>
        <p:nvSpPr>
          <p:cNvPr id="69" name="Shape 69"/>
          <p:cNvSpPr>
            <a:spLocks noGrp="1"/>
          </p:cNvSpPr>
          <p:nvPr>
            <p:ph type="body" idx="1"/>
          </p:nvPr>
        </p:nvSpPr>
        <p:spPr>
          <a:xfrm>
            <a:off x="457200" y="1385888"/>
            <a:ext cx="8229600" cy="4525963"/>
          </a:xfrm>
          <a:prstGeom prst="rect">
            <a:avLst/>
          </a:prstGeom>
        </p:spPr>
        <p:txBody>
          <a:bodyPr>
            <a:normAutofit fontScale="70000" lnSpcReduction="20000"/>
          </a:bodyPr>
          <a:lstStyle/>
          <a:p>
            <a:pPr marL="342900" lvl="1" indent="-342900">
              <a:lnSpc>
                <a:spcPct val="100000"/>
              </a:lnSpc>
              <a:buChar char="➢"/>
            </a:pPr>
            <a:r>
              <a:rPr lang="en-US" dirty="0"/>
              <a:t>Japan has very little farmland due to the nature of its geography, and it has few natural resources.</a:t>
            </a:r>
          </a:p>
          <a:p>
            <a:pPr marL="342900" lvl="1" indent="-342900">
              <a:lnSpc>
                <a:spcPct val="100000"/>
              </a:lnSpc>
              <a:buChar char="➢"/>
            </a:pPr>
            <a:r>
              <a:rPr lang="en-US" dirty="0"/>
              <a:t>The fishing industry is a valuable resource for the country, since its location is ideal for that practice as a group of sea-bordered islands.</a:t>
            </a:r>
          </a:p>
          <a:p>
            <a:pPr marL="342900" lvl="1" indent="-342900">
              <a:lnSpc>
                <a:spcPct val="100000"/>
              </a:lnSpc>
              <a:buChar char="➢"/>
            </a:pPr>
            <a:r>
              <a:rPr lang="en-US" dirty="0"/>
              <a:t>To benefit agriculture workers, the government often buys up farm goods to keep the prices high enough for farmers to make a profit.</a:t>
            </a:r>
          </a:p>
          <a:p>
            <a:pPr marL="342900" lvl="1" indent="-342900">
              <a:lnSpc>
                <a:spcPct val="100000"/>
              </a:lnSpc>
              <a:buFont typeface="Arial" pitchFamily="34" charset="0"/>
              <a:buChar char="•"/>
            </a:pPr>
            <a:r>
              <a:rPr lang="en-US" dirty="0"/>
              <a:t>The government does not let foreign countries sell certain farm products in Japan if those products will compete with Japanese farm goods.</a:t>
            </a:r>
          </a:p>
          <a:p>
            <a:pPr marL="778329" lvl="2" indent="-342900">
              <a:lnSpc>
                <a:spcPct val="100000"/>
              </a:lnSpc>
              <a:buFont typeface="Arial" pitchFamily="34" charset="0"/>
              <a:buChar char="•"/>
            </a:pPr>
            <a:r>
              <a:rPr lang="en-US" dirty="0"/>
              <a:t>For example, the United States produces a higher quality of rice cheaper than Japanese farmers, but the Japanese government imposes both quotas and tariffs to protect the Japanese rice farmers.</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28</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Human Capital in Japan</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85000" lnSpcReduction="10000"/>
          </a:bodyPr>
          <a:lstStyle/>
          <a:p>
            <a:pPr marL="342900" lvl="1" indent="-342900">
              <a:lnSpc>
                <a:spcPct val="100000"/>
              </a:lnSpc>
              <a:buChar char="➢"/>
            </a:pPr>
            <a:r>
              <a:rPr lang="en-US" dirty="0"/>
              <a:t>Japan has rapidly industrialized since World War II and has become one of the most powerful industrial nations in the world.</a:t>
            </a:r>
          </a:p>
          <a:p>
            <a:pPr marL="342900" lvl="1" indent="-342900">
              <a:lnSpc>
                <a:spcPct val="100000"/>
              </a:lnSpc>
              <a:buChar char="➢"/>
            </a:pPr>
            <a:r>
              <a:rPr lang="en-US" dirty="0"/>
              <a:t>The population of Japan is considered one of the country’s most precious resources.</a:t>
            </a:r>
          </a:p>
          <a:p>
            <a:pPr marL="342900" lvl="1" indent="-342900" algn="just">
              <a:lnSpc>
                <a:spcPct val="100000"/>
              </a:lnSpc>
              <a:buChar char="➢"/>
            </a:pPr>
            <a:r>
              <a:rPr lang="en-US" dirty="0"/>
              <a:t>The literacy rate in Japan is nearly 99 percent, and Japan’s investment in human capital through education is among the highest in the world.</a:t>
            </a:r>
          </a:p>
          <a:p>
            <a:pPr marL="342900" lvl="1" indent="-342900" algn="just">
              <a:lnSpc>
                <a:spcPct val="100000"/>
              </a:lnSpc>
              <a:buChar char="➢"/>
            </a:pPr>
            <a:r>
              <a:rPr lang="en-US" dirty="0"/>
              <a:t>Japanese work ethic, in combination with benefits provided by Japanese businesses, make for a powerful workforce.</a:t>
            </a:r>
          </a:p>
          <a:p>
            <a:pPr marL="342900" lvl="1" indent="-342900" algn="just">
              <a:lnSpc>
                <a:spcPct val="100000"/>
              </a:lnSpc>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29</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sz="4400" dirty="0"/>
              <a:t>Section 1:</a:t>
            </a:r>
            <a:r>
              <a:rPr lang="en-US" sz="4400" dirty="0"/>
              <a:t> The Geography of Japan</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lstStyle/>
          <a:p>
            <a:pPr marL="342900" lvl="1" indent="-342900">
              <a:lnSpc>
                <a:spcPct val="100000"/>
              </a:lnSpc>
              <a:buChar char="➢"/>
            </a:pPr>
            <a:r>
              <a:rPr lang="en-US" dirty="0"/>
              <a:t> </a:t>
            </a:r>
            <a:r>
              <a:rPr dirty="0"/>
              <a:t>Essential Question:</a:t>
            </a:r>
            <a:endParaRPr sz="2800" dirty="0"/>
          </a:p>
          <a:p>
            <a:pPr marL="742950" lvl="2" indent="-342900">
              <a:lnSpc>
                <a:spcPct val="100000"/>
              </a:lnSpc>
              <a:spcBef>
                <a:spcPts val="600"/>
              </a:spcBef>
              <a:buClr>
                <a:srgbClr val="000000"/>
              </a:buClr>
              <a:buFont typeface="Arial"/>
              <a:buChar char="•"/>
              <a:defRPr sz="2800"/>
            </a:pPr>
            <a:r>
              <a:rPr lang="en-US" dirty="0"/>
              <a:t>How has the physical geography of Japan affected its development and people?</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Capital Goods in Japan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85000" lnSpcReduction="10000"/>
          </a:bodyPr>
          <a:lstStyle/>
          <a:p>
            <a:pPr marL="342900" lvl="1" indent="-342900">
              <a:lnSpc>
                <a:spcPct val="100000"/>
              </a:lnSpc>
              <a:buChar char="➢"/>
            </a:pPr>
            <a:r>
              <a:rPr lang="en-US" dirty="0"/>
              <a:t> Nearly all of Japan’s Gross Domestic Product comes from industry and services, since the country has few natural resources.</a:t>
            </a:r>
          </a:p>
          <a:p>
            <a:pPr marL="342900" lvl="1" indent="-342900">
              <a:lnSpc>
                <a:spcPct val="100000"/>
              </a:lnSpc>
              <a:buChar char="➢"/>
            </a:pPr>
            <a:r>
              <a:rPr lang="en-US" dirty="0"/>
              <a:t>Technology and up-to-date training in the uses of that technology are essential for the Japanese economy to continue to grow.</a:t>
            </a:r>
          </a:p>
          <a:p>
            <a:pPr marL="342900" lvl="1" indent="-342900">
              <a:lnSpc>
                <a:spcPct val="100000"/>
              </a:lnSpc>
              <a:buChar char="➢"/>
            </a:pPr>
            <a:r>
              <a:rPr lang="en-US" dirty="0"/>
              <a:t>Employees are encouraged to make suggestions for how a business might be run more efficiently.</a:t>
            </a:r>
          </a:p>
          <a:p>
            <a:pPr marL="342900" lvl="1" indent="-342900">
              <a:lnSpc>
                <a:spcPct val="100000"/>
              </a:lnSpc>
              <a:buChar char="➢"/>
            </a:pPr>
            <a:r>
              <a:rPr lang="en-US" dirty="0"/>
              <a:t>Japanese industry leads most countries in the world in the use of </a:t>
            </a:r>
            <a:r>
              <a:rPr lang="en-US" b="1" dirty="0"/>
              <a:t>robotics</a:t>
            </a:r>
            <a:r>
              <a:rPr lang="en-US" dirty="0"/>
              <a:t> - assembling goods using mechanical techniques like robots.</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30</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Entrepreneurship in Japan</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lstStyle/>
          <a:p>
            <a:pPr marL="342900" lvl="1" indent="-342900">
              <a:lnSpc>
                <a:spcPct val="100000"/>
              </a:lnSpc>
              <a:buChar char="➢"/>
            </a:pPr>
            <a:r>
              <a:rPr lang="en-US" dirty="0"/>
              <a:t> Japan is a land of entrepreneurs, and many successful entrepreneurs at that.</a:t>
            </a:r>
          </a:p>
          <a:p>
            <a:pPr marL="342900" lvl="1" indent="-342900">
              <a:lnSpc>
                <a:spcPct val="100000"/>
              </a:lnSpc>
              <a:buChar char="➢"/>
            </a:pPr>
            <a:r>
              <a:rPr lang="en-US" dirty="0"/>
              <a:t>The need for business development in Japan, the </a:t>
            </a:r>
            <a:r>
              <a:rPr lang="en-US" dirty="0" err="1"/>
              <a:t>prevelance</a:t>
            </a:r>
            <a:r>
              <a:rPr lang="en-US" dirty="0"/>
              <a:t> of good education, and the Japanese work ethic provide an ideal place for someone who has a good idea and the energy to see if it can work.</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31</a:t>
            </a:fld>
            <a:endParaRPr/>
          </a:p>
        </p:txBody>
      </p:sp>
      <p:sp>
        <p:nvSpPr>
          <p:cNvPr id="5" name="TextBox 4"/>
          <p:cNvSpPr txBox="1"/>
          <p:nvPr/>
        </p:nvSpPr>
        <p:spPr>
          <a:xfrm>
            <a:off x="6229350" y="5897563"/>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p:cNvSpPr>
          <p:nvPr>
            <p:ph type="title"/>
          </p:nvPr>
        </p:nvSpPr>
        <p:spPr>
          <a:xfrm>
            <a:off x="0" y="20640"/>
            <a:ext cx="9144000" cy="1143002"/>
          </a:xfrm>
          <a:prstGeom prst="rect">
            <a:avLst/>
          </a:prstGeom>
        </p:spPr>
        <p:txBody>
          <a:bodyPr>
            <a:normAutofit/>
          </a:bodyPr>
          <a:lstStyle>
            <a:lvl1pPr defTabSz="832103">
              <a:defRPr sz="3600">
                <a:effectLst>
                  <a:outerShdw blurRad="38100" dist="34671" dir="2700000" rotWithShape="0">
                    <a:srgbClr val="000000">
                      <a:alpha val="43137"/>
                    </a:srgbClr>
                  </a:outerShdw>
                </a:effectLst>
              </a:defRPr>
            </a:lvl1pPr>
          </a:lstStyle>
          <a:p>
            <a:r>
              <a:rPr sz="4400" dirty="0"/>
              <a:t>Section 5: </a:t>
            </a:r>
            <a:r>
              <a:rPr lang="en-US" sz="4400" dirty="0"/>
              <a:t>US-Japan Relations</a:t>
            </a:r>
            <a:endParaRPr sz="4400" dirty="0"/>
          </a:p>
        </p:txBody>
      </p:sp>
      <p:sp>
        <p:nvSpPr>
          <p:cNvPr id="205" name="Shape 205"/>
          <p:cNvSpPr>
            <a:spLocks noGrp="1"/>
          </p:cNvSpPr>
          <p:nvPr>
            <p:ph type="body" idx="1"/>
          </p:nvPr>
        </p:nvSpPr>
        <p:spPr>
          <a:xfrm>
            <a:off x="457200" y="1892808"/>
            <a:ext cx="8229600" cy="4233355"/>
          </a:xfrm>
          <a:prstGeom prst="rect">
            <a:avLst/>
          </a:prstGeom>
        </p:spPr>
        <p:txBody>
          <a:bodyPr/>
          <a:lstStyle/>
          <a:p>
            <a:r>
              <a:rPr dirty="0"/>
              <a:t>Essential question:</a:t>
            </a:r>
          </a:p>
          <a:p>
            <a:pPr lvl="2">
              <a:buFont typeface="Arial"/>
              <a:buChar char="•"/>
            </a:pPr>
            <a:r>
              <a:rPr lang="en-US" dirty="0"/>
              <a:t>How the relationship between Japan and the United States changed since World War II?</a:t>
            </a:r>
            <a:endParaRPr dirty="0"/>
          </a:p>
        </p:txBody>
      </p:sp>
      <p:sp>
        <p:nvSpPr>
          <p:cNvPr id="206" name="Shape 206"/>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32</a:t>
            </a:fld>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0" y="0"/>
            <a:ext cx="9144000" cy="1022555"/>
          </a:xfrm>
          <a:prstGeom prst="rect">
            <a:avLst/>
          </a:prstGeom>
        </p:spPr>
        <p:txBody>
          <a:bodyPr>
            <a:normAutofit/>
          </a:bodyPr>
          <a:lstStyle>
            <a:lvl1pPr defTabSz="896111">
              <a:defRPr sz="3800">
                <a:effectLst>
                  <a:outerShdw blurRad="38100" dist="37338" dir="2700000" rotWithShape="0">
                    <a:srgbClr val="000000">
                      <a:alpha val="43137"/>
                    </a:srgbClr>
                  </a:outerShdw>
                </a:effectLst>
              </a:defRPr>
            </a:lvl1pPr>
          </a:lstStyle>
          <a:p>
            <a:r>
              <a:rPr sz="4400" dirty="0"/>
              <a:t>Section </a:t>
            </a:r>
            <a:r>
              <a:rPr lang="en-US" sz="4400" dirty="0"/>
              <a:t>5</a:t>
            </a:r>
            <a:r>
              <a:rPr sz="4400" dirty="0"/>
              <a:t>: </a:t>
            </a:r>
            <a:r>
              <a:rPr lang="en-US" sz="4400" dirty="0"/>
              <a:t>US-Japan Relations</a:t>
            </a:r>
            <a:endParaRPr sz="4400" dirty="0"/>
          </a:p>
        </p:txBody>
      </p:sp>
      <p:sp>
        <p:nvSpPr>
          <p:cNvPr id="184" name="Shape 184"/>
          <p:cNvSpPr>
            <a:spLocks noGrp="1"/>
          </p:cNvSpPr>
          <p:nvPr>
            <p:ph type="body" idx="1"/>
          </p:nvPr>
        </p:nvSpPr>
        <p:spPr>
          <a:xfrm>
            <a:off x="457200" y="2039112"/>
            <a:ext cx="8229600" cy="4087051"/>
          </a:xfrm>
          <a:prstGeom prst="rect">
            <a:avLst/>
          </a:prstGeom>
        </p:spPr>
        <p:txBody>
          <a:bodyPr/>
          <a:lstStyle/>
          <a:p>
            <a:r>
              <a:rPr dirty="0"/>
              <a:t>What terms do I need to know?</a:t>
            </a:r>
            <a:endParaRPr lang="en-US" dirty="0"/>
          </a:p>
          <a:p>
            <a:pPr lvl="1">
              <a:buFont typeface="Arial" pitchFamily="34" charset="0"/>
              <a:buChar char="•"/>
            </a:pPr>
            <a:r>
              <a:rPr lang="en-US" dirty="0"/>
              <a:t>Trans-Pacific Partnership (TTP)</a:t>
            </a:r>
          </a:p>
        </p:txBody>
      </p:sp>
      <p:sp>
        <p:nvSpPr>
          <p:cNvPr id="185" name="Shape 185"/>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33</a:t>
            </a:fld>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A Close Ally to the United States</a:t>
            </a:r>
            <a:endParaRPr sz="4400" dirty="0"/>
          </a:p>
        </p:txBody>
      </p:sp>
      <p:sp>
        <p:nvSpPr>
          <p:cNvPr id="69" name="Shape 69"/>
          <p:cNvSpPr>
            <a:spLocks noGrp="1"/>
          </p:cNvSpPr>
          <p:nvPr>
            <p:ph type="body" idx="1"/>
          </p:nvPr>
        </p:nvSpPr>
        <p:spPr>
          <a:xfrm>
            <a:off x="457200" y="1143000"/>
            <a:ext cx="8229600" cy="5385116"/>
          </a:xfrm>
          <a:prstGeom prst="rect">
            <a:avLst/>
          </a:prstGeom>
        </p:spPr>
        <p:txBody>
          <a:bodyPr>
            <a:normAutofit fontScale="70000" lnSpcReduction="20000"/>
          </a:bodyPr>
          <a:lstStyle/>
          <a:p>
            <a:pPr marL="342900" lvl="1" indent="-342900">
              <a:lnSpc>
                <a:spcPct val="100000"/>
              </a:lnSpc>
              <a:buChar char="➢"/>
            </a:pPr>
            <a:r>
              <a:rPr lang="en-US" dirty="0"/>
              <a:t>Japan is one of the world’s most successful democracies and largest economies.</a:t>
            </a:r>
          </a:p>
          <a:p>
            <a:pPr marL="342900" lvl="1" indent="-342900">
              <a:lnSpc>
                <a:spcPct val="100000"/>
              </a:lnSpc>
              <a:buChar char="➢"/>
            </a:pPr>
            <a:r>
              <a:rPr lang="en-US" dirty="0"/>
              <a:t>Although they were enemies in World War II, the United States and Japan now have a relationship based on mutual friendship and respect for one another.</a:t>
            </a:r>
          </a:p>
          <a:p>
            <a:pPr marL="342900" lvl="1" indent="-342900">
              <a:lnSpc>
                <a:spcPct val="100000"/>
              </a:lnSpc>
              <a:buChar char="➢"/>
            </a:pPr>
            <a:r>
              <a:rPr lang="en-US" dirty="0"/>
              <a:t>Japan provides bases and financial and material support to US military forces.</a:t>
            </a:r>
          </a:p>
          <a:p>
            <a:pPr marL="342900" lvl="1" indent="-342900">
              <a:lnSpc>
                <a:spcPct val="100000"/>
              </a:lnSpc>
              <a:buChar char="➢"/>
            </a:pPr>
            <a:r>
              <a:rPr lang="en-US" dirty="0"/>
              <a:t> The alliance between the United States and Japan has been strengthened through revised defense guidelines.</a:t>
            </a:r>
          </a:p>
          <a:p>
            <a:pPr marL="342900" lvl="1" indent="-342900">
              <a:lnSpc>
                <a:spcPct val="100000"/>
              </a:lnSpc>
              <a:buFont typeface="Arial" pitchFamily="34" charset="0"/>
              <a:buChar char="•"/>
            </a:pPr>
            <a:r>
              <a:rPr lang="en-US" dirty="0"/>
              <a:t>The </a:t>
            </a:r>
            <a:r>
              <a:rPr lang="en-US" b="1" dirty="0"/>
              <a:t>Defense Policy Review Initiative </a:t>
            </a:r>
            <a:r>
              <a:rPr lang="en-US" dirty="0"/>
              <a:t>(DPRI) redefines roles, missions, and capabilities of alliance forces and outlines key realignment and transformation initiatives.</a:t>
            </a:r>
          </a:p>
          <a:p>
            <a:pPr marL="342900" lvl="1" indent="-342900">
              <a:lnSpc>
                <a:spcPct val="100000"/>
              </a:lnSpc>
              <a:buFont typeface="Wingdings"/>
              <a:buChar char="➢"/>
            </a:pPr>
            <a:r>
              <a:rPr lang="en-US" sz="3100" dirty="0"/>
              <a:t>Both countries cooperate on range of global issues, like development assistance, combating communicable diseases, and protecting the environment and natural resources.</a:t>
            </a:r>
          </a:p>
          <a:p>
            <a:pPr marL="342900" lvl="1" indent="-342900">
              <a:lnSpc>
                <a:spcPct val="100000"/>
              </a:lnSpc>
              <a:buFont typeface="Wingdings"/>
              <a:buChar char="➢"/>
            </a:pPr>
            <a:r>
              <a:rPr lang="en-US" sz="3100" dirty="0"/>
              <a:t>Japan and the United States partner in the areas of science and technology as well.</a:t>
            </a:r>
          </a:p>
          <a:p>
            <a:pPr marL="342900" lvl="1" indent="-342900">
              <a:lnSpc>
                <a:spcPct val="100000"/>
              </a:lnSpc>
              <a:buFont typeface="Arial" pitchFamily="34" charset="0"/>
              <a:buChar char="•"/>
            </a:pPr>
            <a:endParaRPr lang="en-US"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Bilateral Economic Relations </a:t>
            </a:r>
            <a:endParaRPr sz="4400" dirty="0"/>
          </a:p>
        </p:txBody>
      </p:sp>
      <p:sp>
        <p:nvSpPr>
          <p:cNvPr id="69" name="Shape 69"/>
          <p:cNvSpPr>
            <a:spLocks noGrp="1"/>
          </p:cNvSpPr>
          <p:nvPr>
            <p:ph type="body" idx="1"/>
          </p:nvPr>
        </p:nvSpPr>
        <p:spPr>
          <a:xfrm>
            <a:off x="457200" y="1143000"/>
            <a:ext cx="8229600" cy="5157788"/>
          </a:xfrm>
          <a:prstGeom prst="rect">
            <a:avLst/>
          </a:prstGeom>
        </p:spPr>
        <p:txBody>
          <a:bodyPr>
            <a:normAutofit fontScale="47500" lnSpcReduction="20000"/>
          </a:bodyPr>
          <a:lstStyle/>
          <a:p>
            <a:pPr marL="342900" lvl="1" indent="-342900">
              <a:lnSpc>
                <a:spcPct val="100000"/>
              </a:lnSpc>
              <a:buChar char="➢"/>
            </a:pPr>
            <a:r>
              <a:rPr lang="en-US" sz="5100" dirty="0"/>
              <a:t> The goal of United States’ economic policy toward Japan is focused on increased access to Japan’s markets and two-way investment.</a:t>
            </a:r>
          </a:p>
          <a:p>
            <a:pPr marL="342900" lvl="1" indent="-342900">
              <a:lnSpc>
                <a:spcPct val="100000"/>
              </a:lnSpc>
              <a:buFont typeface="Arial" pitchFamily="34" charset="0"/>
              <a:buChar char="•"/>
            </a:pPr>
            <a:r>
              <a:rPr lang="en-US" sz="5100" dirty="0"/>
              <a:t>Additional goals include increasing economic growth, promoting economic restructuring, improving the climate for US investors, and raising the standard of living in both countries.</a:t>
            </a:r>
          </a:p>
          <a:p>
            <a:pPr marL="342900" lvl="1" indent="-342900">
              <a:lnSpc>
                <a:spcPct val="100000"/>
              </a:lnSpc>
              <a:buFont typeface="Arial" pitchFamily="34" charset="0"/>
              <a:buChar char="•"/>
            </a:pPr>
            <a:r>
              <a:rPr lang="en-US" sz="5100" dirty="0"/>
              <a:t>The United States-Japan bilateral economic relationship is strong, mature, and increasingly interdependent.</a:t>
            </a:r>
          </a:p>
          <a:p>
            <a:pPr marL="342900" lvl="1" indent="-342900">
              <a:lnSpc>
                <a:spcPct val="100000"/>
              </a:lnSpc>
              <a:buFont typeface="Wingdings"/>
              <a:buChar char="➢"/>
            </a:pPr>
            <a:r>
              <a:rPr lang="en-US" sz="5100" dirty="0"/>
              <a:t> The United States and Japan cooperate in a number of international economic forums.</a:t>
            </a:r>
          </a:p>
          <a:p>
            <a:pPr marL="342900" lvl="1" indent="-342900">
              <a:lnSpc>
                <a:spcPct val="100000"/>
              </a:lnSpc>
              <a:buFont typeface="Arial" pitchFamily="34" charset="0"/>
              <a:buChar char="•"/>
            </a:pPr>
            <a:r>
              <a:rPr lang="en-US" sz="5100" dirty="0"/>
              <a:t>Japan formally began participating in the ongoing </a:t>
            </a:r>
            <a:r>
              <a:rPr lang="en-US" sz="5100" b="1" dirty="0"/>
              <a:t>Trans-Pacific Partnership</a:t>
            </a:r>
            <a:r>
              <a:rPr lang="en-US" sz="5100" dirty="0"/>
              <a:t> (TPP) negotiations in July 2013, joining eleven other Asia-Pacific countries, including the United States, that are aiming to conclude a comprehensive, high-standard free trade agreement.</a:t>
            </a:r>
          </a:p>
          <a:p>
            <a:pPr marL="342900" lvl="1"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35</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Science and Technology Cooperation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85000" lnSpcReduction="10000"/>
          </a:bodyPr>
          <a:lstStyle/>
          <a:p>
            <a:pPr marL="342900" lvl="1" indent="-342900">
              <a:lnSpc>
                <a:spcPct val="100000"/>
              </a:lnSpc>
              <a:buChar char="➢"/>
            </a:pPr>
            <a:r>
              <a:rPr lang="en-US" dirty="0"/>
              <a:t> The relationship between the United States and Japan concerning science and technology covers a range of diverse issues specific to the two countries and the world in general.</a:t>
            </a:r>
          </a:p>
          <a:p>
            <a:pPr marL="342900" lvl="1" indent="-342900">
              <a:lnSpc>
                <a:spcPct val="100000"/>
              </a:lnSpc>
              <a:buChar char="➢"/>
            </a:pPr>
            <a:r>
              <a:rPr lang="en-US" dirty="0"/>
              <a:t> Under the rules of the US-Japan Science and Technology Agreement, both countries have collaborated for over twenty-five years on scientific research in areas such as new energy technologies, emergency management, supercomputing, and critical materials.</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271464"/>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Japan’s Membership in International Organizations </a:t>
            </a:r>
            <a:endParaRPr sz="4400" dirty="0"/>
          </a:p>
        </p:txBody>
      </p:sp>
      <p:sp>
        <p:nvSpPr>
          <p:cNvPr id="69" name="Shape 69"/>
          <p:cNvSpPr>
            <a:spLocks noGrp="1"/>
          </p:cNvSpPr>
          <p:nvPr>
            <p:ph type="body" idx="1"/>
          </p:nvPr>
        </p:nvSpPr>
        <p:spPr>
          <a:xfrm>
            <a:off x="457200" y="1414464"/>
            <a:ext cx="8229600" cy="4711700"/>
          </a:xfrm>
          <a:prstGeom prst="rect">
            <a:avLst/>
          </a:prstGeom>
        </p:spPr>
        <p:txBody>
          <a:bodyPr>
            <a:normAutofit fontScale="85000" lnSpcReduction="20000"/>
          </a:bodyPr>
          <a:lstStyle/>
          <a:p>
            <a:pPr marL="342900" lvl="1" indent="-342900">
              <a:lnSpc>
                <a:spcPct val="100000"/>
              </a:lnSpc>
              <a:buChar char="➢"/>
            </a:pPr>
            <a:r>
              <a:rPr lang="en-US" dirty="0"/>
              <a:t> The United States and Japan belong to a number of the same international organizations, which is helpful for their partnership.</a:t>
            </a:r>
          </a:p>
          <a:p>
            <a:pPr marL="342900" lvl="1" indent="-342900">
              <a:lnSpc>
                <a:spcPct val="100000"/>
              </a:lnSpc>
              <a:buFont typeface="Arial" pitchFamily="34" charset="0"/>
              <a:buChar char="•"/>
            </a:pPr>
            <a:r>
              <a:rPr lang="en-US" dirty="0"/>
              <a:t>Their joint memberships include the United Nations, G-7, G-20, Organization for Economic Cooperation and Development, Asia-Pacific Economic Cooperation forum, ASEAN Regional Forum, International Monetary Fund, World Bank, and World Trade Organization.</a:t>
            </a:r>
          </a:p>
          <a:p>
            <a:pPr marL="342900" lvl="1" indent="-342900">
              <a:lnSpc>
                <a:spcPct val="100000"/>
              </a:lnSpc>
              <a:buFont typeface="Arial" pitchFamily="34" charset="0"/>
              <a:buChar char="•"/>
            </a:pPr>
            <a:r>
              <a:rPr lang="en-US" dirty="0"/>
              <a:t>Additionally, Japan a Partner for Cooperation with the Organization for Security and Cooperation in Europe and an observer to the Organization of American States.</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37</a:t>
            </a:fld>
            <a:endParaRPr/>
          </a:p>
        </p:txBody>
      </p:sp>
      <p:sp>
        <p:nvSpPr>
          <p:cNvPr id="5" name="TextBox 4"/>
          <p:cNvSpPr txBox="1"/>
          <p:nvPr/>
        </p:nvSpPr>
        <p:spPr>
          <a:xfrm>
            <a:off x="6229350" y="5840411"/>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22" name="Shape 222"/>
          <p:cNvSpPr>
            <a:spLocks noGrp="1"/>
          </p:cNvSpPr>
          <p:nvPr>
            <p:ph type="sldNum" sz="quarter" idx="4294967295"/>
          </p:nvPr>
        </p:nvSpPr>
        <p:spPr>
          <a:xfrm>
            <a:off x="84504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38</a:t>
            </a:fld>
            <a:endParaRPr/>
          </a:p>
        </p:txBody>
      </p:sp>
      <p:sp>
        <p:nvSpPr>
          <p:cNvPr id="223" name="Shape 223"/>
          <p:cNvSpPr/>
          <p:nvPr/>
        </p:nvSpPr>
        <p:spPr>
          <a:xfrm>
            <a:off x="2628900" y="6108625"/>
            <a:ext cx="5884606" cy="369328"/>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defRPr>
                <a:solidFill>
                  <a:srgbClr val="FFFFFF"/>
                </a:solidFill>
                <a:latin typeface="Trebuchet MS"/>
                <a:ea typeface="Trebuchet MS"/>
                <a:cs typeface="Trebuchet MS"/>
                <a:sym typeface="Trebuchet MS"/>
              </a:defRPr>
            </a:pPr>
            <a:r>
              <a:rPr dirty="0"/>
              <a:t>Image Credits:</a:t>
            </a:r>
            <a:r>
              <a:rPr lang="en-US" dirty="0"/>
              <a:t> </a:t>
            </a:r>
            <a:r>
              <a:rPr dirty="0"/>
              <a:t>Wikimedia Commons.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223"/>
                                        </p:tgtEl>
                                        <p:attrNameLst>
                                          <p:attrName>style.visibility</p:attrName>
                                        </p:attrNameLst>
                                      </p:cBhvr>
                                      <p:to>
                                        <p:strVal val="visible"/>
                                      </p:to>
                                    </p:set>
                                    <p:animEffect transition="in" filter="dissolve">
                                      <p:cBhvr>
                                        <p:cTn id="7"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sz="4400" dirty="0"/>
              <a:t>Section 1: </a:t>
            </a:r>
            <a:r>
              <a:rPr lang="en-US" sz="4400" dirty="0"/>
              <a:t>The Geography of Japan </a:t>
            </a:r>
            <a:endParaRPr sz="4400" dirty="0"/>
          </a:p>
        </p:txBody>
      </p:sp>
      <p:sp>
        <p:nvSpPr>
          <p:cNvPr id="73" name="Shape 73"/>
          <p:cNvSpPr>
            <a:spLocks noGrp="1"/>
          </p:cNvSpPr>
          <p:nvPr>
            <p:ph type="body" idx="1"/>
          </p:nvPr>
        </p:nvSpPr>
        <p:spPr>
          <a:xfrm>
            <a:off x="457200" y="1710813"/>
            <a:ext cx="8229600" cy="4415350"/>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t>archipelago</a:t>
            </a:r>
          </a:p>
          <a:p>
            <a:pPr marL="742950" lvl="1" indent="-285750">
              <a:lnSpc>
                <a:spcPct val="100000"/>
              </a:lnSpc>
              <a:spcBef>
                <a:spcPts val="600"/>
              </a:spcBef>
              <a:buFont typeface="Arial"/>
              <a:defRPr sz="2800"/>
            </a:pPr>
            <a:r>
              <a:rPr lang="en-US" dirty="0"/>
              <a:t>terrace</a:t>
            </a:r>
          </a:p>
          <a:p>
            <a:pPr marL="742950" lvl="1" indent="-285750">
              <a:lnSpc>
                <a:spcPct val="100000"/>
              </a:lnSpc>
              <a:spcBef>
                <a:spcPts val="600"/>
              </a:spcBef>
              <a:buFont typeface="Arial"/>
              <a:defRPr sz="2800"/>
            </a:pPr>
            <a:r>
              <a:rPr lang="en-US" dirty="0"/>
              <a:t>Ring of Fire</a:t>
            </a:r>
          </a:p>
          <a:p>
            <a:pPr marL="742950" lvl="1" indent="-285750">
              <a:lnSpc>
                <a:spcPct val="100000"/>
              </a:lnSpc>
              <a:spcBef>
                <a:spcPts val="600"/>
              </a:spcBef>
              <a:buFont typeface="Arial"/>
              <a:defRPr sz="2800"/>
            </a:pPr>
            <a:r>
              <a:rPr lang="en-US" dirty="0"/>
              <a:t>tsunami</a:t>
            </a:r>
          </a:p>
          <a:p>
            <a:pPr marL="742950" lvl="1" indent="-285750">
              <a:lnSpc>
                <a:spcPct val="100000"/>
              </a:lnSpc>
              <a:spcBef>
                <a:spcPts val="600"/>
              </a:spcBef>
              <a:buFont typeface="Arial"/>
              <a:defRPr sz="2800"/>
            </a:pPr>
            <a:r>
              <a:rPr lang="en-US" dirty="0"/>
              <a:t>typhoon</a:t>
            </a:r>
          </a:p>
          <a:p>
            <a:pPr marL="742950" lvl="1" indent="-285750">
              <a:lnSpc>
                <a:spcPct val="100000"/>
              </a:lnSpc>
              <a:spcBef>
                <a:spcPts val="600"/>
              </a:spcBef>
              <a:buFont typeface="Arial"/>
              <a:defRPr sz="2800"/>
            </a:pPr>
            <a:r>
              <a:rPr lang="en-US" dirty="0"/>
              <a:t>homogenous</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Location and Size of Japan</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92500" lnSpcReduction="10000"/>
          </a:bodyPr>
          <a:lstStyle/>
          <a:p>
            <a:pPr marL="342900" lvl="1" indent="-342900">
              <a:lnSpc>
                <a:spcPct val="100000"/>
              </a:lnSpc>
              <a:buChar char="➢"/>
            </a:pPr>
            <a:r>
              <a:rPr lang="en-US" dirty="0"/>
              <a:t>Japan is located to the east of Asia, in both the northern and eastern hemispheres.</a:t>
            </a:r>
          </a:p>
          <a:p>
            <a:pPr marL="342900" lvl="1" indent="-342900">
              <a:lnSpc>
                <a:spcPct val="100000"/>
              </a:lnSpc>
              <a:buChar char="➢"/>
            </a:pPr>
            <a:r>
              <a:rPr lang="en-US" dirty="0"/>
              <a:t>Japan is an </a:t>
            </a:r>
            <a:r>
              <a:rPr lang="en-US" b="1" dirty="0"/>
              <a:t>archipelago</a:t>
            </a:r>
            <a:r>
              <a:rPr lang="en-US" dirty="0"/>
              <a:t>, or series of islands, and so it does not share a border with any other countries.</a:t>
            </a:r>
          </a:p>
          <a:p>
            <a:pPr marL="342900" lvl="1" indent="-342900">
              <a:lnSpc>
                <a:spcPct val="100000"/>
              </a:lnSpc>
              <a:buChar char="➢"/>
            </a:pPr>
            <a:r>
              <a:rPr lang="en-US" dirty="0"/>
              <a:t>Japan has four large islands: Honshu, Shikoku, Hokkaido, and Kyushu, as well as thousands of smaller islands.</a:t>
            </a:r>
          </a:p>
          <a:p>
            <a:pPr marL="342900" lvl="1" indent="-342900">
              <a:lnSpc>
                <a:spcPct val="100000"/>
              </a:lnSpc>
              <a:buFont typeface="Arial" pitchFamily="34" charset="0"/>
              <a:buChar char="•"/>
            </a:pPr>
            <a:r>
              <a:rPr lang="en-US" dirty="0"/>
              <a:t>Only 430 of those smaller islands are inhabited.</a:t>
            </a:r>
          </a:p>
          <a:p>
            <a:pPr marL="342900" lvl="1" indent="-342900">
              <a:lnSpc>
                <a:spcPct val="100000"/>
              </a:lnSpc>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5</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Physical Features of Japan</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62500" lnSpcReduction="20000"/>
          </a:bodyPr>
          <a:lstStyle/>
          <a:p>
            <a:pPr marL="342900" lvl="1" indent="-342900">
              <a:lnSpc>
                <a:spcPct val="100000"/>
              </a:lnSpc>
              <a:buChar char="➢"/>
            </a:pPr>
            <a:r>
              <a:rPr lang="en-US" dirty="0"/>
              <a:t> Almost 80 percent of the land in Japan is covered by mountains, which leaves a small percentage of the land suitable for farming.</a:t>
            </a:r>
          </a:p>
          <a:p>
            <a:pPr marL="342900" lvl="1" indent="-342900">
              <a:lnSpc>
                <a:spcPct val="100000"/>
              </a:lnSpc>
              <a:buFont typeface="Arial" pitchFamily="34" charset="0"/>
              <a:buChar char="•"/>
            </a:pPr>
            <a:r>
              <a:rPr lang="en-US" dirty="0"/>
              <a:t>To reconcile this problem, Japanese have created farmland by building terraces on the mountains, constructing irrigation channels, and using different fertilizers and farming techniques.</a:t>
            </a:r>
          </a:p>
          <a:p>
            <a:pPr marL="778329" lvl="2" indent="-342900">
              <a:lnSpc>
                <a:spcPct val="100000"/>
              </a:lnSpc>
              <a:buFont typeface="Arial" pitchFamily="34" charset="0"/>
              <a:buChar char="•"/>
            </a:pPr>
            <a:r>
              <a:rPr lang="en-US" b="1" dirty="0"/>
              <a:t>Terraces </a:t>
            </a:r>
            <a:r>
              <a:rPr lang="en-US" dirty="0"/>
              <a:t>are flat areas of land carved into the sides of hills and mountains by farmers so they can grow crops.</a:t>
            </a:r>
          </a:p>
          <a:p>
            <a:pPr marL="342900" lvl="1" indent="-342900">
              <a:lnSpc>
                <a:spcPct val="100000"/>
              </a:lnSpc>
              <a:buFont typeface="Wingdings"/>
              <a:buChar char="➢"/>
            </a:pPr>
            <a:r>
              <a:rPr lang="en-US" sz="3900" dirty="0"/>
              <a:t> Japan imports food, fuel, and petroleum products to support its population.</a:t>
            </a:r>
          </a:p>
          <a:p>
            <a:pPr marL="342900" lvl="1" indent="-342900">
              <a:lnSpc>
                <a:spcPct val="100000"/>
              </a:lnSpc>
              <a:buFont typeface="Wingdings"/>
              <a:buChar char="➢"/>
            </a:pPr>
            <a:r>
              <a:rPr lang="en-US" sz="3900" dirty="0"/>
              <a:t>Japan is located on the </a:t>
            </a:r>
            <a:r>
              <a:rPr lang="en-US" sz="3900" b="1" dirty="0"/>
              <a:t>Ring of Fire</a:t>
            </a:r>
            <a:r>
              <a:rPr lang="en-US" sz="3900" dirty="0"/>
              <a:t>, which is an area around the Pacific Ocean where there are frequent volcanic eruptions due to plate tectonic movements.</a:t>
            </a:r>
          </a:p>
          <a:p>
            <a:pPr marL="342900" lvl="1" indent="-342900">
              <a:lnSpc>
                <a:spcPct val="100000"/>
              </a:lnSpc>
              <a:buFont typeface="Arial" pitchFamily="34" charset="0"/>
              <a:buChar char="•"/>
            </a:pPr>
            <a:r>
              <a:rPr lang="en-US" sz="3900" dirty="0"/>
              <a:t>Volcanic eruptions often cause earthquakes.</a:t>
            </a:r>
          </a:p>
          <a:p>
            <a:pPr marL="778329" lvl="2"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Fukushima Earthquake and Nuclear Disaster</a:t>
            </a:r>
            <a:endParaRPr sz="4400" dirty="0"/>
          </a:p>
        </p:txBody>
      </p:sp>
      <p:sp>
        <p:nvSpPr>
          <p:cNvPr id="69" name="Shape 69"/>
          <p:cNvSpPr>
            <a:spLocks noGrp="1"/>
          </p:cNvSpPr>
          <p:nvPr>
            <p:ph type="body" idx="1"/>
          </p:nvPr>
        </p:nvSpPr>
        <p:spPr>
          <a:xfrm>
            <a:off x="457200" y="1400176"/>
            <a:ext cx="8229600" cy="4725988"/>
          </a:xfrm>
          <a:prstGeom prst="rect">
            <a:avLst/>
          </a:prstGeom>
        </p:spPr>
        <p:txBody>
          <a:bodyPr>
            <a:normAutofit fontScale="77500" lnSpcReduction="20000"/>
          </a:bodyPr>
          <a:lstStyle/>
          <a:p>
            <a:pPr marL="342900" lvl="1" indent="-342900">
              <a:lnSpc>
                <a:spcPct val="100000"/>
              </a:lnSpc>
              <a:buChar char="➢"/>
            </a:pPr>
            <a:r>
              <a:rPr lang="en-US" dirty="0"/>
              <a:t> A 9.0 magnitude hit Japan on March 11, 2011, which is the worst earthquake recorded in Japan’s history.</a:t>
            </a:r>
          </a:p>
          <a:p>
            <a:pPr marL="342900" lvl="1" indent="-342900">
              <a:lnSpc>
                <a:spcPct val="100000"/>
              </a:lnSpc>
              <a:buChar char="➢"/>
            </a:pPr>
            <a:r>
              <a:rPr lang="en-US" dirty="0"/>
              <a:t>Significant damage was caused by the earthquake itself, in addition to a </a:t>
            </a:r>
            <a:r>
              <a:rPr lang="en-US" b="1" dirty="0"/>
              <a:t>tsunami </a:t>
            </a:r>
            <a:r>
              <a:rPr lang="en-US" dirty="0"/>
              <a:t>over 40 feet high.</a:t>
            </a:r>
          </a:p>
          <a:p>
            <a:pPr marL="342900" lvl="1" indent="-342900">
              <a:lnSpc>
                <a:spcPct val="100000"/>
              </a:lnSpc>
              <a:buChar char="➢"/>
            </a:pPr>
            <a:r>
              <a:rPr lang="en-US" dirty="0"/>
              <a:t>Over 20,000 people died as a result of the earthquake and tsunami.</a:t>
            </a:r>
          </a:p>
          <a:p>
            <a:pPr marL="342900" lvl="1" indent="-342900">
              <a:lnSpc>
                <a:spcPct val="100000"/>
              </a:lnSpc>
              <a:buChar char="➢"/>
            </a:pPr>
            <a:r>
              <a:rPr lang="en-US" dirty="0"/>
              <a:t>After the earthquake, a nuclear power plant called Fukushima Daiichi in the northern part of Japan experienced a tragic accident.</a:t>
            </a:r>
          </a:p>
          <a:p>
            <a:pPr marL="342900" lvl="1" indent="-342900">
              <a:lnSpc>
                <a:spcPct val="100000"/>
              </a:lnSpc>
              <a:buFont typeface="Arial" pitchFamily="34" charset="0"/>
              <a:buChar char="•"/>
            </a:pPr>
            <a:r>
              <a:rPr lang="en-US" dirty="0"/>
              <a:t>The government has spent over $1.5 billion trying to clean and contain the area around the power plant.</a:t>
            </a:r>
          </a:p>
          <a:p>
            <a:pPr marL="342900" lvl="1" indent="-342900">
              <a:lnSpc>
                <a:spcPct val="100000"/>
              </a:lnSpc>
              <a:buFont typeface="Arial" pitchFamily="34" charset="0"/>
              <a:buChar char="•"/>
            </a:pPr>
            <a:r>
              <a:rPr lang="en-US" dirty="0"/>
              <a:t>Japan has stopped using nuclear power as a result of the accident.</a:t>
            </a:r>
          </a:p>
          <a:p>
            <a:pPr marL="342900" lvl="1" indent="-342900">
              <a:lnSpc>
                <a:spcPct val="100000"/>
              </a:lnSpc>
              <a:buFont typeface="Arial" pitchFamily="34" charset="0"/>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7</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Climate of Japan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77500" lnSpcReduction="20000"/>
          </a:bodyPr>
          <a:lstStyle/>
          <a:p>
            <a:pPr marL="342900" lvl="1" indent="-342900">
              <a:lnSpc>
                <a:spcPct val="100000"/>
              </a:lnSpc>
              <a:buChar char="➢"/>
            </a:pPr>
            <a:r>
              <a:rPr lang="en-US" dirty="0"/>
              <a:t> Most of Japan experiences a temperate climate zone, usually without hot or cold temperature extremes.</a:t>
            </a:r>
          </a:p>
          <a:p>
            <a:pPr marL="342900" lvl="1" indent="-342900">
              <a:lnSpc>
                <a:spcPct val="100000"/>
              </a:lnSpc>
              <a:buChar char="➢"/>
            </a:pPr>
            <a:r>
              <a:rPr lang="en-US" dirty="0"/>
              <a:t>Japan’s climate is affected by ocean currents, and locations are affected by their altitude as well.</a:t>
            </a:r>
          </a:p>
          <a:p>
            <a:pPr marL="342900" lvl="1" indent="-342900">
              <a:lnSpc>
                <a:spcPct val="100000"/>
              </a:lnSpc>
              <a:buChar char="➢"/>
            </a:pPr>
            <a:r>
              <a:rPr lang="en-US" dirty="0"/>
              <a:t>The Japan Current from the south brings warm water to the southern and eastern coasts of Japan, while the </a:t>
            </a:r>
            <a:r>
              <a:rPr lang="en-US" dirty="0" err="1"/>
              <a:t>Oyashio</a:t>
            </a:r>
            <a:r>
              <a:rPr lang="en-US" dirty="0"/>
              <a:t> Current from the north cools the northern coast.</a:t>
            </a:r>
          </a:p>
          <a:p>
            <a:pPr marL="342900" lvl="1" indent="-342900">
              <a:lnSpc>
                <a:spcPct val="100000"/>
              </a:lnSpc>
              <a:buChar char="➢"/>
            </a:pPr>
            <a:r>
              <a:rPr lang="en-US" dirty="0"/>
              <a:t>Japan receives about 40 inches of rain per year. High amounts of rain can be expected when monsoon rains and even tropical hurricanes called </a:t>
            </a:r>
            <a:r>
              <a:rPr lang="en-US" b="1" dirty="0"/>
              <a:t>typhoons</a:t>
            </a:r>
            <a:r>
              <a:rPr lang="en-US" dirty="0"/>
              <a:t> hit the islands.</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8</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Natural Resources of Japan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92500" lnSpcReduction="20000"/>
          </a:bodyPr>
          <a:lstStyle/>
          <a:p>
            <a:pPr marL="342900" lvl="1" indent="-342900">
              <a:lnSpc>
                <a:spcPct val="100000"/>
              </a:lnSpc>
              <a:buChar char="➢"/>
            </a:pPr>
            <a:r>
              <a:rPr lang="en-US" dirty="0"/>
              <a:t> Japan only has a few natural resources, and they are a few deposits of minerals.</a:t>
            </a:r>
          </a:p>
          <a:p>
            <a:pPr marL="342900" lvl="1" indent="-342900">
              <a:lnSpc>
                <a:spcPct val="100000"/>
              </a:lnSpc>
              <a:buChar char="➢"/>
            </a:pPr>
            <a:r>
              <a:rPr lang="en-US" dirty="0"/>
              <a:t> Because Japan is an island, however, one of the country’s main exports is fish, and fish are a common Japanese food.</a:t>
            </a:r>
          </a:p>
          <a:p>
            <a:pPr marL="342900" lvl="1" indent="-342900">
              <a:lnSpc>
                <a:spcPct val="100000"/>
              </a:lnSpc>
              <a:buChar char="➢"/>
            </a:pPr>
            <a:r>
              <a:rPr lang="en-US" dirty="0"/>
              <a:t>To meet the needs of its population, Japan imports food, oil, natural gas, coal, and other resources.</a:t>
            </a:r>
          </a:p>
          <a:p>
            <a:pPr marL="342900" lvl="1" indent="-342900">
              <a:lnSpc>
                <a:spcPct val="100000"/>
              </a:lnSpc>
              <a:buFont typeface="Arial" pitchFamily="34" charset="0"/>
              <a:buChar char="•"/>
            </a:pPr>
            <a:r>
              <a:rPr lang="en-US" dirty="0"/>
              <a:t>Japan is the world’s largest importer of coal and natural gas and the second-largest importer of oil.</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9</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rgbClr val="000000"/>
      </a:dk1>
      <a:lt1>
        <a:srgbClr val="4F81BD">
          <a:alpha val="31000"/>
        </a:srgbClr>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2531</TotalTime>
  <Words>3052</Words>
  <Application>Microsoft Macintosh PowerPoint</Application>
  <PresentationFormat>On-screen Show (4:3)</PresentationFormat>
  <Paragraphs>244</Paragraphs>
  <Slides>38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Helvetica</vt:lpstr>
      <vt:lpstr>Trebuchet MS</vt:lpstr>
      <vt:lpstr>Wingdings</vt:lpstr>
      <vt:lpstr>Office Theme</vt:lpstr>
      <vt:lpstr>PowerPoint Presentation</vt:lpstr>
      <vt:lpstr>PowerPoint Presentation</vt:lpstr>
      <vt:lpstr>Section 1: The Geography of Japan</vt:lpstr>
      <vt:lpstr>Section 1: The Geography of Japan </vt:lpstr>
      <vt:lpstr>Location and Size of Japan</vt:lpstr>
      <vt:lpstr>Physical Features of Japan</vt:lpstr>
      <vt:lpstr>Fukushima Earthquake and Nuclear Disaster</vt:lpstr>
      <vt:lpstr>Climate of Japan </vt:lpstr>
      <vt:lpstr>Natural Resources of Japan </vt:lpstr>
      <vt:lpstr>Environmental Issues of Japan</vt:lpstr>
      <vt:lpstr>Impact of Location</vt:lpstr>
      <vt:lpstr>People of Japan</vt:lpstr>
      <vt:lpstr>Section 2: A Brief History of Japan </vt:lpstr>
      <vt:lpstr>Section 2: A Brief History of Japan </vt:lpstr>
      <vt:lpstr>Early History of Japan </vt:lpstr>
      <vt:lpstr>Japan Reconnects with the World </vt:lpstr>
      <vt:lpstr>Rebuilding Japan after World War II </vt:lpstr>
      <vt:lpstr>Atomic Bombings of Hiroshima and Nagasaki </vt:lpstr>
      <vt:lpstr>Section 3: The Government of Japan</vt:lpstr>
      <vt:lpstr>Section 3: The Government of Japan</vt:lpstr>
      <vt:lpstr>Type of Government</vt:lpstr>
      <vt:lpstr>Branches of Government</vt:lpstr>
      <vt:lpstr>Challenges Facing the Government of Japan</vt:lpstr>
      <vt:lpstr>Section 4: The Economy of Japan </vt:lpstr>
      <vt:lpstr>Section 4: The Economy of Japan </vt:lpstr>
      <vt:lpstr>Type of Economy</vt:lpstr>
      <vt:lpstr>Trade in Japan</vt:lpstr>
      <vt:lpstr>Natural Resources in Japan</vt:lpstr>
      <vt:lpstr>Human Capital in Japan</vt:lpstr>
      <vt:lpstr>Capital Goods in Japan </vt:lpstr>
      <vt:lpstr>Entrepreneurship in Japan</vt:lpstr>
      <vt:lpstr>Section 5: US-Japan Relations</vt:lpstr>
      <vt:lpstr>Section 5: US-Japan Relations</vt:lpstr>
      <vt:lpstr>A Close Ally to the United States</vt:lpstr>
      <vt:lpstr>Bilateral Economic Relations </vt:lpstr>
      <vt:lpstr>Science and Technology Cooperation </vt:lpstr>
      <vt:lpstr>Japan’s Membership in International Organizations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Callie Rowe</dc:creator>
  <cp:lastModifiedBy>Emmett Mullins</cp:lastModifiedBy>
  <cp:revision>202</cp:revision>
  <dcterms:modified xsi:type="dcterms:W3CDTF">2020-03-14T17:59:38Z</dcterms:modified>
</cp:coreProperties>
</file>