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2286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4572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8580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9144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1430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37160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6002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8288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4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791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marR="0" lvl="1" indent="-155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8" marR="0" lvl="2" indent="-1422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marR="0" lvl="3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marR="0" lvl="4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ppt/slides/slide19.x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pt/slides/slide11.xml" TargetMode="External"/><Relationship Id="rId5" Type="http://schemas.openxmlformats.org/officeDocument/2006/relationships/hyperlink" Target="http://ppt/slides/slide7.xml" TargetMode="External"/><Relationship Id="rId4" Type="http://schemas.openxmlformats.org/officeDocument/2006/relationships/hyperlink" Target="http://ppt/slides/slide3.x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48656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>
            <a:off x="1377" y="4916912"/>
            <a:ext cx="9141245" cy="1569656"/>
          </a:xfrm>
          <a:prstGeom prst="rect">
            <a:avLst/>
          </a:prstGeom>
          <a:solidFill>
            <a:srgbClr val="DCE6F2">
              <a:alpha val="17647"/>
            </a:srgbClr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2: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 and Civics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STUDY PRESENTATION</a:t>
            </a:r>
          </a:p>
        </p:txBody>
      </p:sp>
      <p:sp>
        <p:nvSpPr>
          <p:cNvPr id="35" name="Shape 35"/>
          <p:cNvSpPr/>
          <p:nvPr/>
        </p:nvSpPr>
        <p:spPr>
          <a:xfrm>
            <a:off x="7543800" y="6545789"/>
            <a:ext cx="1600199" cy="22698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2020 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Clairmont Press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5" y="381141"/>
            <a:ext cx="5476125" cy="140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0" y="55244"/>
            <a:ext cx="9144000" cy="80429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Levels of Government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941832"/>
            <a:ext cx="8229600" cy="558628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4833" marR="0" lvl="0" indent="-52213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unitary government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the central government holds nearly all the power, giving the central government near-absolute power over how things function in the country.</a:t>
            </a:r>
          </a:p>
          <a:p>
            <a:pPr marL="995082" marR="0" lvl="2" indent="-52518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 the United Kingdom and Cuba.</a:t>
            </a:r>
          </a:p>
          <a:p>
            <a:pPr marL="534833" marR="0" lvl="0" indent="-52213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confederation government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local governments hold all the power, with little power given to the central government.</a:t>
            </a:r>
          </a:p>
          <a:p>
            <a:pPr marL="995082" marR="0" lvl="2" indent="-52518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 the United Nations and OPEC.</a:t>
            </a:r>
          </a:p>
          <a:p>
            <a:pPr marL="534833" marR="0" lvl="0" indent="-52213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government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power is shared among the different levels of government, with each having little overlapping control of each other and having their own duties.</a:t>
            </a:r>
          </a:p>
          <a:p>
            <a:pPr marL="995082" marR="0" lvl="2" indent="-52518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 example of this is the United States.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621706" y="6105653"/>
            <a:ext cx="2428387" cy="3693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Helvetica Neue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24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Citizen Participation in Government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“citizen participation” mean?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24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Citizen Participation in Government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718909"/>
            <a:ext cx="8229600" cy="437709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autocracy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dictatorship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absolute monarchy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government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oligarchy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democracy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8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Power of the Citizens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1663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three types of citizen participation: autocracy, oligarchy, and democracy.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most important distinction between these is who or how many people rule or control the government.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citizens living under these different types can usually recognize the differences in their lives compared to others around the world.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8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Types of Citizen Participation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051559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260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an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autocracy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the ruler has absolute power to do whatever they wish, including making and enforcing whatever laws they desire.</a:t>
            </a:r>
          </a:p>
          <a:p>
            <a:pPr marL="998952" marR="0" lvl="2" indent="-5290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Citizens living in an autocracy have very few rights, do not get to pick their leader, or get to vote on the laws that are made.</a:t>
            </a:r>
          </a:p>
          <a:p>
            <a:pPr marL="998952" marR="0" lvl="2" indent="-5290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Two types of autocracies: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dictatorships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one person</a:t>
            </a:r>
            <a:r>
              <a:rPr lang="en-US" sz="2400"/>
              <a:t>,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supported by the military, rules the country, and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absolute monarchies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where the sovereign gained their power through inheritance from the previous sovereign.</a:t>
            </a:r>
          </a:p>
          <a:p>
            <a:pPr marL="1517112" marR="0" lvl="3" indent="-52651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Both dictators and sovereigns serve as the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government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the person in charge of running the country day-to-day.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8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959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Types of Citizen Participation (cont.)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051559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425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an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oligarchy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a political party or other small group makes all the major decisions, with citizens having little choice but to go with the decisions of the group.</a:t>
            </a:r>
          </a:p>
          <a:p>
            <a:pPr marL="998952" marR="0" lvl="2" indent="-53730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While citizens do have more power since there are more people in control, a citizen’s right to choose their leader is limited.</a:t>
            </a:r>
          </a:p>
          <a:p>
            <a:pPr marL="538703" marR="0" lvl="0" indent="-534258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democracy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citizens have the power to choose their leaders.</a:t>
            </a:r>
          </a:p>
          <a:p>
            <a:pPr marL="998952" marR="0" lvl="2" indent="-53730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Citizens have the most power because they have the ability to vote for those who make laws.</a:t>
            </a:r>
          </a:p>
          <a:p>
            <a:pPr marL="998952" marR="0" lvl="2" indent="-53730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democracies allow citizens to vote on all decisions</a:t>
            </a:r>
            <a:r>
              <a:rPr lang="en-US" sz="2400"/>
              <a:t>.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/>
              <a:t>W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hile citizens in republics elect </a:t>
            </a:r>
            <a:r>
              <a:rPr lang="en-US" sz="2400"/>
              <a:t>representatives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vote for their interests.</a:t>
            </a:r>
          </a:p>
          <a:p>
            <a:pPr marL="998952" marR="0" lvl="2" indent="-53730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 republic, a head of government may be elected to manage the government day-to-day.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8" cy="99842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United Nations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29380" y="998425"/>
            <a:ext cx="8485236" cy="54765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228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World War I was often called “the war to end all wars”.</a:t>
            </a:r>
          </a:p>
          <a:p>
            <a:pPr marL="998952" marR="0" lvl="2" indent="-52587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ensure another war like this did not happen, a global organization, that would work to solve problems, was discussed.</a:t>
            </a:r>
          </a:p>
          <a:p>
            <a:pPr marL="998952" marR="0" lvl="2" indent="-52587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President Woodrow Wilson led the creation of the League of Nations in Switzerland, but it lost support from the United States Senate and could not prevent World War II.</a:t>
            </a:r>
          </a:p>
          <a:p>
            <a:pPr marL="538703" marR="0" lvl="0" indent="-522828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During World War II, representatives from 26 nations fighting the Axis powers met in Washington, DC, and signed a Declaration of the United Nations</a:t>
            </a:r>
            <a:r>
              <a:rPr lang="en-US" sz="2000"/>
              <a:t>. They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pledg</a:t>
            </a:r>
            <a:r>
              <a:rPr lang="en-US" sz="2000"/>
              <a:t>ed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their resources to defeat the Axis Powers and agree</a:t>
            </a:r>
            <a:r>
              <a:rPr lang="en-US" sz="2000"/>
              <a:t>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not to make separate peace.</a:t>
            </a:r>
          </a:p>
          <a:p>
            <a:pPr marL="538703" marR="0" lvl="0" indent="-522828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the war ended, the United Nations came into existence in New York City, after 51 nations agreed to its new charter.</a:t>
            </a:r>
          </a:p>
          <a:p>
            <a:pPr marL="998952" marR="0" lvl="2" indent="-52587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new charter called for: an Economic and Social council, an International Court of Justice, a Trusteeship Council to oversee colonial territories, and a Secretariat under a Secretary-General.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8" cy="99842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United Nations (cont.)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29380" y="998425"/>
            <a:ext cx="8485236" cy="54765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260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General Assembly and the Security Council are the two most visible parts of the United Nations.</a:t>
            </a:r>
          </a:p>
          <a:p>
            <a:pPr marL="538703" marR="0" lvl="0" indent="-5260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General Assembly, which includes all 193 member nations, conducts discussions on international issues, making up the policy-making body of the organization.</a:t>
            </a:r>
          </a:p>
          <a:p>
            <a:pPr marL="538703" marR="0" lvl="0" indent="-5260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Security Council has 15 members, 5 of which are permanent members.</a:t>
            </a:r>
          </a:p>
          <a:p>
            <a:pPr marL="998952" marR="0" lvl="2" indent="-5290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Permanent members: the United States, the United Kingdom, the Russian Federation, France, and China.</a:t>
            </a:r>
          </a:p>
          <a:p>
            <a:pPr marL="998952" marR="0" lvl="2" indent="-5290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other members are selected by the General Assembly and serve two-year rotating terms.</a:t>
            </a:r>
          </a:p>
          <a:p>
            <a:pPr marL="998952" marR="0" lvl="2" indent="-5290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Security Council is in charge of maintaining peace and security as well as deciding when and where a United Nations peacekeeping force should be sent.</a:t>
            </a:r>
          </a:p>
          <a:p>
            <a:pPr marL="538703" marR="0" lvl="0" indent="-5260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Some of the many issues the United Nations have tackled include: human rights, humanitarian needs, justice and international law, international peace and security, drug control, counterterrorism, climate change, advancement for women, aging, hunger, poverty, and refugees.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725881" y="6105653"/>
            <a:ext cx="2428387" cy="3693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Helvetica Neue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Two Types of Democracies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Why would a government choose one type of democracy over the other?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Two Types of Democracy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718909"/>
            <a:ext cx="8229600" cy="437709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parliamentary democracy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state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constitutional monarchy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presidential democracy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2811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3081527" y="4465673"/>
            <a:ext cx="5757673" cy="1508710"/>
          </a:xfrm>
          <a:prstGeom prst="rect">
            <a:avLst/>
          </a:prstGeom>
          <a:solidFill>
            <a:srgbClr val="10253F">
              <a:alpha val="81960"/>
            </a:srgbClr>
          </a:solidFill>
          <a:ln>
            <a:noFill/>
          </a:ln>
          <a:effectLst>
            <a:outerShdw blurRad="152400" dist="250189" dir="8460000" rotWithShape="0">
              <a:srgbClr val="000000">
                <a:alpha val="27843"/>
              </a:srgbClr>
            </a:outerShdw>
          </a:effectLst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081528" y="4551412"/>
            <a:ext cx="5766457" cy="132343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What Is Government?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Distribution of Power in Government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Citizen Participation in Government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Two Types of Democracies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55496" y="6521548"/>
            <a:ext cx="183700" cy="30777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400" b="1" i="0" u="none" strike="noStrike" cap="non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3349" y="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Forms of Democracy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051559"/>
            <a:ext cx="8229600" cy="54765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Like we stated before, a democratic government is one in which citizens vote on laws and make decisions in the government.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However, there are two major forms of democratic governments: parliamentary and presidential.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Each are designed to represent and protect the people of their country.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3349" y="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Parliamentary Democracy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051559"/>
            <a:ext cx="8229600" cy="54765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133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parliamentary democracy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the citizens vote for representatives from a few political parties to form a parliament.</a:t>
            </a:r>
          </a:p>
          <a:p>
            <a:pPr marL="538703" marR="0" lvl="0" indent="-5133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Parliament’s purpose is to make and carry out the laws of the country.</a:t>
            </a:r>
          </a:p>
          <a:p>
            <a:pPr marL="538703" marR="0" lvl="0" indent="-5133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party with the majority of members after voting gets to pick the head of government, who holds power for however long their term allows.</a:t>
            </a:r>
          </a:p>
          <a:p>
            <a:pPr marL="538703" marR="0" lvl="0" indent="-5133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There is typically also a position called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state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is </a:t>
            </a:r>
            <a:r>
              <a:rPr lang="en-US" sz="2400"/>
              <a:t>usually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 leader who has very little power.</a:t>
            </a:r>
          </a:p>
          <a:p>
            <a:pPr marL="998952" marR="0" lvl="2" indent="-5163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Australia’s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constitutional monarchy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has a sovereign as head of state, whose powers are limited by the constitution.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3349" y="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en-US"/>
              <a:t>residential</a:t>
            </a: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Democracy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143001"/>
            <a:ext cx="8229600" cy="538511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presidential democracy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citizens elect the president as head of government. 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legislative and executive branches are separate and can stop the other branches’ powers if </a:t>
            </a:r>
            <a:r>
              <a:rPr lang="en-US" sz="3300"/>
              <a:t>necessary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legislature cannot dismiss the president, and the president cannot dismiss the legislature.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621706" y="6105653"/>
            <a:ext cx="2428387" cy="3693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Helvetica Neue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652811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609600" y="5428946"/>
            <a:ext cx="7924799" cy="83099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Image Credits: 1 by Kevin McCoy, https://commons.wikimedia.org/w/index.php?curid=106463, all others Wikimedia Commons. Maps ©2017 Clairmont Press.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What Is Government?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purpose of government?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What Is Government?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sovereignty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legislative branch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executive branch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judicial branch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0" y="42417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Forms of Government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058544"/>
            <a:ext cx="8229600" cy="541169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43771" marR="0" lvl="0" indent="-72472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 system by which a country is organized, from the earliest of tribes to the most powerful nations today.</a:t>
            </a:r>
          </a:p>
          <a:p>
            <a:pPr marL="743771" marR="0" lvl="0" indent="-72472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create governments to keep civil order and to protect the people, but there are many different responses to the question of what rules should be made</a:t>
            </a:r>
            <a:r>
              <a:rPr lang="en-US" sz="2400"/>
              <a:t>.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/>
              <a:t>This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has led to the creation of many types of governments.</a:t>
            </a:r>
          </a:p>
          <a:p>
            <a:pPr marL="743771" marR="0" lvl="0" indent="-72472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idea of government began when people discovered that protection was easier if they stayed together and elected a leader.</a:t>
            </a:r>
          </a:p>
          <a:p>
            <a:pPr marL="1204020" marR="0" lvl="2" indent="-72777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idea of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sovereignty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or right of a group to be free from outside interference, has led governments to build defenses against possible attackers.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42417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Branches of Government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058544"/>
            <a:ext cx="8229600" cy="541169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43771" marR="0" lvl="0" indent="-7310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 functions are usually separated into three branches: legislative, executive, and judicial.</a:t>
            </a:r>
          </a:p>
          <a:p>
            <a:pPr marL="768591" marR="0" lvl="1" indent="-74319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legislative branch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 typically made up of elected members and is supposed to make laws for the country, with either one or two groupings of members.</a:t>
            </a:r>
          </a:p>
          <a:p>
            <a:pPr marL="768591" marR="0" lvl="1" indent="-74319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executive branch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’s job is to enforce laws passed by the legislative branch and deal with foreign nations.</a:t>
            </a:r>
          </a:p>
          <a:p>
            <a:pPr marL="768591" marR="0" lvl="1" indent="-74319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judicial branch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 in charge of the courts in a country that settles disputes among citizens and between citizens and the government.</a:t>
            </a:r>
          </a:p>
          <a:p>
            <a:pPr marL="1204020" marR="0" lvl="2" indent="-7341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Its main purpose is to interpret laws of a country and apply them to court cases.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6621706" y="6105653"/>
            <a:ext cx="2428387" cy="3693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Helvetica Neue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24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Distribution of Power in Government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some ways governments distribute power?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24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Distribution of Power in Government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8229600" cy="434644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unitary government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confederation government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government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-91440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Distribution of Power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3349" y="964791"/>
            <a:ext cx="8229600" cy="550487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93955" marR="0" lvl="0" indent="-59395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must decide how to set up their government, and countries must decide how to organize and distribute power.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Power can be held completely by the central government, or it can be spread among the lower levels of government.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Governments can be unitary, confederation, or federal.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98148"/>
              <a:buFont typeface="Noto Sans Symbols"/>
              <a:buNone/>
            </a:pPr>
            <a:endParaRPr sz="265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1538</Words>
  <Application>Microsoft Macintosh PowerPoint</Application>
  <PresentationFormat>On-screen Show (4:3)</PresentationFormat>
  <Paragraphs>140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 Neue</vt:lpstr>
      <vt:lpstr>Noto Sans Symbols</vt:lpstr>
      <vt:lpstr>Trebuchet MS</vt:lpstr>
      <vt:lpstr>Office Theme</vt:lpstr>
      <vt:lpstr>PowerPoint Presentation</vt:lpstr>
      <vt:lpstr>PowerPoint Presentation</vt:lpstr>
      <vt:lpstr>Section 1: What Is Government?</vt:lpstr>
      <vt:lpstr>Section 1: What Is Government?</vt:lpstr>
      <vt:lpstr>Forms of Government</vt:lpstr>
      <vt:lpstr>Branches of Government</vt:lpstr>
      <vt:lpstr>Section 2: Distribution of Power in Government</vt:lpstr>
      <vt:lpstr>Section 2: Distribution of Power in Government</vt:lpstr>
      <vt:lpstr>The Distribution of Power</vt:lpstr>
      <vt:lpstr>Levels of Government</vt:lpstr>
      <vt:lpstr>Section 3: Citizen Participation in Government</vt:lpstr>
      <vt:lpstr>Section 3: Citizen Participation in Government</vt:lpstr>
      <vt:lpstr>The Power of the Citizens</vt:lpstr>
      <vt:lpstr>Types of Citizen Participation</vt:lpstr>
      <vt:lpstr>Types of Citizen Participation (cont.)</vt:lpstr>
      <vt:lpstr>The United Nations</vt:lpstr>
      <vt:lpstr>The United Nations (cont.)</vt:lpstr>
      <vt:lpstr>Section 4: Two Types of Democracies</vt:lpstr>
      <vt:lpstr>Section 4: Two Types of Democracy</vt:lpstr>
      <vt:lpstr>Forms of Democracy</vt:lpstr>
      <vt:lpstr>Parliamentary Democracy</vt:lpstr>
      <vt:lpstr>Presidential Democracy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3</cp:revision>
  <dcterms:modified xsi:type="dcterms:W3CDTF">2020-03-14T18:00:56Z</dcterms:modified>
</cp:coreProperties>
</file>