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117" d="100"/>
          <a:sy n="117"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 name="Shape 4"/>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0"/>
              </a:spcBef>
              <a:buChar char="●"/>
              <a:defRPr sz="1200" b="0" i="0" u="none" strike="noStrike" cap="none">
                <a:latin typeface="Calibri"/>
                <a:ea typeface="Calibri"/>
                <a:cs typeface="Calibri"/>
                <a:sym typeface="Calibri"/>
              </a:defRPr>
            </a:lvl1pPr>
            <a:lvl2pPr marL="457200" marR="0" lvl="1" indent="228600" algn="l" rtl="0">
              <a:spcBef>
                <a:spcPts val="0"/>
              </a:spcBef>
              <a:buChar char="○"/>
              <a:defRPr sz="1200" b="0" i="0" u="none" strike="noStrike" cap="none">
                <a:latin typeface="Calibri"/>
                <a:ea typeface="Calibri"/>
                <a:cs typeface="Calibri"/>
                <a:sym typeface="Calibri"/>
              </a:defRPr>
            </a:lvl2pPr>
            <a:lvl3pPr marL="914400" marR="0" lvl="2" indent="457200" algn="l" rtl="0">
              <a:spcBef>
                <a:spcPts val="0"/>
              </a:spcBef>
              <a:buChar char="■"/>
              <a:defRPr sz="1200" b="0" i="0" u="none" strike="noStrike" cap="none">
                <a:latin typeface="Calibri"/>
                <a:ea typeface="Calibri"/>
                <a:cs typeface="Calibri"/>
                <a:sym typeface="Calibri"/>
              </a:defRPr>
            </a:lvl3pPr>
            <a:lvl4pPr marL="1371600" marR="0" lvl="3" indent="685800" algn="l" rtl="0">
              <a:spcBef>
                <a:spcPts val="0"/>
              </a:spcBef>
              <a:buChar char="●"/>
              <a:defRPr sz="1200" b="0" i="0" u="none" strike="noStrike" cap="none">
                <a:latin typeface="Calibri"/>
                <a:ea typeface="Calibri"/>
                <a:cs typeface="Calibri"/>
                <a:sym typeface="Calibri"/>
              </a:defRPr>
            </a:lvl4pPr>
            <a:lvl5pPr marL="1828800" marR="0" lvl="4" indent="914400" algn="l" rtl="0">
              <a:spcBef>
                <a:spcPts val="0"/>
              </a:spcBef>
              <a:buChar char="○"/>
              <a:defRPr sz="1200" b="0" i="0" u="none" strike="noStrike" cap="none">
                <a:latin typeface="Calibri"/>
                <a:ea typeface="Calibri"/>
                <a:cs typeface="Calibri"/>
                <a:sym typeface="Calibri"/>
              </a:defRPr>
            </a:lvl5pPr>
            <a:lvl6pPr marL="2286000" marR="0" lvl="5" indent="1143000" algn="l" rtl="0">
              <a:spcBef>
                <a:spcPts val="0"/>
              </a:spcBef>
              <a:buChar char="■"/>
              <a:defRPr sz="1200" b="0" i="0" u="none" strike="noStrike" cap="none">
                <a:latin typeface="Calibri"/>
                <a:ea typeface="Calibri"/>
                <a:cs typeface="Calibri"/>
                <a:sym typeface="Calibri"/>
              </a:defRPr>
            </a:lvl6pPr>
            <a:lvl7pPr marL="2743200" marR="0" lvl="6" indent="1371600" algn="l" rtl="0">
              <a:spcBef>
                <a:spcPts val="0"/>
              </a:spcBef>
              <a:buChar char="●"/>
              <a:defRPr sz="1200" b="0" i="0" u="none" strike="noStrike" cap="none">
                <a:latin typeface="Calibri"/>
                <a:ea typeface="Calibri"/>
                <a:cs typeface="Calibri"/>
                <a:sym typeface="Calibri"/>
              </a:defRPr>
            </a:lvl7pPr>
            <a:lvl8pPr marL="3200400" marR="0" lvl="7" indent="1600200" algn="l" rtl="0">
              <a:spcBef>
                <a:spcPts val="0"/>
              </a:spcBef>
              <a:buChar char="○"/>
              <a:defRPr sz="1200" b="0" i="0" u="none" strike="noStrike" cap="none">
                <a:latin typeface="Calibri"/>
                <a:ea typeface="Calibri"/>
                <a:cs typeface="Calibri"/>
                <a:sym typeface="Calibri"/>
              </a:defRPr>
            </a:lvl8pPr>
            <a:lvl9pPr marL="3657600" marR="0" lvl="8" indent="1828800" algn="l" rtl="0">
              <a:spcBef>
                <a:spcPts val="0"/>
              </a:spcBef>
              <a:buChar char="■"/>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Shape 3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 name="Shape 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9" name="Shape 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75" name="Shape 1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1" name="Shape 2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55" name="Shape 2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Shape 275"/>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54" name="Shape 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1" name="Shape 3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1" name="Shape 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68" name="Shape 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914400" y="4343400"/>
            <a:ext cx="5029199" cy="4114800"/>
          </a:xfrm>
          <a:prstGeom prst="rect">
            <a:avLst/>
          </a:prstGeom>
        </p:spPr>
        <p:txBody>
          <a:bodyPr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a:gsLst>
            <a:gs pos="0">
              <a:srgbClr val="BCC8E5"/>
            </a:gs>
            <a:gs pos="40000">
              <a:srgbClr val="B1BEE1"/>
            </a:gs>
            <a:gs pos="100000">
              <a:srgbClr val="00224B"/>
            </a:gs>
          </a:gsLst>
          <a:path path="circle">
            <a:fillToRect l="50000" t="50000" r="50000" b="50000"/>
          </a:path>
          <a:tileRect/>
        </a:gradFill>
        <a:effectLst/>
      </p:bgPr>
    </p:bg>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FFFFFF"/>
              </a:buClr>
              <a:buFont typeface="Trebuchet MS"/>
              <a:buNone/>
              <a:defRPr sz="4400" b="1"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2" name="Shape 12"/>
          <p:cNvSpPr txBox="1">
            <a:spLocks noGrp="1"/>
          </p:cNvSpPr>
          <p:nvPr>
            <p:ph type="body"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1pPr>
            <a:lvl2pPr marL="0" marR="0" lvl="1"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2pPr>
            <a:lvl3pPr marL="0" marR="0" lvl="2"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3pPr>
            <a:lvl4pPr marL="0" marR="0" lvl="3"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4pPr>
            <a:lvl5pPr marL="0" marR="0" lvl="4" indent="0" algn="ctr" rtl="0">
              <a:lnSpc>
                <a:spcPct val="100000"/>
              </a:lnSpc>
              <a:spcBef>
                <a:spcPts val="700"/>
              </a:spcBef>
              <a:spcAft>
                <a:spcPts val="0"/>
              </a:spcAft>
              <a:buClr>
                <a:srgbClr val="FFFFFF"/>
              </a:buClr>
              <a:buFont typeface="Noto Sans Symbols"/>
              <a:buNone/>
              <a:defRPr sz="3200" b="0" i="0" u="none" strike="noStrike" cap="none">
                <a:solidFill>
                  <a:srgbClr val="FFFFFF"/>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3" name="Shape 13"/>
          <p:cNvSpPr txBox="1">
            <a:spLocks noGrp="1"/>
          </p:cNvSpPr>
          <p:nvPr>
            <p:ph type="sldNum" idx="12"/>
          </p:nvPr>
        </p:nvSpPr>
        <p:spPr>
          <a:xfrm>
            <a:off x="86791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000000"/>
              </a:buClr>
              <a:buSzPct val="25000"/>
              <a:buFont typeface="Calibri"/>
              <a:buNone/>
            </a:pPr>
            <a:fld id="{00000000-1234-1234-1234-123412341234}" type="slidenum">
              <a:rPr lang="en-US" sz="1400" b="1" i="0" u="none" strike="noStrike" cap="none">
                <a:solidFill>
                  <a:srgbClr val="000000"/>
                </a:solidFill>
                <a:latin typeface="Calibri"/>
                <a:ea typeface="Calibri"/>
                <a:cs typeface="Calibri"/>
                <a:sym typeface="Calibri"/>
              </a:rPr>
              <a:t>‹#›</a:t>
            </a:fld>
            <a:endParaRPr lang="en-US" sz="1400" b="1"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16" name="Shape 16"/>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17" name="Shape 17"/>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p:spTree>
      <p:nvGrpSpPr>
        <p:cNvPr id="1" name="Shape 18"/>
        <p:cNvGrpSpPr/>
        <p:nvPr/>
      </p:nvGrpSpPr>
      <p:grpSpPr>
        <a:xfrm>
          <a:off x="0" y="0"/>
          <a:ext cx="0" cy="0"/>
          <a:chOff x="0" y="0"/>
          <a:chExt cx="0" cy="0"/>
        </a:xfrm>
      </p:grpSpPr>
      <p:sp>
        <p:nvSpPr>
          <p:cNvPr id="19" name="Shape 1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ntent">
    <p:spTree>
      <p:nvGrpSpPr>
        <p:cNvPr id="1" name="Shape 20"/>
        <p:cNvGrpSpPr/>
        <p:nvPr/>
      </p:nvGrpSpPr>
      <p:grpSpPr>
        <a:xfrm>
          <a:off x="0" y="0"/>
          <a:ext cx="0" cy="0"/>
          <a:chOff x="0" y="0"/>
          <a:chExt cx="0" cy="0"/>
        </a:xfrm>
      </p:grpSpPr>
      <p:sp>
        <p:nvSpPr>
          <p:cNvPr id="21" name="Shape 21"/>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1pPr>
            <a:lvl2pPr marL="790575" marR="0" lvl="1" indent="-155575"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2pPr>
            <a:lvl3pPr marL="1234438" marR="0" lvl="2" indent="-142238"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3pPr>
            <a:lvl4pPr marL="1727200" marR="0" lvl="3"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4pPr>
            <a:lvl5pPr marL="2184400" marR="0" lvl="4" indent="-177800" algn="l" rtl="0">
              <a:lnSpc>
                <a:spcPct val="100000"/>
              </a:lnSpc>
              <a:spcBef>
                <a:spcPts val="600"/>
              </a:spcBef>
              <a:spcAft>
                <a:spcPts val="0"/>
              </a:spcAft>
              <a:buClr>
                <a:srgbClr val="000000"/>
              </a:buClr>
              <a:buSzPct val="100000"/>
              <a:buFont typeface="Noto Sans Symbols"/>
              <a:buChar char="•"/>
              <a:defRPr sz="28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2" name="Shape 22"/>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3" name="Shape 23"/>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1pPr>
            <a:lvl2pPr marL="0" marR="0" lvl="1"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2pPr>
            <a:lvl3pPr marL="0" marR="0" lvl="2"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3pPr>
            <a:lvl4pPr marL="0" marR="0" lvl="3"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4pPr>
            <a:lvl5pPr marL="0" marR="0" lvl="4" indent="0" algn="l" rtl="0">
              <a:lnSpc>
                <a:spcPct val="100000"/>
              </a:lnSpc>
              <a:spcBef>
                <a:spcPts val="500"/>
              </a:spcBef>
              <a:spcAft>
                <a:spcPts val="0"/>
              </a:spcAft>
              <a:buClr>
                <a:srgbClr val="000000"/>
              </a:buClr>
              <a:buFont typeface="Noto Sans Symbols"/>
              <a:buNone/>
              <a:defRPr sz="2400" b="1"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7" name="Shape 27"/>
          <p:cNvSpPr txBox="1">
            <a:spLocks noGrp="1"/>
          </p:cNvSpPr>
          <p:nvPr>
            <p:ph type="body" idx="2"/>
          </p:nvPr>
        </p:nvSpPr>
        <p:spPr>
          <a:xfrm>
            <a:off x="4645025" y="1535112"/>
            <a:ext cx="4041774" cy="639763"/>
          </a:xfrm>
          <a:prstGeom prst="rect">
            <a:avLst/>
          </a:prstGeom>
          <a:noFill/>
          <a:ln>
            <a:noFill/>
          </a:ln>
        </p:spPr>
        <p:txBody>
          <a:bodyPr lIns="91425" tIns="91425" rIns="91425" bIns="91425" anchor="b"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28" name="Shape 28"/>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5"/>
        <p:cNvGrpSpPr/>
        <p:nvPr/>
      </p:nvGrpSpPr>
      <p:grpSpPr>
        <a:xfrm>
          <a:off x="0" y="0"/>
          <a:ext cx="0" cy="0"/>
          <a:chOff x="0" y="0"/>
          <a:chExt cx="0" cy="0"/>
        </a:xfrm>
      </p:grpSpPr>
      <p:sp>
        <p:nvSpPr>
          <p:cNvPr id="6" name="Shape 6"/>
          <p:cNvSpPr/>
          <p:nvPr/>
        </p:nvSpPr>
        <p:spPr>
          <a:xfrm>
            <a:off x="0" y="6477000"/>
            <a:ext cx="9144000" cy="381000"/>
          </a:xfrm>
          <a:prstGeom prst="rect">
            <a:avLst/>
          </a:prstGeom>
          <a:gradFill>
            <a:gsLst>
              <a:gs pos="0">
                <a:srgbClr val="2E5E97"/>
              </a:gs>
              <a:gs pos="80000">
                <a:srgbClr val="3C7BC7"/>
              </a:gs>
              <a:gs pos="100000">
                <a:srgbClr val="3A7CCA"/>
              </a:gs>
            </a:gsLst>
            <a:lin ang="16200000" scaled="0"/>
          </a:gradFill>
          <a:ln>
            <a:noFill/>
          </a:ln>
          <a:effectLst>
            <a:outerShdw blurRad="38100" dist="23000" dir="5400000" rotWithShape="0">
              <a:srgbClr val="000000">
                <a:alpha val="34901"/>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7" name="Shape 7"/>
          <p:cNvSpPr txBox="1">
            <a:spLocks noGrp="1"/>
          </p:cNvSpPr>
          <p:nvPr>
            <p:ph type="title"/>
          </p:nvPr>
        </p:nvSpPr>
        <p:spPr>
          <a:xfrm>
            <a:off x="457200" y="274637"/>
            <a:ext cx="8229600" cy="1143001"/>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1pPr>
            <a:lvl2pPr marL="0" marR="0" lvl="1"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2pPr>
            <a:lvl3pPr marL="0" marR="0" lvl="2"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3pPr>
            <a:lvl4pPr marL="0" marR="0" lvl="3"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4pPr>
            <a:lvl5pPr marL="0" marR="0" lvl="4"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5pPr>
            <a:lvl6pPr marL="0" marR="0" lvl="5"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6pPr>
            <a:lvl7pPr marL="0" marR="0" lvl="6"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7pPr>
            <a:lvl8pPr marL="0" marR="0" lvl="7"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8pPr>
            <a:lvl9pPr marL="0" marR="0" lvl="8" indent="0" algn="ctr" rtl="0">
              <a:lnSpc>
                <a:spcPct val="100000"/>
              </a:lnSpc>
              <a:spcBef>
                <a:spcPts val="0"/>
              </a:spcBef>
              <a:spcAft>
                <a:spcPts val="0"/>
              </a:spcAft>
              <a:buClr>
                <a:srgbClr val="000000"/>
              </a:buClr>
              <a:buFont typeface="Trebuchet MS"/>
              <a:buNone/>
              <a:defRPr sz="4400" b="1" i="0" u="none" strike="noStrike" cap="none">
                <a:solidFill>
                  <a:srgbClr val="000000"/>
                </a:solidFill>
                <a:latin typeface="Trebuchet MS"/>
                <a:ea typeface="Trebuchet MS"/>
                <a:cs typeface="Trebuchet MS"/>
                <a:sym typeface="Trebuchet MS"/>
              </a:defRPr>
            </a:lvl9pPr>
          </a:lstStyle>
          <a:p>
            <a:endParaRPr/>
          </a:p>
        </p:txBody>
      </p:sp>
      <p:sp>
        <p:nvSpPr>
          <p:cNvPr id="8" name="Shape 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758951" marR="0" lvl="0" indent="-55575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1pPr>
            <a:lvl2pPr marL="783771" marR="0" lvl="1" indent="-123371"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2pPr>
            <a:lvl3pPr marL="1219200" marR="0" lvl="2" indent="-10160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3pPr>
            <a:lvl4pPr marL="1737360" marR="0" lvl="3"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4pPr>
            <a:lvl5pPr marL="2194560" marR="0" lvl="4"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5pPr>
            <a:lvl6pPr marL="2651760" marR="0" lvl="5"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6pPr>
            <a:lvl7pPr marL="3108960" marR="0" lvl="6" indent="-162560"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7pPr>
            <a:lvl8pPr marL="3566159" marR="0" lvl="7"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8pPr>
            <a:lvl9pPr marL="4023359" marR="0" lvl="8" indent="-162559" algn="l" rtl="0">
              <a:lnSpc>
                <a:spcPct val="80000"/>
              </a:lnSpc>
              <a:spcBef>
                <a:spcPts val="700"/>
              </a:spcBef>
              <a:spcAft>
                <a:spcPts val="0"/>
              </a:spcAft>
              <a:buClr>
                <a:srgbClr val="000000"/>
              </a:buClr>
              <a:buSzPct val="100000"/>
              <a:buFont typeface="Noto Sans Symbols"/>
              <a:buChar char="●"/>
              <a:defRPr sz="3200" b="0" i="0" u="none" strike="noStrike" cap="none">
                <a:solidFill>
                  <a:srgbClr val="000000"/>
                </a:solidFill>
                <a:latin typeface="Trebuchet MS"/>
                <a:ea typeface="Trebuchet MS"/>
                <a:cs typeface="Trebuchet MS"/>
                <a:sym typeface="Trebuchet MS"/>
              </a:defRPr>
            </a:lvl9pPr>
          </a:lstStyle>
          <a:p>
            <a:endParaRPr/>
          </a:p>
        </p:txBody>
      </p:sp>
      <p:sp>
        <p:nvSpPr>
          <p:cNvPr id="9" name="Shape 9"/>
          <p:cNvSpPr txBox="1">
            <a:spLocks noGrp="1"/>
          </p:cNvSpPr>
          <p:nvPr>
            <p:ph type="sldNum" idx="12"/>
          </p:nvPr>
        </p:nvSpPr>
        <p:spPr>
          <a:xfrm>
            <a:off x="8526702" y="6528117"/>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a:t>
            </a:fld>
            <a:endParaRPr lang="en-US" sz="1400" b="1" i="0" u="none" strike="noStrike" cap="none">
              <a:solidFill>
                <a:srgbClr val="FFFFFF"/>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ppt/slides/slide30.x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ppt/slides/slide25.xml" TargetMode="External"/><Relationship Id="rId5" Type="http://schemas.openxmlformats.org/officeDocument/2006/relationships/hyperlink" Target="http://ppt/slides/slide14.xml" TargetMode="External"/><Relationship Id="rId4" Type="http://schemas.openxmlformats.org/officeDocument/2006/relationships/hyperlink" Target="http://ppt/slides/slide3.x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ppt/slides/slide2.x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32"/>
        <p:cNvGrpSpPr/>
        <p:nvPr/>
      </p:nvGrpSpPr>
      <p:grpSpPr>
        <a:xfrm>
          <a:off x="0" y="0"/>
          <a:ext cx="0" cy="0"/>
          <a:chOff x="0" y="0"/>
          <a:chExt cx="0" cy="0"/>
        </a:xfrm>
      </p:grpSpPr>
      <p:pic>
        <p:nvPicPr>
          <p:cNvPr id="33" name="Shape 33"/>
          <p:cNvPicPr preferRelativeResize="0"/>
          <p:nvPr/>
        </p:nvPicPr>
        <p:blipFill rotWithShape="1">
          <a:blip r:embed="rId3">
            <a:alphaModFix/>
          </a:blip>
          <a:srcRect/>
          <a:stretch/>
        </p:blipFill>
        <p:spPr>
          <a:xfrm>
            <a:off x="0" y="0"/>
            <a:ext cx="9144000" cy="6486569"/>
          </a:xfrm>
          <a:prstGeom prst="rect">
            <a:avLst/>
          </a:prstGeom>
          <a:noFill/>
          <a:ln>
            <a:noFill/>
          </a:ln>
        </p:spPr>
      </p:pic>
      <p:sp>
        <p:nvSpPr>
          <p:cNvPr id="34" name="Shape 34"/>
          <p:cNvSpPr/>
          <p:nvPr/>
        </p:nvSpPr>
        <p:spPr>
          <a:xfrm>
            <a:off x="1377" y="4916912"/>
            <a:ext cx="9141245" cy="1569656"/>
          </a:xfrm>
          <a:prstGeom prst="rect">
            <a:avLst/>
          </a:prstGeom>
          <a:solidFill>
            <a:srgbClr val="DCE6F2">
              <a:alpha val="17647"/>
            </a:srgbClr>
          </a:solid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Chapter 4:</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The Geography and History of Southwest Asia</a:t>
            </a:r>
          </a:p>
          <a:p>
            <a:pPr marL="0" marR="0" lvl="0" indent="0" algn="r" rtl="0">
              <a:lnSpc>
                <a:spcPct val="100000"/>
              </a:lnSpc>
              <a:spcBef>
                <a:spcPts val="0"/>
              </a:spcBef>
              <a:spcAft>
                <a:spcPts val="0"/>
              </a:spcAft>
              <a:buClr>
                <a:srgbClr val="FFFFFF"/>
              </a:buClr>
              <a:buSzPct val="25000"/>
              <a:buFont typeface="Trebuchet MS"/>
              <a:buNone/>
            </a:pPr>
            <a:r>
              <a:rPr lang="en-US" sz="3200" b="0" i="0" u="none" strike="noStrike" cap="none">
                <a:solidFill>
                  <a:srgbClr val="FFFFFF"/>
                </a:solidFill>
                <a:latin typeface="Trebuchet MS"/>
                <a:ea typeface="Trebuchet MS"/>
                <a:cs typeface="Trebuchet MS"/>
                <a:sym typeface="Trebuchet MS"/>
              </a:rPr>
              <a:t>STUDY PRESENTATION</a:t>
            </a:r>
          </a:p>
        </p:txBody>
      </p:sp>
      <p:sp>
        <p:nvSpPr>
          <p:cNvPr id="35" name="Shape 35"/>
          <p:cNvSpPr/>
          <p:nvPr/>
        </p:nvSpPr>
        <p:spPr>
          <a:xfrm>
            <a:off x="7543800" y="6545789"/>
            <a:ext cx="1600199" cy="226983"/>
          </a:xfrm>
          <a:prstGeom prst="rect">
            <a:avLst/>
          </a:prstGeom>
          <a:noFill/>
          <a:ln>
            <a:noFill/>
          </a:ln>
        </p:spPr>
        <p:txBody>
          <a:bodyPr lIns="45700" tIns="45700" rIns="45700" bIns="45700" anchor="t" anchorCtr="0">
            <a:noAutofit/>
          </a:bodyPr>
          <a:lstStyle/>
          <a:p>
            <a:pPr marL="0" marR="0" lvl="0" indent="0" algn="r" rtl="0">
              <a:lnSpc>
                <a:spcPct val="100000"/>
              </a:lnSpc>
              <a:spcBef>
                <a:spcPts val="0"/>
              </a:spcBef>
              <a:spcAft>
                <a:spcPts val="0"/>
              </a:spcAft>
              <a:buClr>
                <a:srgbClr val="FFFFFF"/>
              </a:buClr>
              <a:buSzPct val="25000"/>
              <a:buFont typeface="Arial"/>
              <a:buNone/>
            </a:pPr>
            <a:r>
              <a:rPr lang="en-US" sz="1000" b="0" i="0" u="none" strike="noStrike" cap="none">
                <a:solidFill>
                  <a:srgbClr val="FFFFFF"/>
                </a:solidFill>
                <a:latin typeface="Arial"/>
                <a:ea typeface="Arial"/>
                <a:cs typeface="Arial"/>
                <a:sym typeface="Arial"/>
              </a:rPr>
              <a:t>© 2020 </a:t>
            </a:r>
            <a:r>
              <a:rPr lang="en-US" sz="1000" b="0" i="0" u="none" strike="noStrike" cap="none" dirty="0">
                <a:solidFill>
                  <a:srgbClr val="FFFFFF"/>
                </a:solidFill>
                <a:latin typeface="Arial"/>
                <a:ea typeface="Arial"/>
                <a:cs typeface="Arial"/>
                <a:sym typeface="Arial"/>
              </a:rPr>
              <a:t>Clairmont Press</a:t>
            </a:r>
          </a:p>
        </p:txBody>
      </p:sp>
      <p:pic>
        <p:nvPicPr>
          <p:cNvPr id="36" name="Shape 36"/>
          <p:cNvPicPr preferRelativeResize="0"/>
          <p:nvPr/>
        </p:nvPicPr>
        <p:blipFill rotWithShape="1">
          <a:blip r:embed="rId4">
            <a:alphaModFix/>
          </a:blip>
          <a:srcRect/>
          <a:stretch/>
        </p:blipFill>
        <p:spPr>
          <a:xfrm>
            <a:off x="236305" y="381141"/>
            <a:ext cx="5476125" cy="140482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p:tgtEl>
                                          <p:spTgt spid="3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0" y="0"/>
            <a:ext cx="9144000" cy="98631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Deserts in Southwest Asia</a:t>
            </a:r>
          </a:p>
        </p:txBody>
      </p:sp>
      <p:sp>
        <p:nvSpPr>
          <p:cNvPr id="99" name="Shape 99"/>
          <p:cNvSpPr txBox="1">
            <a:spLocks noGrp="1"/>
          </p:cNvSpPr>
          <p:nvPr>
            <p:ph type="body" idx="1"/>
          </p:nvPr>
        </p:nvSpPr>
        <p:spPr>
          <a:xfrm>
            <a:off x="457200" y="1084950"/>
            <a:ext cx="8229600" cy="5443164"/>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Despite having many large bodies of water around it, Southwest Asia is still very dry.</a:t>
            </a:r>
          </a:p>
          <a:p>
            <a:pPr marL="1150894" marR="0" lvl="2" indent="-693694" algn="l" rtl="0">
              <a:lnSpc>
                <a:spcPct val="8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Mountain ranges block any potential rainfall coming from the coast, making much of the interior desert.</a:t>
            </a:r>
          </a:p>
          <a:p>
            <a:pPr marL="1150894" marR="0" lvl="2" indent="-693694" algn="l" rtl="0">
              <a:lnSpc>
                <a:spcPct val="8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Areas in the interior, that have access to water, have grown and developed.</a:t>
            </a:r>
          </a:p>
          <a:p>
            <a:pPr marL="690645" marR="0" lvl="0" indent="-690645" algn="l" rtl="0">
              <a:lnSpc>
                <a:spcPct val="80000"/>
              </a:lnSpc>
              <a:spcBef>
                <a:spcPts val="60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The largest all-sand desert in the world, called Rub al-Khali or “Empty Quarter”, is located on the Arabian Peninsula.</a:t>
            </a:r>
          </a:p>
          <a:p>
            <a:pPr marL="1150894" marR="0" lvl="2" indent="-693694" algn="l" rtl="0">
              <a:lnSpc>
                <a:spcPct val="8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The Syrian Desert, located between Syria and Iraq, is also a large desert.</a:t>
            </a:r>
          </a:p>
        </p:txBody>
      </p:sp>
      <p:sp>
        <p:nvSpPr>
          <p:cNvPr id="100" name="Shape 100"/>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10</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anim calcmode="lin" valueType="num">
                                      <p:cBhvr additive="base">
                                        <p:cTn id="7" dur="500"/>
                                        <p:tgtEl>
                                          <p:spTgt spid="9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9">
                                            <p:txEl>
                                              <p:pRg st="1" end="1"/>
                                            </p:txEl>
                                          </p:spTgt>
                                        </p:tgtEl>
                                        <p:attrNameLst>
                                          <p:attrName>style.visibility</p:attrName>
                                        </p:attrNameLst>
                                      </p:cBhvr>
                                      <p:to>
                                        <p:strVal val="visible"/>
                                      </p:to>
                                    </p:set>
                                    <p:anim calcmode="lin" valueType="num">
                                      <p:cBhvr additive="base">
                                        <p:cTn id="10" dur="500"/>
                                        <p:tgtEl>
                                          <p:spTgt spid="9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99">
                                            <p:txEl>
                                              <p:pRg st="2" end="2"/>
                                            </p:txEl>
                                          </p:spTgt>
                                        </p:tgtEl>
                                        <p:attrNameLst>
                                          <p:attrName>style.visibility</p:attrName>
                                        </p:attrNameLst>
                                      </p:cBhvr>
                                      <p:to>
                                        <p:strVal val="visible"/>
                                      </p:to>
                                    </p:set>
                                    <p:anim calcmode="lin" valueType="num">
                                      <p:cBhvr additive="base">
                                        <p:cTn id="13" dur="500"/>
                                        <p:tgtEl>
                                          <p:spTgt spid="9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99">
                                            <p:txEl>
                                              <p:pRg st="3" end="3"/>
                                            </p:txEl>
                                          </p:spTgt>
                                        </p:tgtEl>
                                        <p:attrNameLst>
                                          <p:attrName>style.visibility</p:attrName>
                                        </p:attrNameLst>
                                      </p:cBhvr>
                                      <p:to>
                                        <p:strVal val="visible"/>
                                      </p:to>
                                    </p:set>
                                    <p:anim calcmode="lin" valueType="num">
                                      <p:cBhvr additive="base">
                                        <p:cTn id="16" dur="500"/>
                                        <p:tgtEl>
                                          <p:spTgt spid="9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99">
                                            <p:txEl>
                                              <p:pRg st="4" end="4"/>
                                            </p:txEl>
                                          </p:spTgt>
                                        </p:tgtEl>
                                        <p:attrNameLst>
                                          <p:attrName>style.visibility</p:attrName>
                                        </p:attrNameLst>
                                      </p:cBhvr>
                                      <p:to>
                                        <p:strVal val="visible"/>
                                      </p:to>
                                    </p:set>
                                    <p:anim calcmode="lin" valueType="num">
                                      <p:cBhvr additive="base">
                                        <p:cTn id="19" dur="500"/>
                                        <p:tgtEl>
                                          <p:spTgt spid="99">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0" y="0"/>
            <a:ext cx="9144000" cy="98631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600" b="1" i="0" u="none" strike="noStrike" cap="none">
                <a:solidFill>
                  <a:srgbClr val="000000"/>
                </a:solidFill>
                <a:latin typeface="Trebuchet MS"/>
                <a:ea typeface="Trebuchet MS"/>
                <a:cs typeface="Trebuchet MS"/>
                <a:sym typeface="Trebuchet MS"/>
              </a:rPr>
              <a:t>Deserts in Southwest Asia (cont.)</a:t>
            </a:r>
          </a:p>
        </p:txBody>
      </p:sp>
      <p:sp>
        <p:nvSpPr>
          <p:cNvPr id="106" name="Shape 106"/>
          <p:cNvSpPr txBox="1">
            <a:spLocks noGrp="1"/>
          </p:cNvSpPr>
          <p:nvPr>
            <p:ph type="body" idx="1"/>
          </p:nvPr>
        </p:nvSpPr>
        <p:spPr>
          <a:xfrm>
            <a:off x="457200" y="1084950"/>
            <a:ext cx="8229600" cy="5443164"/>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deserts can act as a natural barrier against attack or invasion</a:t>
            </a:r>
            <a:r>
              <a:rPr lang="en-US" sz="2400"/>
              <a:t> and</a:t>
            </a:r>
            <a:r>
              <a:rPr lang="en-US" sz="2400" b="0" i="0" u="none" strike="noStrike" cap="none">
                <a:solidFill>
                  <a:srgbClr val="000000"/>
                </a:solidFill>
                <a:latin typeface="Trebuchet MS"/>
                <a:ea typeface="Trebuchet MS"/>
                <a:cs typeface="Trebuchet MS"/>
                <a:sym typeface="Trebuchet MS"/>
              </a:rPr>
              <a:t> the people of the region have had to adapt to their environment to survive.</a:t>
            </a:r>
          </a:p>
          <a:p>
            <a:pPr marL="1150894" marR="0" lvl="2" indent="-69369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For a long time, many were </a:t>
            </a:r>
            <a:r>
              <a:rPr lang="en-US" sz="2400" b="1" i="0" u="none" strike="noStrike" cap="none">
                <a:solidFill>
                  <a:srgbClr val="000000"/>
                </a:solidFill>
                <a:latin typeface="Trebuchet MS"/>
                <a:ea typeface="Trebuchet MS"/>
                <a:cs typeface="Trebuchet MS"/>
                <a:sym typeface="Trebuchet MS"/>
              </a:rPr>
              <a:t>nomads</a:t>
            </a:r>
            <a:r>
              <a:rPr lang="en-US" sz="2400" b="0" i="0" u="none" strike="noStrike" cap="none">
                <a:solidFill>
                  <a:srgbClr val="000000"/>
                </a:solidFill>
                <a:latin typeface="Trebuchet MS"/>
                <a:ea typeface="Trebuchet MS"/>
                <a:cs typeface="Trebuchet MS"/>
                <a:sym typeface="Trebuchet MS"/>
              </a:rPr>
              <a:t>, herding livestock from oasis to oasis</a:t>
            </a:r>
            <a:r>
              <a:rPr lang="en-US" sz="2400"/>
              <a:t>. More recently, governments have limited their movements. </a:t>
            </a:r>
          </a:p>
          <a:p>
            <a:pPr marL="690645" marR="0" lvl="0" indent="-690645"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As nomadic life disappeared, many turned to farming.</a:t>
            </a:r>
          </a:p>
          <a:p>
            <a:pPr marL="1150894" marR="0" lvl="2" indent="-693694" algn="l" rtl="0">
              <a:lnSpc>
                <a:spcPct val="80000"/>
              </a:lnSpc>
              <a:spcBef>
                <a:spcPts val="600"/>
              </a:spcBef>
              <a:spcAft>
                <a:spcPts val="0"/>
              </a:spcAft>
              <a:buClr>
                <a:srgbClr val="000000"/>
              </a:buClr>
              <a:buSzPct val="100000"/>
              <a:buFont typeface="Arial"/>
              <a:buChar char="•"/>
            </a:pPr>
            <a:r>
              <a:rPr lang="en-US" sz="2400" b="1" i="0" u="none" strike="noStrike" cap="none">
                <a:solidFill>
                  <a:srgbClr val="000000"/>
                </a:solidFill>
                <a:latin typeface="Trebuchet MS"/>
                <a:ea typeface="Trebuchet MS"/>
                <a:cs typeface="Trebuchet MS"/>
                <a:sym typeface="Trebuchet MS"/>
              </a:rPr>
              <a:t>Subsistence</a:t>
            </a:r>
            <a:r>
              <a:rPr lang="en-US" sz="2400" b="0" i="0" u="none" strike="noStrike" cap="none">
                <a:solidFill>
                  <a:srgbClr val="000000"/>
                </a:solidFill>
                <a:latin typeface="Trebuchet MS"/>
                <a:ea typeface="Trebuchet MS"/>
                <a:cs typeface="Trebuchet MS"/>
                <a:sym typeface="Trebuchet MS"/>
              </a:rPr>
              <a:t> </a:t>
            </a:r>
            <a:r>
              <a:rPr lang="en-US" sz="2400" b="1" i="0" u="none" strike="noStrike" cap="none">
                <a:solidFill>
                  <a:srgbClr val="000000"/>
                </a:solidFill>
                <a:latin typeface="Trebuchet MS"/>
                <a:ea typeface="Trebuchet MS"/>
                <a:cs typeface="Trebuchet MS"/>
                <a:sym typeface="Trebuchet MS"/>
              </a:rPr>
              <a:t>agriculture</a:t>
            </a:r>
            <a:r>
              <a:rPr lang="en-US" sz="2400" b="0" i="0" u="none" strike="noStrike" cap="none">
                <a:solidFill>
                  <a:srgbClr val="000000"/>
                </a:solidFill>
                <a:latin typeface="Trebuchet MS"/>
                <a:ea typeface="Trebuchet MS"/>
                <a:cs typeface="Trebuchet MS"/>
                <a:sym typeface="Trebuchet MS"/>
              </a:rPr>
              <a:t> was a practice of growing just enough crops for a family’s survival.</a:t>
            </a:r>
          </a:p>
          <a:p>
            <a:pPr marL="690645" marR="0" lvl="0" indent="-690645"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Because of the climate, farmers depended on </a:t>
            </a:r>
            <a:r>
              <a:rPr lang="en-US" sz="2400" b="1" i="0" u="none" strike="noStrike" cap="none">
                <a:solidFill>
                  <a:srgbClr val="000000"/>
                </a:solidFill>
                <a:latin typeface="Trebuchet MS"/>
                <a:ea typeface="Trebuchet MS"/>
                <a:cs typeface="Trebuchet MS"/>
                <a:sym typeface="Trebuchet MS"/>
              </a:rPr>
              <a:t>irrigation</a:t>
            </a:r>
            <a:r>
              <a:rPr lang="en-US" sz="2400" b="0" i="0" u="none" strike="noStrike" cap="none">
                <a:solidFill>
                  <a:srgbClr val="000000"/>
                </a:solidFill>
                <a:latin typeface="Trebuchet MS"/>
                <a:ea typeface="Trebuchet MS"/>
                <a:cs typeface="Trebuchet MS"/>
                <a:sym typeface="Trebuchet MS"/>
              </a:rPr>
              <a:t> (watering crops to continue growth when there is insufficient rainfall).</a:t>
            </a:r>
          </a:p>
          <a:p>
            <a:pPr marL="1150894" marR="0" lvl="2" indent="-693694"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In milder areas, larger farms can produce extra crops which can be sold at market.</a:t>
            </a:r>
          </a:p>
        </p:txBody>
      </p:sp>
      <p:sp>
        <p:nvSpPr>
          <p:cNvPr id="107" name="Shape 107"/>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11</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additive="base">
                                        <p:cTn id="7" dur="500"/>
                                        <p:tgtEl>
                                          <p:spTgt spid="106">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06">
                                            <p:txEl>
                                              <p:pRg st="1" end="1"/>
                                            </p:txEl>
                                          </p:spTgt>
                                        </p:tgtEl>
                                        <p:attrNameLst>
                                          <p:attrName>style.visibility</p:attrName>
                                        </p:attrNameLst>
                                      </p:cBhvr>
                                      <p:to>
                                        <p:strVal val="visible"/>
                                      </p:to>
                                    </p:set>
                                    <p:anim calcmode="lin" valueType="num">
                                      <p:cBhvr additive="base">
                                        <p:cTn id="11" dur="500"/>
                                        <p:tgtEl>
                                          <p:spTgt spid="106">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06">
                                            <p:txEl>
                                              <p:pRg st="2" end="2"/>
                                            </p:txEl>
                                          </p:spTgt>
                                        </p:tgtEl>
                                        <p:attrNameLst>
                                          <p:attrName>style.visibility</p:attrName>
                                        </p:attrNameLst>
                                      </p:cBhvr>
                                      <p:to>
                                        <p:strVal val="visible"/>
                                      </p:to>
                                    </p:set>
                                    <p:anim calcmode="lin" valueType="num">
                                      <p:cBhvr additive="base">
                                        <p:cTn id="15" dur="500"/>
                                        <p:tgtEl>
                                          <p:spTgt spid="106">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06">
                                            <p:txEl>
                                              <p:pRg st="3" end="3"/>
                                            </p:txEl>
                                          </p:spTgt>
                                        </p:tgtEl>
                                        <p:attrNameLst>
                                          <p:attrName>style.visibility</p:attrName>
                                        </p:attrNameLst>
                                      </p:cBhvr>
                                      <p:to>
                                        <p:strVal val="visible"/>
                                      </p:to>
                                    </p:set>
                                    <p:anim calcmode="lin" valueType="num">
                                      <p:cBhvr additive="base">
                                        <p:cTn id="19" dur="500"/>
                                        <p:tgtEl>
                                          <p:spTgt spid="106">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06">
                                            <p:txEl>
                                              <p:pRg st="4" end="4"/>
                                            </p:txEl>
                                          </p:spTgt>
                                        </p:tgtEl>
                                        <p:attrNameLst>
                                          <p:attrName>style.visibility</p:attrName>
                                        </p:attrNameLst>
                                      </p:cBhvr>
                                      <p:to>
                                        <p:strVal val="visible"/>
                                      </p:to>
                                    </p:set>
                                    <p:anim calcmode="lin" valueType="num">
                                      <p:cBhvr additive="base">
                                        <p:cTn id="23" dur="500"/>
                                        <p:tgtEl>
                                          <p:spTgt spid="106">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06">
                                            <p:txEl>
                                              <p:pRg st="5" end="5"/>
                                            </p:txEl>
                                          </p:spTgt>
                                        </p:tgtEl>
                                        <p:attrNameLst>
                                          <p:attrName>style.visibility</p:attrName>
                                        </p:attrNameLst>
                                      </p:cBhvr>
                                      <p:to>
                                        <p:strVal val="visible"/>
                                      </p:to>
                                    </p:set>
                                    <p:anim calcmode="lin" valueType="num">
                                      <p:cBhvr additive="base">
                                        <p:cTn id="27" dur="500"/>
                                        <p:tgtEl>
                                          <p:spTgt spid="106">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0" y="-2434"/>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850" b="1" i="0" u="none" strike="noStrike" cap="none">
                <a:solidFill>
                  <a:srgbClr val="000000"/>
                </a:solidFill>
                <a:latin typeface="Trebuchet MS"/>
                <a:ea typeface="Trebuchet MS"/>
                <a:cs typeface="Trebuchet MS"/>
                <a:sym typeface="Trebuchet MS"/>
              </a:rPr>
              <a:t>Environmental Issues of Southwest Asia</a:t>
            </a:r>
          </a:p>
        </p:txBody>
      </p:sp>
      <p:sp>
        <p:nvSpPr>
          <p:cNvPr id="113" name="Shape 113"/>
          <p:cNvSpPr txBox="1">
            <a:spLocks noGrp="1"/>
          </p:cNvSpPr>
          <p:nvPr>
            <p:ph type="body" idx="1"/>
          </p:nvPr>
        </p:nvSpPr>
        <p:spPr>
          <a:xfrm>
            <a:off x="457200" y="1084520"/>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Water is a very important, limited resource in Southwest Asia.</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Because the Tigris and Euphrates Rivers pass through many different countries, water access has le</a:t>
            </a:r>
            <a:r>
              <a:rPr lang="en-US" sz="2350"/>
              <a:t>d</a:t>
            </a:r>
            <a:r>
              <a:rPr lang="en-US" sz="2350" b="0" i="0" u="none" strike="noStrike" cap="none">
                <a:solidFill>
                  <a:srgbClr val="000000"/>
                </a:solidFill>
                <a:latin typeface="Trebuchet MS"/>
                <a:ea typeface="Trebuchet MS"/>
                <a:cs typeface="Trebuchet MS"/>
                <a:sym typeface="Trebuchet MS"/>
              </a:rPr>
              <a:t> to political conflicts.</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Many countries have made </a:t>
            </a:r>
            <a:r>
              <a:rPr lang="en-US" sz="2350" b="1" i="0" u="none" strike="noStrike" cap="none">
                <a:solidFill>
                  <a:srgbClr val="000000"/>
                </a:solidFill>
                <a:latin typeface="Trebuchet MS"/>
                <a:ea typeface="Trebuchet MS"/>
                <a:cs typeface="Trebuchet MS"/>
                <a:sym typeface="Trebuchet MS"/>
              </a:rPr>
              <a:t>reservoirs</a:t>
            </a:r>
            <a:r>
              <a:rPr lang="en-US" sz="2350" b="0" i="0" u="none" strike="noStrike" cap="none">
                <a:solidFill>
                  <a:srgbClr val="000000"/>
                </a:solidFill>
                <a:latin typeface="Trebuchet MS"/>
                <a:ea typeface="Trebuchet MS"/>
                <a:cs typeface="Trebuchet MS"/>
                <a:sym typeface="Trebuchet MS"/>
              </a:rPr>
              <a:t> (lakes where water is stored) by damming the river so it can be used for irrigation and hydroelectric power.</a:t>
            </a:r>
          </a:p>
          <a:p>
            <a:pPr marL="1166073" marR="0" lvl="2" indent="-708873" algn="l" rtl="0">
              <a:lnSpc>
                <a:spcPct val="80000"/>
              </a:lnSpc>
              <a:spcBef>
                <a:spcPts val="600"/>
              </a:spcBef>
              <a:spcAft>
                <a:spcPts val="0"/>
              </a:spcAft>
              <a:buClr>
                <a:srgbClr val="000000"/>
              </a:buClr>
              <a:buSzPct val="97916"/>
              <a:buFont typeface="Arial"/>
              <a:buChar char="•"/>
            </a:pPr>
            <a:r>
              <a:rPr lang="en-US" sz="2350" b="0" i="0" u="none" strike="noStrike" cap="none">
                <a:solidFill>
                  <a:srgbClr val="000000"/>
                </a:solidFill>
                <a:latin typeface="Trebuchet MS"/>
                <a:ea typeface="Trebuchet MS"/>
                <a:cs typeface="Trebuchet MS"/>
                <a:sym typeface="Trebuchet MS"/>
              </a:rPr>
              <a:t>However, each dam reduces the amount of water countries can get downstream.</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Fresh water distribution is very uneven among the countries, with countries like Turkey and Iraq having access to plenty of water but Saudi Arabia having almost no water.</a:t>
            </a:r>
          </a:p>
          <a:p>
            <a:pPr marL="705824" marR="0" lvl="0" indent="-705824" algn="l" rtl="0">
              <a:lnSpc>
                <a:spcPct val="80000"/>
              </a:lnSpc>
              <a:spcBef>
                <a:spcPts val="600"/>
              </a:spcBef>
              <a:spcAft>
                <a:spcPts val="0"/>
              </a:spcAft>
              <a:buClr>
                <a:srgbClr val="000000"/>
              </a:buClr>
              <a:buSzPct val="97916"/>
              <a:buFont typeface="Noto Sans Symbols"/>
              <a:buChar char="●"/>
            </a:pPr>
            <a:r>
              <a:rPr lang="en-US" sz="2350" b="0" i="0" u="none" strike="noStrike" cap="none">
                <a:solidFill>
                  <a:srgbClr val="000000"/>
                </a:solidFill>
                <a:latin typeface="Trebuchet MS"/>
                <a:ea typeface="Trebuchet MS"/>
                <a:cs typeface="Trebuchet MS"/>
                <a:sym typeface="Trebuchet MS"/>
              </a:rPr>
              <a:t>Because of this imbalance, many countries practice irrigation in various forms to farm and raise livestock.</a:t>
            </a:r>
          </a:p>
        </p:txBody>
      </p:sp>
      <p:sp>
        <p:nvSpPr>
          <p:cNvPr id="114" name="Shape 114"/>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0" y="-2434"/>
            <a:ext cx="9144000" cy="1143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850" b="1" i="0" u="none" strike="noStrike" cap="none">
                <a:solidFill>
                  <a:srgbClr val="000000"/>
                </a:solidFill>
                <a:latin typeface="Trebuchet MS"/>
                <a:ea typeface="Trebuchet MS"/>
                <a:cs typeface="Trebuchet MS"/>
                <a:sym typeface="Trebuchet MS"/>
              </a:rPr>
              <a:t>Environmental Issues of Southwest Asia</a:t>
            </a:r>
          </a:p>
        </p:txBody>
      </p:sp>
      <p:sp>
        <p:nvSpPr>
          <p:cNvPr id="120" name="Shape 120"/>
          <p:cNvSpPr txBox="1">
            <a:spLocks noGrp="1"/>
          </p:cNvSpPr>
          <p:nvPr>
            <p:ph type="body" idx="1"/>
          </p:nvPr>
        </p:nvSpPr>
        <p:spPr>
          <a:xfrm>
            <a:off x="457200" y="1084520"/>
            <a:ext cx="8229600" cy="5443595"/>
          </a:xfrm>
          <a:prstGeom prst="rect">
            <a:avLst/>
          </a:prstGeom>
          <a:noFill/>
          <a:ln>
            <a:noFill/>
          </a:ln>
        </p:spPr>
        <p:txBody>
          <a:bodyPr lIns="45700" tIns="45700" rIns="45700" bIns="45700" anchor="t" anchorCtr="0">
            <a:noAutofit/>
          </a:bodyPr>
          <a:lstStyle/>
          <a:p>
            <a:pPr marL="705824" marR="0" lvl="0" indent="-705824"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Some regions use underground </a:t>
            </a:r>
            <a:r>
              <a:rPr lang="en-US" sz="2200" b="1" i="0" u="none" strike="noStrike" cap="none">
                <a:solidFill>
                  <a:srgbClr val="000000"/>
                </a:solidFill>
                <a:latin typeface="Trebuchet MS"/>
                <a:ea typeface="Trebuchet MS"/>
                <a:cs typeface="Trebuchet MS"/>
                <a:sym typeface="Trebuchet MS"/>
              </a:rPr>
              <a:t>aquifers</a:t>
            </a:r>
            <a:r>
              <a:rPr lang="en-US" sz="2200" b="0" i="0" u="none" strike="noStrike" cap="none">
                <a:solidFill>
                  <a:srgbClr val="000000"/>
                </a:solidFill>
                <a:latin typeface="Trebuchet MS"/>
                <a:ea typeface="Trebuchet MS"/>
                <a:cs typeface="Trebuchet MS"/>
                <a:sym typeface="Trebuchet MS"/>
              </a:rPr>
              <a:t> (layers of underground rock where water runoff from rains and streams is trapped), and others use wells that tap into </a:t>
            </a:r>
            <a:r>
              <a:rPr lang="en-US" sz="2200" b="1" i="0" u="none" strike="noStrike" cap="none">
                <a:solidFill>
                  <a:srgbClr val="000000"/>
                </a:solidFill>
                <a:latin typeface="Trebuchet MS"/>
                <a:ea typeface="Trebuchet MS"/>
                <a:cs typeface="Trebuchet MS"/>
                <a:sym typeface="Trebuchet MS"/>
              </a:rPr>
              <a:t>fossil water </a:t>
            </a:r>
            <a:r>
              <a:rPr lang="en-US" sz="2200" b="0" i="0" u="none" strike="noStrike" cap="none">
                <a:solidFill>
                  <a:srgbClr val="000000"/>
                </a:solidFill>
                <a:latin typeface="Trebuchet MS"/>
                <a:ea typeface="Trebuchet MS"/>
                <a:cs typeface="Trebuchet MS"/>
                <a:sym typeface="Trebuchet MS"/>
              </a:rPr>
              <a:t>(water that has been underground for centuries).</a:t>
            </a:r>
          </a:p>
          <a:p>
            <a:pPr marL="1166073" marR="0" lvl="2" indent="-708873" algn="l" rtl="0">
              <a:lnSpc>
                <a:spcPct val="8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 problem with using these is that the water sources are not renewable, meaning they will run out.</a:t>
            </a:r>
          </a:p>
          <a:p>
            <a:pPr marL="705824" marR="0" lvl="0" indent="-705824" algn="l" rtl="0">
              <a:lnSpc>
                <a:spcPct val="80000"/>
              </a:lnSpc>
              <a:spcBef>
                <a:spcPts val="6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Technologies, like </a:t>
            </a:r>
            <a:r>
              <a:rPr lang="en-US" sz="2200" b="1" i="0" u="none" strike="noStrike" cap="none">
                <a:solidFill>
                  <a:srgbClr val="000000"/>
                </a:solidFill>
                <a:latin typeface="Trebuchet MS"/>
                <a:ea typeface="Trebuchet MS"/>
                <a:cs typeface="Trebuchet MS"/>
                <a:sym typeface="Trebuchet MS"/>
              </a:rPr>
              <a:t>drip irrigation </a:t>
            </a:r>
            <a:r>
              <a:rPr lang="en-US" sz="2200" b="0" i="0" u="none" strike="noStrike" cap="none">
                <a:solidFill>
                  <a:srgbClr val="000000"/>
                </a:solidFill>
                <a:latin typeface="Trebuchet MS"/>
                <a:ea typeface="Trebuchet MS"/>
                <a:cs typeface="Trebuchet MS"/>
                <a:sym typeface="Trebuchet MS"/>
              </a:rPr>
              <a:t>(using computers to accurately give a plant exactly how much water it needs), have helped farmers become more efficient in their water use.</a:t>
            </a:r>
          </a:p>
          <a:p>
            <a:pPr marL="705824" marR="0" lvl="0" indent="-705824" algn="l" rtl="0">
              <a:lnSpc>
                <a:spcPct val="80000"/>
              </a:lnSpc>
              <a:spcBef>
                <a:spcPts val="600"/>
              </a:spcBef>
              <a:spcAft>
                <a:spcPts val="0"/>
              </a:spcAft>
              <a:buClr>
                <a:srgbClr val="000000"/>
              </a:buClr>
              <a:buSzPct val="100000"/>
              <a:buFont typeface="Noto Sans Symbols"/>
              <a:buChar char="●"/>
            </a:pPr>
            <a:r>
              <a:rPr lang="en-US" sz="2200" b="1" i="0" u="none" strike="noStrike" cap="none">
                <a:solidFill>
                  <a:srgbClr val="000000"/>
                </a:solidFill>
                <a:latin typeface="Trebuchet MS"/>
                <a:ea typeface="Trebuchet MS"/>
                <a:cs typeface="Trebuchet MS"/>
                <a:sym typeface="Trebuchet MS"/>
              </a:rPr>
              <a:t>Desalination</a:t>
            </a:r>
            <a:r>
              <a:rPr lang="en-US" sz="2200" b="0" i="0" u="none" strike="noStrike" cap="none">
                <a:solidFill>
                  <a:srgbClr val="000000"/>
                </a:solidFill>
                <a:latin typeface="Trebuchet MS"/>
                <a:ea typeface="Trebuchet MS"/>
                <a:cs typeface="Trebuchet MS"/>
                <a:sym typeface="Trebuchet MS"/>
              </a:rPr>
              <a:t>, the removal of salt and other chemicals from </a:t>
            </a:r>
            <a:r>
              <a:rPr lang="en-US" sz="2200"/>
              <a:t>seawater</a:t>
            </a:r>
            <a:r>
              <a:rPr lang="en-US" sz="2200" b="0" i="0" u="none" strike="noStrike" cap="none">
                <a:solidFill>
                  <a:srgbClr val="000000"/>
                </a:solidFill>
                <a:latin typeface="Trebuchet MS"/>
                <a:ea typeface="Trebuchet MS"/>
                <a:cs typeface="Trebuchet MS"/>
                <a:sym typeface="Trebuchet MS"/>
              </a:rPr>
              <a:t>, could help expand the region’s water sources, though it is expensive and requires complex technologies.</a:t>
            </a:r>
          </a:p>
          <a:p>
            <a:pPr marL="705824" marR="0" lvl="0" indent="-705824" algn="l" rtl="0">
              <a:lnSpc>
                <a:spcPct val="80000"/>
              </a:lnSpc>
              <a:spcBef>
                <a:spcPts val="600"/>
              </a:spcBef>
              <a:spcAft>
                <a:spcPts val="0"/>
              </a:spcAft>
              <a:buClr>
                <a:srgbClr val="000000"/>
              </a:buClr>
              <a:buSzPct val="102272"/>
              <a:buFont typeface="Noto Sans Symbols"/>
              <a:buChar char="●"/>
            </a:pPr>
            <a:r>
              <a:rPr lang="en-US" sz="2200" b="0" i="0" u="none" strike="noStrike" cap="none">
                <a:solidFill>
                  <a:srgbClr val="000000"/>
                </a:solidFill>
                <a:latin typeface="Trebuchet MS"/>
                <a:ea typeface="Trebuchet MS"/>
                <a:cs typeface="Trebuchet MS"/>
                <a:sym typeface="Trebuchet MS"/>
              </a:rPr>
              <a:t>Water pollution has become a problem due to chemical fertilizers from farms.  </a:t>
            </a:r>
            <a:r>
              <a:rPr lang="en-US" sz="2200"/>
              <a:t>Also</a:t>
            </a:r>
            <a:r>
              <a:rPr lang="en-US" sz="2200" b="0" i="0" u="none" strike="noStrike" cap="none">
                <a:solidFill>
                  <a:srgbClr val="000000"/>
                </a:solidFill>
                <a:latin typeface="Trebuchet MS"/>
                <a:ea typeface="Trebuchet MS"/>
                <a:cs typeface="Trebuchet MS"/>
                <a:sym typeface="Trebuchet MS"/>
              </a:rPr>
              <a:t> improper waste management, like sewage and garbage, get</a:t>
            </a:r>
            <a:r>
              <a:rPr lang="en-US" sz="2200"/>
              <a:t>s</a:t>
            </a:r>
            <a:r>
              <a:rPr lang="en-US" sz="2200" b="0" i="0" u="none" strike="noStrike" cap="none">
                <a:solidFill>
                  <a:srgbClr val="000000"/>
                </a:solidFill>
                <a:latin typeface="Trebuchet MS"/>
                <a:ea typeface="Trebuchet MS"/>
                <a:cs typeface="Trebuchet MS"/>
                <a:sym typeface="Trebuchet MS"/>
              </a:rPr>
              <a:t> into the rivers from </a:t>
            </a:r>
            <a:r>
              <a:rPr lang="en-US" sz="2200"/>
              <a:t>the </a:t>
            </a:r>
            <a:r>
              <a:rPr lang="en-US" sz="2200" b="0" i="0" u="none" strike="noStrike" cap="none">
                <a:solidFill>
                  <a:srgbClr val="000000"/>
                </a:solidFill>
                <a:latin typeface="Trebuchet MS"/>
                <a:ea typeface="Trebuchet MS"/>
                <a:cs typeface="Trebuchet MS"/>
                <a:sym typeface="Trebuchet MS"/>
              </a:rPr>
              <a:t>rapidly expanding cities and towns</a:t>
            </a:r>
            <a:r>
              <a:rPr lang="en-US" sz="2250" b="0" i="0" u="none" strike="noStrike" cap="none">
                <a:solidFill>
                  <a:srgbClr val="000000"/>
                </a:solidFill>
                <a:latin typeface="Trebuchet MS"/>
                <a:ea typeface="Trebuchet MS"/>
                <a:cs typeface="Trebuchet MS"/>
                <a:sym typeface="Trebuchet MS"/>
              </a:rPr>
              <a:t>.</a:t>
            </a:r>
          </a:p>
        </p:txBody>
      </p:sp>
      <p:sp>
        <p:nvSpPr>
          <p:cNvPr id="121" name="Shape 12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13</a:t>
            </a:fld>
            <a:endParaRPr lang="en-US" sz="1400" b="1" i="0" u="none" strike="noStrike" cap="none">
              <a:solidFill>
                <a:srgbClr val="FFFFFF"/>
              </a:solidFill>
              <a:latin typeface="Calibri"/>
              <a:ea typeface="Calibri"/>
              <a:cs typeface="Calibri"/>
              <a:sym typeface="Calibri"/>
            </a:endParaRPr>
          </a:p>
        </p:txBody>
      </p:sp>
      <p:sp>
        <p:nvSpPr>
          <p:cNvPr id="122" name="Shape 122"/>
          <p:cNvSpPr/>
          <p:nvPr/>
        </p:nvSpPr>
        <p:spPr>
          <a:xfrm>
            <a:off x="6621706" y="6105653"/>
            <a:ext cx="2428387" cy="36932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750" b="1" i="0" u="none" strike="noStrike" cap="none">
                <a:solidFill>
                  <a:srgbClr val="000000"/>
                </a:solidFill>
                <a:latin typeface="Trebuchet MS"/>
                <a:ea typeface="Trebuchet MS"/>
                <a:cs typeface="Trebuchet MS"/>
                <a:sym typeface="Trebuchet MS"/>
              </a:rPr>
              <a:t>Section 2: The People of Southwest Asia</a:t>
            </a:r>
          </a:p>
        </p:txBody>
      </p:sp>
      <p:sp>
        <p:nvSpPr>
          <p:cNvPr id="128" name="Shape 128"/>
          <p:cNvSpPr txBox="1">
            <a:spLocks noGrp="1"/>
          </p:cNvSpPr>
          <p:nvPr>
            <p:ph type="body" idx="1"/>
          </p:nvPr>
        </p:nvSpPr>
        <p:spPr>
          <a:xfrm>
            <a:off x="457200" y="1799302"/>
            <a:ext cx="8229600" cy="4326859"/>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What is monotheism, and what are the three religions that originated in Southwest Asia?</a:t>
            </a:r>
          </a:p>
        </p:txBody>
      </p:sp>
      <p:sp>
        <p:nvSpPr>
          <p:cNvPr id="129" name="Shape 12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14</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p:tgtEl>
                                          <p:spTgt spid="12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128">
                                            <p:txEl>
                                              <p:pRg st="1" end="1"/>
                                            </p:txEl>
                                          </p:spTgt>
                                        </p:tgtEl>
                                        <p:attrNameLst>
                                          <p:attrName>style.visibility</p:attrName>
                                        </p:attrNameLst>
                                      </p:cBhvr>
                                      <p:to>
                                        <p:strVal val="visible"/>
                                      </p:to>
                                    </p:set>
                                    <p:anim calcmode="lin" valueType="num">
                                      <p:cBhvr additive="base">
                                        <p:cTn id="10" dur="500"/>
                                        <p:tgtEl>
                                          <p:spTgt spid="128">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750" b="1" i="0" u="none" strike="noStrike" cap="none">
                <a:solidFill>
                  <a:srgbClr val="000000"/>
                </a:solidFill>
                <a:latin typeface="Trebuchet MS"/>
                <a:ea typeface="Trebuchet MS"/>
                <a:cs typeface="Trebuchet MS"/>
                <a:sym typeface="Trebuchet MS"/>
              </a:rPr>
              <a:t>Section 2: The People of Southwest Asia</a:t>
            </a:r>
          </a:p>
        </p:txBody>
      </p:sp>
      <p:sp>
        <p:nvSpPr>
          <p:cNvPr id="135" name="Shape 135"/>
          <p:cNvSpPr txBox="1">
            <a:spLocks noGrp="1"/>
          </p:cNvSpPr>
          <p:nvPr>
            <p:ph type="body" idx="1"/>
          </p:nvPr>
        </p:nvSpPr>
        <p:spPr>
          <a:xfrm>
            <a:off x="0" y="1763044"/>
            <a:ext cx="9144000" cy="4765071"/>
          </a:xfrm>
          <a:prstGeom prst="rect">
            <a:avLst/>
          </a:prstGeom>
          <a:noFill/>
          <a:ln>
            <a:noFill/>
          </a:ln>
        </p:spPr>
        <p:txBody>
          <a:bodyPr lIns="45700" tIns="45700" rIns="45700" bIns="45700" anchor="t" anchorCtr="0">
            <a:noAutofit/>
          </a:bodyPr>
          <a:lstStyle/>
          <a:p>
            <a:pPr marL="742950" marR="0" lvl="1" indent="-285750" algn="l" rtl="0">
              <a:lnSpc>
                <a:spcPct val="100000"/>
              </a:lnSpc>
              <a:spcBef>
                <a:spcPts val="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ethnic group</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religious group</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monotheism</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polytheism</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Judaism</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Torah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Exodus</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Ten Commandments</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synagogue</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Yom Kippur</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Rosh Hashanah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Christianity</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disciple</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New Testament</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Messiah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crucifixion</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resurrection</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Bible</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church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Islam</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Ka’bah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Allah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Muslim</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Quran</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mosque</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Ramadan</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Eid al-Fitr</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Eid al-Adha</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al-Hijrah</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Five Pillars</a:t>
            </a:r>
          </a:p>
          <a:p>
            <a:pPr marL="742950" marR="0" lvl="1" indent="-285750" algn="l" rtl="0">
              <a:lnSpc>
                <a:spcPct val="10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Sharia Law</a:t>
            </a:r>
          </a:p>
        </p:txBody>
      </p:sp>
      <p:sp>
        <p:nvSpPr>
          <p:cNvPr id="136" name="Shape 13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15</a:t>
            </a:fld>
            <a:endParaRPr lang="en-US" sz="1400" b="1" i="0" u="none" strike="noStrike" cap="none">
              <a:solidFill>
                <a:srgbClr val="FFFFFF"/>
              </a:solidFill>
              <a:latin typeface="Calibri"/>
              <a:ea typeface="Calibri"/>
              <a:cs typeface="Calibri"/>
              <a:sym typeface="Calibri"/>
            </a:endParaRPr>
          </a:p>
        </p:txBody>
      </p:sp>
      <p:sp>
        <p:nvSpPr>
          <p:cNvPr id="137" name="Shape 137"/>
          <p:cNvSpPr txBox="1"/>
          <p:nvPr/>
        </p:nvSpPr>
        <p:spPr>
          <a:xfrm>
            <a:off x="332900" y="1331530"/>
            <a:ext cx="8811098" cy="461661"/>
          </a:xfrm>
          <a:prstGeom prst="rect">
            <a:avLst/>
          </a:prstGeom>
          <a:noFill/>
          <a:ln>
            <a:noFill/>
          </a:ln>
        </p:spPr>
        <p:txBody>
          <a:bodyPr lIns="45700" tIns="45700" rIns="45700" bIns="45700" anchor="t" anchorCtr="0">
            <a:noAutofit/>
          </a:bodyPr>
          <a:lstStyle/>
          <a:p>
            <a:pPr marL="285750" marR="0" lvl="0" indent="-285750" algn="l" rtl="0">
              <a:lnSpc>
                <a:spcPct val="10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What terms do I need to know?</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 calcmode="lin" valueType="num">
                                      <p:cBhvr additive="base">
                                        <p:cTn id="7" dur="500"/>
                                        <p:tgtEl>
                                          <p:spTgt spid="135">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5">
                                            <p:txEl>
                                              <p:pRg st="1" end="1"/>
                                            </p:txEl>
                                          </p:spTgt>
                                        </p:tgtEl>
                                        <p:attrNameLst>
                                          <p:attrName>style.visibility</p:attrName>
                                        </p:attrNameLst>
                                      </p:cBhvr>
                                      <p:to>
                                        <p:strVal val="visible"/>
                                      </p:to>
                                    </p:set>
                                    <p:anim calcmode="lin" valueType="num">
                                      <p:cBhvr additive="base">
                                        <p:cTn id="11" dur="500"/>
                                        <p:tgtEl>
                                          <p:spTgt spid="135">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35">
                                            <p:txEl>
                                              <p:pRg st="2" end="2"/>
                                            </p:txEl>
                                          </p:spTgt>
                                        </p:tgtEl>
                                        <p:attrNameLst>
                                          <p:attrName>style.visibility</p:attrName>
                                        </p:attrNameLst>
                                      </p:cBhvr>
                                      <p:to>
                                        <p:strVal val="visible"/>
                                      </p:to>
                                    </p:set>
                                    <p:anim calcmode="lin" valueType="num">
                                      <p:cBhvr additive="base">
                                        <p:cTn id="15" dur="500"/>
                                        <p:tgtEl>
                                          <p:spTgt spid="135">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35">
                                            <p:txEl>
                                              <p:pRg st="3" end="3"/>
                                            </p:txEl>
                                          </p:spTgt>
                                        </p:tgtEl>
                                        <p:attrNameLst>
                                          <p:attrName>style.visibility</p:attrName>
                                        </p:attrNameLst>
                                      </p:cBhvr>
                                      <p:to>
                                        <p:strVal val="visible"/>
                                      </p:to>
                                    </p:set>
                                    <p:anim calcmode="lin" valueType="num">
                                      <p:cBhvr additive="base">
                                        <p:cTn id="19" dur="500"/>
                                        <p:tgtEl>
                                          <p:spTgt spid="135">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35">
                                            <p:txEl>
                                              <p:pRg st="4" end="4"/>
                                            </p:txEl>
                                          </p:spTgt>
                                        </p:tgtEl>
                                        <p:attrNameLst>
                                          <p:attrName>style.visibility</p:attrName>
                                        </p:attrNameLst>
                                      </p:cBhvr>
                                      <p:to>
                                        <p:strVal val="visible"/>
                                      </p:to>
                                    </p:set>
                                    <p:anim calcmode="lin" valueType="num">
                                      <p:cBhvr additive="base">
                                        <p:cTn id="23" dur="500"/>
                                        <p:tgtEl>
                                          <p:spTgt spid="135">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35">
                                            <p:txEl>
                                              <p:pRg st="5" end="5"/>
                                            </p:txEl>
                                          </p:spTgt>
                                        </p:tgtEl>
                                        <p:attrNameLst>
                                          <p:attrName>style.visibility</p:attrName>
                                        </p:attrNameLst>
                                      </p:cBhvr>
                                      <p:to>
                                        <p:strVal val="visible"/>
                                      </p:to>
                                    </p:set>
                                    <p:anim calcmode="lin" valueType="num">
                                      <p:cBhvr additive="base">
                                        <p:cTn id="27" dur="500"/>
                                        <p:tgtEl>
                                          <p:spTgt spid="135">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35">
                                            <p:txEl>
                                              <p:pRg st="6" end="6"/>
                                            </p:txEl>
                                          </p:spTgt>
                                        </p:tgtEl>
                                        <p:attrNameLst>
                                          <p:attrName>style.visibility</p:attrName>
                                        </p:attrNameLst>
                                      </p:cBhvr>
                                      <p:to>
                                        <p:strVal val="visible"/>
                                      </p:to>
                                    </p:set>
                                    <p:anim calcmode="lin" valueType="num">
                                      <p:cBhvr additive="base">
                                        <p:cTn id="31" dur="500"/>
                                        <p:tgtEl>
                                          <p:spTgt spid="135">
                                            <p:txEl>
                                              <p:pRg st="6" end="6"/>
                                            </p:txEl>
                                          </p:spTgt>
                                        </p:tgtEl>
                                        <p:attrNameLst>
                                          <p:attrName>ppt_x</p:attrName>
                                        </p:attrNameLst>
                                      </p:cBhvr>
                                      <p:tavLst>
                                        <p:tav tm="0">
                                          <p:val>
                                            <p:strVal val="#ppt_x-1"/>
                                          </p:val>
                                        </p:tav>
                                        <p:tav tm="100000">
                                          <p:val>
                                            <p:strVal val="#ppt_x"/>
                                          </p:val>
                                        </p:tav>
                                      </p:tavLst>
                                    </p:anim>
                                  </p:childTnLst>
                                </p:cTn>
                              </p:par>
                            </p:childTnLst>
                          </p:cTn>
                        </p:par>
                        <p:par>
                          <p:cTn id="32" fill="hold">
                            <p:stCondLst>
                              <p:cond delay="3500"/>
                            </p:stCondLst>
                            <p:childTnLst>
                              <p:par>
                                <p:cTn id="33" presetID="2" presetClass="entr" presetSubtype="8" fill="hold" nodeType="afterEffect">
                                  <p:stCondLst>
                                    <p:cond delay="0"/>
                                  </p:stCondLst>
                                  <p:childTnLst>
                                    <p:set>
                                      <p:cBhvr>
                                        <p:cTn id="34" dur="1" fill="hold">
                                          <p:stCondLst>
                                            <p:cond delay="0"/>
                                          </p:stCondLst>
                                        </p:cTn>
                                        <p:tgtEl>
                                          <p:spTgt spid="135">
                                            <p:txEl>
                                              <p:pRg st="7" end="7"/>
                                            </p:txEl>
                                          </p:spTgt>
                                        </p:tgtEl>
                                        <p:attrNameLst>
                                          <p:attrName>style.visibility</p:attrName>
                                        </p:attrNameLst>
                                      </p:cBhvr>
                                      <p:to>
                                        <p:strVal val="visible"/>
                                      </p:to>
                                    </p:set>
                                    <p:anim calcmode="lin" valueType="num">
                                      <p:cBhvr additive="base">
                                        <p:cTn id="35" dur="500"/>
                                        <p:tgtEl>
                                          <p:spTgt spid="135">
                                            <p:txEl>
                                              <p:pRg st="7" end="7"/>
                                            </p:txEl>
                                          </p:spTgt>
                                        </p:tgtEl>
                                        <p:attrNameLst>
                                          <p:attrName>ppt_x</p:attrName>
                                        </p:attrNameLst>
                                      </p:cBhvr>
                                      <p:tavLst>
                                        <p:tav tm="0">
                                          <p:val>
                                            <p:strVal val="#ppt_x-1"/>
                                          </p:val>
                                        </p:tav>
                                        <p:tav tm="100000">
                                          <p:val>
                                            <p:strVal val="#ppt_x"/>
                                          </p:val>
                                        </p:tav>
                                      </p:tavLst>
                                    </p:anim>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135">
                                            <p:txEl>
                                              <p:pRg st="8" end="8"/>
                                            </p:txEl>
                                          </p:spTgt>
                                        </p:tgtEl>
                                        <p:attrNameLst>
                                          <p:attrName>style.visibility</p:attrName>
                                        </p:attrNameLst>
                                      </p:cBhvr>
                                      <p:to>
                                        <p:strVal val="visible"/>
                                      </p:to>
                                    </p:set>
                                    <p:anim calcmode="lin" valueType="num">
                                      <p:cBhvr additive="base">
                                        <p:cTn id="39" dur="500"/>
                                        <p:tgtEl>
                                          <p:spTgt spid="135">
                                            <p:txEl>
                                              <p:pRg st="8" end="8"/>
                                            </p:txEl>
                                          </p:spTgt>
                                        </p:tgtEl>
                                        <p:attrNameLst>
                                          <p:attrName>ppt_x</p:attrName>
                                        </p:attrNameLst>
                                      </p:cBhvr>
                                      <p:tavLst>
                                        <p:tav tm="0">
                                          <p:val>
                                            <p:strVal val="#ppt_x-1"/>
                                          </p:val>
                                        </p:tav>
                                        <p:tav tm="100000">
                                          <p:val>
                                            <p:strVal val="#ppt_x"/>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35">
                                            <p:txEl>
                                              <p:pRg st="9" end="9"/>
                                            </p:txEl>
                                          </p:spTgt>
                                        </p:tgtEl>
                                        <p:attrNameLst>
                                          <p:attrName>style.visibility</p:attrName>
                                        </p:attrNameLst>
                                      </p:cBhvr>
                                      <p:to>
                                        <p:strVal val="visible"/>
                                      </p:to>
                                    </p:set>
                                    <p:anim calcmode="lin" valueType="num">
                                      <p:cBhvr additive="base">
                                        <p:cTn id="43" dur="500"/>
                                        <p:tgtEl>
                                          <p:spTgt spid="135">
                                            <p:txEl>
                                              <p:pRg st="9" end="9"/>
                                            </p:txEl>
                                          </p:spTgt>
                                        </p:tgtEl>
                                        <p:attrNameLst>
                                          <p:attrName>ppt_x</p:attrName>
                                        </p:attrNameLst>
                                      </p:cBhvr>
                                      <p:tavLst>
                                        <p:tav tm="0">
                                          <p:val>
                                            <p:strVal val="#ppt_x-1"/>
                                          </p:val>
                                        </p:tav>
                                        <p:tav tm="100000">
                                          <p:val>
                                            <p:strVal val="#ppt_x"/>
                                          </p:val>
                                        </p:tav>
                                      </p:tavLst>
                                    </p:anim>
                                  </p:childTnLst>
                                </p:cTn>
                              </p:par>
                            </p:childTnLst>
                          </p:cTn>
                        </p:par>
                        <p:par>
                          <p:cTn id="44" fill="hold">
                            <p:stCondLst>
                              <p:cond delay="5000"/>
                            </p:stCondLst>
                            <p:childTnLst>
                              <p:par>
                                <p:cTn id="45" presetID="2" presetClass="entr" presetSubtype="8" fill="hold" nodeType="afterEffect">
                                  <p:stCondLst>
                                    <p:cond delay="0"/>
                                  </p:stCondLst>
                                  <p:childTnLst>
                                    <p:set>
                                      <p:cBhvr>
                                        <p:cTn id="46" dur="1" fill="hold">
                                          <p:stCondLst>
                                            <p:cond delay="0"/>
                                          </p:stCondLst>
                                        </p:cTn>
                                        <p:tgtEl>
                                          <p:spTgt spid="135">
                                            <p:txEl>
                                              <p:pRg st="10" end="10"/>
                                            </p:txEl>
                                          </p:spTgt>
                                        </p:tgtEl>
                                        <p:attrNameLst>
                                          <p:attrName>style.visibility</p:attrName>
                                        </p:attrNameLst>
                                      </p:cBhvr>
                                      <p:to>
                                        <p:strVal val="visible"/>
                                      </p:to>
                                    </p:set>
                                    <p:anim calcmode="lin" valueType="num">
                                      <p:cBhvr additive="base">
                                        <p:cTn id="47" dur="500"/>
                                        <p:tgtEl>
                                          <p:spTgt spid="135">
                                            <p:txEl>
                                              <p:pRg st="10" end="10"/>
                                            </p:txEl>
                                          </p:spTgt>
                                        </p:tgtEl>
                                        <p:attrNameLst>
                                          <p:attrName>ppt_x</p:attrName>
                                        </p:attrNameLst>
                                      </p:cBhvr>
                                      <p:tavLst>
                                        <p:tav tm="0">
                                          <p:val>
                                            <p:strVal val="#ppt_x-1"/>
                                          </p:val>
                                        </p:tav>
                                        <p:tav tm="100000">
                                          <p:val>
                                            <p:strVal val="#ppt_x"/>
                                          </p:val>
                                        </p:tav>
                                      </p:tavLst>
                                    </p:anim>
                                  </p:childTnLst>
                                </p:cTn>
                              </p:par>
                            </p:childTnLst>
                          </p:cTn>
                        </p:par>
                        <p:par>
                          <p:cTn id="48" fill="hold">
                            <p:stCondLst>
                              <p:cond delay="5500"/>
                            </p:stCondLst>
                            <p:childTnLst>
                              <p:par>
                                <p:cTn id="49" presetID="2" presetClass="entr" presetSubtype="8" fill="hold" nodeType="afterEffect">
                                  <p:stCondLst>
                                    <p:cond delay="0"/>
                                  </p:stCondLst>
                                  <p:childTnLst>
                                    <p:set>
                                      <p:cBhvr>
                                        <p:cTn id="50" dur="1" fill="hold">
                                          <p:stCondLst>
                                            <p:cond delay="0"/>
                                          </p:stCondLst>
                                        </p:cTn>
                                        <p:tgtEl>
                                          <p:spTgt spid="135">
                                            <p:txEl>
                                              <p:pRg st="11" end="11"/>
                                            </p:txEl>
                                          </p:spTgt>
                                        </p:tgtEl>
                                        <p:attrNameLst>
                                          <p:attrName>style.visibility</p:attrName>
                                        </p:attrNameLst>
                                      </p:cBhvr>
                                      <p:to>
                                        <p:strVal val="visible"/>
                                      </p:to>
                                    </p:set>
                                    <p:anim calcmode="lin" valueType="num">
                                      <p:cBhvr additive="base">
                                        <p:cTn id="51" dur="500"/>
                                        <p:tgtEl>
                                          <p:spTgt spid="135">
                                            <p:txEl>
                                              <p:pRg st="11" end="11"/>
                                            </p:txEl>
                                          </p:spTgt>
                                        </p:tgtEl>
                                        <p:attrNameLst>
                                          <p:attrName>ppt_x</p:attrName>
                                        </p:attrNameLst>
                                      </p:cBhvr>
                                      <p:tavLst>
                                        <p:tav tm="0">
                                          <p:val>
                                            <p:strVal val="#ppt_x-1"/>
                                          </p:val>
                                        </p:tav>
                                        <p:tav tm="100000">
                                          <p:val>
                                            <p:strVal val="#ppt_x"/>
                                          </p:val>
                                        </p:tav>
                                      </p:tavLst>
                                    </p:anim>
                                  </p:childTnLst>
                                </p:cTn>
                              </p:par>
                            </p:childTnLst>
                          </p:cTn>
                        </p:par>
                        <p:par>
                          <p:cTn id="52" fill="hold">
                            <p:stCondLst>
                              <p:cond delay="6000"/>
                            </p:stCondLst>
                            <p:childTnLst>
                              <p:par>
                                <p:cTn id="53" presetID="2" presetClass="entr" presetSubtype="8" fill="hold" nodeType="afterEffect">
                                  <p:stCondLst>
                                    <p:cond delay="0"/>
                                  </p:stCondLst>
                                  <p:childTnLst>
                                    <p:set>
                                      <p:cBhvr>
                                        <p:cTn id="54" dur="1" fill="hold">
                                          <p:stCondLst>
                                            <p:cond delay="0"/>
                                          </p:stCondLst>
                                        </p:cTn>
                                        <p:tgtEl>
                                          <p:spTgt spid="135">
                                            <p:txEl>
                                              <p:pRg st="12" end="12"/>
                                            </p:txEl>
                                          </p:spTgt>
                                        </p:tgtEl>
                                        <p:attrNameLst>
                                          <p:attrName>style.visibility</p:attrName>
                                        </p:attrNameLst>
                                      </p:cBhvr>
                                      <p:to>
                                        <p:strVal val="visible"/>
                                      </p:to>
                                    </p:set>
                                    <p:anim calcmode="lin" valueType="num">
                                      <p:cBhvr additive="base">
                                        <p:cTn id="55" dur="500"/>
                                        <p:tgtEl>
                                          <p:spTgt spid="135">
                                            <p:txEl>
                                              <p:pRg st="12" end="12"/>
                                            </p:txEl>
                                          </p:spTgt>
                                        </p:tgtEl>
                                        <p:attrNameLst>
                                          <p:attrName>ppt_x</p:attrName>
                                        </p:attrNameLst>
                                      </p:cBhvr>
                                      <p:tavLst>
                                        <p:tav tm="0">
                                          <p:val>
                                            <p:strVal val="#ppt_x-1"/>
                                          </p:val>
                                        </p:tav>
                                        <p:tav tm="100000">
                                          <p:val>
                                            <p:strVal val="#ppt_x"/>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135">
                                            <p:txEl>
                                              <p:pRg st="13" end="13"/>
                                            </p:txEl>
                                          </p:spTgt>
                                        </p:tgtEl>
                                        <p:attrNameLst>
                                          <p:attrName>style.visibility</p:attrName>
                                        </p:attrNameLst>
                                      </p:cBhvr>
                                      <p:to>
                                        <p:strVal val="visible"/>
                                      </p:to>
                                    </p:set>
                                    <p:anim calcmode="lin" valueType="num">
                                      <p:cBhvr additive="base">
                                        <p:cTn id="59" dur="500"/>
                                        <p:tgtEl>
                                          <p:spTgt spid="135">
                                            <p:txEl>
                                              <p:pRg st="13" end="13"/>
                                            </p:txEl>
                                          </p:spTgt>
                                        </p:tgtEl>
                                        <p:attrNameLst>
                                          <p:attrName>ppt_x</p:attrName>
                                        </p:attrNameLst>
                                      </p:cBhvr>
                                      <p:tavLst>
                                        <p:tav tm="0">
                                          <p:val>
                                            <p:strVal val="#ppt_x-1"/>
                                          </p:val>
                                        </p:tav>
                                        <p:tav tm="100000">
                                          <p:val>
                                            <p:strVal val="#ppt_x"/>
                                          </p:val>
                                        </p:tav>
                                      </p:tavLst>
                                    </p:anim>
                                  </p:childTnLst>
                                </p:cTn>
                              </p:par>
                            </p:childTnLst>
                          </p:cTn>
                        </p:par>
                        <p:par>
                          <p:cTn id="60" fill="hold">
                            <p:stCondLst>
                              <p:cond delay="7000"/>
                            </p:stCondLst>
                            <p:childTnLst>
                              <p:par>
                                <p:cTn id="61" presetID="2" presetClass="entr" presetSubtype="8" fill="hold" nodeType="afterEffect">
                                  <p:stCondLst>
                                    <p:cond delay="0"/>
                                  </p:stCondLst>
                                  <p:childTnLst>
                                    <p:set>
                                      <p:cBhvr>
                                        <p:cTn id="62" dur="1" fill="hold">
                                          <p:stCondLst>
                                            <p:cond delay="0"/>
                                          </p:stCondLst>
                                        </p:cTn>
                                        <p:tgtEl>
                                          <p:spTgt spid="135">
                                            <p:txEl>
                                              <p:pRg st="14" end="14"/>
                                            </p:txEl>
                                          </p:spTgt>
                                        </p:tgtEl>
                                        <p:attrNameLst>
                                          <p:attrName>style.visibility</p:attrName>
                                        </p:attrNameLst>
                                      </p:cBhvr>
                                      <p:to>
                                        <p:strVal val="visible"/>
                                      </p:to>
                                    </p:set>
                                    <p:anim calcmode="lin" valueType="num">
                                      <p:cBhvr additive="base">
                                        <p:cTn id="63" dur="500"/>
                                        <p:tgtEl>
                                          <p:spTgt spid="135">
                                            <p:txEl>
                                              <p:pRg st="14" end="14"/>
                                            </p:txEl>
                                          </p:spTgt>
                                        </p:tgtEl>
                                        <p:attrNameLst>
                                          <p:attrName>ppt_x</p:attrName>
                                        </p:attrNameLst>
                                      </p:cBhvr>
                                      <p:tavLst>
                                        <p:tav tm="0">
                                          <p:val>
                                            <p:strVal val="#ppt_x-1"/>
                                          </p:val>
                                        </p:tav>
                                        <p:tav tm="100000">
                                          <p:val>
                                            <p:strVal val="#ppt_x"/>
                                          </p:val>
                                        </p:tav>
                                      </p:tavLst>
                                    </p:anim>
                                  </p:childTnLst>
                                </p:cTn>
                              </p:par>
                            </p:childTnLst>
                          </p:cTn>
                        </p:par>
                        <p:par>
                          <p:cTn id="64" fill="hold">
                            <p:stCondLst>
                              <p:cond delay="7500"/>
                            </p:stCondLst>
                            <p:childTnLst>
                              <p:par>
                                <p:cTn id="65" presetID="2" presetClass="entr" presetSubtype="8" fill="hold" nodeType="afterEffect">
                                  <p:stCondLst>
                                    <p:cond delay="0"/>
                                  </p:stCondLst>
                                  <p:childTnLst>
                                    <p:set>
                                      <p:cBhvr>
                                        <p:cTn id="66" dur="1" fill="hold">
                                          <p:stCondLst>
                                            <p:cond delay="0"/>
                                          </p:stCondLst>
                                        </p:cTn>
                                        <p:tgtEl>
                                          <p:spTgt spid="135">
                                            <p:txEl>
                                              <p:pRg st="15" end="15"/>
                                            </p:txEl>
                                          </p:spTgt>
                                        </p:tgtEl>
                                        <p:attrNameLst>
                                          <p:attrName>style.visibility</p:attrName>
                                        </p:attrNameLst>
                                      </p:cBhvr>
                                      <p:to>
                                        <p:strVal val="visible"/>
                                      </p:to>
                                    </p:set>
                                    <p:anim calcmode="lin" valueType="num">
                                      <p:cBhvr additive="base">
                                        <p:cTn id="67" dur="500"/>
                                        <p:tgtEl>
                                          <p:spTgt spid="135">
                                            <p:txEl>
                                              <p:pRg st="15" end="15"/>
                                            </p:txEl>
                                          </p:spTgt>
                                        </p:tgtEl>
                                        <p:attrNameLst>
                                          <p:attrName>ppt_x</p:attrName>
                                        </p:attrNameLst>
                                      </p:cBhvr>
                                      <p:tavLst>
                                        <p:tav tm="0">
                                          <p:val>
                                            <p:strVal val="#ppt_x-1"/>
                                          </p:val>
                                        </p:tav>
                                        <p:tav tm="100000">
                                          <p:val>
                                            <p:strVal val="#ppt_x"/>
                                          </p:val>
                                        </p:tav>
                                      </p:tavLst>
                                    </p:anim>
                                  </p:childTnLst>
                                </p:cTn>
                              </p:par>
                            </p:childTnLst>
                          </p:cTn>
                        </p:par>
                        <p:par>
                          <p:cTn id="68" fill="hold">
                            <p:stCondLst>
                              <p:cond delay="8000"/>
                            </p:stCondLst>
                            <p:childTnLst>
                              <p:par>
                                <p:cTn id="69" presetID="2" presetClass="entr" presetSubtype="8" fill="hold" nodeType="afterEffect">
                                  <p:stCondLst>
                                    <p:cond delay="0"/>
                                  </p:stCondLst>
                                  <p:childTnLst>
                                    <p:set>
                                      <p:cBhvr>
                                        <p:cTn id="70" dur="1" fill="hold">
                                          <p:stCondLst>
                                            <p:cond delay="0"/>
                                          </p:stCondLst>
                                        </p:cTn>
                                        <p:tgtEl>
                                          <p:spTgt spid="135">
                                            <p:txEl>
                                              <p:pRg st="16" end="16"/>
                                            </p:txEl>
                                          </p:spTgt>
                                        </p:tgtEl>
                                        <p:attrNameLst>
                                          <p:attrName>style.visibility</p:attrName>
                                        </p:attrNameLst>
                                      </p:cBhvr>
                                      <p:to>
                                        <p:strVal val="visible"/>
                                      </p:to>
                                    </p:set>
                                    <p:anim calcmode="lin" valueType="num">
                                      <p:cBhvr additive="base">
                                        <p:cTn id="71" dur="500"/>
                                        <p:tgtEl>
                                          <p:spTgt spid="135">
                                            <p:txEl>
                                              <p:pRg st="16" end="16"/>
                                            </p:txEl>
                                          </p:spTgt>
                                        </p:tgtEl>
                                        <p:attrNameLst>
                                          <p:attrName>ppt_x</p:attrName>
                                        </p:attrNameLst>
                                      </p:cBhvr>
                                      <p:tavLst>
                                        <p:tav tm="0">
                                          <p:val>
                                            <p:strVal val="#ppt_x-1"/>
                                          </p:val>
                                        </p:tav>
                                        <p:tav tm="100000">
                                          <p:val>
                                            <p:strVal val="#ppt_x"/>
                                          </p:val>
                                        </p:tav>
                                      </p:tavLst>
                                    </p:anim>
                                  </p:childTnLst>
                                </p:cTn>
                              </p:par>
                            </p:childTnLst>
                          </p:cTn>
                        </p:par>
                        <p:par>
                          <p:cTn id="72" fill="hold">
                            <p:stCondLst>
                              <p:cond delay="8500"/>
                            </p:stCondLst>
                            <p:childTnLst>
                              <p:par>
                                <p:cTn id="73" presetID="2" presetClass="entr" presetSubtype="8" fill="hold" nodeType="afterEffect">
                                  <p:stCondLst>
                                    <p:cond delay="0"/>
                                  </p:stCondLst>
                                  <p:childTnLst>
                                    <p:set>
                                      <p:cBhvr>
                                        <p:cTn id="74" dur="1" fill="hold">
                                          <p:stCondLst>
                                            <p:cond delay="0"/>
                                          </p:stCondLst>
                                        </p:cTn>
                                        <p:tgtEl>
                                          <p:spTgt spid="135">
                                            <p:txEl>
                                              <p:pRg st="17" end="17"/>
                                            </p:txEl>
                                          </p:spTgt>
                                        </p:tgtEl>
                                        <p:attrNameLst>
                                          <p:attrName>style.visibility</p:attrName>
                                        </p:attrNameLst>
                                      </p:cBhvr>
                                      <p:to>
                                        <p:strVal val="visible"/>
                                      </p:to>
                                    </p:set>
                                    <p:anim calcmode="lin" valueType="num">
                                      <p:cBhvr additive="base">
                                        <p:cTn id="75" dur="500"/>
                                        <p:tgtEl>
                                          <p:spTgt spid="135">
                                            <p:txEl>
                                              <p:pRg st="17" end="17"/>
                                            </p:txEl>
                                          </p:spTgt>
                                        </p:tgtEl>
                                        <p:attrNameLst>
                                          <p:attrName>ppt_x</p:attrName>
                                        </p:attrNameLst>
                                      </p:cBhvr>
                                      <p:tavLst>
                                        <p:tav tm="0">
                                          <p:val>
                                            <p:strVal val="#ppt_x-1"/>
                                          </p:val>
                                        </p:tav>
                                        <p:tav tm="100000">
                                          <p:val>
                                            <p:strVal val="#ppt_x"/>
                                          </p:val>
                                        </p:tav>
                                      </p:tavLst>
                                    </p:anim>
                                  </p:childTnLst>
                                </p:cTn>
                              </p:par>
                            </p:childTnLst>
                          </p:cTn>
                        </p:par>
                        <p:par>
                          <p:cTn id="76" fill="hold">
                            <p:stCondLst>
                              <p:cond delay="9000"/>
                            </p:stCondLst>
                            <p:childTnLst>
                              <p:par>
                                <p:cTn id="77" presetID="2" presetClass="entr" presetSubtype="8" fill="hold" nodeType="afterEffect">
                                  <p:stCondLst>
                                    <p:cond delay="0"/>
                                  </p:stCondLst>
                                  <p:childTnLst>
                                    <p:set>
                                      <p:cBhvr>
                                        <p:cTn id="78" dur="1" fill="hold">
                                          <p:stCondLst>
                                            <p:cond delay="0"/>
                                          </p:stCondLst>
                                        </p:cTn>
                                        <p:tgtEl>
                                          <p:spTgt spid="135">
                                            <p:txEl>
                                              <p:pRg st="18" end="18"/>
                                            </p:txEl>
                                          </p:spTgt>
                                        </p:tgtEl>
                                        <p:attrNameLst>
                                          <p:attrName>style.visibility</p:attrName>
                                        </p:attrNameLst>
                                      </p:cBhvr>
                                      <p:to>
                                        <p:strVal val="visible"/>
                                      </p:to>
                                    </p:set>
                                    <p:anim calcmode="lin" valueType="num">
                                      <p:cBhvr additive="base">
                                        <p:cTn id="79" dur="500"/>
                                        <p:tgtEl>
                                          <p:spTgt spid="135">
                                            <p:txEl>
                                              <p:pRg st="18" end="18"/>
                                            </p:txEl>
                                          </p:spTgt>
                                        </p:tgtEl>
                                        <p:attrNameLst>
                                          <p:attrName>ppt_x</p:attrName>
                                        </p:attrNameLst>
                                      </p:cBhvr>
                                      <p:tavLst>
                                        <p:tav tm="0">
                                          <p:val>
                                            <p:strVal val="#ppt_x-1"/>
                                          </p:val>
                                        </p:tav>
                                        <p:tav tm="100000">
                                          <p:val>
                                            <p:strVal val="#ppt_x"/>
                                          </p:val>
                                        </p:tav>
                                      </p:tavLst>
                                    </p:anim>
                                  </p:childTnLst>
                                </p:cTn>
                              </p:par>
                            </p:childTnLst>
                          </p:cTn>
                        </p:par>
                        <p:par>
                          <p:cTn id="80" fill="hold">
                            <p:stCondLst>
                              <p:cond delay="9500"/>
                            </p:stCondLst>
                            <p:childTnLst>
                              <p:par>
                                <p:cTn id="81" presetID="2" presetClass="entr" presetSubtype="8" fill="hold" nodeType="afterEffect">
                                  <p:stCondLst>
                                    <p:cond delay="0"/>
                                  </p:stCondLst>
                                  <p:childTnLst>
                                    <p:set>
                                      <p:cBhvr>
                                        <p:cTn id="82" dur="1" fill="hold">
                                          <p:stCondLst>
                                            <p:cond delay="0"/>
                                          </p:stCondLst>
                                        </p:cTn>
                                        <p:tgtEl>
                                          <p:spTgt spid="135">
                                            <p:txEl>
                                              <p:pRg st="19" end="19"/>
                                            </p:txEl>
                                          </p:spTgt>
                                        </p:tgtEl>
                                        <p:attrNameLst>
                                          <p:attrName>style.visibility</p:attrName>
                                        </p:attrNameLst>
                                      </p:cBhvr>
                                      <p:to>
                                        <p:strVal val="visible"/>
                                      </p:to>
                                    </p:set>
                                    <p:anim calcmode="lin" valueType="num">
                                      <p:cBhvr additive="base">
                                        <p:cTn id="83" dur="500"/>
                                        <p:tgtEl>
                                          <p:spTgt spid="135">
                                            <p:txEl>
                                              <p:pRg st="19" end="19"/>
                                            </p:txEl>
                                          </p:spTgt>
                                        </p:tgtEl>
                                        <p:attrNameLst>
                                          <p:attrName>ppt_x</p:attrName>
                                        </p:attrNameLst>
                                      </p:cBhvr>
                                      <p:tavLst>
                                        <p:tav tm="0">
                                          <p:val>
                                            <p:strVal val="#ppt_x-1"/>
                                          </p:val>
                                        </p:tav>
                                        <p:tav tm="100000">
                                          <p:val>
                                            <p:strVal val="#ppt_x"/>
                                          </p:val>
                                        </p:tav>
                                      </p:tavLst>
                                    </p:anim>
                                  </p:childTnLst>
                                </p:cTn>
                              </p:par>
                            </p:childTnLst>
                          </p:cTn>
                        </p:par>
                        <p:par>
                          <p:cTn id="84" fill="hold">
                            <p:stCondLst>
                              <p:cond delay="10000"/>
                            </p:stCondLst>
                            <p:childTnLst>
                              <p:par>
                                <p:cTn id="85" presetID="2" presetClass="entr" presetSubtype="8" fill="hold" nodeType="afterEffect">
                                  <p:stCondLst>
                                    <p:cond delay="0"/>
                                  </p:stCondLst>
                                  <p:childTnLst>
                                    <p:set>
                                      <p:cBhvr>
                                        <p:cTn id="86" dur="1" fill="hold">
                                          <p:stCondLst>
                                            <p:cond delay="0"/>
                                          </p:stCondLst>
                                        </p:cTn>
                                        <p:tgtEl>
                                          <p:spTgt spid="135">
                                            <p:txEl>
                                              <p:pRg st="20" end="20"/>
                                            </p:txEl>
                                          </p:spTgt>
                                        </p:tgtEl>
                                        <p:attrNameLst>
                                          <p:attrName>style.visibility</p:attrName>
                                        </p:attrNameLst>
                                      </p:cBhvr>
                                      <p:to>
                                        <p:strVal val="visible"/>
                                      </p:to>
                                    </p:set>
                                    <p:anim calcmode="lin" valueType="num">
                                      <p:cBhvr additive="base">
                                        <p:cTn id="87" dur="500"/>
                                        <p:tgtEl>
                                          <p:spTgt spid="135">
                                            <p:txEl>
                                              <p:pRg st="20" end="20"/>
                                            </p:txEl>
                                          </p:spTgt>
                                        </p:tgtEl>
                                        <p:attrNameLst>
                                          <p:attrName>ppt_x</p:attrName>
                                        </p:attrNameLst>
                                      </p:cBhvr>
                                      <p:tavLst>
                                        <p:tav tm="0">
                                          <p:val>
                                            <p:strVal val="#ppt_x-1"/>
                                          </p:val>
                                        </p:tav>
                                        <p:tav tm="100000">
                                          <p:val>
                                            <p:strVal val="#ppt_x"/>
                                          </p:val>
                                        </p:tav>
                                      </p:tavLst>
                                    </p:anim>
                                  </p:childTnLst>
                                </p:cTn>
                              </p:par>
                            </p:childTnLst>
                          </p:cTn>
                        </p:par>
                        <p:par>
                          <p:cTn id="88" fill="hold">
                            <p:stCondLst>
                              <p:cond delay="10500"/>
                            </p:stCondLst>
                            <p:childTnLst>
                              <p:par>
                                <p:cTn id="89" presetID="2" presetClass="entr" presetSubtype="8" fill="hold" nodeType="afterEffect">
                                  <p:stCondLst>
                                    <p:cond delay="0"/>
                                  </p:stCondLst>
                                  <p:childTnLst>
                                    <p:set>
                                      <p:cBhvr>
                                        <p:cTn id="90" dur="1" fill="hold">
                                          <p:stCondLst>
                                            <p:cond delay="0"/>
                                          </p:stCondLst>
                                        </p:cTn>
                                        <p:tgtEl>
                                          <p:spTgt spid="135">
                                            <p:txEl>
                                              <p:pRg st="21" end="21"/>
                                            </p:txEl>
                                          </p:spTgt>
                                        </p:tgtEl>
                                        <p:attrNameLst>
                                          <p:attrName>style.visibility</p:attrName>
                                        </p:attrNameLst>
                                      </p:cBhvr>
                                      <p:to>
                                        <p:strVal val="visible"/>
                                      </p:to>
                                    </p:set>
                                    <p:anim calcmode="lin" valueType="num">
                                      <p:cBhvr additive="base">
                                        <p:cTn id="91" dur="500"/>
                                        <p:tgtEl>
                                          <p:spTgt spid="135">
                                            <p:txEl>
                                              <p:pRg st="21" end="21"/>
                                            </p:txEl>
                                          </p:spTgt>
                                        </p:tgtEl>
                                        <p:attrNameLst>
                                          <p:attrName>ppt_x</p:attrName>
                                        </p:attrNameLst>
                                      </p:cBhvr>
                                      <p:tavLst>
                                        <p:tav tm="0">
                                          <p:val>
                                            <p:strVal val="#ppt_x-1"/>
                                          </p:val>
                                        </p:tav>
                                        <p:tav tm="100000">
                                          <p:val>
                                            <p:strVal val="#ppt_x"/>
                                          </p:val>
                                        </p:tav>
                                      </p:tavLst>
                                    </p:anim>
                                  </p:childTnLst>
                                </p:cTn>
                              </p:par>
                            </p:childTnLst>
                          </p:cTn>
                        </p:par>
                        <p:par>
                          <p:cTn id="92" fill="hold">
                            <p:stCondLst>
                              <p:cond delay="11000"/>
                            </p:stCondLst>
                            <p:childTnLst>
                              <p:par>
                                <p:cTn id="93" presetID="2" presetClass="entr" presetSubtype="8" fill="hold" nodeType="afterEffect">
                                  <p:stCondLst>
                                    <p:cond delay="0"/>
                                  </p:stCondLst>
                                  <p:childTnLst>
                                    <p:set>
                                      <p:cBhvr>
                                        <p:cTn id="94" dur="1" fill="hold">
                                          <p:stCondLst>
                                            <p:cond delay="0"/>
                                          </p:stCondLst>
                                        </p:cTn>
                                        <p:tgtEl>
                                          <p:spTgt spid="135">
                                            <p:txEl>
                                              <p:pRg st="22" end="22"/>
                                            </p:txEl>
                                          </p:spTgt>
                                        </p:tgtEl>
                                        <p:attrNameLst>
                                          <p:attrName>style.visibility</p:attrName>
                                        </p:attrNameLst>
                                      </p:cBhvr>
                                      <p:to>
                                        <p:strVal val="visible"/>
                                      </p:to>
                                    </p:set>
                                    <p:anim calcmode="lin" valueType="num">
                                      <p:cBhvr additive="base">
                                        <p:cTn id="95" dur="500"/>
                                        <p:tgtEl>
                                          <p:spTgt spid="135">
                                            <p:txEl>
                                              <p:pRg st="22" end="22"/>
                                            </p:txEl>
                                          </p:spTgt>
                                        </p:tgtEl>
                                        <p:attrNameLst>
                                          <p:attrName>ppt_x</p:attrName>
                                        </p:attrNameLst>
                                      </p:cBhvr>
                                      <p:tavLst>
                                        <p:tav tm="0">
                                          <p:val>
                                            <p:strVal val="#ppt_x-1"/>
                                          </p:val>
                                        </p:tav>
                                        <p:tav tm="100000">
                                          <p:val>
                                            <p:strVal val="#ppt_x"/>
                                          </p:val>
                                        </p:tav>
                                      </p:tavLst>
                                    </p:anim>
                                  </p:childTnLst>
                                </p:cTn>
                              </p:par>
                            </p:childTnLst>
                          </p:cTn>
                        </p:par>
                        <p:par>
                          <p:cTn id="96" fill="hold">
                            <p:stCondLst>
                              <p:cond delay="11500"/>
                            </p:stCondLst>
                            <p:childTnLst>
                              <p:par>
                                <p:cTn id="97" presetID="2" presetClass="entr" presetSubtype="8" fill="hold" nodeType="afterEffect">
                                  <p:stCondLst>
                                    <p:cond delay="0"/>
                                  </p:stCondLst>
                                  <p:childTnLst>
                                    <p:set>
                                      <p:cBhvr>
                                        <p:cTn id="98" dur="1" fill="hold">
                                          <p:stCondLst>
                                            <p:cond delay="0"/>
                                          </p:stCondLst>
                                        </p:cTn>
                                        <p:tgtEl>
                                          <p:spTgt spid="135">
                                            <p:txEl>
                                              <p:pRg st="23" end="23"/>
                                            </p:txEl>
                                          </p:spTgt>
                                        </p:tgtEl>
                                        <p:attrNameLst>
                                          <p:attrName>style.visibility</p:attrName>
                                        </p:attrNameLst>
                                      </p:cBhvr>
                                      <p:to>
                                        <p:strVal val="visible"/>
                                      </p:to>
                                    </p:set>
                                    <p:anim calcmode="lin" valueType="num">
                                      <p:cBhvr additive="base">
                                        <p:cTn id="99" dur="500"/>
                                        <p:tgtEl>
                                          <p:spTgt spid="135">
                                            <p:txEl>
                                              <p:pRg st="23" end="23"/>
                                            </p:txEl>
                                          </p:spTgt>
                                        </p:tgtEl>
                                        <p:attrNameLst>
                                          <p:attrName>ppt_x</p:attrName>
                                        </p:attrNameLst>
                                      </p:cBhvr>
                                      <p:tavLst>
                                        <p:tav tm="0">
                                          <p:val>
                                            <p:strVal val="#ppt_x-1"/>
                                          </p:val>
                                        </p:tav>
                                        <p:tav tm="100000">
                                          <p:val>
                                            <p:strVal val="#ppt_x"/>
                                          </p:val>
                                        </p:tav>
                                      </p:tavLst>
                                    </p:anim>
                                  </p:childTnLst>
                                </p:cTn>
                              </p:par>
                            </p:childTnLst>
                          </p:cTn>
                        </p:par>
                        <p:par>
                          <p:cTn id="100" fill="hold">
                            <p:stCondLst>
                              <p:cond delay="12000"/>
                            </p:stCondLst>
                            <p:childTnLst>
                              <p:par>
                                <p:cTn id="101" presetID="2" presetClass="entr" presetSubtype="8" fill="hold" nodeType="afterEffect">
                                  <p:stCondLst>
                                    <p:cond delay="0"/>
                                  </p:stCondLst>
                                  <p:childTnLst>
                                    <p:set>
                                      <p:cBhvr>
                                        <p:cTn id="102" dur="1" fill="hold">
                                          <p:stCondLst>
                                            <p:cond delay="0"/>
                                          </p:stCondLst>
                                        </p:cTn>
                                        <p:tgtEl>
                                          <p:spTgt spid="135">
                                            <p:txEl>
                                              <p:pRg st="24" end="24"/>
                                            </p:txEl>
                                          </p:spTgt>
                                        </p:tgtEl>
                                        <p:attrNameLst>
                                          <p:attrName>style.visibility</p:attrName>
                                        </p:attrNameLst>
                                      </p:cBhvr>
                                      <p:to>
                                        <p:strVal val="visible"/>
                                      </p:to>
                                    </p:set>
                                    <p:anim calcmode="lin" valueType="num">
                                      <p:cBhvr additive="base">
                                        <p:cTn id="103" dur="500"/>
                                        <p:tgtEl>
                                          <p:spTgt spid="135">
                                            <p:txEl>
                                              <p:pRg st="24" end="24"/>
                                            </p:txEl>
                                          </p:spTgt>
                                        </p:tgtEl>
                                        <p:attrNameLst>
                                          <p:attrName>ppt_x</p:attrName>
                                        </p:attrNameLst>
                                      </p:cBhvr>
                                      <p:tavLst>
                                        <p:tav tm="0">
                                          <p:val>
                                            <p:strVal val="#ppt_x-1"/>
                                          </p:val>
                                        </p:tav>
                                        <p:tav tm="100000">
                                          <p:val>
                                            <p:strVal val="#ppt_x"/>
                                          </p:val>
                                        </p:tav>
                                      </p:tavLst>
                                    </p:anim>
                                  </p:childTnLst>
                                </p:cTn>
                              </p:par>
                            </p:childTnLst>
                          </p:cTn>
                        </p:par>
                        <p:par>
                          <p:cTn id="104" fill="hold">
                            <p:stCondLst>
                              <p:cond delay="12500"/>
                            </p:stCondLst>
                            <p:childTnLst>
                              <p:par>
                                <p:cTn id="105" presetID="2" presetClass="entr" presetSubtype="8" fill="hold" nodeType="afterEffect">
                                  <p:stCondLst>
                                    <p:cond delay="0"/>
                                  </p:stCondLst>
                                  <p:childTnLst>
                                    <p:set>
                                      <p:cBhvr>
                                        <p:cTn id="106" dur="1" fill="hold">
                                          <p:stCondLst>
                                            <p:cond delay="0"/>
                                          </p:stCondLst>
                                        </p:cTn>
                                        <p:tgtEl>
                                          <p:spTgt spid="135">
                                            <p:txEl>
                                              <p:pRg st="25" end="25"/>
                                            </p:txEl>
                                          </p:spTgt>
                                        </p:tgtEl>
                                        <p:attrNameLst>
                                          <p:attrName>style.visibility</p:attrName>
                                        </p:attrNameLst>
                                      </p:cBhvr>
                                      <p:to>
                                        <p:strVal val="visible"/>
                                      </p:to>
                                    </p:set>
                                    <p:anim calcmode="lin" valueType="num">
                                      <p:cBhvr additive="base">
                                        <p:cTn id="107" dur="500"/>
                                        <p:tgtEl>
                                          <p:spTgt spid="135">
                                            <p:txEl>
                                              <p:pRg st="25" end="25"/>
                                            </p:txEl>
                                          </p:spTgt>
                                        </p:tgtEl>
                                        <p:attrNameLst>
                                          <p:attrName>ppt_x</p:attrName>
                                        </p:attrNameLst>
                                      </p:cBhvr>
                                      <p:tavLst>
                                        <p:tav tm="0">
                                          <p:val>
                                            <p:strVal val="#ppt_x-1"/>
                                          </p:val>
                                        </p:tav>
                                        <p:tav tm="100000">
                                          <p:val>
                                            <p:strVal val="#ppt_x"/>
                                          </p:val>
                                        </p:tav>
                                      </p:tavLst>
                                    </p:anim>
                                  </p:childTnLst>
                                </p:cTn>
                              </p:par>
                            </p:childTnLst>
                          </p:cTn>
                        </p:par>
                        <p:par>
                          <p:cTn id="108" fill="hold">
                            <p:stCondLst>
                              <p:cond delay="13000"/>
                            </p:stCondLst>
                            <p:childTnLst>
                              <p:par>
                                <p:cTn id="109" presetID="2" presetClass="entr" presetSubtype="8" fill="hold" nodeType="afterEffect">
                                  <p:stCondLst>
                                    <p:cond delay="0"/>
                                  </p:stCondLst>
                                  <p:childTnLst>
                                    <p:set>
                                      <p:cBhvr>
                                        <p:cTn id="110" dur="1" fill="hold">
                                          <p:stCondLst>
                                            <p:cond delay="0"/>
                                          </p:stCondLst>
                                        </p:cTn>
                                        <p:tgtEl>
                                          <p:spTgt spid="135">
                                            <p:txEl>
                                              <p:pRg st="26" end="26"/>
                                            </p:txEl>
                                          </p:spTgt>
                                        </p:tgtEl>
                                        <p:attrNameLst>
                                          <p:attrName>style.visibility</p:attrName>
                                        </p:attrNameLst>
                                      </p:cBhvr>
                                      <p:to>
                                        <p:strVal val="visible"/>
                                      </p:to>
                                    </p:set>
                                    <p:anim calcmode="lin" valueType="num">
                                      <p:cBhvr additive="base">
                                        <p:cTn id="111" dur="500"/>
                                        <p:tgtEl>
                                          <p:spTgt spid="135">
                                            <p:txEl>
                                              <p:pRg st="26" end="26"/>
                                            </p:txEl>
                                          </p:spTgt>
                                        </p:tgtEl>
                                        <p:attrNameLst>
                                          <p:attrName>ppt_x</p:attrName>
                                        </p:attrNameLst>
                                      </p:cBhvr>
                                      <p:tavLst>
                                        <p:tav tm="0">
                                          <p:val>
                                            <p:strVal val="#ppt_x-1"/>
                                          </p:val>
                                        </p:tav>
                                        <p:tav tm="100000">
                                          <p:val>
                                            <p:strVal val="#ppt_x"/>
                                          </p:val>
                                        </p:tav>
                                      </p:tavLst>
                                    </p:anim>
                                  </p:childTnLst>
                                </p:cTn>
                              </p:par>
                            </p:childTnLst>
                          </p:cTn>
                        </p:par>
                        <p:par>
                          <p:cTn id="112" fill="hold">
                            <p:stCondLst>
                              <p:cond delay="13500"/>
                            </p:stCondLst>
                            <p:childTnLst>
                              <p:par>
                                <p:cTn id="113" presetID="2" presetClass="entr" presetSubtype="8" fill="hold" nodeType="afterEffect">
                                  <p:stCondLst>
                                    <p:cond delay="0"/>
                                  </p:stCondLst>
                                  <p:childTnLst>
                                    <p:set>
                                      <p:cBhvr>
                                        <p:cTn id="114" dur="1" fill="hold">
                                          <p:stCondLst>
                                            <p:cond delay="0"/>
                                          </p:stCondLst>
                                        </p:cTn>
                                        <p:tgtEl>
                                          <p:spTgt spid="135">
                                            <p:txEl>
                                              <p:pRg st="27" end="27"/>
                                            </p:txEl>
                                          </p:spTgt>
                                        </p:tgtEl>
                                        <p:attrNameLst>
                                          <p:attrName>style.visibility</p:attrName>
                                        </p:attrNameLst>
                                      </p:cBhvr>
                                      <p:to>
                                        <p:strVal val="visible"/>
                                      </p:to>
                                    </p:set>
                                    <p:anim calcmode="lin" valueType="num">
                                      <p:cBhvr additive="base">
                                        <p:cTn id="115" dur="500"/>
                                        <p:tgtEl>
                                          <p:spTgt spid="135">
                                            <p:txEl>
                                              <p:pRg st="27" end="27"/>
                                            </p:txEl>
                                          </p:spTgt>
                                        </p:tgtEl>
                                        <p:attrNameLst>
                                          <p:attrName>ppt_x</p:attrName>
                                        </p:attrNameLst>
                                      </p:cBhvr>
                                      <p:tavLst>
                                        <p:tav tm="0">
                                          <p:val>
                                            <p:strVal val="#ppt_x-1"/>
                                          </p:val>
                                        </p:tav>
                                        <p:tav tm="100000">
                                          <p:val>
                                            <p:strVal val="#ppt_x"/>
                                          </p:val>
                                        </p:tav>
                                      </p:tavLst>
                                    </p:anim>
                                  </p:childTnLst>
                                </p:cTn>
                              </p:par>
                            </p:childTnLst>
                          </p:cTn>
                        </p:par>
                        <p:par>
                          <p:cTn id="116" fill="hold">
                            <p:stCondLst>
                              <p:cond delay="14000"/>
                            </p:stCondLst>
                            <p:childTnLst>
                              <p:par>
                                <p:cTn id="117" presetID="2" presetClass="entr" presetSubtype="8" fill="hold" nodeType="afterEffect">
                                  <p:stCondLst>
                                    <p:cond delay="0"/>
                                  </p:stCondLst>
                                  <p:childTnLst>
                                    <p:set>
                                      <p:cBhvr>
                                        <p:cTn id="118" dur="1" fill="hold">
                                          <p:stCondLst>
                                            <p:cond delay="0"/>
                                          </p:stCondLst>
                                        </p:cTn>
                                        <p:tgtEl>
                                          <p:spTgt spid="135">
                                            <p:txEl>
                                              <p:pRg st="28" end="28"/>
                                            </p:txEl>
                                          </p:spTgt>
                                        </p:tgtEl>
                                        <p:attrNameLst>
                                          <p:attrName>style.visibility</p:attrName>
                                        </p:attrNameLst>
                                      </p:cBhvr>
                                      <p:to>
                                        <p:strVal val="visible"/>
                                      </p:to>
                                    </p:set>
                                    <p:anim calcmode="lin" valueType="num">
                                      <p:cBhvr additive="base">
                                        <p:cTn id="119" dur="500"/>
                                        <p:tgtEl>
                                          <p:spTgt spid="135">
                                            <p:txEl>
                                              <p:pRg st="28" end="28"/>
                                            </p:txEl>
                                          </p:spTgt>
                                        </p:tgtEl>
                                        <p:attrNameLst>
                                          <p:attrName>ppt_x</p:attrName>
                                        </p:attrNameLst>
                                      </p:cBhvr>
                                      <p:tavLst>
                                        <p:tav tm="0">
                                          <p:val>
                                            <p:strVal val="#ppt_x-1"/>
                                          </p:val>
                                        </p:tav>
                                        <p:tav tm="100000">
                                          <p:val>
                                            <p:strVal val="#ppt_x"/>
                                          </p:val>
                                        </p:tav>
                                      </p:tavLst>
                                    </p:anim>
                                  </p:childTnLst>
                                </p:cTn>
                              </p:par>
                            </p:childTnLst>
                          </p:cTn>
                        </p:par>
                        <p:par>
                          <p:cTn id="120" fill="hold">
                            <p:stCondLst>
                              <p:cond delay="14500"/>
                            </p:stCondLst>
                            <p:childTnLst>
                              <p:par>
                                <p:cTn id="121" presetID="2" presetClass="entr" presetSubtype="8" fill="hold" nodeType="afterEffect">
                                  <p:stCondLst>
                                    <p:cond delay="0"/>
                                  </p:stCondLst>
                                  <p:childTnLst>
                                    <p:set>
                                      <p:cBhvr>
                                        <p:cTn id="122" dur="1" fill="hold">
                                          <p:stCondLst>
                                            <p:cond delay="0"/>
                                          </p:stCondLst>
                                        </p:cTn>
                                        <p:tgtEl>
                                          <p:spTgt spid="135">
                                            <p:txEl>
                                              <p:pRg st="29" end="29"/>
                                            </p:txEl>
                                          </p:spTgt>
                                        </p:tgtEl>
                                        <p:attrNameLst>
                                          <p:attrName>style.visibility</p:attrName>
                                        </p:attrNameLst>
                                      </p:cBhvr>
                                      <p:to>
                                        <p:strVal val="visible"/>
                                      </p:to>
                                    </p:set>
                                    <p:anim calcmode="lin" valueType="num">
                                      <p:cBhvr additive="base">
                                        <p:cTn id="123" dur="500"/>
                                        <p:tgtEl>
                                          <p:spTgt spid="135">
                                            <p:txEl>
                                              <p:pRg st="29" end="29"/>
                                            </p:txEl>
                                          </p:spTgt>
                                        </p:tgtEl>
                                        <p:attrNameLst>
                                          <p:attrName>ppt_x</p:attrName>
                                        </p:attrNameLst>
                                      </p:cBhvr>
                                      <p:tavLst>
                                        <p:tav tm="0">
                                          <p:val>
                                            <p:strVal val="#ppt_x-1"/>
                                          </p:val>
                                        </p:tav>
                                        <p:tav tm="100000">
                                          <p:val>
                                            <p:strVal val="#ppt_x"/>
                                          </p:val>
                                        </p:tav>
                                      </p:tavLst>
                                    </p:anim>
                                  </p:childTnLst>
                                </p:cTn>
                              </p:par>
                            </p:childTnLst>
                          </p:cTn>
                        </p:par>
                        <p:par>
                          <p:cTn id="124" fill="hold">
                            <p:stCondLst>
                              <p:cond delay="15000"/>
                            </p:stCondLst>
                            <p:childTnLst>
                              <p:par>
                                <p:cTn id="125" presetID="2" presetClass="entr" presetSubtype="8" fill="hold" nodeType="afterEffect">
                                  <p:stCondLst>
                                    <p:cond delay="0"/>
                                  </p:stCondLst>
                                  <p:childTnLst>
                                    <p:set>
                                      <p:cBhvr>
                                        <p:cTn id="126" dur="1" fill="hold">
                                          <p:stCondLst>
                                            <p:cond delay="0"/>
                                          </p:stCondLst>
                                        </p:cTn>
                                        <p:tgtEl>
                                          <p:spTgt spid="135">
                                            <p:txEl>
                                              <p:pRg st="30" end="30"/>
                                            </p:txEl>
                                          </p:spTgt>
                                        </p:tgtEl>
                                        <p:attrNameLst>
                                          <p:attrName>style.visibility</p:attrName>
                                        </p:attrNameLst>
                                      </p:cBhvr>
                                      <p:to>
                                        <p:strVal val="visible"/>
                                      </p:to>
                                    </p:set>
                                    <p:anim calcmode="lin" valueType="num">
                                      <p:cBhvr additive="base">
                                        <p:cTn id="127" dur="500"/>
                                        <p:tgtEl>
                                          <p:spTgt spid="135">
                                            <p:txEl>
                                              <p:pRg st="30" end="30"/>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000" b="1" i="0" u="none" strike="noStrike" cap="none">
                <a:solidFill>
                  <a:srgbClr val="000000"/>
                </a:solidFill>
                <a:latin typeface="Trebuchet MS"/>
                <a:ea typeface="Trebuchet MS"/>
                <a:cs typeface="Trebuchet MS"/>
                <a:sym typeface="Trebuchet MS"/>
              </a:rPr>
              <a:t>Ethnic Groups in Southwest Asia</a:t>
            </a:r>
          </a:p>
        </p:txBody>
      </p:sp>
      <p:sp>
        <p:nvSpPr>
          <p:cNvPr id="143" name="Shape 143"/>
          <p:cNvSpPr txBox="1">
            <a:spLocks noGrp="1"/>
          </p:cNvSpPr>
          <p:nvPr>
            <p:ph type="body" idx="1"/>
          </p:nvPr>
        </p:nvSpPr>
        <p:spPr>
          <a:xfrm>
            <a:off x="453349" y="941641"/>
            <a:ext cx="8229600" cy="5504878"/>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The people of Southwest Asia fall into many ethnic groups and religious groups that often overlap.</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An </a:t>
            </a:r>
            <a:r>
              <a:rPr lang="en-US" sz="2740" b="1" i="0" u="none" strike="noStrike" cap="none">
                <a:solidFill>
                  <a:srgbClr val="000000"/>
                </a:solidFill>
                <a:latin typeface="Trebuchet MS"/>
                <a:ea typeface="Trebuchet MS"/>
                <a:cs typeface="Trebuchet MS"/>
                <a:sym typeface="Trebuchet MS"/>
              </a:rPr>
              <a:t>ethnic group</a:t>
            </a:r>
            <a:r>
              <a:rPr lang="en-US" sz="2740" b="0" i="0" u="none" strike="noStrike" cap="none">
                <a:solidFill>
                  <a:srgbClr val="000000"/>
                </a:solidFill>
                <a:latin typeface="Trebuchet MS"/>
                <a:ea typeface="Trebuchet MS"/>
                <a:cs typeface="Trebuchet MS"/>
                <a:sym typeface="Trebuchet MS"/>
              </a:rPr>
              <a:t> is a group of people who share cultural ideas and beliefs that have been a part of their community for generations, including history, language, religious beliefs, and more.</a:t>
            </a:r>
          </a:p>
          <a:p>
            <a:pPr marL="593955" marR="0" lvl="0" indent="-593955" algn="l" rtl="0">
              <a:lnSpc>
                <a:spcPct val="80000"/>
              </a:lnSpc>
              <a:spcBef>
                <a:spcPts val="500"/>
              </a:spcBef>
              <a:spcAft>
                <a:spcPts val="0"/>
              </a:spcAft>
              <a:buClr>
                <a:srgbClr val="000000"/>
              </a:buClr>
              <a:buSzPct val="101481"/>
              <a:buFont typeface="Noto Sans Symbols"/>
              <a:buChar char="●"/>
            </a:pPr>
            <a:r>
              <a:rPr lang="en-US" sz="2740" b="0" i="0" u="none" strike="noStrike" cap="none">
                <a:solidFill>
                  <a:srgbClr val="000000"/>
                </a:solidFill>
                <a:latin typeface="Trebuchet MS"/>
                <a:ea typeface="Trebuchet MS"/>
                <a:cs typeface="Trebuchet MS"/>
                <a:sym typeface="Trebuchet MS"/>
              </a:rPr>
              <a:t>The three largest ethnic groups in Southwest Asia are: the Kurds, the Arabs, and the Persians.</a:t>
            </a:r>
          </a:p>
          <a:p>
            <a:pPr marL="1054204" marR="0" lvl="2" indent="-597003" algn="l" rtl="0">
              <a:lnSpc>
                <a:spcPct val="80000"/>
              </a:lnSpc>
              <a:spcBef>
                <a:spcPts val="500"/>
              </a:spcBef>
              <a:spcAft>
                <a:spcPts val="0"/>
              </a:spcAft>
              <a:buClr>
                <a:srgbClr val="000000"/>
              </a:buClr>
              <a:buSzPct val="101481"/>
              <a:buFont typeface="Noto Sans Symbols"/>
              <a:buChar char="❖"/>
            </a:pPr>
            <a:r>
              <a:rPr lang="en-US" sz="2740" b="0" i="0" u="sng" strike="noStrike" cap="none">
                <a:solidFill>
                  <a:srgbClr val="000000"/>
                </a:solidFill>
                <a:latin typeface="Trebuchet MS"/>
                <a:ea typeface="Trebuchet MS"/>
                <a:cs typeface="Trebuchet MS"/>
                <a:sym typeface="Trebuchet MS"/>
              </a:rPr>
              <a:t>Kurds:</a:t>
            </a:r>
            <a:r>
              <a:rPr lang="en-US" sz="2740" b="0" i="0" u="none" strike="noStrike" cap="none">
                <a:solidFill>
                  <a:srgbClr val="000000"/>
                </a:solidFill>
                <a:latin typeface="Trebuchet MS"/>
                <a:ea typeface="Trebuchet MS"/>
                <a:cs typeface="Trebuchet MS"/>
                <a:sym typeface="Trebuchet MS"/>
              </a:rPr>
              <a:t> The Kurds live in the mountain region that spans Iran, Iraq, Syria, and Turkey. They speak Kurdish, and most are Sunni Muslims. They do not have their own country or homeland and are considered a minority group.</a:t>
            </a:r>
          </a:p>
        </p:txBody>
      </p:sp>
      <p:sp>
        <p:nvSpPr>
          <p:cNvPr id="144" name="Shape 14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anim calcmode="lin" valueType="num">
                                      <p:cBhvr additive="base">
                                        <p:cTn id="7" dur="500"/>
                                        <p:tgtEl>
                                          <p:spTgt spid="143">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3">
                                            <p:txEl>
                                              <p:pRg st="1" end="1"/>
                                            </p:txEl>
                                          </p:spTgt>
                                        </p:tgtEl>
                                        <p:attrNameLst>
                                          <p:attrName>style.visibility</p:attrName>
                                        </p:attrNameLst>
                                      </p:cBhvr>
                                      <p:to>
                                        <p:strVal val="visible"/>
                                      </p:to>
                                    </p:set>
                                    <p:anim calcmode="lin" valueType="num">
                                      <p:cBhvr additive="base">
                                        <p:cTn id="11" dur="500"/>
                                        <p:tgtEl>
                                          <p:spTgt spid="143">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43">
                                            <p:txEl>
                                              <p:pRg st="2" end="2"/>
                                            </p:txEl>
                                          </p:spTgt>
                                        </p:tgtEl>
                                        <p:attrNameLst>
                                          <p:attrName>style.visibility</p:attrName>
                                        </p:attrNameLst>
                                      </p:cBhvr>
                                      <p:to>
                                        <p:strVal val="visible"/>
                                      </p:to>
                                    </p:set>
                                    <p:anim calcmode="lin" valueType="num">
                                      <p:cBhvr additive="base">
                                        <p:cTn id="15" dur="500"/>
                                        <p:tgtEl>
                                          <p:spTgt spid="143">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43">
                                            <p:txEl>
                                              <p:pRg st="3" end="3"/>
                                            </p:txEl>
                                          </p:spTgt>
                                        </p:tgtEl>
                                        <p:attrNameLst>
                                          <p:attrName>style.visibility</p:attrName>
                                        </p:attrNameLst>
                                      </p:cBhvr>
                                      <p:to>
                                        <p:strVal val="visible"/>
                                      </p:to>
                                    </p:set>
                                    <p:anim calcmode="lin" valueType="num">
                                      <p:cBhvr additive="base">
                                        <p:cTn id="19" dur="500"/>
                                        <p:tgtEl>
                                          <p:spTgt spid="14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850" b="1" i="0" u="none" strike="noStrike" cap="none">
                <a:solidFill>
                  <a:srgbClr val="000000"/>
                </a:solidFill>
                <a:latin typeface="Trebuchet MS"/>
                <a:ea typeface="Trebuchet MS"/>
                <a:cs typeface="Trebuchet MS"/>
                <a:sym typeface="Trebuchet MS"/>
              </a:rPr>
              <a:t>Ethnic Groups in Southwest Asia (cont.)</a:t>
            </a:r>
          </a:p>
        </p:txBody>
      </p:sp>
      <p:sp>
        <p:nvSpPr>
          <p:cNvPr id="150" name="Shape 150"/>
          <p:cNvSpPr txBox="1">
            <a:spLocks noGrp="1"/>
          </p:cNvSpPr>
          <p:nvPr>
            <p:ph type="body" idx="1"/>
          </p:nvPr>
        </p:nvSpPr>
        <p:spPr>
          <a:xfrm>
            <a:off x="453349" y="941641"/>
            <a:ext cx="8229600" cy="5504878"/>
          </a:xfrm>
          <a:prstGeom prst="rect">
            <a:avLst/>
          </a:prstGeom>
          <a:noFill/>
          <a:ln>
            <a:noFill/>
          </a:ln>
        </p:spPr>
        <p:txBody>
          <a:bodyPr lIns="45700" tIns="45700" rIns="45700" bIns="45700" anchor="t" anchorCtr="0">
            <a:noAutofit/>
          </a:bodyPr>
          <a:lstStyle/>
          <a:p>
            <a:pPr marL="0" marR="0" lvl="0" indent="0" algn="l" rtl="0">
              <a:lnSpc>
                <a:spcPct val="80000"/>
              </a:lnSpc>
              <a:spcBef>
                <a:spcPts val="0"/>
              </a:spcBef>
              <a:spcAft>
                <a:spcPts val="0"/>
              </a:spcAft>
              <a:buNone/>
            </a:pPr>
            <a:endParaRPr/>
          </a:p>
          <a:p>
            <a:pPr marL="1054204" marR="0" lvl="2" indent="-597003" algn="l" rtl="0">
              <a:lnSpc>
                <a:spcPct val="80000"/>
              </a:lnSpc>
              <a:spcBef>
                <a:spcPts val="500"/>
              </a:spcBef>
              <a:spcAft>
                <a:spcPts val="0"/>
              </a:spcAft>
              <a:buClr>
                <a:srgbClr val="000000"/>
              </a:buClr>
              <a:buSzPct val="101481"/>
              <a:buFont typeface="Noto Sans Symbols"/>
              <a:buChar char="❖"/>
            </a:pPr>
            <a:r>
              <a:rPr lang="en-US" sz="2740" b="0" i="0" u="sng" strike="noStrike" cap="none">
                <a:solidFill>
                  <a:srgbClr val="000000"/>
                </a:solidFill>
                <a:latin typeface="Trebuchet MS"/>
                <a:ea typeface="Trebuchet MS"/>
                <a:cs typeface="Trebuchet MS"/>
                <a:sym typeface="Trebuchet MS"/>
              </a:rPr>
              <a:t>Arabs:</a:t>
            </a:r>
            <a:r>
              <a:rPr lang="en-US" sz="2740" b="0" i="0" u="none" strike="noStrike" cap="none">
                <a:solidFill>
                  <a:srgbClr val="000000"/>
                </a:solidFill>
                <a:latin typeface="Trebuchet MS"/>
                <a:ea typeface="Trebuchet MS"/>
                <a:cs typeface="Trebuchet MS"/>
                <a:sym typeface="Trebuchet MS"/>
              </a:rPr>
              <a:t> Arabs are the largest ethnic group in the region. They primarily speak Arabic, and there is quite a diversity among Arabs regarding religious beliefs. Many are Sunni Muslims, but some are Shia Muslims or Christians.</a:t>
            </a:r>
          </a:p>
          <a:p>
            <a:pPr marL="1054204" marR="0" lvl="2" indent="-597003" algn="l" rtl="0">
              <a:lnSpc>
                <a:spcPct val="80000"/>
              </a:lnSpc>
              <a:spcBef>
                <a:spcPts val="500"/>
              </a:spcBef>
              <a:spcAft>
                <a:spcPts val="0"/>
              </a:spcAft>
              <a:buClr>
                <a:srgbClr val="000000"/>
              </a:buClr>
              <a:buSzPct val="101481"/>
              <a:buFont typeface="Noto Sans Symbols"/>
              <a:buChar char="❖"/>
            </a:pPr>
            <a:r>
              <a:rPr lang="en-US" sz="2740" b="0" i="0" u="sng" strike="noStrike" cap="none">
                <a:solidFill>
                  <a:srgbClr val="000000"/>
                </a:solidFill>
                <a:latin typeface="Trebuchet MS"/>
                <a:ea typeface="Trebuchet MS"/>
                <a:cs typeface="Trebuchet MS"/>
                <a:sym typeface="Trebuchet MS"/>
              </a:rPr>
              <a:t>Persians:</a:t>
            </a:r>
            <a:r>
              <a:rPr lang="en-US" sz="2740" b="0" i="0" u="none" strike="noStrike" cap="none">
                <a:solidFill>
                  <a:srgbClr val="000000"/>
                </a:solidFill>
                <a:latin typeface="Trebuchet MS"/>
                <a:ea typeface="Trebuchet MS"/>
                <a:cs typeface="Trebuchet MS"/>
                <a:sym typeface="Trebuchet MS"/>
              </a:rPr>
              <a:t> Persians are an ethnic group originating from the Persian Empire. They mainly live in Iran, since the country of Persia changed its name to Iran after World War I. Persians speak Farsi, which shares the same alphabet with Arabic. Most Persians practice Shia Islam.</a:t>
            </a:r>
          </a:p>
        </p:txBody>
      </p:sp>
      <p:sp>
        <p:nvSpPr>
          <p:cNvPr id="151" name="Shape 15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0">
                                            <p:txEl>
                                              <p:pRg st="0" end="0"/>
                                            </p:txEl>
                                          </p:spTgt>
                                        </p:tgtEl>
                                        <p:attrNameLst>
                                          <p:attrName>style.visibility</p:attrName>
                                        </p:attrNameLst>
                                      </p:cBhvr>
                                      <p:to>
                                        <p:strVal val="visible"/>
                                      </p:to>
                                    </p:set>
                                    <p:anim calcmode="lin" valueType="num">
                                      <p:cBhvr additive="base">
                                        <p:cTn id="7" dur="500"/>
                                        <p:tgtEl>
                                          <p:spTgt spid="150">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0">
                                            <p:txEl>
                                              <p:pRg st="1" end="1"/>
                                            </p:txEl>
                                          </p:spTgt>
                                        </p:tgtEl>
                                        <p:attrNameLst>
                                          <p:attrName>style.visibility</p:attrName>
                                        </p:attrNameLst>
                                      </p:cBhvr>
                                      <p:to>
                                        <p:strVal val="visible"/>
                                      </p:to>
                                    </p:set>
                                    <p:anim calcmode="lin" valueType="num">
                                      <p:cBhvr additive="base">
                                        <p:cTn id="11" dur="500"/>
                                        <p:tgtEl>
                                          <p:spTgt spid="150">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50">
                                            <p:txEl>
                                              <p:pRg st="2" end="2"/>
                                            </p:txEl>
                                          </p:spTgt>
                                        </p:tgtEl>
                                        <p:attrNameLst>
                                          <p:attrName>style.visibility</p:attrName>
                                        </p:attrNameLst>
                                      </p:cBhvr>
                                      <p:to>
                                        <p:strVal val="visible"/>
                                      </p:to>
                                    </p:set>
                                    <p:anim calcmode="lin" valueType="num">
                                      <p:cBhvr additive="base">
                                        <p:cTn id="15" dur="500"/>
                                        <p:tgtEl>
                                          <p:spTgt spid="150">
                                            <p:txEl>
                                              <p:pRg st="2" end="2"/>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0" y="0"/>
            <a:ext cx="9144000" cy="105156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000" b="1" i="0" u="none" strike="noStrike" cap="none">
                <a:solidFill>
                  <a:srgbClr val="000000"/>
                </a:solidFill>
                <a:latin typeface="Trebuchet MS"/>
                <a:ea typeface="Trebuchet MS"/>
                <a:cs typeface="Trebuchet MS"/>
                <a:sym typeface="Trebuchet MS"/>
              </a:rPr>
              <a:t>Religious Groups in Southwest Asia</a:t>
            </a:r>
          </a:p>
        </p:txBody>
      </p:sp>
      <p:sp>
        <p:nvSpPr>
          <p:cNvPr id="157" name="Shape 157"/>
          <p:cNvSpPr txBox="1">
            <a:spLocks noGrp="1"/>
          </p:cNvSpPr>
          <p:nvPr>
            <p:ph type="body" idx="1"/>
          </p:nvPr>
        </p:nvSpPr>
        <p:spPr>
          <a:xfrm>
            <a:off x="453349" y="1051559"/>
            <a:ext cx="8229600" cy="5394959"/>
          </a:xfrm>
          <a:prstGeom prst="rect">
            <a:avLst/>
          </a:prstGeom>
          <a:noFill/>
          <a:ln>
            <a:noFill/>
          </a:ln>
        </p:spPr>
        <p:txBody>
          <a:bodyPr lIns="45700" tIns="45700" rIns="45700" bIns="45700" anchor="t" anchorCtr="0">
            <a:noAutofit/>
          </a:bodyPr>
          <a:lstStyle/>
          <a:p>
            <a:pPr marL="593955" marR="0" lvl="0" indent="-593955" algn="l" rtl="0">
              <a:lnSpc>
                <a:spcPct val="80000"/>
              </a:lnSpc>
              <a:spcBef>
                <a:spcPts val="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A </a:t>
            </a:r>
            <a:r>
              <a:rPr lang="en-US" sz="2560" b="1" i="0" u="none" strike="noStrike" cap="none">
                <a:solidFill>
                  <a:srgbClr val="000000"/>
                </a:solidFill>
                <a:latin typeface="Trebuchet MS"/>
                <a:ea typeface="Trebuchet MS"/>
                <a:cs typeface="Trebuchet MS"/>
                <a:sym typeface="Trebuchet MS"/>
              </a:rPr>
              <a:t>religious group </a:t>
            </a:r>
            <a:r>
              <a:rPr lang="en-US" sz="2560" b="0" i="0" u="none" strike="noStrike" cap="none">
                <a:solidFill>
                  <a:srgbClr val="000000"/>
                </a:solidFill>
                <a:latin typeface="Trebuchet MS"/>
                <a:ea typeface="Trebuchet MS"/>
                <a:cs typeface="Trebuchet MS"/>
                <a:sym typeface="Trebuchet MS"/>
              </a:rPr>
              <a:t>shares a belief system in a god or gods, with a specific set of rituals and literature.</a:t>
            </a:r>
          </a:p>
          <a:p>
            <a:pPr marL="1054204" marR="0" lvl="2" indent="-597003" algn="l" rtl="0">
              <a:lnSpc>
                <a:spcPct val="80000"/>
              </a:lnSpc>
              <a:spcBef>
                <a:spcPts val="500"/>
              </a:spcBef>
              <a:spcAft>
                <a:spcPts val="0"/>
              </a:spcAft>
              <a:buClr>
                <a:srgbClr val="000000"/>
              </a:buClr>
              <a:buSzPct val="98461"/>
              <a:buFont typeface="Arial"/>
              <a:buChar char="•"/>
            </a:pPr>
            <a:r>
              <a:rPr lang="en-US" sz="2560" b="0" i="0" u="none" strike="noStrike" cap="none">
                <a:solidFill>
                  <a:srgbClr val="000000"/>
                </a:solidFill>
                <a:latin typeface="Trebuchet MS"/>
                <a:ea typeface="Trebuchet MS"/>
                <a:cs typeface="Trebuchet MS"/>
                <a:sym typeface="Trebuchet MS"/>
              </a:rPr>
              <a:t>People from different ethnic groups can be part of the same religious groups.</a:t>
            </a:r>
          </a:p>
          <a:p>
            <a:pPr marL="593955" marR="0" lvl="0" indent="-593955" algn="l" rtl="0">
              <a:lnSpc>
                <a:spcPct val="80000"/>
              </a:lnSpc>
              <a:spcBef>
                <a:spcPts val="500"/>
              </a:spcBef>
              <a:spcAft>
                <a:spcPts val="0"/>
              </a:spcAft>
              <a:buClr>
                <a:srgbClr val="000000"/>
              </a:buClr>
              <a:buSzPct val="98461"/>
              <a:buFont typeface="Noto Sans Symbols"/>
              <a:buChar char="●"/>
            </a:pPr>
            <a:r>
              <a:rPr lang="en-US" sz="2560" b="0" i="0" u="none" strike="noStrike" cap="none">
                <a:solidFill>
                  <a:srgbClr val="000000"/>
                </a:solidFill>
                <a:latin typeface="Trebuchet MS"/>
                <a:ea typeface="Trebuchet MS"/>
                <a:cs typeface="Trebuchet MS"/>
                <a:sym typeface="Trebuchet MS"/>
              </a:rPr>
              <a:t>The three largest religions in the world originated in Southwest Asia: Judaism, Christianity, and Islam.</a:t>
            </a:r>
          </a:p>
          <a:p>
            <a:pPr marL="1054204" marR="0" lvl="2" indent="-597003" algn="l" rtl="0">
              <a:lnSpc>
                <a:spcPct val="80000"/>
              </a:lnSpc>
              <a:spcBef>
                <a:spcPts val="500"/>
              </a:spcBef>
              <a:spcAft>
                <a:spcPts val="0"/>
              </a:spcAft>
              <a:buClr>
                <a:srgbClr val="000000"/>
              </a:buClr>
              <a:buSzPct val="98461"/>
              <a:buFont typeface="Arial"/>
              <a:buChar char="•"/>
            </a:pPr>
            <a:r>
              <a:rPr lang="en-US" sz="2560" b="0" i="0" u="none" strike="noStrike" cap="none">
                <a:solidFill>
                  <a:srgbClr val="000000"/>
                </a:solidFill>
                <a:latin typeface="Trebuchet MS"/>
                <a:ea typeface="Trebuchet MS"/>
                <a:cs typeface="Trebuchet MS"/>
                <a:sym typeface="Trebuchet MS"/>
              </a:rPr>
              <a:t>Each have similarities, including monotheism (belief in one god), a sacred tex</a:t>
            </a:r>
            <a:r>
              <a:rPr lang="en-US" sz="2560"/>
              <a:t>t,</a:t>
            </a:r>
            <a:r>
              <a:rPr lang="en-US" sz="2560" b="0" i="0" u="none" strike="noStrike" cap="none">
                <a:solidFill>
                  <a:srgbClr val="000000"/>
                </a:solidFill>
                <a:latin typeface="Trebuchet MS"/>
                <a:ea typeface="Trebuchet MS"/>
                <a:cs typeface="Trebuchet MS"/>
                <a:sym typeface="Trebuchet MS"/>
              </a:rPr>
              <a:t> place of worship, and include the important figure Abraham.</a:t>
            </a:r>
          </a:p>
          <a:p>
            <a:pPr marL="1054204" marR="0" lvl="2" indent="-597003" algn="l" rtl="0">
              <a:lnSpc>
                <a:spcPct val="80000"/>
              </a:lnSpc>
              <a:spcBef>
                <a:spcPts val="500"/>
              </a:spcBef>
              <a:spcAft>
                <a:spcPts val="0"/>
              </a:spcAft>
              <a:buClr>
                <a:srgbClr val="000000"/>
              </a:buClr>
              <a:buSzPct val="98461"/>
              <a:buFont typeface="Arial"/>
              <a:buChar char="•"/>
            </a:pPr>
            <a:r>
              <a:rPr lang="en-US" sz="2560" b="0" i="0" u="none" strike="noStrike" cap="none">
                <a:solidFill>
                  <a:srgbClr val="000000"/>
                </a:solidFill>
                <a:latin typeface="Trebuchet MS"/>
                <a:ea typeface="Trebuchet MS"/>
                <a:cs typeface="Trebuchet MS"/>
                <a:sym typeface="Trebuchet MS"/>
              </a:rPr>
              <a:t>Even though they have similarities, there has been much conflict between the thre</a:t>
            </a:r>
            <a:r>
              <a:rPr lang="en-US" sz="2560"/>
              <a:t>e. </a:t>
            </a:r>
            <a:r>
              <a:rPr lang="en-US" sz="2560" b="0" i="0" u="none" strike="noStrike" cap="none">
                <a:solidFill>
                  <a:srgbClr val="000000"/>
                </a:solidFill>
                <a:latin typeface="Trebuchet MS"/>
                <a:ea typeface="Trebuchet MS"/>
                <a:cs typeface="Trebuchet MS"/>
                <a:sym typeface="Trebuchet MS"/>
              </a:rPr>
              <a:t> Judaism only being practiced in Islam, Islam being practiced all over Southwest Asia, and Christianity being a minority religion in the region.</a:t>
            </a:r>
          </a:p>
        </p:txBody>
      </p:sp>
      <p:sp>
        <p:nvSpPr>
          <p:cNvPr id="158" name="Shape 15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7">
                                            <p:txEl>
                                              <p:pRg st="0" end="0"/>
                                            </p:txEl>
                                          </p:spTgt>
                                        </p:tgtEl>
                                        <p:attrNameLst>
                                          <p:attrName>style.visibility</p:attrName>
                                        </p:attrNameLst>
                                      </p:cBhvr>
                                      <p:to>
                                        <p:strVal val="visible"/>
                                      </p:to>
                                    </p:set>
                                    <p:anim calcmode="lin" valueType="num">
                                      <p:cBhvr additive="base">
                                        <p:cTn id="7" dur="500"/>
                                        <p:tgtEl>
                                          <p:spTgt spid="157">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7">
                                            <p:txEl>
                                              <p:pRg st="1" end="1"/>
                                            </p:txEl>
                                          </p:spTgt>
                                        </p:tgtEl>
                                        <p:attrNameLst>
                                          <p:attrName>style.visibility</p:attrName>
                                        </p:attrNameLst>
                                      </p:cBhvr>
                                      <p:to>
                                        <p:strVal val="visible"/>
                                      </p:to>
                                    </p:set>
                                    <p:anim calcmode="lin" valueType="num">
                                      <p:cBhvr additive="base">
                                        <p:cTn id="11" dur="500"/>
                                        <p:tgtEl>
                                          <p:spTgt spid="157">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57">
                                            <p:txEl>
                                              <p:pRg st="2" end="2"/>
                                            </p:txEl>
                                          </p:spTgt>
                                        </p:tgtEl>
                                        <p:attrNameLst>
                                          <p:attrName>style.visibility</p:attrName>
                                        </p:attrNameLst>
                                      </p:cBhvr>
                                      <p:to>
                                        <p:strVal val="visible"/>
                                      </p:to>
                                    </p:set>
                                    <p:anim calcmode="lin" valueType="num">
                                      <p:cBhvr additive="base">
                                        <p:cTn id="15" dur="500"/>
                                        <p:tgtEl>
                                          <p:spTgt spid="157">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57">
                                            <p:txEl>
                                              <p:pRg st="3" end="3"/>
                                            </p:txEl>
                                          </p:spTgt>
                                        </p:tgtEl>
                                        <p:attrNameLst>
                                          <p:attrName>style.visibility</p:attrName>
                                        </p:attrNameLst>
                                      </p:cBhvr>
                                      <p:to>
                                        <p:strVal val="visible"/>
                                      </p:to>
                                    </p:set>
                                    <p:anim calcmode="lin" valueType="num">
                                      <p:cBhvr additive="base">
                                        <p:cTn id="19" dur="500"/>
                                        <p:tgtEl>
                                          <p:spTgt spid="157">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57">
                                            <p:txEl>
                                              <p:pRg st="4" end="4"/>
                                            </p:txEl>
                                          </p:spTgt>
                                        </p:tgtEl>
                                        <p:attrNameLst>
                                          <p:attrName>style.visibility</p:attrName>
                                        </p:attrNameLst>
                                      </p:cBhvr>
                                      <p:to>
                                        <p:strVal val="visible"/>
                                      </p:to>
                                    </p:set>
                                    <p:anim calcmode="lin" valueType="num">
                                      <p:cBhvr additive="base">
                                        <p:cTn id="23" dur="500"/>
                                        <p:tgtEl>
                                          <p:spTgt spid="157">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0" y="0"/>
            <a:ext cx="9144000" cy="937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Religious Groups in Southwest Asia (cont.)</a:t>
            </a:r>
          </a:p>
        </p:txBody>
      </p:sp>
      <p:sp>
        <p:nvSpPr>
          <p:cNvPr id="164" name="Shape 164"/>
          <p:cNvSpPr txBox="1">
            <a:spLocks noGrp="1"/>
          </p:cNvSpPr>
          <p:nvPr>
            <p:ph type="body" idx="1"/>
          </p:nvPr>
        </p:nvSpPr>
        <p:spPr>
          <a:xfrm>
            <a:off x="453349" y="937004"/>
            <a:ext cx="8229600" cy="550951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2000" b="1" i="0" u="none" strike="noStrike" cap="none">
                <a:solidFill>
                  <a:srgbClr val="000000"/>
                </a:solidFill>
                <a:latin typeface="Trebuchet MS"/>
                <a:ea typeface="Trebuchet MS"/>
                <a:cs typeface="Trebuchet MS"/>
                <a:sym typeface="Trebuchet MS"/>
              </a:rPr>
              <a:t>Judaism</a:t>
            </a:r>
            <a:r>
              <a:rPr lang="en-US" sz="2000" b="0" i="0" u="none" strike="noStrike" cap="none">
                <a:solidFill>
                  <a:srgbClr val="000000"/>
                </a:solidFill>
                <a:latin typeface="Trebuchet MS"/>
                <a:ea typeface="Trebuchet MS"/>
                <a:cs typeface="Trebuchet MS"/>
                <a:sym typeface="Trebuchet MS"/>
              </a:rPr>
              <a:t> is the oldest of the three main religions in Southwest Asia, going back to a man named Abraham born in roughly 2000 BC in Mesopotamia, where most people were </a:t>
            </a:r>
            <a:r>
              <a:rPr lang="en-US" sz="2000" b="1" i="0" u="none" strike="noStrike" cap="none">
                <a:solidFill>
                  <a:srgbClr val="000000"/>
                </a:solidFill>
                <a:latin typeface="Trebuchet MS"/>
                <a:ea typeface="Trebuchet MS"/>
                <a:cs typeface="Trebuchet MS"/>
                <a:sym typeface="Trebuchet MS"/>
              </a:rPr>
              <a:t>polytheistic </a:t>
            </a:r>
            <a:r>
              <a:rPr lang="en-US" sz="2000" b="0" i="0" u="none" strike="noStrike" cap="none">
                <a:solidFill>
                  <a:srgbClr val="000000"/>
                </a:solidFill>
                <a:latin typeface="Trebuchet MS"/>
                <a:ea typeface="Trebuchet MS"/>
                <a:cs typeface="Trebuchet MS"/>
                <a:sym typeface="Trebuchet MS"/>
              </a:rPr>
              <a:t>(belief in more than one god).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According to the </a:t>
            </a:r>
            <a:r>
              <a:rPr lang="en-US" sz="2000" b="1" i="0" u="none" strike="noStrike" cap="none">
                <a:solidFill>
                  <a:srgbClr val="000000"/>
                </a:solidFill>
                <a:latin typeface="Trebuchet MS"/>
                <a:ea typeface="Trebuchet MS"/>
                <a:cs typeface="Trebuchet MS"/>
                <a:sym typeface="Trebuchet MS"/>
              </a:rPr>
              <a:t>Torah</a:t>
            </a:r>
            <a:r>
              <a:rPr lang="en-US" sz="2000" b="0" i="0" u="none" strike="noStrike" cap="none">
                <a:solidFill>
                  <a:srgbClr val="000000"/>
                </a:solidFill>
                <a:latin typeface="Trebuchet MS"/>
                <a:ea typeface="Trebuchet MS"/>
                <a:cs typeface="Trebuchet MS"/>
                <a:sym typeface="Trebuchet MS"/>
              </a:rPr>
              <a:t> (Jewish holy book), God made a covenant with Abraham, promising him a new nation if he would dedicate himself and the Hebrew people to monotheism. Abraham took the Hebrews to a land called Canaan, which is part of modern-day Israel.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Around 1300-1200 BC, the Hebrews were forced into slavery by the Egyptians. Moses would lead them out of slavery years later</a:t>
            </a:r>
            <a:r>
              <a:rPr lang="en-US" sz="2000"/>
              <a:t>. This was</a:t>
            </a:r>
            <a:r>
              <a:rPr lang="en-US" sz="2000" b="0" i="0" u="none" strike="noStrike" cap="none">
                <a:solidFill>
                  <a:srgbClr val="000000"/>
                </a:solidFill>
                <a:latin typeface="Trebuchet MS"/>
                <a:ea typeface="Trebuchet MS"/>
                <a:cs typeface="Trebuchet MS"/>
                <a:sym typeface="Trebuchet MS"/>
              </a:rPr>
              <a:t> called the </a:t>
            </a:r>
            <a:r>
              <a:rPr lang="en-US" sz="2000" b="1" i="0" u="none" strike="noStrike" cap="none">
                <a:solidFill>
                  <a:srgbClr val="000000"/>
                </a:solidFill>
                <a:latin typeface="Trebuchet MS"/>
                <a:ea typeface="Trebuchet MS"/>
                <a:cs typeface="Trebuchet MS"/>
                <a:sym typeface="Trebuchet MS"/>
              </a:rPr>
              <a:t>Exodus.</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a:t>O</a:t>
            </a:r>
            <a:r>
              <a:rPr lang="en-US" sz="2000" b="0" i="0" u="none" strike="noStrike" cap="none">
                <a:solidFill>
                  <a:srgbClr val="000000"/>
                </a:solidFill>
                <a:latin typeface="Trebuchet MS"/>
                <a:ea typeface="Trebuchet MS"/>
                <a:cs typeface="Trebuchet MS"/>
                <a:sym typeface="Trebuchet MS"/>
              </a:rPr>
              <a:t>n their journey back to Canaan, God revealed the </a:t>
            </a:r>
            <a:r>
              <a:rPr lang="en-US" sz="2000" b="1" i="0" u="none" strike="noStrike" cap="none">
                <a:solidFill>
                  <a:srgbClr val="000000"/>
                </a:solidFill>
                <a:latin typeface="Trebuchet MS"/>
                <a:ea typeface="Trebuchet MS"/>
                <a:cs typeface="Trebuchet MS"/>
                <a:sym typeface="Trebuchet MS"/>
              </a:rPr>
              <a:t>Ten Commandments</a:t>
            </a:r>
            <a:r>
              <a:rPr lang="en-US" sz="2000" b="0" i="0" u="none" strike="noStrike" cap="none">
                <a:solidFill>
                  <a:srgbClr val="000000"/>
                </a:solidFill>
                <a:latin typeface="Trebuchet MS"/>
                <a:ea typeface="Trebuchet MS"/>
                <a:cs typeface="Trebuchet MS"/>
                <a:sym typeface="Trebuchet MS"/>
              </a:rPr>
              <a:t> (divine rules of conduct) to the Hebrews.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Twelve tribes were formed, with the largest being Judah. Eventually, these united into the kingdom of Israel. However, they would lose control of their lands to the Roman Empire, who forced them out and scattered them.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Today, Jews are found worldwide, worship in </a:t>
            </a:r>
            <a:r>
              <a:rPr lang="en-US" sz="2000" b="1" i="0" u="none" strike="noStrike" cap="none">
                <a:solidFill>
                  <a:srgbClr val="000000"/>
                </a:solidFill>
                <a:latin typeface="Trebuchet MS"/>
                <a:ea typeface="Trebuchet MS"/>
                <a:cs typeface="Trebuchet MS"/>
                <a:sym typeface="Trebuchet MS"/>
              </a:rPr>
              <a:t>synagogues</a:t>
            </a:r>
            <a:r>
              <a:rPr lang="en-US" sz="2000" b="0" i="0" u="none" strike="noStrike" cap="none">
                <a:solidFill>
                  <a:srgbClr val="000000"/>
                </a:solidFill>
                <a:latin typeface="Trebuchet MS"/>
                <a:ea typeface="Trebuchet MS"/>
                <a:cs typeface="Trebuchet MS"/>
                <a:sym typeface="Trebuchet MS"/>
              </a:rPr>
              <a:t>, and celebrate the holidays </a:t>
            </a:r>
            <a:r>
              <a:rPr lang="en-US" sz="2000" b="1" i="0" u="none" strike="noStrike" cap="none">
                <a:solidFill>
                  <a:srgbClr val="000000"/>
                </a:solidFill>
                <a:latin typeface="Trebuchet MS"/>
                <a:ea typeface="Trebuchet MS"/>
                <a:cs typeface="Trebuchet MS"/>
                <a:sym typeface="Trebuchet MS"/>
              </a:rPr>
              <a:t>Yom Kippur </a:t>
            </a:r>
            <a:r>
              <a:rPr lang="en-US" sz="2000" b="0" i="0" u="none" strike="noStrike" cap="none">
                <a:solidFill>
                  <a:srgbClr val="000000"/>
                </a:solidFill>
                <a:latin typeface="Trebuchet MS"/>
                <a:ea typeface="Trebuchet MS"/>
                <a:cs typeface="Trebuchet MS"/>
                <a:sym typeface="Trebuchet MS"/>
              </a:rPr>
              <a:t>(Day of Atonement) and </a:t>
            </a:r>
            <a:r>
              <a:rPr lang="en-US" sz="2000" b="1" i="0" u="none" strike="noStrike" cap="none">
                <a:solidFill>
                  <a:srgbClr val="000000"/>
                </a:solidFill>
                <a:latin typeface="Trebuchet MS"/>
                <a:ea typeface="Trebuchet MS"/>
                <a:cs typeface="Trebuchet MS"/>
                <a:sym typeface="Trebuchet MS"/>
              </a:rPr>
              <a:t>Rosh Hashanah</a:t>
            </a:r>
            <a:r>
              <a:rPr lang="en-US" sz="2000" b="0" i="0" u="none" strike="noStrike" cap="none">
                <a:solidFill>
                  <a:srgbClr val="000000"/>
                </a:solidFill>
                <a:latin typeface="Trebuchet MS"/>
                <a:ea typeface="Trebuchet MS"/>
                <a:cs typeface="Trebuchet MS"/>
                <a:sym typeface="Trebuchet MS"/>
              </a:rPr>
              <a:t> (Jewish New Year).</a:t>
            </a:r>
          </a:p>
        </p:txBody>
      </p:sp>
      <p:sp>
        <p:nvSpPr>
          <p:cNvPr id="165" name="Shape 16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19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anim calcmode="lin" valueType="num">
                                      <p:cBhvr additive="base">
                                        <p:cTn id="7" dur="500"/>
                                        <p:tgtEl>
                                          <p:spTgt spid="16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anim calcmode="lin" valueType="num">
                                      <p:cBhvr additive="base">
                                        <p:cTn id="11" dur="500"/>
                                        <p:tgtEl>
                                          <p:spTgt spid="164">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anim calcmode="lin" valueType="num">
                                      <p:cBhvr additive="base">
                                        <p:cTn id="15" dur="500"/>
                                        <p:tgtEl>
                                          <p:spTgt spid="164">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anim calcmode="lin" valueType="num">
                                      <p:cBhvr additive="base">
                                        <p:cTn id="19" dur="500"/>
                                        <p:tgtEl>
                                          <p:spTgt spid="164">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anim calcmode="lin" valueType="num">
                                      <p:cBhvr additive="base">
                                        <p:cTn id="23" dur="500"/>
                                        <p:tgtEl>
                                          <p:spTgt spid="164">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anim calcmode="lin" valueType="num">
                                      <p:cBhvr additive="base">
                                        <p:cTn id="27" dur="500"/>
                                        <p:tgtEl>
                                          <p:spTgt spid="16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0980"/>
          </a:schemeClr>
        </a:solidFill>
        <a:effectLst/>
      </p:bgPr>
    </p:bg>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3">
            <a:alphaModFix/>
          </a:blip>
          <a:srcRect/>
          <a:stretch/>
        </p:blipFill>
        <p:spPr>
          <a:xfrm>
            <a:off x="0" y="0"/>
            <a:ext cx="9144000" cy="6478955"/>
          </a:xfrm>
          <a:prstGeom prst="rect">
            <a:avLst/>
          </a:prstGeom>
          <a:noFill/>
          <a:ln>
            <a:noFill/>
          </a:ln>
        </p:spPr>
      </p:pic>
      <p:sp>
        <p:nvSpPr>
          <p:cNvPr id="42" name="Shape 42"/>
          <p:cNvSpPr/>
          <p:nvPr/>
        </p:nvSpPr>
        <p:spPr>
          <a:xfrm>
            <a:off x="3081527" y="4465673"/>
            <a:ext cx="5757673" cy="1508710"/>
          </a:xfrm>
          <a:prstGeom prst="rect">
            <a:avLst/>
          </a:prstGeom>
          <a:solidFill>
            <a:srgbClr val="10253F">
              <a:alpha val="81960"/>
            </a:srgbClr>
          </a:solidFill>
          <a:ln>
            <a:noFill/>
          </a:ln>
          <a:effectLst>
            <a:outerShdw blurRad="152400" dist="250189" dir="8460000" rotWithShape="0">
              <a:srgbClr val="000000">
                <a:alpha val="27843"/>
              </a:srgbClr>
            </a:outerShdw>
          </a:effectLst>
        </p:spPr>
        <p:txBody>
          <a:bodyPr lIns="45700" tIns="45700" rIns="45700" bIns="45700" anchor="ctr" anchorCtr="0">
            <a:noAutofit/>
          </a:bodyPr>
          <a:lstStyle/>
          <a:p>
            <a:pPr marL="0" marR="0" lvl="0" indent="0" algn="ctr" rtl="0">
              <a:lnSpc>
                <a:spcPct val="100000"/>
              </a:lnSpc>
              <a:spcBef>
                <a:spcPts val="0"/>
              </a:spcBef>
              <a:spcAft>
                <a:spcPts val="0"/>
              </a:spcAft>
              <a:buClr>
                <a:srgbClr val="FFFFFF"/>
              </a:buClr>
              <a:buFont typeface="Trebuchet MS"/>
              <a:buNone/>
            </a:pPr>
            <a:endParaRPr sz="1800" b="0" i="0" u="none" strike="noStrike" cap="none">
              <a:solidFill>
                <a:srgbClr val="000000"/>
              </a:solidFill>
              <a:latin typeface="Helvetica Neue"/>
              <a:ea typeface="Helvetica Neue"/>
              <a:cs typeface="Helvetica Neue"/>
              <a:sym typeface="Helvetica Neue"/>
            </a:endParaRPr>
          </a:p>
        </p:txBody>
      </p:sp>
      <p:sp>
        <p:nvSpPr>
          <p:cNvPr id="43" name="Shape 43"/>
          <p:cNvSpPr/>
          <p:nvPr/>
        </p:nvSpPr>
        <p:spPr>
          <a:xfrm>
            <a:off x="3130689" y="4499262"/>
            <a:ext cx="5766457" cy="1392684"/>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2050" b="1" i="0" u="none" strike="noStrike" cap="none">
                <a:solidFill>
                  <a:srgbClr val="FFFFFF"/>
                </a:solidFill>
                <a:latin typeface="Trebuchet MS"/>
                <a:ea typeface="Trebuchet MS"/>
                <a:cs typeface="Trebuchet MS"/>
                <a:sym typeface="Trebuchet MS"/>
              </a:rPr>
              <a:t>Section 1: </a:t>
            </a:r>
            <a:r>
              <a:rPr lang="en-US" sz="2050" b="1" i="0" u="sng" strike="noStrike" cap="none">
                <a:solidFill>
                  <a:schemeClr val="hlink"/>
                </a:solidFill>
                <a:latin typeface="Trebuchet MS"/>
                <a:ea typeface="Trebuchet MS"/>
                <a:cs typeface="Trebuchet MS"/>
                <a:sym typeface="Trebuchet MS"/>
                <a:hlinkClick r:id="rId4"/>
              </a:rPr>
              <a:t>The Geography of Southwest Asia</a:t>
            </a:r>
          </a:p>
          <a:p>
            <a:pPr marL="0" marR="0" lvl="0" indent="0" algn="l" rtl="0">
              <a:lnSpc>
                <a:spcPct val="100000"/>
              </a:lnSpc>
              <a:spcBef>
                <a:spcPts val="120"/>
              </a:spcBef>
              <a:spcAft>
                <a:spcPts val="0"/>
              </a:spcAft>
              <a:buClr>
                <a:srgbClr val="FFFFFF"/>
              </a:buClr>
              <a:buSzPct val="25000"/>
              <a:buFont typeface="Trebuchet MS"/>
              <a:buNone/>
            </a:pPr>
            <a:r>
              <a:rPr lang="en-US" sz="2050" b="1" i="0" u="none" strike="noStrike" cap="none">
                <a:solidFill>
                  <a:srgbClr val="FFFFFF"/>
                </a:solidFill>
                <a:latin typeface="Trebuchet MS"/>
                <a:ea typeface="Trebuchet MS"/>
                <a:cs typeface="Trebuchet MS"/>
                <a:sym typeface="Trebuchet MS"/>
              </a:rPr>
              <a:t>Section 2: </a:t>
            </a:r>
            <a:r>
              <a:rPr lang="en-US" sz="2050" b="1" i="0" u="sng" strike="noStrike" cap="none">
                <a:solidFill>
                  <a:schemeClr val="hlink"/>
                </a:solidFill>
                <a:latin typeface="Trebuchet MS"/>
                <a:ea typeface="Trebuchet MS"/>
                <a:cs typeface="Trebuchet MS"/>
                <a:sym typeface="Trebuchet MS"/>
                <a:hlinkClick r:id="rId5"/>
              </a:rPr>
              <a:t>The People of Southwest Asia</a:t>
            </a:r>
          </a:p>
          <a:p>
            <a:pPr marL="0" marR="0" lvl="0" indent="0" algn="l" rtl="0">
              <a:lnSpc>
                <a:spcPct val="100000"/>
              </a:lnSpc>
              <a:spcBef>
                <a:spcPts val="120"/>
              </a:spcBef>
              <a:spcAft>
                <a:spcPts val="0"/>
              </a:spcAft>
              <a:buClr>
                <a:srgbClr val="FFFFFF"/>
              </a:buClr>
              <a:buSzPct val="25000"/>
              <a:buFont typeface="Trebuchet MS"/>
              <a:buNone/>
            </a:pPr>
            <a:r>
              <a:rPr lang="en-US" sz="2050" b="1" i="0" u="none" strike="noStrike" cap="none">
                <a:solidFill>
                  <a:srgbClr val="FFFFFF"/>
                </a:solidFill>
                <a:latin typeface="Trebuchet MS"/>
                <a:ea typeface="Trebuchet MS"/>
                <a:cs typeface="Trebuchet MS"/>
                <a:sym typeface="Trebuchet MS"/>
              </a:rPr>
              <a:t>Section 3: </a:t>
            </a:r>
            <a:r>
              <a:rPr lang="en-US" sz="2050" b="1" i="0" u="sng" strike="noStrike" cap="none">
                <a:solidFill>
                  <a:schemeClr val="hlink"/>
                </a:solidFill>
                <a:latin typeface="Trebuchet MS"/>
                <a:ea typeface="Trebuchet MS"/>
                <a:cs typeface="Trebuchet MS"/>
                <a:sym typeface="Trebuchet MS"/>
                <a:hlinkClick r:id="rId6"/>
              </a:rPr>
              <a:t>OPEC and Oil in Southwest Asia</a:t>
            </a:r>
          </a:p>
          <a:p>
            <a:pPr marL="0" marR="0" lvl="0" indent="0" algn="l" rtl="0">
              <a:lnSpc>
                <a:spcPct val="100000"/>
              </a:lnSpc>
              <a:spcBef>
                <a:spcPts val="120"/>
              </a:spcBef>
              <a:spcAft>
                <a:spcPts val="0"/>
              </a:spcAft>
              <a:buClr>
                <a:srgbClr val="FFFFFF"/>
              </a:buClr>
              <a:buSzPct val="25000"/>
              <a:buFont typeface="Trebuchet MS"/>
              <a:buNone/>
            </a:pPr>
            <a:r>
              <a:rPr lang="en-US" sz="2050" b="1" i="0" u="none" strike="noStrike" cap="none">
                <a:solidFill>
                  <a:srgbClr val="FFFFFF"/>
                </a:solidFill>
                <a:latin typeface="Trebuchet MS"/>
                <a:ea typeface="Trebuchet MS"/>
                <a:cs typeface="Trebuchet MS"/>
                <a:sym typeface="Trebuchet MS"/>
              </a:rPr>
              <a:t>Section 4: </a:t>
            </a:r>
            <a:r>
              <a:rPr lang="en-US" sz="2050" b="1" i="0" u="sng" strike="noStrike" cap="none">
                <a:solidFill>
                  <a:schemeClr val="hlink"/>
                </a:solidFill>
                <a:latin typeface="Trebuchet MS"/>
                <a:ea typeface="Trebuchet MS"/>
                <a:cs typeface="Trebuchet MS"/>
                <a:sym typeface="Trebuchet MS"/>
                <a:hlinkClick r:id="rId7"/>
              </a:rPr>
              <a:t>A Brief History of Southwest Asia</a:t>
            </a:r>
          </a:p>
        </p:txBody>
      </p:sp>
      <p:sp>
        <p:nvSpPr>
          <p:cNvPr id="44" name="Shape 44"/>
          <p:cNvSpPr txBox="1">
            <a:spLocks noGrp="1"/>
          </p:cNvSpPr>
          <p:nvPr>
            <p:ph type="sldNum" idx="12"/>
          </p:nvPr>
        </p:nvSpPr>
        <p:spPr>
          <a:xfrm>
            <a:off x="8655496" y="6521548"/>
            <a:ext cx="183700" cy="307773"/>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p:tgtEl>
                                          <p:spTgt spid="4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0" y="0"/>
            <a:ext cx="9144000" cy="937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Religious Groups in Southwest Asia (cont.)</a:t>
            </a:r>
          </a:p>
        </p:txBody>
      </p:sp>
      <p:sp>
        <p:nvSpPr>
          <p:cNvPr id="171" name="Shape 171"/>
          <p:cNvSpPr txBox="1">
            <a:spLocks noGrp="1"/>
          </p:cNvSpPr>
          <p:nvPr>
            <p:ph type="body" idx="1"/>
          </p:nvPr>
        </p:nvSpPr>
        <p:spPr>
          <a:xfrm>
            <a:off x="453349" y="937004"/>
            <a:ext cx="8229600" cy="550951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2000" b="1" i="0" u="none" strike="noStrike" cap="none">
                <a:solidFill>
                  <a:srgbClr val="000000"/>
                </a:solidFill>
                <a:latin typeface="Trebuchet MS"/>
                <a:ea typeface="Trebuchet MS"/>
                <a:cs typeface="Trebuchet MS"/>
                <a:sym typeface="Trebuchet MS"/>
              </a:rPr>
              <a:t>Christianity</a:t>
            </a:r>
            <a:r>
              <a:rPr lang="en-US" sz="2000" b="0" i="0" u="none" strike="noStrike" cap="none">
                <a:solidFill>
                  <a:srgbClr val="000000"/>
                </a:solidFill>
                <a:latin typeface="Trebuchet MS"/>
                <a:ea typeface="Trebuchet MS"/>
                <a:cs typeface="Trebuchet MS"/>
                <a:sym typeface="Trebuchet MS"/>
              </a:rPr>
              <a:t> is the second oldest religio</a:t>
            </a:r>
            <a:r>
              <a:rPr lang="en-US" sz="2000"/>
              <a:t>n originating in</a:t>
            </a:r>
            <a:r>
              <a:rPr lang="en-US" sz="2000" b="0" i="0" u="none" strike="noStrike" cap="none">
                <a:solidFill>
                  <a:srgbClr val="000000"/>
                </a:solidFill>
                <a:latin typeface="Trebuchet MS"/>
                <a:ea typeface="Trebuchet MS"/>
                <a:cs typeface="Trebuchet MS"/>
                <a:sym typeface="Trebuchet MS"/>
              </a:rPr>
              <a:t> Southwest Asia, </a:t>
            </a:r>
            <a:r>
              <a:rPr lang="en-US" sz="2000"/>
              <a:t>and began</a:t>
            </a:r>
            <a:r>
              <a:rPr lang="en-US" sz="2000" b="0" i="0" u="none" strike="noStrike" cap="none">
                <a:solidFill>
                  <a:srgbClr val="000000"/>
                </a:solidFill>
                <a:latin typeface="Trebuchet MS"/>
                <a:ea typeface="Trebuchet MS"/>
                <a:cs typeface="Trebuchet MS"/>
                <a:sym typeface="Trebuchet MS"/>
              </a:rPr>
              <a:t> in the first century AD. Christianity is a religious movement that grew out of Judaism during Roman rule.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founding figure is Jesus, a man born in Nazareth, who worked as a carpenter until he attracted attention as a teacher and preacher at roughly the age of thirty.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Even though he followed Jewish law and beliefs, Jesus taught more about personal relationships with God. His followers were called </a:t>
            </a:r>
            <a:r>
              <a:rPr lang="en-US" sz="2000" b="1" i="0" u="none" strike="noStrike" cap="none">
                <a:solidFill>
                  <a:srgbClr val="000000"/>
                </a:solidFill>
                <a:latin typeface="Trebuchet MS"/>
                <a:ea typeface="Trebuchet MS"/>
                <a:cs typeface="Trebuchet MS"/>
                <a:sym typeface="Trebuchet MS"/>
              </a:rPr>
              <a:t>disciples</a:t>
            </a:r>
            <a:r>
              <a:rPr lang="en-US" sz="2000" b="0" i="0" u="none" strike="noStrike" cap="none">
                <a:solidFill>
                  <a:srgbClr val="000000"/>
                </a:solidFill>
                <a:latin typeface="Trebuchet MS"/>
                <a:ea typeface="Trebuchet MS"/>
                <a:cs typeface="Trebuchet MS"/>
                <a:sym typeface="Trebuchet MS"/>
              </a:rPr>
              <a:t> and wrote much of what we know about Jesus’s life and teachings, forming the first four books of the </a:t>
            </a:r>
            <a:r>
              <a:rPr lang="en-US" sz="2000" b="1" i="0" u="none" strike="noStrike" cap="none">
                <a:solidFill>
                  <a:srgbClr val="000000"/>
                </a:solidFill>
                <a:latin typeface="Trebuchet MS"/>
                <a:ea typeface="Trebuchet MS"/>
                <a:cs typeface="Trebuchet MS"/>
                <a:sym typeface="Trebuchet MS"/>
              </a:rPr>
              <a:t>New Testament</a:t>
            </a:r>
            <a:r>
              <a:rPr lang="en-US" sz="2000" b="0" i="0" u="none" strike="noStrike" cap="none">
                <a:solidFill>
                  <a:srgbClr val="000000"/>
                </a:solidFill>
                <a:latin typeface="Trebuchet MS"/>
                <a:ea typeface="Trebuchet MS"/>
                <a:cs typeface="Trebuchet MS"/>
                <a:sym typeface="Trebuchet MS"/>
              </a:rPr>
              <a:t>. </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Many Roman and Jewish leaders grew worried about the attention Jesus attracted, with many followers calling him the </a:t>
            </a:r>
            <a:r>
              <a:rPr lang="en-US" sz="2000" b="1" i="0" u="none" strike="noStrike" cap="none">
                <a:solidFill>
                  <a:srgbClr val="000000"/>
                </a:solidFill>
                <a:latin typeface="Trebuchet MS"/>
                <a:ea typeface="Trebuchet MS"/>
                <a:cs typeface="Trebuchet MS"/>
                <a:sym typeface="Trebuchet MS"/>
              </a:rPr>
              <a:t>Messiah</a:t>
            </a:r>
            <a:r>
              <a:rPr lang="en-US" sz="2000" b="0" i="0" u="none" strike="noStrike" cap="none">
                <a:solidFill>
                  <a:srgbClr val="000000"/>
                </a:solidFill>
                <a:latin typeface="Trebuchet MS"/>
                <a:ea typeface="Trebuchet MS"/>
                <a:cs typeface="Trebuchet MS"/>
                <a:sym typeface="Trebuchet MS"/>
              </a:rPr>
              <a:t>, or “</a:t>
            </a:r>
            <a:r>
              <a:rPr lang="en-US" sz="2000"/>
              <a:t>savior</a:t>
            </a:r>
            <a:r>
              <a:rPr lang="en-US" sz="2000" b="0" i="0" u="none" strike="noStrike" cap="none">
                <a:solidFill>
                  <a:srgbClr val="000000"/>
                </a:solidFill>
                <a:latin typeface="Trebuchet MS"/>
                <a:ea typeface="Trebuchet MS"/>
                <a:cs typeface="Trebuchet MS"/>
                <a:sym typeface="Trebuchet MS"/>
              </a:rPr>
              <a:t> of man</a:t>
            </a:r>
            <a:r>
              <a:rPr lang="en-US" sz="2000"/>
              <a:t>”.</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Jewish leaders claimed Jesus encouraged these ideas and thus was guilty of breaking Jewish law</a:t>
            </a:r>
            <a:r>
              <a:rPr lang="en-US" sz="2000"/>
              <a:t>. </a:t>
            </a:r>
            <a:r>
              <a:rPr lang="en-US" sz="2000" b="0" i="0" u="none" strike="noStrike" cap="none">
                <a:solidFill>
                  <a:srgbClr val="000000"/>
                </a:solidFill>
                <a:latin typeface="Trebuchet MS"/>
                <a:ea typeface="Trebuchet MS"/>
                <a:cs typeface="Trebuchet MS"/>
                <a:sym typeface="Trebuchet MS"/>
              </a:rPr>
              <a:t> Pontius Pilate, a Roman governor, saw Jesus as a threat to the Roman Empire.</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 </a:t>
            </a:r>
            <a:r>
              <a:rPr lang="en-US" sz="2000"/>
              <a:t>Because of this,</a:t>
            </a:r>
            <a:r>
              <a:rPr lang="en-US" sz="2000" b="0" i="0" u="none" strike="noStrike" cap="none">
                <a:solidFill>
                  <a:srgbClr val="000000"/>
                </a:solidFill>
                <a:latin typeface="Trebuchet MS"/>
                <a:ea typeface="Trebuchet MS"/>
                <a:cs typeface="Trebuchet MS"/>
                <a:sym typeface="Trebuchet MS"/>
              </a:rPr>
              <a:t> Jesus was sentenced to death by </a:t>
            </a:r>
            <a:r>
              <a:rPr lang="en-US" sz="2000" b="1" i="0" u="none" strike="noStrike" cap="none">
                <a:solidFill>
                  <a:srgbClr val="000000"/>
                </a:solidFill>
                <a:latin typeface="Trebuchet MS"/>
                <a:ea typeface="Trebuchet MS"/>
                <a:cs typeface="Trebuchet MS"/>
                <a:sym typeface="Trebuchet MS"/>
              </a:rPr>
              <a:t>crucifixion</a:t>
            </a:r>
            <a:r>
              <a:rPr lang="en-US" sz="2000" b="0" i="0" u="none" strike="noStrike" cap="none">
                <a:solidFill>
                  <a:srgbClr val="000000"/>
                </a:solidFill>
                <a:latin typeface="Trebuchet MS"/>
                <a:ea typeface="Trebuchet MS"/>
                <a:cs typeface="Trebuchet MS"/>
                <a:sym typeface="Trebuchet MS"/>
              </a:rPr>
              <a:t>, a common method by which a person was tied or nailed to a cross and left to die. </a:t>
            </a:r>
          </a:p>
        </p:txBody>
      </p:sp>
      <p:sp>
        <p:nvSpPr>
          <p:cNvPr id="172" name="Shape 17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anim calcmode="lin" valueType="num">
                                      <p:cBhvr additive="base">
                                        <p:cTn id="7" dur="500"/>
                                        <p:tgtEl>
                                          <p:spTgt spid="171">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anim calcmode="lin" valueType="num">
                                      <p:cBhvr additive="base">
                                        <p:cTn id="11" dur="500"/>
                                        <p:tgtEl>
                                          <p:spTgt spid="171">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anim calcmode="lin" valueType="num">
                                      <p:cBhvr additive="base">
                                        <p:cTn id="15" dur="500"/>
                                        <p:tgtEl>
                                          <p:spTgt spid="171">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anim calcmode="lin" valueType="num">
                                      <p:cBhvr additive="base">
                                        <p:cTn id="19" dur="500"/>
                                        <p:tgtEl>
                                          <p:spTgt spid="171">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anim calcmode="lin" valueType="num">
                                      <p:cBhvr additive="base">
                                        <p:cTn id="23" dur="500"/>
                                        <p:tgtEl>
                                          <p:spTgt spid="171">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71">
                                            <p:txEl>
                                              <p:pRg st="5" end="5"/>
                                            </p:txEl>
                                          </p:spTgt>
                                        </p:tgtEl>
                                        <p:attrNameLst>
                                          <p:attrName>style.visibility</p:attrName>
                                        </p:attrNameLst>
                                      </p:cBhvr>
                                      <p:to>
                                        <p:strVal val="visible"/>
                                      </p:to>
                                    </p:set>
                                    <p:anim calcmode="lin" valueType="num">
                                      <p:cBhvr additive="base">
                                        <p:cTn id="27" dur="500"/>
                                        <p:tgtEl>
                                          <p:spTgt spid="171">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0" y="0"/>
            <a:ext cx="9144000" cy="727409"/>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Religious Groups in Southwest Asia (cont.)</a:t>
            </a:r>
          </a:p>
        </p:txBody>
      </p:sp>
      <p:sp>
        <p:nvSpPr>
          <p:cNvPr id="178" name="Shape 178"/>
          <p:cNvSpPr txBox="1">
            <a:spLocks noGrp="1"/>
          </p:cNvSpPr>
          <p:nvPr>
            <p:ph type="body" idx="1"/>
          </p:nvPr>
        </p:nvSpPr>
        <p:spPr>
          <a:xfrm>
            <a:off x="453349" y="727410"/>
            <a:ext cx="8229600" cy="5719109"/>
          </a:xfrm>
          <a:prstGeom prst="rect">
            <a:avLst/>
          </a:prstGeom>
          <a:noFill/>
          <a:ln>
            <a:noFill/>
          </a:ln>
        </p:spPr>
        <p:txBody>
          <a:bodyPr lIns="45700" tIns="45700" rIns="45700" bIns="45700" anchor="t" anchorCtr="0">
            <a:noAutofit/>
          </a:bodyPr>
          <a:lstStyle/>
          <a:p>
            <a:pPr marL="758951" marR="0" lvl="1" indent="-758951" algn="l" rtl="0">
              <a:lnSpc>
                <a:spcPct val="80000"/>
              </a:lnSpc>
              <a:spcBef>
                <a:spcPts val="0"/>
              </a:spcBef>
              <a:spcAft>
                <a:spcPts val="0"/>
              </a:spcAft>
              <a:buClr>
                <a:srgbClr val="000000"/>
              </a:buClr>
              <a:buSzPct val="98950"/>
              <a:buFont typeface="Noto Sans Symbols"/>
              <a:buChar char="❖"/>
            </a:pPr>
            <a:r>
              <a:rPr lang="en-US" sz="1979" b="1" i="0" u="none" strike="noStrike" cap="none">
                <a:solidFill>
                  <a:srgbClr val="000000"/>
                </a:solidFill>
                <a:latin typeface="Trebuchet MS"/>
                <a:ea typeface="Trebuchet MS"/>
                <a:cs typeface="Trebuchet MS"/>
                <a:sym typeface="Trebuchet MS"/>
              </a:rPr>
              <a:t>Christianity</a:t>
            </a:r>
            <a:r>
              <a:rPr lang="en-US" sz="1979" b="0" i="0" u="none" strike="noStrike" cap="none">
                <a:solidFill>
                  <a:srgbClr val="000000"/>
                </a:solidFill>
                <a:latin typeface="Trebuchet MS"/>
                <a:ea typeface="Trebuchet MS"/>
                <a:cs typeface="Trebuchet MS"/>
                <a:sym typeface="Trebuchet MS"/>
              </a:rPr>
              <a:t> (cont.) </a:t>
            </a:r>
          </a:p>
          <a:p>
            <a:pPr marL="778329" marR="0" lvl="2" indent="-346529" algn="l" rtl="0">
              <a:lnSpc>
                <a:spcPct val="80000"/>
              </a:lnSpc>
              <a:spcBef>
                <a:spcPts val="500"/>
              </a:spcBef>
              <a:spcAft>
                <a:spcPts val="0"/>
              </a:spcAft>
              <a:buClr>
                <a:srgbClr val="000000"/>
              </a:buClr>
              <a:buSzPct val="98950"/>
              <a:buFont typeface="Noto Sans Symbols"/>
              <a:buChar char="▪"/>
            </a:pPr>
            <a:r>
              <a:rPr lang="en-US" sz="1979" b="0" i="0" u="none" strike="noStrike" cap="none">
                <a:solidFill>
                  <a:srgbClr val="000000"/>
                </a:solidFill>
                <a:latin typeface="Trebuchet MS"/>
                <a:ea typeface="Trebuchet MS"/>
                <a:cs typeface="Trebuchet MS"/>
                <a:sym typeface="Trebuchet MS"/>
              </a:rPr>
              <a:t>Jesus’s followers believed he rose from the dead after three days and walked among them before ascending to heaven</a:t>
            </a:r>
            <a:r>
              <a:rPr lang="en-US" sz="1979"/>
              <a:t>.</a:t>
            </a:r>
            <a:r>
              <a:rPr lang="en-US" sz="1979" b="0" i="0" u="none" strike="noStrike" cap="none">
                <a:solidFill>
                  <a:srgbClr val="000000"/>
                </a:solidFill>
                <a:latin typeface="Trebuchet MS"/>
                <a:ea typeface="Trebuchet MS"/>
                <a:cs typeface="Trebuchet MS"/>
                <a:sym typeface="Trebuchet MS"/>
              </a:rPr>
              <a:t> </a:t>
            </a:r>
            <a:r>
              <a:rPr lang="en-US" sz="1979"/>
              <a:t>They called</a:t>
            </a:r>
            <a:r>
              <a:rPr lang="en-US" sz="1979" b="0" i="0" u="none" strike="noStrike" cap="none">
                <a:solidFill>
                  <a:srgbClr val="000000"/>
                </a:solidFill>
                <a:latin typeface="Trebuchet MS"/>
                <a:ea typeface="Trebuchet MS"/>
                <a:cs typeface="Trebuchet MS"/>
                <a:sym typeface="Trebuchet MS"/>
              </a:rPr>
              <a:t> him the Greek word “Christos”, which was eventually shortened to “Christ”. Word spread of his </a:t>
            </a:r>
            <a:r>
              <a:rPr lang="en-US" sz="1979" b="1" i="0" u="none" strike="noStrike" cap="none">
                <a:solidFill>
                  <a:srgbClr val="000000"/>
                </a:solidFill>
                <a:latin typeface="Trebuchet MS"/>
                <a:ea typeface="Trebuchet MS"/>
                <a:cs typeface="Trebuchet MS"/>
                <a:sym typeface="Trebuchet MS"/>
              </a:rPr>
              <a:t>resurrection</a:t>
            </a:r>
            <a:r>
              <a:rPr lang="en-US" sz="1979" b="0" i="0" u="none" strike="noStrike" cap="none">
                <a:solidFill>
                  <a:srgbClr val="000000"/>
                </a:solidFill>
                <a:latin typeface="Trebuchet MS"/>
                <a:ea typeface="Trebuchet MS"/>
                <a:cs typeface="Trebuchet MS"/>
                <a:sym typeface="Trebuchet MS"/>
              </a:rPr>
              <a:t>, and this, along with his teachings, became the basis for Christianity.</a:t>
            </a:r>
          </a:p>
          <a:p>
            <a:pPr marL="778329" marR="0" lvl="2" indent="-346529" algn="l" rtl="0">
              <a:lnSpc>
                <a:spcPct val="80000"/>
              </a:lnSpc>
              <a:spcBef>
                <a:spcPts val="500"/>
              </a:spcBef>
              <a:spcAft>
                <a:spcPts val="0"/>
              </a:spcAft>
              <a:buClr>
                <a:srgbClr val="000000"/>
              </a:buClr>
              <a:buSzPct val="98950"/>
              <a:buFont typeface="Noto Sans Symbols"/>
              <a:buChar char="▪"/>
            </a:pPr>
            <a:r>
              <a:rPr lang="en-US" sz="1979" b="0" i="0" u="none" strike="noStrike" cap="none">
                <a:solidFill>
                  <a:srgbClr val="000000"/>
                </a:solidFill>
                <a:latin typeface="Trebuchet MS"/>
                <a:ea typeface="Trebuchet MS"/>
                <a:cs typeface="Trebuchet MS"/>
                <a:sym typeface="Trebuchet MS"/>
              </a:rPr>
              <a:t>Romans were angered at Christianity because followers refused to worship Roman gods and goddesses. Many early Christians were killed because of their disobedience, but the religion continued to grow.</a:t>
            </a:r>
          </a:p>
          <a:p>
            <a:pPr marL="778329" marR="0" lvl="2" indent="-346529" algn="l" rtl="0">
              <a:lnSpc>
                <a:spcPct val="80000"/>
              </a:lnSpc>
              <a:spcBef>
                <a:spcPts val="500"/>
              </a:spcBef>
              <a:spcAft>
                <a:spcPts val="0"/>
              </a:spcAft>
              <a:buClr>
                <a:srgbClr val="000000"/>
              </a:buClr>
              <a:buSzPct val="98950"/>
              <a:buFont typeface="Noto Sans Symbols"/>
              <a:buChar char="▪"/>
            </a:pPr>
            <a:r>
              <a:rPr lang="en-US" sz="1979" b="0" i="0" u="none" strike="noStrike" cap="none">
                <a:solidFill>
                  <a:srgbClr val="000000"/>
                </a:solidFill>
                <a:latin typeface="Trebuchet MS"/>
                <a:ea typeface="Trebuchet MS"/>
                <a:cs typeface="Trebuchet MS"/>
                <a:sym typeface="Trebuchet MS"/>
              </a:rPr>
              <a:t>People liked the new religion because it emphasized older teachings as well as the loving, forgiving God that Jesus described.</a:t>
            </a:r>
          </a:p>
          <a:p>
            <a:pPr marL="778329" marR="0" lvl="2" indent="-346529" algn="l" rtl="0">
              <a:lnSpc>
                <a:spcPct val="80000"/>
              </a:lnSpc>
              <a:spcBef>
                <a:spcPts val="500"/>
              </a:spcBef>
              <a:spcAft>
                <a:spcPts val="0"/>
              </a:spcAft>
              <a:buClr>
                <a:srgbClr val="000000"/>
              </a:buClr>
              <a:buSzPct val="98950"/>
              <a:buFont typeface="Noto Sans Symbols"/>
              <a:buChar char="▪"/>
            </a:pPr>
            <a:r>
              <a:rPr lang="en-US" sz="1979" b="0" i="0" u="none" strike="noStrike" cap="none">
                <a:solidFill>
                  <a:srgbClr val="000000"/>
                </a:solidFill>
                <a:latin typeface="Trebuchet MS"/>
                <a:ea typeface="Trebuchet MS"/>
                <a:cs typeface="Trebuchet MS"/>
                <a:sym typeface="Trebuchet MS"/>
              </a:rPr>
              <a:t>By AD 300, Christianity had spread to most parts of the Roman Empire, with Emperor Constantine adopting it in AD 313, making it a legal religion.</a:t>
            </a:r>
          </a:p>
          <a:p>
            <a:pPr marL="778329" marR="0" lvl="2" indent="-346529" algn="l" rtl="0">
              <a:lnSpc>
                <a:spcPct val="80000"/>
              </a:lnSpc>
              <a:spcBef>
                <a:spcPts val="500"/>
              </a:spcBef>
              <a:spcAft>
                <a:spcPts val="0"/>
              </a:spcAft>
              <a:buClr>
                <a:srgbClr val="000000"/>
              </a:buClr>
              <a:buSzPct val="98950"/>
              <a:buFont typeface="Noto Sans Symbols"/>
              <a:buChar char="▪"/>
            </a:pPr>
            <a:r>
              <a:rPr lang="en-US" sz="1979" b="0" i="0" u="none" strike="noStrike" cap="none">
                <a:solidFill>
                  <a:srgbClr val="000000"/>
                </a:solidFill>
                <a:latin typeface="Trebuchet MS"/>
                <a:ea typeface="Trebuchet MS"/>
                <a:cs typeface="Trebuchet MS"/>
                <a:sym typeface="Trebuchet MS"/>
              </a:rPr>
              <a:t>Today, Christianity is the largest religion in the world, with Christians found on all continents. While there are a few different types, many main beliefs and traditions are the same.</a:t>
            </a:r>
          </a:p>
          <a:p>
            <a:pPr marL="778329" marR="0" lvl="2" indent="-346529" algn="l" rtl="0">
              <a:lnSpc>
                <a:spcPct val="80000"/>
              </a:lnSpc>
              <a:spcBef>
                <a:spcPts val="500"/>
              </a:spcBef>
              <a:spcAft>
                <a:spcPts val="0"/>
              </a:spcAft>
              <a:buClr>
                <a:srgbClr val="000000"/>
              </a:buClr>
              <a:buSzPct val="98950"/>
              <a:buFont typeface="Noto Sans Symbols"/>
              <a:buChar char="▪"/>
            </a:pPr>
            <a:r>
              <a:rPr lang="en-US" sz="1979" b="0" i="0" u="none" strike="noStrike" cap="none">
                <a:solidFill>
                  <a:srgbClr val="000000"/>
                </a:solidFill>
                <a:latin typeface="Trebuchet MS"/>
                <a:ea typeface="Trebuchet MS"/>
                <a:cs typeface="Trebuchet MS"/>
                <a:sym typeface="Trebuchet MS"/>
              </a:rPr>
              <a:t>The </a:t>
            </a:r>
            <a:r>
              <a:rPr lang="en-US" sz="1979" b="1" i="0" u="none" strike="noStrike" cap="none">
                <a:solidFill>
                  <a:srgbClr val="000000"/>
                </a:solidFill>
                <a:latin typeface="Trebuchet MS"/>
                <a:ea typeface="Trebuchet MS"/>
                <a:cs typeface="Trebuchet MS"/>
                <a:sym typeface="Trebuchet MS"/>
              </a:rPr>
              <a:t>Bible</a:t>
            </a:r>
            <a:r>
              <a:rPr lang="en-US" sz="1979" b="0" i="0" u="none" strike="noStrike" cap="none">
                <a:solidFill>
                  <a:srgbClr val="000000"/>
                </a:solidFill>
                <a:latin typeface="Trebuchet MS"/>
                <a:ea typeface="Trebuchet MS"/>
                <a:cs typeface="Trebuchet MS"/>
                <a:sym typeface="Trebuchet MS"/>
              </a:rPr>
              <a:t> is their sacred text, they worship in a </a:t>
            </a:r>
            <a:r>
              <a:rPr lang="en-US" sz="1979" b="1" i="0" u="none" strike="noStrike" cap="none">
                <a:solidFill>
                  <a:srgbClr val="000000"/>
                </a:solidFill>
                <a:latin typeface="Trebuchet MS"/>
                <a:ea typeface="Trebuchet MS"/>
                <a:cs typeface="Trebuchet MS"/>
                <a:sym typeface="Trebuchet MS"/>
              </a:rPr>
              <a:t>church</a:t>
            </a:r>
            <a:r>
              <a:rPr lang="en-US" sz="1979" b="0" i="0" u="none" strike="noStrike" cap="none">
                <a:solidFill>
                  <a:srgbClr val="000000"/>
                </a:solidFill>
                <a:latin typeface="Trebuchet MS"/>
                <a:ea typeface="Trebuchet MS"/>
                <a:cs typeface="Trebuchet MS"/>
                <a:sym typeface="Trebuchet MS"/>
              </a:rPr>
              <a:t> or cathedral, and their important holidays are Christmas (celebrating Jesus’s birth), and Easter (celebrating Jesus’s resurrection).</a:t>
            </a:r>
          </a:p>
        </p:txBody>
      </p:sp>
      <p:sp>
        <p:nvSpPr>
          <p:cNvPr id="179" name="Shape 17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21</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 calcmode="lin" valueType="num">
                                      <p:cBhvr additive="base">
                                        <p:cTn id="7" dur="500"/>
                                        <p:tgtEl>
                                          <p:spTgt spid="178">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anim calcmode="lin" valueType="num">
                                      <p:cBhvr additive="base">
                                        <p:cTn id="11" dur="500"/>
                                        <p:tgtEl>
                                          <p:spTgt spid="178">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anim calcmode="lin" valueType="num">
                                      <p:cBhvr additive="base">
                                        <p:cTn id="15" dur="500"/>
                                        <p:tgtEl>
                                          <p:spTgt spid="178">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anim calcmode="lin" valueType="num">
                                      <p:cBhvr additive="base">
                                        <p:cTn id="19" dur="500"/>
                                        <p:tgtEl>
                                          <p:spTgt spid="178">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anim calcmode="lin" valueType="num">
                                      <p:cBhvr additive="base">
                                        <p:cTn id="23" dur="500"/>
                                        <p:tgtEl>
                                          <p:spTgt spid="178">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78">
                                            <p:txEl>
                                              <p:pRg st="5" end="5"/>
                                            </p:txEl>
                                          </p:spTgt>
                                        </p:tgtEl>
                                        <p:attrNameLst>
                                          <p:attrName>style.visibility</p:attrName>
                                        </p:attrNameLst>
                                      </p:cBhvr>
                                      <p:to>
                                        <p:strVal val="visible"/>
                                      </p:to>
                                    </p:set>
                                    <p:anim calcmode="lin" valueType="num">
                                      <p:cBhvr additive="base">
                                        <p:cTn id="27" dur="500"/>
                                        <p:tgtEl>
                                          <p:spTgt spid="178">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178">
                                            <p:txEl>
                                              <p:pRg st="6" end="6"/>
                                            </p:txEl>
                                          </p:spTgt>
                                        </p:tgtEl>
                                        <p:attrNameLst>
                                          <p:attrName>style.visibility</p:attrName>
                                        </p:attrNameLst>
                                      </p:cBhvr>
                                      <p:to>
                                        <p:strVal val="visible"/>
                                      </p:to>
                                    </p:set>
                                    <p:anim calcmode="lin" valueType="num">
                                      <p:cBhvr additive="base">
                                        <p:cTn id="31" dur="500"/>
                                        <p:tgtEl>
                                          <p:spTgt spid="17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0" y="0"/>
            <a:ext cx="9144000" cy="937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Religious Groups in Southwest Asia (cont.)</a:t>
            </a:r>
          </a:p>
        </p:txBody>
      </p:sp>
      <p:sp>
        <p:nvSpPr>
          <p:cNvPr id="185" name="Shape 185"/>
          <p:cNvSpPr txBox="1">
            <a:spLocks noGrp="1"/>
          </p:cNvSpPr>
          <p:nvPr>
            <p:ph type="body" idx="1"/>
          </p:nvPr>
        </p:nvSpPr>
        <p:spPr>
          <a:xfrm>
            <a:off x="453349" y="937004"/>
            <a:ext cx="8229600" cy="550951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2000" b="1" i="0" u="none" strike="noStrike" cap="none">
                <a:solidFill>
                  <a:srgbClr val="000000"/>
                </a:solidFill>
                <a:latin typeface="Trebuchet MS"/>
                <a:ea typeface="Trebuchet MS"/>
                <a:cs typeface="Trebuchet MS"/>
                <a:sym typeface="Trebuchet MS"/>
              </a:rPr>
              <a:t>Islam</a:t>
            </a:r>
            <a:r>
              <a:rPr lang="en-US" sz="2000" b="0" i="0" u="none" strike="noStrike" cap="none">
                <a:solidFill>
                  <a:srgbClr val="000000"/>
                </a:solidFill>
                <a:latin typeface="Trebuchet MS"/>
                <a:ea typeface="Trebuchet MS"/>
                <a:cs typeface="Trebuchet MS"/>
                <a:sym typeface="Trebuchet MS"/>
              </a:rPr>
              <a:t> is the third religion to</a:t>
            </a:r>
            <a:r>
              <a:rPr lang="en-US" sz="2000"/>
              <a:t> originate</a:t>
            </a:r>
            <a:r>
              <a:rPr lang="en-US" sz="2000" b="0" i="0" u="none" strike="noStrike" cap="none">
                <a:solidFill>
                  <a:srgbClr val="000000"/>
                </a:solidFill>
                <a:latin typeface="Trebuchet MS"/>
                <a:ea typeface="Trebuchet MS"/>
                <a:cs typeface="Trebuchet MS"/>
                <a:sym typeface="Trebuchet MS"/>
              </a:rPr>
              <a:t> in Southwest Asia, beginning in the city of Mecca on the Arabian Peninsula in the AD 600s.</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Mecca was a major trade route along the Red Sea, and at its center was the </a:t>
            </a:r>
            <a:r>
              <a:rPr lang="en-US" sz="2000" b="1" i="0" u="none" strike="noStrike" cap="none">
                <a:solidFill>
                  <a:srgbClr val="000000"/>
                </a:solidFill>
                <a:latin typeface="Trebuchet MS"/>
                <a:ea typeface="Trebuchet MS"/>
                <a:cs typeface="Trebuchet MS"/>
                <a:sym typeface="Trebuchet MS"/>
              </a:rPr>
              <a:t>Ka’bah</a:t>
            </a:r>
            <a:r>
              <a:rPr lang="en-US" sz="2000" b="0" i="0" u="none" strike="noStrike" cap="none">
                <a:solidFill>
                  <a:srgbClr val="000000"/>
                </a:solidFill>
                <a:latin typeface="Trebuchet MS"/>
                <a:ea typeface="Trebuchet MS"/>
                <a:cs typeface="Trebuchet MS"/>
                <a:sym typeface="Trebuchet MS"/>
              </a:rPr>
              <a:t>, a cube-shaped building that many believed Abraham and his son, Ishmael, built to honor God. By this time, though, it held many different statues of idols and gods.</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Muhammad was born in Mecca in AD 570 and lived with his uncle, who trained him to be a merchant. He married an older woman and took over her caravan business, becoming a respected member of the Mecca community.</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At the age of 40, he heard the voice of the angel Gabriel telling him to bring forth the word of </a:t>
            </a:r>
            <a:r>
              <a:rPr lang="en-US" sz="2000" b="1" i="0" u="none" strike="noStrike" cap="none">
                <a:solidFill>
                  <a:srgbClr val="000000"/>
                </a:solidFill>
                <a:latin typeface="Trebuchet MS"/>
                <a:ea typeface="Trebuchet MS"/>
                <a:cs typeface="Trebuchet MS"/>
                <a:sym typeface="Trebuchet MS"/>
              </a:rPr>
              <a:t>Allah</a:t>
            </a:r>
            <a:r>
              <a:rPr lang="en-US" sz="2000" b="0" i="0" u="none" strike="noStrike" cap="none">
                <a:solidFill>
                  <a:srgbClr val="000000"/>
                </a:solidFill>
                <a:latin typeface="Trebuchet MS"/>
                <a:ea typeface="Trebuchet MS"/>
                <a:cs typeface="Trebuchet MS"/>
                <a:sym typeface="Trebuchet MS"/>
              </a:rPr>
              <a:t>, the one God, to the people. After worrying and discussing with his wife, Muhammad decided the voice was real and began to tell others. Those who believed his message became known as </a:t>
            </a:r>
            <a:r>
              <a:rPr lang="en-US" sz="2000" b="1" i="0" u="none" strike="noStrike" cap="none">
                <a:solidFill>
                  <a:srgbClr val="000000"/>
                </a:solidFill>
                <a:latin typeface="Trebuchet MS"/>
                <a:ea typeface="Trebuchet MS"/>
                <a:cs typeface="Trebuchet MS"/>
                <a:sym typeface="Trebuchet MS"/>
              </a:rPr>
              <a:t>Muslims</a:t>
            </a:r>
            <a:r>
              <a:rPr lang="en-US" sz="2000" b="0" i="0" u="none" strike="noStrike" cap="none">
                <a:solidFill>
                  <a:srgbClr val="000000"/>
                </a:solidFill>
                <a:latin typeface="Trebuchet MS"/>
                <a:ea typeface="Trebuchet MS"/>
                <a:cs typeface="Trebuchet MS"/>
                <a:sym typeface="Trebuchet MS"/>
              </a:rPr>
              <a:t>, or “ones who submit” to the will of God.</a:t>
            </a:r>
          </a:p>
          <a:p>
            <a:pPr marL="783771" marR="0" lvl="1" indent="-326571" algn="l" rtl="0">
              <a:lnSpc>
                <a:spcPct val="80000"/>
              </a:lnSpc>
              <a:spcBef>
                <a:spcPts val="5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Many in Mecca were worried that Muhammad’s message would hurt trade, so threats and violence targeted his followers. They escaped to Yathrib, later called Medina, in AD 622, in a move called the Hijrah.</a:t>
            </a:r>
          </a:p>
        </p:txBody>
      </p:sp>
      <p:sp>
        <p:nvSpPr>
          <p:cNvPr id="186" name="Shape 18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 calcmode="lin" valueType="num">
                                      <p:cBhvr additive="base">
                                        <p:cTn id="7" dur="500"/>
                                        <p:tgtEl>
                                          <p:spTgt spid="185">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5">
                                            <p:txEl>
                                              <p:pRg st="1" end="1"/>
                                            </p:txEl>
                                          </p:spTgt>
                                        </p:tgtEl>
                                        <p:attrNameLst>
                                          <p:attrName>style.visibility</p:attrName>
                                        </p:attrNameLst>
                                      </p:cBhvr>
                                      <p:to>
                                        <p:strVal val="visible"/>
                                      </p:to>
                                    </p:set>
                                    <p:anim calcmode="lin" valueType="num">
                                      <p:cBhvr additive="base">
                                        <p:cTn id="11" dur="500"/>
                                        <p:tgtEl>
                                          <p:spTgt spid="185">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85">
                                            <p:txEl>
                                              <p:pRg st="2" end="2"/>
                                            </p:txEl>
                                          </p:spTgt>
                                        </p:tgtEl>
                                        <p:attrNameLst>
                                          <p:attrName>style.visibility</p:attrName>
                                        </p:attrNameLst>
                                      </p:cBhvr>
                                      <p:to>
                                        <p:strVal val="visible"/>
                                      </p:to>
                                    </p:set>
                                    <p:anim calcmode="lin" valueType="num">
                                      <p:cBhvr additive="base">
                                        <p:cTn id="15" dur="500"/>
                                        <p:tgtEl>
                                          <p:spTgt spid="185">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85">
                                            <p:txEl>
                                              <p:pRg st="3" end="3"/>
                                            </p:txEl>
                                          </p:spTgt>
                                        </p:tgtEl>
                                        <p:attrNameLst>
                                          <p:attrName>style.visibility</p:attrName>
                                        </p:attrNameLst>
                                      </p:cBhvr>
                                      <p:to>
                                        <p:strVal val="visible"/>
                                      </p:to>
                                    </p:set>
                                    <p:anim calcmode="lin" valueType="num">
                                      <p:cBhvr additive="base">
                                        <p:cTn id="19" dur="500"/>
                                        <p:tgtEl>
                                          <p:spTgt spid="185">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85">
                                            <p:txEl>
                                              <p:pRg st="4" end="4"/>
                                            </p:txEl>
                                          </p:spTgt>
                                        </p:tgtEl>
                                        <p:attrNameLst>
                                          <p:attrName>style.visibility</p:attrName>
                                        </p:attrNameLst>
                                      </p:cBhvr>
                                      <p:to>
                                        <p:strVal val="visible"/>
                                      </p:to>
                                    </p:set>
                                    <p:anim calcmode="lin" valueType="num">
                                      <p:cBhvr additive="base">
                                        <p:cTn id="23" dur="500"/>
                                        <p:tgtEl>
                                          <p:spTgt spid="185">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0" y="0"/>
            <a:ext cx="9144000" cy="937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Religious Groups in Southwest Asia (cont.)</a:t>
            </a:r>
          </a:p>
        </p:txBody>
      </p:sp>
      <p:sp>
        <p:nvSpPr>
          <p:cNvPr id="192" name="Shape 192"/>
          <p:cNvSpPr txBox="1">
            <a:spLocks noGrp="1"/>
          </p:cNvSpPr>
          <p:nvPr>
            <p:ph type="body" idx="1"/>
          </p:nvPr>
        </p:nvSpPr>
        <p:spPr>
          <a:xfrm>
            <a:off x="453349" y="937004"/>
            <a:ext cx="8229600" cy="550951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2200" b="1" i="0" u="none" strike="noStrike" cap="none">
                <a:solidFill>
                  <a:srgbClr val="000000"/>
                </a:solidFill>
                <a:latin typeface="Trebuchet MS"/>
                <a:ea typeface="Trebuchet MS"/>
                <a:cs typeface="Trebuchet MS"/>
                <a:sym typeface="Trebuchet MS"/>
              </a:rPr>
              <a:t>Islam (cont.)</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people of Medina accepted Muhammad as both a political and religious leader, </a:t>
            </a:r>
            <a:r>
              <a:rPr lang="en-US" sz="2200"/>
              <a:t>and converted</a:t>
            </a:r>
            <a:r>
              <a:rPr lang="en-US" sz="2200" b="0" i="0" u="none" strike="noStrike" cap="none">
                <a:solidFill>
                  <a:srgbClr val="000000"/>
                </a:solidFill>
                <a:latin typeface="Trebuchet MS"/>
                <a:ea typeface="Trebuchet MS"/>
                <a:cs typeface="Trebuchet MS"/>
                <a:sym typeface="Trebuchet MS"/>
              </a:rPr>
              <a:t> to the new religion of Islam.</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In AD 630, Muhammad returned to Mecca with an army, and the city surrendered to avoid war. Muhammad’s first act was to remove all of the idols from the Ka’bah. He then dedicated the buildings to Allah.</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a:t>After Muhammad’s death, </a:t>
            </a:r>
            <a:r>
              <a:rPr lang="en-US" sz="2200" b="0" i="0" u="none" strike="noStrike" cap="none">
                <a:solidFill>
                  <a:srgbClr val="000000"/>
                </a:solidFill>
                <a:latin typeface="Trebuchet MS"/>
                <a:ea typeface="Trebuchet MS"/>
                <a:cs typeface="Trebuchet MS"/>
                <a:sym typeface="Trebuchet MS"/>
              </a:rPr>
              <a:t>Isla</a:t>
            </a:r>
            <a:r>
              <a:rPr lang="en-US" sz="2200"/>
              <a:t>m spread</a:t>
            </a:r>
            <a:r>
              <a:rPr lang="en-US" sz="2200" b="0" i="0" u="none" strike="noStrike" cap="none">
                <a:solidFill>
                  <a:srgbClr val="000000"/>
                </a:solidFill>
                <a:latin typeface="Trebuchet MS"/>
                <a:ea typeface="Trebuchet MS"/>
                <a:cs typeface="Trebuchet MS"/>
                <a:sym typeface="Trebuchet MS"/>
              </a:rPr>
              <a:t> through the Arabian Peninsula. The four Rightly Guided Caliphs, four of Muhammad’s friends, acted as rulers over armies that conquered weakened empires. Many welcomed Islam and converted.</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After his death, Muhammad’s teachings were copied into the </a:t>
            </a:r>
            <a:r>
              <a:rPr lang="en-US" sz="2200" b="1" i="0" u="none" strike="noStrike" cap="none">
                <a:solidFill>
                  <a:srgbClr val="000000"/>
                </a:solidFill>
                <a:latin typeface="Trebuchet MS"/>
                <a:ea typeface="Trebuchet MS"/>
                <a:cs typeface="Trebuchet MS"/>
                <a:sym typeface="Trebuchet MS"/>
              </a:rPr>
              <a:t>Quran</a:t>
            </a:r>
            <a:r>
              <a:rPr lang="en-US" sz="2200" b="0" i="0" u="none" strike="noStrike" cap="none">
                <a:solidFill>
                  <a:srgbClr val="000000"/>
                </a:solidFill>
                <a:latin typeface="Trebuchet MS"/>
                <a:ea typeface="Trebuchet MS"/>
                <a:cs typeface="Trebuchet MS"/>
                <a:sym typeface="Trebuchet MS"/>
              </a:rPr>
              <a:t>, the Muslim holy book, along with some stories and characters from the Bible, so the Quran can be seen as Allah’s final word.</a:t>
            </a:r>
          </a:p>
        </p:txBody>
      </p:sp>
      <p:sp>
        <p:nvSpPr>
          <p:cNvPr id="193" name="Shape 19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2">
                                            <p:txEl>
                                              <p:pRg st="0" end="0"/>
                                            </p:txEl>
                                          </p:spTgt>
                                        </p:tgtEl>
                                        <p:attrNameLst>
                                          <p:attrName>style.visibility</p:attrName>
                                        </p:attrNameLst>
                                      </p:cBhvr>
                                      <p:to>
                                        <p:strVal val="visible"/>
                                      </p:to>
                                    </p:set>
                                    <p:anim calcmode="lin" valueType="num">
                                      <p:cBhvr additive="base">
                                        <p:cTn id="7" dur="500"/>
                                        <p:tgtEl>
                                          <p:spTgt spid="192">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2">
                                            <p:txEl>
                                              <p:pRg st="1" end="1"/>
                                            </p:txEl>
                                          </p:spTgt>
                                        </p:tgtEl>
                                        <p:attrNameLst>
                                          <p:attrName>style.visibility</p:attrName>
                                        </p:attrNameLst>
                                      </p:cBhvr>
                                      <p:to>
                                        <p:strVal val="visible"/>
                                      </p:to>
                                    </p:set>
                                    <p:anim calcmode="lin" valueType="num">
                                      <p:cBhvr additive="base">
                                        <p:cTn id="11" dur="500"/>
                                        <p:tgtEl>
                                          <p:spTgt spid="192">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92">
                                            <p:txEl>
                                              <p:pRg st="2" end="2"/>
                                            </p:txEl>
                                          </p:spTgt>
                                        </p:tgtEl>
                                        <p:attrNameLst>
                                          <p:attrName>style.visibility</p:attrName>
                                        </p:attrNameLst>
                                      </p:cBhvr>
                                      <p:to>
                                        <p:strVal val="visible"/>
                                      </p:to>
                                    </p:set>
                                    <p:anim calcmode="lin" valueType="num">
                                      <p:cBhvr additive="base">
                                        <p:cTn id="15" dur="500"/>
                                        <p:tgtEl>
                                          <p:spTgt spid="192">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92">
                                            <p:txEl>
                                              <p:pRg st="3" end="3"/>
                                            </p:txEl>
                                          </p:spTgt>
                                        </p:tgtEl>
                                        <p:attrNameLst>
                                          <p:attrName>style.visibility</p:attrName>
                                        </p:attrNameLst>
                                      </p:cBhvr>
                                      <p:to>
                                        <p:strVal val="visible"/>
                                      </p:to>
                                    </p:set>
                                    <p:anim calcmode="lin" valueType="num">
                                      <p:cBhvr additive="base">
                                        <p:cTn id="19" dur="500"/>
                                        <p:tgtEl>
                                          <p:spTgt spid="192">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 calcmode="lin" valueType="num">
                                      <p:cBhvr additive="base">
                                        <p:cTn id="23" dur="500"/>
                                        <p:tgtEl>
                                          <p:spTgt spid="19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0" y="0"/>
            <a:ext cx="9144000" cy="937002"/>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Religious Groups in Southwest Asia (cont.)</a:t>
            </a:r>
          </a:p>
        </p:txBody>
      </p:sp>
      <p:sp>
        <p:nvSpPr>
          <p:cNvPr id="199" name="Shape 199"/>
          <p:cNvSpPr txBox="1">
            <a:spLocks noGrp="1"/>
          </p:cNvSpPr>
          <p:nvPr>
            <p:ph type="body" idx="1"/>
          </p:nvPr>
        </p:nvSpPr>
        <p:spPr>
          <a:xfrm>
            <a:off x="453349" y="937004"/>
            <a:ext cx="8229600" cy="5509515"/>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2200" b="1" i="0" u="none" strike="noStrike" cap="none">
                <a:solidFill>
                  <a:srgbClr val="000000"/>
                </a:solidFill>
                <a:latin typeface="Trebuchet MS"/>
                <a:ea typeface="Trebuchet MS"/>
                <a:cs typeface="Trebuchet MS"/>
                <a:sym typeface="Trebuchet MS"/>
              </a:rPr>
              <a:t>Islam (cont.)</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Today, Islam is the fastest-growing religion in the world. Muslims worship in a </a:t>
            </a:r>
            <a:r>
              <a:rPr lang="en-US" sz="2200" b="1" i="0" u="none" strike="noStrike" cap="none">
                <a:solidFill>
                  <a:srgbClr val="000000"/>
                </a:solidFill>
                <a:latin typeface="Trebuchet MS"/>
                <a:ea typeface="Trebuchet MS"/>
                <a:cs typeface="Trebuchet MS"/>
                <a:sym typeface="Trebuchet MS"/>
              </a:rPr>
              <a:t>mosque</a:t>
            </a:r>
            <a:r>
              <a:rPr lang="en-US" sz="2200" b="0" i="0" u="none" strike="noStrike" cap="none">
                <a:solidFill>
                  <a:srgbClr val="000000"/>
                </a:solidFill>
                <a:latin typeface="Trebuchet MS"/>
                <a:ea typeface="Trebuchet MS"/>
                <a:cs typeface="Trebuchet MS"/>
                <a:sym typeface="Trebuchet MS"/>
              </a:rPr>
              <a:t>. There are two main branches, Shia and Sunni, and while they have differing interpretations of beliefs, there are many traditions and beliefs that they share. Muslims celebrate </a:t>
            </a:r>
            <a:r>
              <a:rPr lang="en-US" sz="2200" b="1" i="0" u="none" strike="noStrike" cap="none">
                <a:solidFill>
                  <a:srgbClr val="000000"/>
                </a:solidFill>
                <a:latin typeface="Trebuchet MS"/>
                <a:ea typeface="Trebuchet MS"/>
                <a:cs typeface="Trebuchet MS"/>
                <a:sym typeface="Trebuchet MS"/>
              </a:rPr>
              <a:t>Ramadan</a:t>
            </a:r>
            <a:r>
              <a:rPr lang="en-US" sz="2200" b="0" i="0" u="none" strike="noStrike" cap="none">
                <a:solidFill>
                  <a:srgbClr val="000000"/>
                </a:solidFill>
                <a:latin typeface="Trebuchet MS"/>
                <a:ea typeface="Trebuchet MS"/>
                <a:cs typeface="Trebuchet MS"/>
                <a:sym typeface="Trebuchet MS"/>
              </a:rPr>
              <a:t> (month of fasting), </a:t>
            </a:r>
            <a:r>
              <a:rPr lang="en-US" sz="2200" b="1" i="0" u="none" strike="noStrike" cap="none">
                <a:solidFill>
                  <a:srgbClr val="000000"/>
                </a:solidFill>
                <a:latin typeface="Trebuchet MS"/>
                <a:ea typeface="Trebuchet MS"/>
                <a:cs typeface="Trebuchet MS"/>
                <a:sym typeface="Trebuchet MS"/>
              </a:rPr>
              <a:t>Eid al-Fitr</a:t>
            </a:r>
            <a:r>
              <a:rPr lang="en-US" sz="2200" b="0" i="0" u="none" strike="noStrike" cap="none">
                <a:solidFill>
                  <a:srgbClr val="000000"/>
                </a:solidFill>
                <a:latin typeface="Trebuchet MS"/>
                <a:ea typeface="Trebuchet MS"/>
                <a:cs typeface="Trebuchet MS"/>
                <a:sym typeface="Trebuchet MS"/>
              </a:rPr>
              <a:t> (end of Ramadan), </a:t>
            </a:r>
            <a:r>
              <a:rPr lang="en-US" sz="2200" b="1" i="0" u="none" strike="noStrike" cap="none">
                <a:solidFill>
                  <a:srgbClr val="000000"/>
                </a:solidFill>
                <a:latin typeface="Trebuchet MS"/>
                <a:ea typeface="Trebuchet MS"/>
                <a:cs typeface="Trebuchet MS"/>
                <a:sym typeface="Trebuchet MS"/>
              </a:rPr>
              <a:t>Eid al-Adha </a:t>
            </a:r>
            <a:r>
              <a:rPr lang="en-US" sz="2200" b="0" i="0" u="none" strike="noStrike" cap="none">
                <a:solidFill>
                  <a:srgbClr val="000000"/>
                </a:solidFill>
                <a:latin typeface="Trebuchet MS"/>
                <a:ea typeface="Trebuchet MS"/>
                <a:cs typeface="Trebuchet MS"/>
                <a:sym typeface="Trebuchet MS"/>
              </a:rPr>
              <a:t>(festival of sacrifice at the end of the hajj), and </a:t>
            </a:r>
            <a:r>
              <a:rPr lang="en-US" sz="2200" b="1" i="0" u="none" strike="noStrike" cap="none">
                <a:solidFill>
                  <a:srgbClr val="000000"/>
                </a:solidFill>
                <a:latin typeface="Trebuchet MS"/>
                <a:ea typeface="Trebuchet MS"/>
                <a:cs typeface="Trebuchet MS"/>
                <a:sym typeface="Trebuchet MS"/>
              </a:rPr>
              <a:t>al-Hijrah </a:t>
            </a:r>
            <a:r>
              <a:rPr lang="en-US" sz="2200" b="0" i="0" u="none" strike="noStrike" cap="none">
                <a:solidFill>
                  <a:srgbClr val="000000"/>
                </a:solidFill>
                <a:latin typeface="Trebuchet MS"/>
                <a:ea typeface="Trebuchet MS"/>
                <a:cs typeface="Trebuchet MS"/>
                <a:sym typeface="Trebuchet MS"/>
              </a:rPr>
              <a:t>(Islamic New Year).</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Mecca and the Ka’bah are still important to Muslims, and a visit to them is a part of the </a:t>
            </a:r>
            <a:r>
              <a:rPr lang="en-US" sz="2200" b="1" i="0" u="none" strike="noStrike" cap="none">
                <a:solidFill>
                  <a:srgbClr val="000000"/>
                </a:solidFill>
                <a:latin typeface="Trebuchet MS"/>
                <a:ea typeface="Trebuchet MS"/>
                <a:cs typeface="Trebuchet MS"/>
                <a:sym typeface="Trebuchet MS"/>
              </a:rPr>
              <a:t>Five Pillars </a:t>
            </a:r>
            <a:r>
              <a:rPr lang="en-US" sz="2200" b="0" i="0" u="none" strike="noStrike" cap="none">
                <a:solidFill>
                  <a:srgbClr val="000000"/>
                </a:solidFill>
                <a:latin typeface="Trebuchet MS"/>
                <a:ea typeface="Trebuchet MS"/>
                <a:cs typeface="Trebuchet MS"/>
                <a:sym typeface="Trebuchet MS"/>
              </a:rPr>
              <a:t>(or five basic obligations) of Islam.</a:t>
            </a:r>
          </a:p>
          <a:p>
            <a:pPr marL="783771" marR="0" lvl="1" indent="-326571" algn="l" rtl="0">
              <a:lnSpc>
                <a:spcPct val="80000"/>
              </a:lnSpc>
              <a:spcBef>
                <a:spcPts val="5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Some Muslim countries, like Saudi Arabia and Iran, have laws based on the law of the Quran, called </a:t>
            </a:r>
            <a:r>
              <a:rPr lang="en-US" sz="2200" b="1" i="0" u="none" strike="noStrike" cap="none">
                <a:solidFill>
                  <a:srgbClr val="000000"/>
                </a:solidFill>
                <a:latin typeface="Trebuchet MS"/>
                <a:ea typeface="Trebuchet MS"/>
                <a:cs typeface="Trebuchet MS"/>
                <a:sym typeface="Trebuchet MS"/>
              </a:rPr>
              <a:t>Sharia Law</a:t>
            </a:r>
            <a:r>
              <a:rPr lang="en-US" sz="2200" b="0" i="0" u="none" strike="noStrike" cap="none">
                <a:solidFill>
                  <a:srgbClr val="000000"/>
                </a:solidFill>
                <a:latin typeface="Trebuchet MS"/>
                <a:ea typeface="Trebuchet MS"/>
                <a:cs typeface="Trebuchet MS"/>
                <a:sym typeface="Trebuchet MS"/>
              </a:rPr>
              <a:t>. Muslims view Jews and Christians as “People of the Book” since so much of the Torah and Bible are in the Quran. As such, they should be respected and are given certain exception to rules in countries with Sharia Law, provided they pay a special tax.</a:t>
            </a:r>
          </a:p>
        </p:txBody>
      </p:sp>
      <p:sp>
        <p:nvSpPr>
          <p:cNvPr id="200" name="Shape 20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24</a:t>
            </a:fld>
            <a:endParaRPr lang="en-US" sz="1400" b="1" i="0" u="none" strike="noStrike" cap="none">
              <a:solidFill>
                <a:srgbClr val="FFFFFF"/>
              </a:solidFill>
              <a:latin typeface="Calibri"/>
              <a:ea typeface="Calibri"/>
              <a:cs typeface="Calibri"/>
              <a:sym typeface="Calibri"/>
            </a:endParaRPr>
          </a:p>
        </p:txBody>
      </p:sp>
      <p:sp>
        <p:nvSpPr>
          <p:cNvPr id="201" name="Shape 201"/>
          <p:cNvSpPr/>
          <p:nvPr/>
        </p:nvSpPr>
        <p:spPr>
          <a:xfrm>
            <a:off x="6621706" y="6105653"/>
            <a:ext cx="2428387" cy="369327"/>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9">
                                            <p:txEl>
                                              <p:pRg st="0" end="0"/>
                                            </p:txEl>
                                          </p:spTgt>
                                        </p:tgtEl>
                                        <p:attrNameLst>
                                          <p:attrName>style.visibility</p:attrName>
                                        </p:attrNameLst>
                                      </p:cBhvr>
                                      <p:to>
                                        <p:strVal val="visible"/>
                                      </p:to>
                                    </p:set>
                                    <p:anim calcmode="lin" valueType="num">
                                      <p:cBhvr additive="base">
                                        <p:cTn id="7" dur="500"/>
                                        <p:tgtEl>
                                          <p:spTgt spid="199">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9">
                                            <p:txEl>
                                              <p:pRg st="1" end="1"/>
                                            </p:txEl>
                                          </p:spTgt>
                                        </p:tgtEl>
                                        <p:attrNameLst>
                                          <p:attrName>style.visibility</p:attrName>
                                        </p:attrNameLst>
                                      </p:cBhvr>
                                      <p:to>
                                        <p:strVal val="visible"/>
                                      </p:to>
                                    </p:set>
                                    <p:anim calcmode="lin" valueType="num">
                                      <p:cBhvr additive="base">
                                        <p:cTn id="11" dur="500"/>
                                        <p:tgtEl>
                                          <p:spTgt spid="199">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199">
                                            <p:txEl>
                                              <p:pRg st="2" end="2"/>
                                            </p:txEl>
                                          </p:spTgt>
                                        </p:tgtEl>
                                        <p:attrNameLst>
                                          <p:attrName>style.visibility</p:attrName>
                                        </p:attrNameLst>
                                      </p:cBhvr>
                                      <p:to>
                                        <p:strVal val="visible"/>
                                      </p:to>
                                    </p:set>
                                    <p:anim calcmode="lin" valueType="num">
                                      <p:cBhvr additive="base">
                                        <p:cTn id="15" dur="500"/>
                                        <p:tgtEl>
                                          <p:spTgt spid="199">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199">
                                            <p:txEl>
                                              <p:pRg st="3" end="3"/>
                                            </p:txEl>
                                          </p:spTgt>
                                        </p:tgtEl>
                                        <p:attrNameLst>
                                          <p:attrName>style.visibility</p:attrName>
                                        </p:attrNameLst>
                                      </p:cBhvr>
                                      <p:to>
                                        <p:strVal val="visible"/>
                                      </p:to>
                                    </p:set>
                                    <p:anim calcmode="lin" valueType="num">
                                      <p:cBhvr additive="base">
                                        <p:cTn id="19" dur="500"/>
                                        <p:tgtEl>
                                          <p:spTgt spid="199">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3: OPEC and Oil in Southwest Asia</a:t>
            </a:r>
          </a:p>
        </p:txBody>
      </p:sp>
      <p:sp>
        <p:nvSpPr>
          <p:cNvPr id="207" name="Shape 207"/>
          <p:cNvSpPr txBox="1">
            <a:spLocks noGrp="1"/>
          </p:cNvSpPr>
          <p:nvPr>
            <p:ph type="body" idx="1"/>
          </p:nvPr>
        </p:nvSpPr>
        <p:spPr>
          <a:xfrm>
            <a:off x="457200" y="1981200"/>
            <a:ext cx="8229600" cy="4144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80808"/>
              </a:buClr>
              <a:buSzPct val="100000"/>
              <a:buFont typeface="Arial"/>
              <a:buChar char="•"/>
            </a:pPr>
            <a:r>
              <a:rPr lang="en-US" sz="2800" b="0" i="0" u="none" strike="noStrike" cap="none">
                <a:solidFill>
                  <a:srgbClr val="080808"/>
                </a:solidFill>
                <a:latin typeface="Trebuchet MS"/>
                <a:ea typeface="Trebuchet MS"/>
                <a:cs typeface="Trebuchet MS"/>
                <a:sym typeface="Trebuchet MS"/>
              </a:rPr>
              <a:t>What is the purpose of OPEC?</a:t>
            </a:r>
          </a:p>
        </p:txBody>
      </p:sp>
      <p:sp>
        <p:nvSpPr>
          <p:cNvPr id="208" name="Shape 20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25</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07">
                                            <p:txEl>
                                              <p:pRg st="0" end="0"/>
                                            </p:txEl>
                                          </p:spTgt>
                                        </p:tgtEl>
                                        <p:attrNameLst>
                                          <p:attrName>style.visibility</p:attrName>
                                        </p:attrNameLst>
                                      </p:cBhvr>
                                      <p:to>
                                        <p:strVal val="visible"/>
                                      </p:to>
                                    </p:set>
                                    <p:anim calcmode="lin" valueType="num">
                                      <p:cBhvr additive="base">
                                        <p:cTn id="7" dur="500"/>
                                        <p:tgtEl>
                                          <p:spTgt spid="20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7">
                                            <p:txEl>
                                              <p:pRg st="1" end="1"/>
                                            </p:txEl>
                                          </p:spTgt>
                                        </p:tgtEl>
                                        <p:attrNameLst>
                                          <p:attrName>style.visibility</p:attrName>
                                        </p:attrNameLst>
                                      </p:cBhvr>
                                      <p:to>
                                        <p:strVal val="visible"/>
                                      </p:to>
                                    </p:set>
                                    <p:anim calcmode="lin" valueType="num">
                                      <p:cBhvr additive="base">
                                        <p:cTn id="10" dur="500"/>
                                        <p:tgtEl>
                                          <p:spTgt spid="207">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600" b="1" i="0" u="none" strike="noStrike" cap="none">
                <a:solidFill>
                  <a:srgbClr val="000000"/>
                </a:solidFill>
                <a:latin typeface="Trebuchet MS"/>
                <a:ea typeface="Trebuchet MS"/>
                <a:cs typeface="Trebuchet MS"/>
                <a:sym typeface="Trebuchet MS"/>
              </a:rPr>
              <a:t>Section 3: OPEC and Oil in Southwest Asia</a:t>
            </a:r>
          </a:p>
        </p:txBody>
      </p:sp>
      <p:sp>
        <p:nvSpPr>
          <p:cNvPr id="214" name="Shape 214"/>
          <p:cNvSpPr txBox="1">
            <a:spLocks noGrp="1"/>
          </p:cNvSpPr>
          <p:nvPr>
            <p:ph type="body" idx="1"/>
          </p:nvPr>
        </p:nvSpPr>
        <p:spPr>
          <a:xfrm>
            <a:off x="457200" y="1946785"/>
            <a:ext cx="8229600" cy="4073013"/>
          </a:xfrm>
          <a:prstGeom prst="rect">
            <a:avLst/>
          </a:prstGeom>
          <a:noFill/>
          <a:ln>
            <a:noFill/>
          </a:ln>
        </p:spPr>
        <p:txBody>
          <a:bodyPr lIns="45700" tIns="45700" rIns="45700" bIns="45700" anchor="t" anchorCtr="0">
            <a:noAutofit/>
          </a:bodyPr>
          <a:lstStyle/>
          <a:p>
            <a:pPr marL="742950" marR="0" lvl="1" indent="-285750" algn="l" rtl="0">
              <a:lnSpc>
                <a:spcPct val="100000"/>
              </a:lnSpc>
              <a:spcBef>
                <a:spcPts val="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petroleum</a:t>
            </a:r>
          </a:p>
          <a:p>
            <a:pPr marL="742950" marR="0" lvl="1" indent="-285750" algn="l" rtl="0">
              <a:lnSpc>
                <a:spcPct val="100000"/>
              </a:lnSpc>
              <a:spcBef>
                <a:spcPts val="600"/>
              </a:spcBef>
              <a:spcAft>
                <a:spcPts val="0"/>
              </a:spcAft>
              <a:buClr>
                <a:srgbClr val="000000"/>
              </a:buClr>
              <a:buSzPct val="100000"/>
              <a:buFont typeface="Arial"/>
              <a:buChar char="•"/>
            </a:pPr>
            <a:r>
              <a:rPr lang="en-US" sz="2800" b="0" i="0" u="none" strike="noStrike" cap="none">
                <a:solidFill>
                  <a:srgbClr val="000000"/>
                </a:solidFill>
                <a:latin typeface="Trebuchet MS"/>
                <a:ea typeface="Trebuchet MS"/>
                <a:cs typeface="Trebuchet MS"/>
                <a:sym typeface="Trebuchet MS"/>
              </a:rPr>
              <a:t>Organization of Petroleum Exporting Countries (OPEC)</a:t>
            </a:r>
          </a:p>
        </p:txBody>
      </p:sp>
      <p:sp>
        <p:nvSpPr>
          <p:cNvPr id="215" name="Shape 21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26</a:t>
            </a:fld>
            <a:endParaRPr lang="en-US" sz="1400" b="1" i="0" u="none" strike="noStrike" cap="none">
              <a:solidFill>
                <a:srgbClr val="FFFFFF"/>
              </a:solidFill>
              <a:latin typeface="Calibri"/>
              <a:ea typeface="Calibri"/>
              <a:cs typeface="Calibri"/>
              <a:sym typeface="Calibri"/>
            </a:endParaRPr>
          </a:p>
        </p:txBody>
      </p:sp>
      <p:sp>
        <p:nvSpPr>
          <p:cNvPr id="216" name="Shape 216"/>
          <p:cNvSpPr txBox="1"/>
          <p:nvPr/>
        </p:nvSpPr>
        <p:spPr>
          <a:xfrm>
            <a:off x="457200" y="1453450"/>
            <a:ext cx="8229598" cy="523216"/>
          </a:xfrm>
          <a:prstGeom prst="rect">
            <a:avLst/>
          </a:prstGeom>
          <a:noFill/>
          <a:ln>
            <a:noFill/>
          </a:ln>
        </p:spPr>
        <p:txBody>
          <a:bodyPr lIns="45700" tIns="45700" rIns="45700" bIns="45700" anchor="t" anchorCtr="0">
            <a:noAutofit/>
          </a:bodyPr>
          <a:lstStyle/>
          <a:p>
            <a:pPr marL="457200" marR="0" lvl="0" indent="-457200" algn="l" rtl="0">
              <a:lnSpc>
                <a:spcPct val="100000"/>
              </a:lnSpc>
              <a:spcBef>
                <a:spcPts val="0"/>
              </a:spcBef>
              <a:spcAft>
                <a:spcPts val="0"/>
              </a:spcAft>
              <a:buClr>
                <a:srgbClr val="000000"/>
              </a:buClr>
              <a:buSzPct val="100000"/>
              <a:buFont typeface="Noto Sans Symbols"/>
              <a:buChar char="➢"/>
            </a:pPr>
            <a:r>
              <a:rPr lang="en-US" sz="2800" b="0" i="0" u="none" strike="noStrike" cap="none">
                <a:solidFill>
                  <a:srgbClr val="000000"/>
                </a:solidFill>
                <a:latin typeface="Trebuchet MS"/>
                <a:ea typeface="Trebuchet MS"/>
                <a:cs typeface="Trebuchet MS"/>
                <a:sym typeface="Trebuchet MS"/>
              </a:rPr>
              <a:t>What terms do I need to know? </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4">
                                            <p:txEl>
                                              <p:pRg st="0" end="0"/>
                                            </p:txEl>
                                          </p:spTgt>
                                        </p:tgtEl>
                                        <p:attrNameLst>
                                          <p:attrName>style.visibility</p:attrName>
                                        </p:attrNameLst>
                                      </p:cBhvr>
                                      <p:to>
                                        <p:strVal val="visible"/>
                                      </p:to>
                                    </p:set>
                                    <p:anim calcmode="lin" valueType="num">
                                      <p:cBhvr additive="base">
                                        <p:cTn id="7" dur="500"/>
                                        <p:tgtEl>
                                          <p:spTgt spid="21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4">
                                            <p:txEl>
                                              <p:pRg st="1" end="1"/>
                                            </p:txEl>
                                          </p:spTgt>
                                        </p:tgtEl>
                                        <p:attrNameLst>
                                          <p:attrName>style.visibility</p:attrName>
                                        </p:attrNameLst>
                                      </p:cBhvr>
                                      <p:to>
                                        <p:strVal val="visible"/>
                                      </p:to>
                                    </p:set>
                                    <p:anim calcmode="lin" valueType="num">
                                      <p:cBhvr additive="base">
                                        <p:cTn id="11" dur="500"/>
                                        <p:tgtEl>
                                          <p:spTgt spid="21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0" y="0"/>
            <a:ext cx="9143998"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The Importance of Oil</a:t>
            </a:r>
          </a:p>
        </p:txBody>
      </p:sp>
      <p:sp>
        <p:nvSpPr>
          <p:cNvPr id="222" name="Shape 222"/>
          <p:cNvSpPr txBox="1">
            <a:spLocks noGrp="1"/>
          </p:cNvSpPr>
          <p:nvPr>
            <p:ph type="body" idx="1"/>
          </p:nvPr>
        </p:nvSpPr>
        <p:spPr>
          <a:xfrm>
            <a:off x="457200" y="1143000"/>
            <a:ext cx="8229600" cy="5385116"/>
          </a:xfrm>
          <a:prstGeom prst="rect">
            <a:avLst/>
          </a:prstGeom>
          <a:noFill/>
          <a:ln>
            <a:noFill/>
          </a:ln>
        </p:spPr>
        <p:txBody>
          <a:bodyPr lIns="45700" tIns="45700" rIns="45700" bIns="45700" anchor="t" anchorCtr="0">
            <a:noAutofit/>
          </a:bodyPr>
          <a:lstStyle/>
          <a:p>
            <a:pPr marL="538703" marR="0" lvl="0" indent="-513303"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Some everyday products that come from oil, or </a:t>
            </a:r>
            <a:r>
              <a:rPr lang="en-US" sz="2400" b="1" i="0" u="none" strike="noStrike" cap="none">
                <a:solidFill>
                  <a:srgbClr val="000000"/>
                </a:solidFill>
                <a:latin typeface="Trebuchet MS"/>
                <a:ea typeface="Trebuchet MS"/>
                <a:cs typeface="Trebuchet MS"/>
                <a:sym typeface="Trebuchet MS"/>
              </a:rPr>
              <a:t>petroleum</a:t>
            </a:r>
            <a:r>
              <a:rPr lang="en-US" sz="2400" b="0" i="0" u="none" strike="noStrike" cap="none">
                <a:solidFill>
                  <a:srgbClr val="000000"/>
                </a:solidFill>
                <a:latin typeface="Trebuchet MS"/>
                <a:ea typeface="Trebuchet MS"/>
                <a:cs typeface="Trebuchet MS"/>
                <a:sym typeface="Trebuchet MS"/>
              </a:rPr>
              <a:t>, include: soap, shampoo, shower curtains, toothpaste, toothbrushes, deodorant, many articles of clothing, and much more.</a:t>
            </a:r>
          </a:p>
          <a:p>
            <a:pPr marL="538703" marR="0" lvl="0" indent="-513303" algn="l" rtl="0">
              <a:lnSpc>
                <a:spcPct val="80000"/>
              </a:lnSpc>
              <a:spcBef>
                <a:spcPts val="4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Much of the world’s economy relies on oil, and Southwest Asia has large amounts of it.</a:t>
            </a:r>
          </a:p>
          <a:p>
            <a:pPr marL="998952" marR="0" lvl="2" indent="-516352" algn="l" rtl="0">
              <a:lnSpc>
                <a:spcPct val="80000"/>
              </a:lnSpc>
              <a:spcBef>
                <a:spcPts val="400"/>
              </a:spcBef>
              <a:spcAft>
                <a:spcPts val="0"/>
              </a:spcAft>
              <a:buClr>
                <a:srgbClr val="000000"/>
              </a:buClr>
              <a:buSzPct val="100000"/>
              <a:buFont typeface="Arial"/>
              <a:buChar char="•"/>
            </a:pPr>
            <a:r>
              <a:rPr lang="en-US" sz="2400" b="0" i="0" u="none" strike="noStrike" cap="none">
                <a:solidFill>
                  <a:srgbClr val="000000"/>
                </a:solidFill>
                <a:latin typeface="Trebuchet MS"/>
                <a:ea typeface="Trebuchet MS"/>
                <a:cs typeface="Trebuchet MS"/>
                <a:sym typeface="Trebuchet MS"/>
              </a:rPr>
              <a:t>This combination brings wealth into the region.</a:t>
            </a:r>
          </a:p>
          <a:p>
            <a:pPr marL="538703" marR="0" lvl="0" indent="-513303" algn="l" rtl="0">
              <a:lnSpc>
                <a:spcPct val="80000"/>
              </a:lnSpc>
              <a:spcBef>
                <a:spcPts val="4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Oil and natural gas were first discovered there at the beginning of the 20</a:t>
            </a:r>
            <a:r>
              <a:rPr lang="en-US" sz="2400" b="0" i="0" u="none" strike="noStrike" cap="none" baseline="30000">
                <a:solidFill>
                  <a:srgbClr val="000000"/>
                </a:solidFill>
                <a:latin typeface="Trebuchet MS"/>
                <a:ea typeface="Trebuchet MS"/>
                <a:cs typeface="Trebuchet MS"/>
                <a:sym typeface="Trebuchet MS"/>
              </a:rPr>
              <a:t>th</a:t>
            </a:r>
            <a:r>
              <a:rPr lang="en-US" sz="2400" b="0" i="0" u="none" strike="noStrike" cap="none">
                <a:solidFill>
                  <a:srgbClr val="000000"/>
                </a:solidFill>
                <a:latin typeface="Trebuchet MS"/>
                <a:ea typeface="Trebuchet MS"/>
                <a:cs typeface="Trebuchet MS"/>
                <a:sym typeface="Trebuchet MS"/>
              </a:rPr>
              <a:t> century.</a:t>
            </a:r>
          </a:p>
          <a:p>
            <a:pPr marL="998952" marR="0" lvl="2" indent="-516352" algn="l" rtl="0">
              <a:lnSpc>
                <a:spcPct val="80000"/>
              </a:lnSpc>
              <a:spcBef>
                <a:spcPts val="400"/>
              </a:spcBef>
              <a:spcAft>
                <a:spcPts val="0"/>
              </a:spcAft>
              <a:buClr>
                <a:srgbClr val="000000"/>
              </a:buClr>
              <a:buSzPct val="100000"/>
              <a:buFont typeface="Arial"/>
              <a:buChar char="•"/>
            </a:pPr>
            <a:r>
              <a:rPr lang="en-US" sz="2400" b="0" i="0" u="none" strike="noStrike" cap="none">
                <a:solidFill>
                  <a:srgbClr val="000000"/>
                </a:solidFill>
                <a:latin typeface="Trebuchet MS"/>
                <a:ea typeface="Trebuchet MS"/>
                <a:cs typeface="Trebuchet MS"/>
                <a:sym typeface="Trebuchet MS"/>
              </a:rPr>
              <a:t>Most oil operations in Southwest Asia are controlled by countries in Southwest Asia, giving them a lot of control over the global economy.</a:t>
            </a:r>
          </a:p>
        </p:txBody>
      </p:sp>
      <p:sp>
        <p:nvSpPr>
          <p:cNvPr id="223" name="Shape 22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2">
                                            <p:txEl>
                                              <p:pRg st="0" end="0"/>
                                            </p:txEl>
                                          </p:spTgt>
                                        </p:tgtEl>
                                        <p:attrNameLst>
                                          <p:attrName>style.visibility</p:attrName>
                                        </p:attrNameLst>
                                      </p:cBhvr>
                                      <p:to>
                                        <p:strVal val="visible"/>
                                      </p:to>
                                    </p:set>
                                    <p:anim calcmode="lin" valueType="num">
                                      <p:cBhvr additive="base">
                                        <p:cTn id="7" dur="500"/>
                                        <p:tgtEl>
                                          <p:spTgt spid="22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22">
                                            <p:txEl>
                                              <p:pRg st="1" end="1"/>
                                            </p:txEl>
                                          </p:spTgt>
                                        </p:tgtEl>
                                        <p:attrNameLst>
                                          <p:attrName>style.visibility</p:attrName>
                                        </p:attrNameLst>
                                      </p:cBhvr>
                                      <p:to>
                                        <p:strVal val="visible"/>
                                      </p:to>
                                    </p:set>
                                    <p:anim calcmode="lin" valueType="num">
                                      <p:cBhvr additive="base">
                                        <p:cTn id="10" dur="500"/>
                                        <p:tgtEl>
                                          <p:spTgt spid="22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22">
                                            <p:txEl>
                                              <p:pRg st="2" end="2"/>
                                            </p:txEl>
                                          </p:spTgt>
                                        </p:tgtEl>
                                        <p:attrNameLst>
                                          <p:attrName>style.visibility</p:attrName>
                                        </p:attrNameLst>
                                      </p:cBhvr>
                                      <p:to>
                                        <p:strVal val="visible"/>
                                      </p:to>
                                    </p:set>
                                    <p:anim calcmode="lin" valueType="num">
                                      <p:cBhvr additive="base">
                                        <p:cTn id="13" dur="500"/>
                                        <p:tgtEl>
                                          <p:spTgt spid="22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22">
                                            <p:txEl>
                                              <p:pRg st="3" end="3"/>
                                            </p:txEl>
                                          </p:spTgt>
                                        </p:tgtEl>
                                        <p:attrNameLst>
                                          <p:attrName>style.visibility</p:attrName>
                                        </p:attrNameLst>
                                      </p:cBhvr>
                                      <p:to>
                                        <p:strVal val="visible"/>
                                      </p:to>
                                    </p:set>
                                    <p:anim calcmode="lin" valueType="num">
                                      <p:cBhvr additive="base">
                                        <p:cTn id="16" dur="500"/>
                                        <p:tgtEl>
                                          <p:spTgt spid="222">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22">
                                            <p:txEl>
                                              <p:pRg st="4" end="4"/>
                                            </p:txEl>
                                          </p:spTgt>
                                        </p:tgtEl>
                                        <p:attrNameLst>
                                          <p:attrName>style.visibility</p:attrName>
                                        </p:attrNameLst>
                                      </p:cBhvr>
                                      <p:to>
                                        <p:strVal val="visible"/>
                                      </p:to>
                                    </p:set>
                                    <p:anim calcmode="lin" valueType="num">
                                      <p:cBhvr additive="base">
                                        <p:cTn id="19" dur="500"/>
                                        <p:tgtEl>
                                          <p:spTgt spid="222">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0" y="0"/>
            <a:ext cx="9143998" cy="105156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The Influence of OPEC</a:t>
            </a:r>
          </a:p>
        </p:txBody>
      </p:sp>
      <p:sp>
        <p:nvSpPr>
          <p:cNvPr id="229" name="Shape 229"/>
          <p:cNvSpPr txBox="1">
            <a:spLocks noGrp="1"/>
          </p:cNvSpPr>
          <p:nvPr>
            <p:ph type="body" idx="1"/>
          </p:nvPr>
        </p:nvSpPr>
        <p:spPr>
          <a:xfrm>
            <a:off x="457200" y="924674"/>
            <a:ext cx="8229600" cy="5603441"/>
          </a:xfrm>
          <a:prstGeom prst="rect">
            <a:avLst/>
          </a:prstGeom>
          <a:noFill/>
          <a:ln>
            <a:noFill/>
          </a:ln>
        </p:spPr>
        <p:txBody>
          <a:bodyPr lIns="45700" tIns="45700" rIns="45700" bIns="45700" anchor="t" anchorCtr="0">
            <a:noAutofit/>
          </a:bodyPr>
          <a:lstStyle/>
          <a:p>
            <a:pPr marL="538703" marR="0" lvl="0" indent="-526003" algn="l" rtl="0">
              <a:lnSpc>
                <a:spcPct val="80000"/>
              </a:lnSpc>
              <a:spcBef>
                <a:spcPts val="0"/>
              </a:spcBef>
              <a:spcAft>
                <a:spcPts val="0"/>
              </a:spcAft>
              <a:buClr>
                <a:srgbClr val="000000"/>
              </a:buClr>
              <a:buSzPct val="100000"/>
              <a:buFont typeface="Noto Sans Symbols"/>
              <a:buChar char="●"/>
            </a:pPr>
            <a:r>
              <a:rPr lang="en-US" sz="1800" b="0" i="0" u="none" strike="noStrike" cap="none">
                <a:solidFill>
                  <a:srgbClr val="000000"/>
                </a:solidFill>
                <a:latin typeface="Trebuchet MS"/>
                <a:ea typeface="Trebuchet MS"/>
                <a:cs typeface="Trebuchet MS"/>
                <a:sym typeface="Trebuchet MS"/>
              </a:rPr>
              <a:t>In 1960, several Southwest Asian countries with large oil supplies joined other oil-rich countries around the world to create the </a:t>
            </a:r>
            <a:r>
              <a:rPr lang="en-US" sz="1800" b="1" i="0" u="none" strike="noStrike" cap="none">
                <a:solidFill>
                  <a:srgbClr val="000000"/>
                </a:solidFill>
                <a:latin typeface="Trebuchet MS"/>
                <a:ea typeface="Trebuchet MS"/>
                <a:cs typeface="Trebuchet MS"/>
                <a:sym typeface="Trebuchet MS"/>
              </a:rPr>
              <a:t>Organization of Petroleum Exporting Countries (OPEC)</a:t>
            </a:r>
            <a:r>
              <a:rPr lang="en-US" sz="1800" b="0" i="0" u="none" strike="noStrike" cap="none">
                <a:solidFill>
                  <a:srgbClr val="000000"/>
                </a:solidFill>
                <a:latin typeface="Trebuchet MS"/>
                <a:ea typeface="Trebuchet MS"/>
                <a:cs typeface="Trebuchet MS"/>
                <a:sym typeface="Trebuchet MS"/>
              </a:rPr>
              <a:t>.</a:t>
            </a:r>
          </a:p>
          <a:p>
            <a:pPr marL="998952" marR="0" lvl="2" indent="-529052" algn="l" rtl="0">
              <a:lnSpc>
                <a:spcPct val="80000"/>
              </a:lnSpc>
              <a:spcBef>
                <a:spcPts val="4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The first five members were Kuwait, Iraq, Saudi Arabia, Iran, and Venezuela, with countries like Nigeria and Indonesia joining </a:t>
            </a:r>
            <a:r>
              <a:rPr lang="en-US" sz="1800"/>
              <a:t>later.</a:t>
            </a:r>
          </a:p>
          <a:p>
            <a:pPr marL="538703" marR="0" lvl="0" indent="-526003" algn="l" rtl="0">
              <a:lnSpc>
                <a:spcPct val="80000"/>
              </a:lnSpc>
              <a:spcBef>
                <a:spcPts val="400"/>
              </a:spcBef>
              <a:spcAft>
                <a:spcPts val="0"/>
              </a:spcAft>
              <a:buClr>
                <a:srgbClr val="000000"/>
              </a:buClr>
              <a:buSzPct val="100000"/>
              <a:buFont typeface="Noto Sans Symbols"/>
              <a:buChar char="●"/>
            </a:pPr>
            <a:r>
              <a:rPr lang="en-US" sz="1800" b="0" i="0" u="none" strike="noStrike" cap="none">
                <a:solidFill>
                  <a:srgbClr val="000000"/>
                </a:solidFill>
                <a:latin typeface="Trebuchet MS"/>
                <a:ea typeface="Trebuchet MS"/>
                <a:cs typeface="Trebuchet MS"/>
                <a:sym typeface="Trebuchet MS"/>
              </a:rPr>
              <a:t>The primary function of OPEC is to control the price of oil on the world market by controlling the supply.</a:t>
            </a:r>
          </a:p>
          <a:p>
            <a:pPr marL="998952" marR="0" lvl="2" indent="-529052" algn="l" rtl="0">
              <a:lnSpc>
                <a:spcPct val="80000"/>
              </a:lnSpc>
              <a:spcBef>
                <a:spcPts val="4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When these countries produce less oil, prices increase, and vice versa.</a:t>
            </a:r>
          </a:p>
          <a:p>
            <a:pPr marL="538703" marR="0" lvl="0" indent="-526003" algn="l" rtl="0">
              <a:lnSpc>
                <a:spcPct val="80000"/>
              </a:lnSpc>
              <a:spcBef>
                <a:spcPts val="400"/>
              </a:spcBef>
              <a:spcAft>
                <a:spcPts val="0"/>
              </a:spcAft>
              <a:buClr>
                <a:srgbClr val="000000"/>
              </a:buClr>
              <a:buSzPct val="100000"/>
              <a:buFont typeface="Noto Sans Symbols"/>
              <a:buChar char="●"/>
            </a:pPr>
            <a:r>
              <a:rPr lang="en-US" sz="1800" b="0" i="0" u="none" strike="noStrike" cap="none">
                <a:solidFill>
                  <a:srgbClr val="000000"/>
                </a:solidFill>
                <a:latin typeface="Trebuchet MS"/>
                <a:ea typeface="Trebuchet MS"/>
                <a:cs typeface="Trebuchet MS"/>
                <a:sym typeface="Trebuchet MS"/>
              </a:rPr>
              <a:t>OPEC members have worked over the past 50 years to influence world events, by controlling the oil supply, occasionally calling for an embargo to </a:t>
            </a:r>
            <a:r>
              <a:rPr lang="en-US" sz="1800"/>
              <a:t>increase their influence</a:t>
            </a:r>
            <a:r>
              <a:rPr lang="en-US" sz="1800" b="0" i="0" u="none" strike="noStrike" cap="none">
                <a:solidFill>
                  <a:srgbClr val="000000"/>
                </a:solidFill>
                <a:latin typeface="Trebuchet MS"/>
                <a:ea typeface="Trebuchet MS"/>
                <a:cs typeface="Trebuchet MS"/>
                <a:sym typeface="Trebuchet MS"/>
              </a:rPr>
              <a:t> with other countries.</a:t>
            </a:r>
          </a:p>
          <a:p>
            <a:pPr marL="998952" marR="0" lvl="2" indent="-529052" algn="l" rtl="0">
              <a:lnSpc>
                <a:spcPct val="80000"/>
              </a:lnSpc>
              <a:spcBef>
                <a:spcPts val="4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In 1973, the Arab-Israeli War broke out, with Arab OPEC members supporting the Palestinian Arabs and the United States and European countries supporting the Israelis.</a:t>
            </a:r>
          </a:p>
          <a:p>
            <a:pPr marL="998952" marR="0" lvl="2" indent="-529052" algn="l" rtl="0">
              <a:lnSpc>
                <a:spcPct val="80000"/>
              </a:lnSpc>
              <a:spcBef>
                <a:spcPts val="400"/>
              </a:spcBef>
              <a:spcAft>
                <a:spcPts val="0"/>
              </a:spcAft>
              <a:buClr>
                <a:srgbClr val="000000"/>
              </a:buClr>
              <a:buSzPct val="100000"/>
              <a:buFont typeface="Arial"/>
              <a:buChar char="•"/>
            </a:pPr>
            <a:r>
              <a:rPr lang="en-US" sz="1800" b="0" i="0" u="none" strike="noStrike" cap="none">
                <a:solidFill>
                  <a:srgbClr val="000000"/>
                </a:solidFill>
                <a:latin typeface="Trebuchet MS"/>
                <a:ea typeface="Trebuchet MS"/>
                <a:cs typeface="Trebuchet MS"/>
                <a:sym typeface="Trebuchet MS"/>
              </a:rPr>
              <a:t>To convince these other countries to stop supporting Israel, OPEC put an embargo on trade with them, restricting oil, which caused gas shortages and a crisis in the United States until 1974, when the conflict ended and the embargo was lifted.</a:t>
            </a:r>
          </a:p>
        </p:txBody>
      </p:sp>
      <p:sp>
        <p:nvSpPr>
          <p:cNvPr id="230" name="Shape 23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9">
                                            <p:txEl>
                                              <p:pRg st="0" end="0"/>
                                            </p:txEl>
                                          </p:spTgt>
                                        </p:tgtEl>
                                        <p:attrNameLst>
                                          <p:attrName>style.visibility</p:attrName>
                                        </p:attrNameLst>
                                      </p:cBhvr>
                                      <p:to>
                                        <p:strVal val="visible"/>
                                      </p:to>
                                    </p:set>
                                    <p:anim calcmode="lin" valueType="num">
                                      <p:cBhvr additive="base">
                                        <p:cTn id="7" dur="500"/>
                                        <p:tgtEl>
                                          <p:spTgt spid="22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29">
                                            <p:txEl>
                                              <p:pRg st="1" end="1"/>
                                            </p:txEl>
                                          </p:spTgt>
                                        </p:tgtEl>
                                        <p:attrNameLst>
                                          <p:attrName>style.visibility</p:attrName>
                                        </p:attrNameLst>
                                      </p:cBhvr>
                                      <p:to>
                                        <p:strVal val="visible"/>
                                      </p:to>
                                    </p:set>
                                    <p:anim calcmode="lin" valueType="num">
                                      <p:cBhvr additive="base">
                                        <p:cTn id="10" dur="500"/>
                                        <p:tgtEl>
                                          <p:spTgt spid="22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29">
                                            <p:txEl>
                                              <p:pRg st="2" end="2"/>
                                            </p:txEl>
                                          </p:spTgt>
                                        </p:tgtEl>
                                        <p:attrNameLst>
                                          <p:attrName>style.visibility</p:attrName>
                                        </p:attrNameLst>
                                      </p:cBhvr>
                                      <p:to>
                                        <p:strVal val="visible"/>
                                      </p:to>
                                    </p:set>
                                    <p:anim calcmode="lin" valueType="num">
                                      <p:cBhvr additive="base">
                                        <p:cTn id="13" dur="500"/>
                                        <p:tgtEl>
                                          <p:spTgt spid="22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29">
                                            <p:txEl>
                                              <p:pRg st="3" end="3"/>
                                            </p:txEl>
                                          </p:spTgt>
                                        </p:tgtEl>
                                        <p:attrNameLst>
                                          <p:attrName>style.visibility</p:attrName>
                                        </p:attrNameLst>
                                      </p:cBhvr>
                                      <p:to>
                                        <p:strVal val="visible"/>
                                      </p:to>
                                    </p:set>
                                    <p:anim calcmode="lin" valueType="num">
                                      <p:cBhvr additive="base">
                                        <p:cTn id="16" dur="500"/>
                                        <p:tgtEl>
                                          <p:spTgt spid="22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29">
                                            <p:txEl>
                                              <p:pRg st="4" end="4"/>
                                            </p:txEl>
                                          </p:spTgt>
                                        </p:tgtEl>
                                        <p:attrNameLst>
                                          <p:attrName>style.visibility</p:attrName>
                                        </p:attrNameLst>
                                      </p:cBhvr>
                                      <p:to>
                                        <p:strVal val="visible"/>
                                      </p:to>
                                    </p:set>
                                    <p:anim calcmode="lin" valueType="num">
                                      <p:cBhvr additive="base">
                                        <p:cTn id="19" dur="500"/>
                                        <p:tgtEl>
                                          <p:spTgt spid="229">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29">
                                            <p:txEl>
                                              <p:pRg st="5" end="5"/>
                                            </p:txEl>
                                          </p:spTgt>
                                        </p:tgtEl>
                                        <p:attrNameLst>
                                          <p:attrName>style.visibility</p:attrName>
                                        </p:attrNameLst>
                                      </p:cBhvr>
                                      <p:to>
                                        <p:strVal val="visible"/>
                                      </p:to>
                                    </p:set>
                                    <p:anim calcmode="lin" valueType="num">
                                      <p:cBhvr additive="base">
                                        <p:cTn id="22" dur="500"/>
                                        <p:tgtEl>
                                          <p:spTgt spid="229">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29">
                                            <p:txEl>
                                              <p:pRg st="6" end="6"/>
                                            </p:txEl>
                                          </p:spTgt>
                                        </p:tgtEl>
                                        <p:attrNameLst>
                                          <p:attrName>style.visibility</p:attrName>
                                        </p:attrNameLst>
                                      </p:cBhvr>
                                      <p:to>
                                        <p:strVal val="visible"/>
                                      </p:to>
                                    </p:set>
                                    <p:anim calcmode="lin" valueType="num">
                                      <p:cBhvr additive="base">
                                        <p:cTn id="25" dur="500"/>
                                        <p:tgtEl>
                                          <p:spTgt spid="229">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0" y="0"/>
            <a:ext cx="9143998"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Oil-Rich versus Oil-Poor Countries</a:t>
            </a:r>
          </a:p>
        </p:txBody>
      </p:sp>
      <p:sp>
        <p:nvSpPr>
          <p:cNvPr id="236" name="Shape 236"/>
          <p:cNvSpPr txBox="1">
            <a:spLocks noGrp="1"/>
          </p:cNvSpPr>
          <p:nvPr>
            <p:ph type="body" idx="1"/>
          </p:nvPr>
        </p:nvSpPr>
        <p:spPr>
          <a:xfrm>
            <a:off x="457200" y="1051559"/>
            <a:ext cx="8229600" cy="5424931"/>
          </a:xfrm>
          <a:prstGeom prst="rect">
            <a:avLst/>
          </a:prstGeom>
          <a:noFill/>
          <a:ln>
            <a:noFill/>
          </a:ln>
        </p:spPr>
        <p:txBody>
          <a:bodyPr lIns="45700" tIns="45700" rIns="45700" bIns="45700" anchor="t" anchorCtr="0">
            <a:noAutofit/>
          </a:bodyPr>
          <a:lstStyle/>
          <a:p>
            <a:pPr marL="538703" marR="0" lvl="0" indent="-526003"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Many countries, like Saudi Arabia in Southwest Asia have benefitted from exporting oil, but other countries, like Israel, have not been as lucky.</a:t>
            </a:r>
          </a:p>
          <a:p>
            <a:pPr marL="538703" marR="0" lvl="0" indent="-526003" algn="l" rtl="0">
              <a:lnSpc>
                <a:spcPct val="80000"/>
              </a:lnSpc>
              <a:spcBef>
                <a:spcPts val="400"/>
              </a:spcBef>
              <a:spcAft>
                <a:spcPts val="0"/>
              </a:spcAft>
              <a:buClr>
                <a:srgbClr val="000000"/>
              </a:buClr>
              <a:buSzPct val="100000"/>
              <a:buFont typeface="Noto Sans Symbols"/>
              <a:buChar char="●"/>
            </a:pPr>
            <a:r>
              <a:rPr lang="en-US" sz="2200"/>
              <a:t>Countries</a:t>
            </a:r>
            <a:r>
              <a:rPr lang="en-US" sz="2200" b="0" i="0" u="none" strike="noStrike" cap="none">
                <a:solidFill>
                  <a:srgbClr val="000000"/>
                </a:solidFill>
                <a:latin typeface="Trebuchet MS"/>
                <a:ea typeface="Trebuchet MS"/>
                <a:cs typeface="Trebuchet MS"/>
                <a:sym typeface="Trebuchet MS"/>
              </a:rPr>
              <a:t> with oil reserves have experienced tremendous growth in national wealth and an improved standard of living</a:t>
            </a:r>
            <a:r>
              <a:rPr lang="en-US" sz="2200"/>
              <a:t>.</a:t>
            </a:r>
            <a:r>
              <a:rPr lang="en-US" sz="2200" b="0" i="0" u="none" strike="noStrike" cap="none">
                <a:solidFill>
                  <a:srgbClr val="000000"/>
                </a:solidFill>
                <a:latin typeface="Trebuchet MS"/>
                <a:ea typeface="Trebuchet MS"/>
                <a:cs typeface="Trebuchet MS"/>
                <a:sym typeface="Trebuchet MS"/>
              </a:rPr>
              <a:t> </a:t>
            </a:r>
            <a:r>
              <a:rPr lang="en-US" sz="2200"/>
              <a:t>W</a:t>
            </a:r>
            <a:r>
              <a:rPr lang="en-US" sz="2200" b="0" i="0" u="none" strike="noStrike" cap="none">
                <a:solidFill>
                  <a:srgbClr val="000000"/>
                </a:solidFill>
                <a:latin typeface="Trebuchet MS"/>
                <a:ea typeface="Trebuchet MS"/>
                <a:cs typeface="Trebuchet MS"/>
                <a:sym typeface="Trebuchet MS"/>
              </a:rPr>
              <a:t>hile those without oil reserves have had a much more difficult time trying to improve living conditions for their populations.</a:t>
            </a:r>
          </a:p>
          <a:p>
            <a:pPr marL="998951" marR="0" lvl="2" indent="-529051"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These differences have led to conflicts among nations.</a:t>
            </a:r>
          </a:p>
          <a:p>
            <a:pPr marL="538703" marR="0" lvl="0" indent="-52600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Israel and Turkey are exceptions.</a:t>
            </a:r>
          </a:p>
          <a:p>
            <a:pPr marL="998951" marR="0" lvl="2" indent="-529051"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While they don’t have large oil reserves, their economies have had a lot of success and people have enjoyed an increas</a:t>
            </a:r>
            <a:r>
              <a:rPr lang="en-US" sz="2200"/>
              <a:t>ed</a:t>
            </a:r>
            <a:r>
              <a:rPr lang="en-US" sz="2200" b="0" i="0" u="none" strike="noStrike" cap="none">
                <a:solidFill>
                  <a:srgbClr val="000000"/>
                </a:solidFill>
                <a:latin typeface="Trebuchet MS"/>
                <a:ea typeface="Trebuchet MS"/>
                <a:cs typeface="Trebuchet MS"/>
                <a:sym typeface="Trebuchet MS"/>
              </a:rPr>
              <a:t> standard of living.</a:t>
            </a:r>
          </a:p>
          <a:p>
            <a:pPr marL="998951" marR="0" lvl="2" indent="-529051"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They have diversified their economies to create income from various exports, unlike oil-rich countries.</a:t>
            </a:r>
          </a:p>
        </p:txBody>
      </p:sp>
      <p:sp>
        <p:nvSpPr>
          <p:cNvPr id="237" name="Shape 23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29</a:t>
            </a:fld>
            <a:endParaRPr lang="en-US" sz="1400" b="1" i="0" u="none" strike="noStrike" cap="none">
              <a:solidFill>
                <a:srgbClr val="FFFFFF"/>
              </a:solidFill>
              <a:latin typeface="Calibri"/>
              <a:ea typeface="Calibri"/>
              <a:cs typeface="Calibri"/>
              <a:sym typeface="Calibri"/>
            </a:endParaRPr>
          </a:p>
        </p:txBody>
      </p:sp>
      <p:sp>
        <p:nvSpPr>
          <p:cNvPr id="238" name="Shape 238"/>
          <p:cNvSpPr/>
          <p:nvPr/>
        </p:nvSpPr>
        <p:spPr>
          <a:xfrm>
            <a:off x="6621706" y="6105653"/>
            <a:ext cx="2428387" cy="37083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 calcmode="lin" valueType="num">
                                      <p:cBhvr additive="base">
                                        <p:cTn id="7" dur="500"/>
                                        <p:tgtEl>
                                          <p:spTgt spid="23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36">
                                            <p:txEl>
                                              <p:pRg st="1" end="1"/>
                                            </p:txEl>
                                          </p:spTgt>
                                        </p:tgtEl>
                                        <p:attrNameLst>
                                          <p:attrName>style.visibility</p:attrName>
                                        </p:attrNameLst>
                                      </p:cBhvr>
                                      <p:to>
                                        <p:strVal val="visible"/>
                                      </p:to>
                                    </p:set>
                                    <p:anim calcmode="lin" valueType="num">
                                      <p:cBhvr additive="base">
                                        <p:cTn id="10" dur="500"/>
                                        <p:tgtEl>
                                          <p:spTgt spid="23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36">
                                            <p:txEl>
                                              <p:pRg st="2" end="2"/>
                                            </p:txEl>
                                          </p:spTgt>
                                        </p:tgtEl>
                                        <p:attrNameLst>
                                          <p:attrName>style.visibility</p:attrName>
                                        </p:attrNameLst>
                                      </p:cBhvr>
                                      <p:to>
                                        <p:strVal val="visible"/>
                                      </p:to>
                                    </p:set>
                                    <p:anim calcmode="lin" valueType="num">
                                      <p:cBhvr additive="base">
                                        <p:cTn id="13" dur="500"/>
                                        <p:tgtEl>
                                          <p:spTgt spid="236">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36">
                                            <p:txEl>
                                              <p:pRg st="3" end="3"/>
                                            </p:txEl>
                                          </p:spTgt>
                                        </p:tgtEl>
                                        <p:attrNameLst>
                                          <p:attrName>style.visibility</p:attrName>
                                        </p:attrNameLst>
                                      </p:cBhvr>
                                      <p:to>
                                        <p:strVal val="visible"/>
                                      </p:to>
                                    </p:set>
                                    <p:anim calcmode="lin" valueType="num">
                                      <p:cBhvr additive="base">
                                        <p:cTn id="16" dur="500"/>
                                        <p:tgtEl>
                                          <p:spTgt spid="236">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36">
                                            <p:txEl>
                                              <p:pRg st="4" end="4"/>
                                            </p:txEl>
                                          </p:spTgt>
                                        </p:tgtEl>
                                        <p:attrNameLst>
                                          <p:attrName>style.visibility</p:attrName>
                                        </p:attrNameLst>
                                      </p:cBhvr>
                                      <p:to>
                                        <p:strVal val="visible"/>
                                      </p:to>
                                    </p:set>
                                    <p:anim calcmode="lin" valueType="num">
                                      <p:cBhvr additive="base">
                                        <p:cTn id="19" dur="500"/>
                                        <p:tgtEl>
                                          <p:spTgt spid="236">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36">
                                            <p:txEl>
                                              <p:pRg st="5" end="5"/>
                                            </p:txEl>
                                          </p:spTgt>
                                        </p:tgtEl>
                                        <p:attrNameLst>
                                          <p:attrName>style.visibility</p:attrName>
                                        </p:attrNameLst>
                                      </p:cBhvr>
                                      <p:to>
                                        <p:strVal val="visible"/>
                                      </p:to>
                                    </p:set>
                                    <p:anim calcmode="lin" valueType="num">
                                      <p:cBhvr additive="base">
                                        <p:cTn id="22" dur="500"/>
                                        <p:tgtEl>
                                          <p:spTgt spid="236">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00" b="1" i="0" u="none" strike="noStrike" cap="none">
                <a:solidFill>
                  <a:srgbClr val="000000"/>
                </a:solidFill>
                <a:latin typeface="Trebuchet MS"/>
                <a:ea typeface="Trebuchet MS"/>
                <a:cs typeface="Trebuchet MS"/>
                <a:sym typeface="Trebuchet MS"/>
              </a:rPr>
              <a:t>Section 1: The Geography of Southwest Asia</a:t>
            </a: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45700" tIns="45700" rIns="45700" bIns="45700" anchor="t" anchorCtr="0">
            <a:noAutofit/>
          </a:bodyPr>
          <a:lstStyle/>
          <a:p>
            <a:pPr marL="342900" marR="0" lvl="1" indent="-342900" algn="l" rtl="0">
              <a:lnSpc>
                <a:spcPct val="100000"/>
              </a:lnSpc>
              <a:spcBef>
                <a:spcPts val="0"/>
              </a:spcBef>
              <a:spcAft>
                <a:spcPts val="0"/>
              </a:spcAft>
              <a:buClr>
                <a:srgbClr val="000000"/>
              </a:buClr>
              <a:buSzPct val="100000"/>
              <a:buFont typeface="Noto Sans Symbols"/>
              <a:buChar char="●"/>
            </a:pPr>
            <a:r>
              <a:rPr lang="en-US" sz="3200" b="0" i="0" u="none" strike="noStrike" cap="none" dirty="0">
                <a:solidFill>
                  <a:srgbClr val="000000"/>
                </a:solidFill>
                <a:latin typeface="Trebuchet MS"/>
                <a:ea typeface="Trebuchet MS"/>
                <a:cs typeface="Trebuchet MS"/>
                <a:sym typeface="Trebuchet MS"/>
              </a:rPr>
              <a:t>Essential Question:</a:t>
            </a:r>
          </a:p>
          <a:p>
            <a:pPr marL="742950" marR="0" lvl="2" indent="-349250" algn="l" rtl="0">
              <a:lnSpc>
                <a:spcPct val="100000"/>
              </a:lnSpc>
              <a:spcBef>
                <a:spcPts val="600"/>
              </a:spcBef>
              <a:spcAft>
                <a:spcPts val="0"/>
              </a:spcAft>
              <a:buClr>
                <a:srgbClr val="000000"/>
              </a:buClr>
              <a:buSzPct val="100000"/>
              <a:buFont typeface="Arial"/>
              <a:buChar char="•"/>
            </a:pPr>
            <a:r>
              <a:rPr lang="en-US" sz="2800" b="0" i="0" u="none" strike="noStrike" cap="none" dirty="0">
                <a:solidFill>
                  <a:srgbClr val="000000"/>
                </a:solidFill>
                <a:latin typeface="Trebuchet MS"/>
                <a:ea typeface="Trebuchet MS"/>
                <a:cs typeface="Trebuchet MS"/>
                <a:sym typeface="Trebuchet MS"/>
              </a:rPr>
              <a:t>What is the importance of the Suez Canal? </a:t>
            </a:r>
          </a:p>
          <a:p>
            <a:pPr marL="393700" marR="0" lvl="2" indent="0" algn="l" rtl="0">
              <a:lnSpc>
                <a:spcPct val="100000"/>
              </a:lnSpc>
              <a:spcBef>
                <a:spcPts val="600"/>
              </a:spcBef>
              <a:spcAft>
                <a:spcPts val="0"/>
              </a:spcAft>
              <a:buClr>
                <a:srgbClr val="000000"/>
              </a:buClr>
              <a:buSzPct val="100000"/>
              <a:buNone/>
            </a:pPr>
            <a:endParaRPr lang="en-US" sz="2800" b="0" i="0" u="none" strike="noStrike" cap="none" dirty="0">
              <a:solidFill>
                <a:srgbClr val="000000"/>
              </a:solidFill>
              <a:latin typeface="Trebuchet MS"/>
              <a:ea typeface="Trebuchet MS"/>
              <a:cs typeface="Trebuchet MS"/>
              <a:sym typeface="Trebuchet MS"/>
            </a:endParaRPr>
          </a:p>
        </p:txBody>
      </p:sp>
      <p:sp>
        <p:nvSpPr>
          <p:cNvPr id="51" name="Shape 51"/>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50" b="1" i="0" u="none" strike="noStrike" cap="none">
                <a:solidFill>
                  <a:srgbClr val="000000"/>
                </a:solidFill>
                <a:latin typeface="Trebuchet MS"/>
                <a:ea typeface="Trebuchet MS"/>
                <a:cs typeface="Trebuchet MS"/>
                <a:sym typeface="Trebuchet MS"/>
              </a:rPr>
              <a:t>Section 4: A Brief History of Southwest Asia</a:t>
            </a:r>
          </a:p>
        </p:txBody>
      </p:sp>
      <p:sp>
        <p:nvSpPr>
          <p:cNvPr id="244" name="Shape 244"/>
          <p:cNvSpPr txBox="1">
            <a:spLocks noGrp="1"/>
          </p:cNvSpPr>
          <p:nvPr>
            <p:ph type="body" idx="1"/>
          </p:nvPr>
        </p:nvSpPr>
        <p:spPr>
          <a:xfrm>
            <a:off x="457200" y="1981200"/>
            <a:ext cx="8229600" cy="4144963"/>
          </a:xfrm>
          <a:prstGeom prst="rect">
            <a:avLst/>
          </a:prstGeom>
          <a:noFill/>
          <a:ln>
            <a:noFill/>
          </a:ln>
        </p:spPr>
        <p:txBody>
          <a:bodyPr lIns="45700" tIns="45700" rIns="45700" bIns="45700" anchor="t" anchorCtr="0">
            <a:noAutofit/>
          </a:bodyPr>
          <a:lstStyle/>
          <a:p>
            <a:pPr marL="758951" marR="0" lvl="0" indent="-758951" algn="l" rtl="0">
              <a:lnSpc>
                <a:spcPct val="80000"/>
              </a:lnSpc>
              <a:spcBef>
                <a:spcPts val="0"/>
              </a:spcBef>
              <a:spcAft>
                <a:spcPts val="0"/>
              </a:spcAft>
              <a:buClr>
                <a:srgbClr val="000000"/>
              </a:buClr>
              <a:buSzPct val="100000"/>
              <a:buFont typeface="Noto Sans Symbols"/>
              <a:buChar char="●"/>
            </a:pPr>
            <a:r>
              <a:rPr lang="en-US" sz="3200" b="0" i="0" u="none" strike="noStrike" cap="none">
                <a:solidFill>
                  <a:srgbClr val="000000"/>
                </a:solidFill>
                <a:latin typeface="Trebuchet MS"/>
                <a:ea typeface="Trebuchet MS"/>
                <a:cs typeface="Trebuchet MS"/>
                <a:sym typeface="Trebuchet MS"/>
              </a:rPr>
              <a:t>Essential Question:</a:t>
            </a:r>
          </a:p>
          <a:p>
            <a:pPr marL="742950" marR="0" lvl="1" indent="-285750" algn="l" rtl="0">
              <a:lnSpc>
                <a:spcPct val="100000"/>
              </a:lnSpc>
              <a:spcBef>
                <a:spcPts val="600"/>
              </a:spcBef>
              <a:spcAft>
                <a:spcPts val="0"/>
              </a:spcAft>
              <a:buClr>
                <a:srgbClr val="080808"/>
              </a:buClr>
              <a:buSzPct val="100000"/>
              <a:buFont typeface="Arial"/>
              <a:buChar char="•"/>
            </a:pPr>
            <a:r>
              <a:rPr lang="en-US" sz="2800" b="0" i="0" u="none" strike="noStrike" cap="none">
                <a:solidFill>
                  <a:srgbClr val="080808"/>
                </a:solidFill>
                <a:latin typeface="Trebuchet MS"/>
                <a:ea typeface="Trebuchet MS"/>
                <a:cs typeface="Trebuchet MS"/>
                <a:sym typeface="Trebuchet MS"/>
              </a:rPr>
              <a:t>What are some conflicts in the region that have involved US military forces?</a:t>
            </a:r>
          </a:p>
        </p:txBody>
      </p:sp>
      <p:sp>
        <p:nvSpPr>
          <p:cNvPr id="245" name="Shape 24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30</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4">
                                            <p:txEl>
                                              <p:pRg st="0" end="0"/>
                                            </p:txEl>
                                          </p:spTgt>
                                        </p:tgtEl>
                                        <p:attrNameLst>
                                          <p:attrName>style.visibility</p:attrName>
                                        </p:attrNameLst>
                                      </p:cBhvr>
                                      <p:to>
                                        <p:strVal val="visible"/>
                                      </p:to>
                                    </p:set>
                                    <p:anim calcmode="lin" valueType="num">
                                      <p:cBhvr additive="base">
                                        <p:cTn id="7" dur="500"/>
                                        <p:tgtEl>
                                          <p:spTgt spid="244">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44">
                                            <p:txEl>
                                              <p:pRg st="1" end="1"/>
                                            </p:txEl>
                                          </p:spTgt>
                                        </p:tgtEl>
                                        <p:attrNameLst>
                                          <p:attrName>style.visibility</p:attrName>
                                        </p:attrNameLst>
                                      </p:cBhvr>
                                      <p:to>
                                        <p:strVal val="visible"/>
                                      </p:to>
                                    </p:set>
                                    <p:anim calcmode="lin" valueType="num">
                                      <p:cBhvr additive="base">
                                        <p:cTn id="10" dur="500"/>
                                        <p:tgtEl>
                                          <p:spTgt spid="244">
                                            <p:txEl>
                                              <p:pRg st="1" end="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50" b="1" i="0" u="none" strike="noStrike" cap="none">
                <a:solidFill>
                  <a:srgbClr val="000000"/>
                </a:solidFill>
                <a:latin typeface="Trebuchet MS"/>
                <a:ea typeface="Trebuchet MS"/>
                <a:cs typeface="Trebuchet MS"/>
                <a:sym typeface="Trebuchet MS"/>
              </a:rPr>
              <a:t>Section 4: A Brief History of Southwest Asia</a:t>
            </a:r>
          </a:p>
        </p:txBody>
      </p:sp>
      <p:sp>
        <p:nvSpPr>
          <p:cNvPr id="251" name="Shape 251"/>
          <p:cNvSpPr txBox="1">
            <a:spLocks noGrp="1"/>
          </p:cNvSpPr>
          <p:nvPr>
            <p:ph type="body" idx="1"/>
          </p:nvPr>
        </p:nvSpPr>
        <p:spPr>
          <a:xfrm>
            <a:off x="457200" y="1143000"/>
            <a:ext cx="8229600" cy="5385116"/>
          </a:xfrm>
          <a:prstGeom prst="rect">
            <a:avLst/>
          </a:prstGeom>
          <a:noFill/>
          <a:ln>
            <a:noFill/>
          </a:ln>
        </p:spPr>
        <p:txBody>
          <a:bodyPr lIns="45700" tIns="45700" rIns="45700" bIns="45700" anchor="t" anchorCtr="0">
            <a:noAutofit/>
          </a:bodyPr>
          <a:lstStyle/>
          <a:p>
            <a:pPr marL="758951" marR="0" lvl="0" indent="-758951" algn="l" rtl="0">
              <a:lnSpc>
                <a:spcPct val="9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Ottoman Empire</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San Remo Agreement</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nationalism</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Palestinian-Israeli Conflict</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refugee</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Sunni Muslims</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Shia Muslims</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assimilate</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ISIS</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Operation Desert Storm</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al-Qaeda</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Taliban</a:t>
            </a:r>
          </a:p>
          <a:p>
            <a:pPr marL="742950" marR="0" lvl="1" indent="-285750" algn="l" rtl="0">
              <a:lnSpc>
                <a:spcPct val="90000"/>
              </a:lnSpc>
              <a:spcBef>
                <a:spcPts val="6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Operation Iraqi Freedom</a:t>
            </a:r>
          </a:p>
        </p:txBody>
      </p:sp>
      <p:sp>
        <p:nvSpPr>
          <p:cNvPr id="252" name="Shape 252"/>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31</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1">
                                            <p:txEl>
                                              <p:pRg st="0" end="0"/>
                                            </p:txEl>
                                          </p:spTgt>
                                        </p:tgtEl>
                                        <p:attrNameLst>
                                          <p:attrName>style.visibility</p:attrName>
                                        </p:attrNameLst>
                                      </p:cBhvr>
                                      <p:to>
                                        <p:strVal val="visible"/>
                                      </p:to>
                                    </p:set>
                                    <p:anim calcmode="lin" valueType="num">
                                      <p:cBhvr additive="base">
                                        <p:cTn id="7" dur="500"/>
                                        <p:tgtEl>
                                          <p:spTgt spid="251">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1">
                                            <p:txEl>
                                              <p:pRg st="1" end="1"/>
                                            </p:txEl>
                                          </p:spTgt>
                                        </p:tgtEl>
                                        <p:attrNameLst>
                                          <p:attrName>style.visibility</p:attrName>
                                        </p:attrNameLst>
                                      </p:cBhvr>
                                      <p:to>
                                        <p:strVal val="visible"/>
                                      </p:to>
                                    </p:set>
                                    <p:anim calcmode="lin" valueType="num">
                                      <p:cBhvr additive="base">
                                        <p:cTn id="10" dur="500"/>
                                        <p:tgtEl>
                                          <p:spTgt spid="251">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51">
                                            <p:txEl>
                                              <p:pRg st="2" end="2"/>
                                            </p:txEl>
                                          </p:spTgt>
                                        </p:tgtEl>
                                        <p:attrNameLst>
                                          <p:attrName>style.visibility</p:attrName>
                                        </p:attrNameLst>
                                      </p:cBhvr>
                                      <p:to>
                                        <p:strVal val="visible"/>
                                      </p:to>
                                    </p:set>
                                    <p:anim calcmode="lin" valueType="num">
                                      <p:cBhvr additive="base">
                                        <p:cTn id="13" dur="500"/>
                                        <p:tgtEl>
                                          <p:spTgt spid="251">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51">
                                            <p:txEl>
                                              <p:pRg st="3" end="3"/>
                                            </p:txEl>
                                          </p:spTgt>
                                        </p:tgtEl>
                                        <p:attrNameLst>
                                          <p:attrName>style.visibility</p:attrName>
                                        </p:attrNameLst>
                                      </p:cBhvr>
                                      <p:to>
                                        <p:strVal val="visible"/>
                                      </p:to>
                                    </p:set>
                                    <p:anim calcmode="lin" valueType="num">
                                      <p:cBhvr additive="base">
                                        <p:cTn id="16" dur="500"/>
                                        <p:tgtEl>
                                          <p:spTgt spid="251">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51">
                                            <p:txEl>
                                              <p:pRg st="4" end="4"/>
                                            </p:txEl>
                                          </p:spTgt>
                                        </p:tgtEl>
                                        <p:attrNameLst>
                                          <p:attrName>style.visibility</p:attrName>
                                        </p:attrNameLst>
                                      </p:cBhvr>
                                      <p:to>
                                        <p:strVal val="visible"/>
                                      </p:to>
                                    </p:set>
                                    <p:anim calcmode="lin" valueType="num">
                                      <p:cBhvr additive="base">
                                        <p:cTn id="19" dur="500"/>
                                        <p:tgtEl>
                                          <p:spTgt spid="251">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51">
                                            <p:txEl>
                                              <p:pRg st="5" end="5"/>
                                            </p:txEl>
                                          </p:spTgt>
                                        </p:tgtEl>
                                        <p:attrNameLst>
                                          <p:attrName>style.visibility</p:attrName>
                                        </p:attrNameLst>
                                      </p:cBhvr>
                                      <p:to>
                                        <p:strVal val="visible"/>
                                      </p:to>
                                    </p:set>
                                    <p:anim calcmode="lin" valueType="num">
                                      <p:cBhvr additive="base">
                                        <p:cTn id="22" dur="500"/>
                                        <p:tgtEl>
                                          <p:spTgt spid="251">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51">
                                            <p:txEl>
                                              <p:pRg st="6" end="6"/>
                                            </p:txEl>
                                          </p:spTgt>
                                        </p:tgtEl>
                                        <p:attrNameLst>
                                          <p:attrName>style.visibility</p:attrName>
                                        </p:attrNameLst>
                                      </p:cBhvr>
                                      <p:to>
                                        <p:strVal val="visible"/>
                                      </p:to>
                                    </p:set>
                                    <p:anim calcmode="lin" valueType="num">
                                      <p:cBhvr additive="base">
                                        <p:cTn id="25" dur="500"/>
                                        <p:tgtEl>
                                          <p:spTgt spid="251">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51">
                                            <p:txEl>
                                              <p:pRg st="7" end="7"/>
                                            </p:txEl>
                                          </p:spTgt>
                                        </p:tgtEl>
                                        <p:attrNameLst>
                                          <p:attrName>style.visibility</p:attrName>
                                        </p:attrNameLst>
                                      </p:cBhvr>
                                      <p:to>
                                        <p:strVal val="visible"/>
                                      </p:to>
                                    </p:set>
                                    <p:anim calcmode="lin" valueType="num">
                                      <p:cBhvr additive="base">
                                        <p:cTn id="28" dur="500"/>
                                        <p:tgtEl>
                                          <p:spTgt spid="251">
                                            <p:txEl>
                                              <p:pRg st="7" end="7"/>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251">
                                            <p:txEl>
                                              <p:pRg st="8" end="8"/>
                                            </p:txEl>
                                          </p:spTgt>
                                        </p:tgtEl>
                                        <p:attrNameLst>
                                          <p:attrName>style.visibility</p:attrName>
                                        </p:attrNameLst>
                                      </p:cBhvr>
                                      <p:to>
                                        <p:strVal val="visible"/>
                                      </p:to>
                                    </p:set>
                                    <p:anim calcmode="lin" valueType="num">
                                      <p:cBhvr additive="base">
                                        <p:cTn id="31" dur="500"/>
                                        <p:tgtEl>
                                          <p:spTgt spid="251">
                                            <p:txEl>
                                              <p:pRg st="8" end="8"/>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251">
                                            <p:txEl>
                                              <p:pRg st="9" end="9"/>
                                            </p:txEl>
                                          </p:spTgt>
                                        </p:tgtEl>
                                        <p:attrNameLst>
                                          <p:attrName>style.visibility</p:attrName>
                                        </p:attrNameLst>
                                      </p:cBhvr>
                                      <p:to>
                                        <p:strVal val="visible"/>
                                      </p:to>
                                    </p:set>
                                    <p:anim calcmode="lin" valueType="num">
                                      <p:cBhvr additive="base">
                                        <p:cTn id="34" dur="500"/>
                                        <p:tgtEl>
                                          <p:spTgt spid="251">
                                            <p:txEl>
                                              <p:pRg st="9" end="9"/>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251">
                                            <p:txEl>
                                              <p:pRg st="10" end="10"/>
                                            </p:txEl>
                                          </p:spTgt>
                                        </p:tgtEl>
                                        <p:attrNameLst>
                                          <p:attrName>style.visibility</p:attrName>
                                        </p:attrNameLst>
                                      </p:cBhvr>
                                      <p:to>
                                        <p:strVal val="visible"/>
                                      </p:to>
                                    </p:set>
                                    <p:anim calcmode="lin" valueType="num">
                                      <p:cBhvr additive="base">
                                        <p:cTn id="37" dur="500"/>
                                        <p:tgtEl>
                                          <p:spTgt spid="251">
                                            <p:txEl>
                                              <p:pRg st="10" end="10"/>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251">
                                            <p:txEl>
                                              <p:pRg st="11" end="11"/>
                                            </p:txEl>
                                          </p:spTgt>
                                        </p:tgtEl>
                                        <p:attrNameLst>
                                          <p:attrName>style.visibility</p:attrName>
                                        </p:attrNameLst>
                                      </p:cBhvr>
                                      <p:to>
                                        <p:strVal val="visible"/>
                                      </p:to>
                                    </p:set>
                                    <p:anim calcmode="lin" valueType="num">
                                      <p:cBhvr additive="base">
                                        <p:cTn id="40" dur="500"/>
                                        <p:tgtEl>
                                          <p:spTgt spid="251">
                                            <p:txEl>
                                              <p:pRg st="11" end="11"/>
                                            </p:txEl>
                                          </p:spTgt>
                                        </p:tgtEl>
                                        <p:attrNameLst>
                                          <p:attrName>ppt_x</p:attrName>
                                        </p:attrNameLst>
                                      </p:cBhvr>
                                      <p:tavLst>
                                        <p:tav tm="0">
                                          <p:val>
                                            <p:strVal val="#ppt_x-1"/>
                                          </p:val>
                                        </p:tav>
                                        <p:tav tm="100000">
                                          <p:val>
                                            <p:strVal val="#ppt_x"/>
                                          </p:val>
                                        </p:tav>
                                      </p:tavLst>
                                    </p:anim>
                                  </p:childTnLst>
                                </p:cTn>
                              </p:par>
                              <p:par>
                                <p:cTn id="41" presetID="2" presetClass="entr" presetSubtype="8" fill="hold" nodeType="withEffect">
                                  <p:stCondLst>
                                    <p:cond delay="0"/>
                                  </p:stCondLst>
                                  <p:childTnLst>
                                    <p:set>
                                      <p:cBhvr>
                                        <p:cTn id="42" dur="1" fill="hold">
                                          <p:stCondLst>
                                            <p:cond delay="0"/>
                                          </p:stCondLst>
                                        </p:cTn>
                                        <p:tgtEl>
                                          <p:spTgt spid="251">
                                            <p:txEl>
                                              <p:pRg st="12" end="12"/>
                                            </p:txEl>
                                          </p:spTgt>
                                        </p:tgtEl>
                                        <p:attrNameLst>
                                          <p:attrName>style.visibility</p:attrName>
                                        </p:attrNameLst>
                                      </p:cBhvr>
                                      <p:to>
                                        <p:strVal val="visible"/>
                                      </p:to>
                                    </p:set>
                                    <p:anim calcmode="lin" valueType="num">
                                      <p:cBhvr additive="base">
                                        <p:cTn id="43" dur="500"/>
                                        <p:tgtEl>
                                          <p:spTgt spid="251">
                                            <p:txEl>
                                              <p:pRg st="12" end="12"/>
                                            </p:txEl>
                                          </p:spTgt>
                                        </p:tgtEl>
                                        <p:attrNameLst>
                                          <p:attrName>ppt_x</p:attrName>
                                        </p:attrNameLst>
                                      </p:cBhvr>
                                      <p:tavLst>
                                        <p:tav tm="0">
                                          <p:val>
                                            <p:strVal val="#ppt_x-1"/>
                                          </p:val>
                                        </p:tav>
                                        <p:tav tm="100000">
                                          <p:val>
                                            <p:strVal val="#ppt_x"/>
                                          </p:val>
                                        </p:tav>
                                      </p:tavLst>
                                    </p:anim>
                                  </p:childTnLst>
                                </p:cTn>
                              </p:par>
                              <p:par>
                                <p:cTn id="44" presetID="2" presetClass="entr" presetSubtype="8" fill="hold" nodeType="withEffect">
                                  <p:stCondLst>
                                    <p:cond delay="0"/>
                                  </p:stCondLst>
                                  <p:childTnLst>
                                    <p:set>
                                      <p:cBhvr>
                                        <p:cTn id="45" dur="1" fill="hold">
                                          <p:stCondLst>
                                            <p:cond delay="0"/>
                                          </p:stCondLst>
                                        </p:cTn>
                                        <p:tgtEl>
                                          <p:spTgt spid="251">
                                            <p:txEl>
                                              <p:pRg st="13" end="13"/>
                                            </p:txEl>
                                          </p:spTgt>
                                        </p:tgtEl>
                                        <p:attrNameLst>
                                          <p:attrName>style.visibility</p:attrName>
                                        </p:attrNameLst>
                                      </p:cBhvr>
                                      <p:to>
                                        <p:strVal val="visible"/>
                                      </p:to>
                                    </p:set>
                                    <p:anim calcmode="lin" valueType="num">
                                      <p:cBhvr additive="base">
                                        <p:cTn id="46" dur="500"/>
                                        <p:tgtEl>
                                          <p:spTgt spid="251">
                                            <p:txEl>
                                              <p:pRg st="13" end="1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700" b="1" i="0" u="none" strike="noStrike" cap="none">
                <a:solidFill>
                  <a:srgbClr val="000000"/>
                </a:solidFill>
                <a:latin typeface="Trebuchet MS"/>
                <a:ea typeface="Trebuchet MS"/>
                <a:cs typeface="Trebuchet MS"/>
                <a:sym typeface="Trebuchet MS"/>
              </a:rPr>
              <a:t>European Partitioning of Southwest Asia</a:t>
            </a:r>
          </a:p>
        </p:txBody>
      </p:sp>
      <p:sp>
        <p:nvSpPr>
          <p:cNvPr id="258" name="Shape 258"/>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22828"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Much of Southwest Asia was controlled by the </a:t>
            </a:r>
            <a:r>
              <a:rPr lang="en-US" sz="2000" b="1" i="0" u="none" strike="noStrike" cap="none">
                <a:solidFill>
                  <a:srgbClr val="000000"/>
                </a:solidFill>
                <a:latin typeface="Trebuchet MS"/>
                <a:ea typeface="Trebuchet MS"/>
                <a:cs typeface="Trebuchet MS"/>
                <a:sym typeface="Trebuchet MS"/>
              </a:rPr>
              <a:t>Ottoman Empire </a:t>
            </a:r>
            <a:r>
              <a:rPr lang="en-US" sz="2000" b="0" i="0" u="none" strike="noStrike" cap="none">
                <a:solidFill>
                  <a:srgbClr val="000000"/>
                </a:solidFill>
                <a:latin typeface="Trebuchet MS"/>
                <a:ea typeface="Trebuchet MS"/>
                <a:cs typeface="Trebuchet MS"/>
                <a:sym typeface="Trebuchet MS"/>
              </a:rPr>
              <a:t>from the 1300s to the end of World War I.</a:t>
            </a:r>
          </a:p>
          <a:p>
            <a:pPr marL="998952" marR="0" lvl="2" indent="-52587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Ottomans made a fatal error by allying themselves with the Central Powers, who lost the war.</a:t>
            </a:r>
          </a:p>
          <a:p>
            <a:pPr marL="538703" marR="0" lvl="0" indent="-522828"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Not only did they lose the war, but they were weakened by an internal rebellion.</a:t>
            </a:r>
          </a:p>
          <a:p>
            <a:pPr marL="998952" marR="0" lvl="2" indent="-52587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After the </a:t>
            </a:r>
            <a:r>
              <a:rPr lang="en-US" sz="2000" b="1" i="0" u="none" strike="noStrike" cap="none">
                <a:solidFill>
                  <a:srgbClr val="000000"/>
                </a:solidFill>
                <a:latin typeface="Trebuchet MS"/>
                <a:ea typeface="Trebuchet MS"/>
                <a:cs typeface="Trebuchet MS"/>
                <a:sym typeface="Trebuchet MS"/>
              </a:rPr>
              <a:t>San Remo Agreement </a:t>
            </a:r>
            <a:r>
              <a:rPr lang="en-US" sz="2000" b="0" i="0" u="none" strike="noStrike" cap="none">
                <a:solidFill>
                  <a:srgbClr val="000000"/>
                </a:solidFill>
                <a:latin typeface="Trebuchet MS"/>
                <a:ea typeface="Trebuchet MS"/>
                <a:cs typeface="Trebuchet MS"/>
                <a:sym typeface="Trebuchet MS"/>
              </a:rPr>
              <a:t>in 1920, the remains of the empire was partitioned, or divided, into smaller countries.</a:t>
            </a:r>
          </a:p>
          <a:p>
            <a:pPr marL="538703" marR="0" lvl="0" indent="-522828"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Even though people were happy being free from Ottoman rule, this did not bring peace.</a:t>
            </a:r>
          </a:p>
          <a:p>
            <a:pPr marL="998952" marR="0" lvl="2" indent="-525877"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European politicians paid little attention to religious or ethnic groups when drawing new boundaries, and there was also little consideration to the sense of </a:t>
            </a:r>
            <a:r>
              <a:rPr lang="en-US" sz="2000" b="1" i="0" u="none" strike="noStrike" cap="none">
                <a:solidFill>
                  <a:srgbClr val="000000"/>
                </a:solidFill>
                <a:latin typeface="Trebuchet MS"/>
                <a:ea typeface="Trebuchet MS"/>
                <a:cs typeface="Trebuchet MS"/>
                <a:sym typeface="Trebuchet MS"/>
              </a:rPr>
              <a:t>nationalism</a:t>
            </a:r>
            <a:r>
              <a:rPr lang="en-US" sz="2000" b="0" i="0" u="none" strike="noStrike" cap="none">
                <a:solidFill>
                  <a:srgbClr val="000000"/>
                </a:solidFill>
                <a:latin typeface="Trebuchet MS"/>
                <a:ea typeface="Trebuchet MS"/>
                <a:cs typeface="Trebuchet MS"/>
                <a:sym typeface="Trebuchet MS"/>
              </a:rPr>
              <a:t>.</a:t>
            </a:r>
          </a:p>
          <a:p>
            <a:pPr marL="998952" marR="0" lvl="2" indent="-525877"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As a result, there has been ongoing conflict, and many groups have tried to live together in these forced boundaries.</a:t>
            </a:r>
          </a:p>
        </p:txBody>
      </p:sp>
      <p:sp>
        <p:nvSpPr>
          <p:cNvPr id="259" name="Shape 25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32</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8">
                                            <p:txEl>
                                              <p:pRg st="0" end="0"/>
                                            </p:txEl>
                                          </p:spTgt>
                                        </p:tgtEl>
                                        <p:attrNameLst>
                                          <p:attrName>style.visibility</p:attrName>
                                        </p:attrNameLst>
                                      </p:cBhvr>
                                      <p:to>
                                        <p:strVal val="visible"/>
                                      </p:to>
                                    </p:set>
                                    <p:anim calcmode="lin" valueType="num">
                                      <p:cBhvr additive="base">
                                        <p:cTn id="7" dur="500"/>
                                        <p:tgtEl>
                                          <p:spTgt spid="25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58">
                                            <p:txEl>
                                              <p:pRg st="1" end="1"/>
                                            </p:txEl>
                                          </p:spTgt>
                                        </p:tgtEl>
                                        <p:attrNameLst>
                                          <p:attrName>style.visibility</p:attrName>
                                        </p:attrNameLst>
                                      </p:cBhvr>
                                      <p:to>
                                        <p:strVal val="visible"/>
                                      </p:to>
                                    </p:set>
                                    <p:anim calcmode="lin" valueType="num">
                                      <p:cBhvr additive="base">
                                        <p:cTn id="10" dur="500"/>
                                        <p:tgtEl>
                                          <p:spTgt spid="258">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58">
                                            <p:txEl>
                                              <p:pRg st="2" end="2"/>
                                            </p:txEl>
                                          </p:spTgt>
                                        </p:tgtEl>
                                        <p:attrNameLst>
                                          <p:attrName>style.visibility</p:attrName>
                                        </p:attrNameLst>
                                      </p:cBhvr>
                                      <p:to>
                                        <p:strVal val="visible"/>
                                      </p:to>
                                    </p:set>
                                    <p:anim calcmode="lin" valueType="num">
                                      <p:cBhvr additive="base">
                                        <p:cTn id="13" dur="500"/>
                                        <p:tgtEl>
                                          <p:spTgt spid="258">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58">
                                            <p:txEl>
                                              <p:pRg st="3" end="3"/>
                                            </p:txEl>
                                          </p:spTgt>
                                        </p:tgtEl>
                                        <p:attrNameLst>
                                          <p:attrName>style.visibility</p:attrName>
                                        </p:attrNameLst>
                                      </p:cBhvr>
                                      <p:to>
                                        <p:strVal val="visible"/>
                                      </p:to>
                                    </p:set>
                                    <p:anim calcmode="lin" valueType="num">
                                      <p:cBhvr additive="base">
                                        <p:cTn id="16" dur="500"/>
                                        <p:tgtEl>
                                          <p:spTgt spid="258">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58">
                                            <p:txEl>
                                              <p:pRg st="4" end="4"/>
                                            </p:txEl>
                                          </p:spTgt>
                                        </p:tgtEl>
                                        <p:attrNameLst>
                                          <p:attrName>style.visibility</p:attrName>
                                        </p:attrNameLst>
                                      </p:cBhvr>
                                      <p:to>
                                        <p:strVal val="visible"/>
                                      </p:to>
                                    </p:set>
                                    <p:anim calcmode="lin" valueType="num">
                                      <p:cBhvr additive="base">
                                        <p:cTn id="19" dur="500"/>
                                        <p:tgtEl>
                                          <p:spTgt spid="258">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58">
                                            <p:txEl>
                                              <p:pRg st="5" end="5"/>
                                            </p:txEl>
                                          </p:spTgt>
                                        </p:tgtEl>
                                        <p:attrNameLst>
                                          <p:attrName>style.visibility</p:attrName>
                                        </p:attrNameLst>
                                      </p:cBhvr>
                                      <p:to>
                                        <p:strVal val="visible"/>
                                      </p:to>
                                    </p:set>
                                    <p:anim calcmode="lin" valueType="num">
                                      <p:cBhvr additive="base">
                                        <p:cTn id="22" dur="500"/>
                                        <p:tgtEl>
                                          <p:spTgt spid="258">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58">
                                            <p:txEl>
                                              <p:pRg st="6" end="6"/>
                                            </p:txEl>
                                          </p:spTgt>
                                        </p:tgtEl>
                                        <p:attrNameLst>
                                          <p:attrName>style.visibility</p:attrName>
                                        </p:attrNameLst>
                                      </p:cBhvr>
                                      <p:to>
                                        <p:strVal val="visible"/>
                                      </p:to>
                                    </p:set>
                                    <p:anim calcmode="lin" valueType="num">
                                      <p:cBhvr additive="base">
                                        <p:cTn id="25" dur="500"/>
                                        <p:tgtEl>
                                          <p:spTgt spid="258">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Palestinian-Israeli Conflict</a:t>
            </a:r>
          </a:p>
        </p:txBody>
      </p:sp>
      <p:sp>
        <p:nvSpPr>
          <p:cNvPr id="265" name="Shape 265"/>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1965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In May 1948, the United Nations announced the new country of Israel as a Jewish homeland.</a:t>
            </a:r>
          </a:p>
          <a:p>
            <a:pPr marL="998952" marR="0" lvl="2" indent="-5227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War began shortly between the Israeli Jews and Palestinian Arabs who lived in the area that </a:t>
            </a:r>
            <a:r>
              <a:rPr lang="en-US" sz="2000"/>
              <a:t>is</a:t>
            </a:r>
            <a:r>
              <a:rPr lang="en-US" sz="2000" b="0" i="0" u="none" strike="noStrike" cap="none">
                <a:solidFill>
                  <a:srgbClr val="000000"/>
                </a:solidFill>
                <a:latin typeface="Trebuchet MS"/>
                <a:ea typeface="Trebuchet MS"/>
                <a:cs typeface="Trebuchet MS"/>
                <a:sym typeface="Trebuchet MS"/>
              </a:rPr>
              <a:t> now Israel.</a:t>
            </a:r>
          </a:p>
          <a:p>
            <a:pPr marL="998952" marR="0" lvl="2" indent="-5227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neighboring countries of Jordan and Lebanon supported the Arabs’ claim to the land.</a:t>
            </a:r>
          </a:p>
          <a:p>
            <a:pPr marL="998952" marR="0" lvl="2" indent="-5227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However, the Israelis won the war, gaining</a:t>
            </a:r>
            <a:r>
              <a:rPr lang="en-US" sz="2000"/>
              <a:t> </a:t>
            </a:r>
            <a:r>
              <a:rPr lang="en-US" sz="2000" b="0" i="0" u="none" strike="noStrike" cap="none">
                <a:solidFill>
                  <a:srgbClr val="000000"/>
                </a:solidFill>
                <a:latin typeface="Trebuchet MS"/>
                <a:ea typeface="Trebuchet MS"/>
                <a:cs typeface="Trebuchet MS"/>
                <a:sym typeface="Trebuchet MS"/>
              </a:rPr>
              <a:t>more land than they were promised from the United Nations.</a:t>
            </a:r>
          </a:p>
          <a:p>
            <a:pPr marL="998952" marR="0" lvl="2" indent="-5227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Many Palestinian Arabs became </a:t>
            </a:r>
            <a:r>
              <a:rPr lang="en-US" sz="2000" b="1" i="0" u="none" strike="noStrike" cap="none">
                <a:solidFill>
                  <a:srgbClr val="000000"/>
                </a:solidFill>
                <a:latin typeface="Trebuchet MS"/>
                <a:ea typeface="Trebuchet MS"/>
                <a:cs typeface="Trebuchet MS"/>
                <a:sym typeface="Trebuchet MS"/>
              </a:rPr>
              <a:t>refugees</a:t>
            </a:r>
            <a:r>
              <a:rPr lang="en-US" sz="2000" b="0" i="0" u="none" strike="noStrike" cap="none">
                <a:solidFill>
                  <a:srgbClr val="000000"/>
                </a:solidFill>
                <a:latin typeface="Trebuchet MS"/>
                <a:ea typeface="Trebuchet MS"/>
                <a:cs typeface="Trebuchet MS"/>
                <a:sym typeface="Trebuchet MS"/>
              </a:rPr>
              <a:t> (people who left their homes as a result of war).</a:t>
            </a:r>
          </a:p>
          <a:p>
            <a:pPr marL="538703" marR="0" lvl="0" indent="-51965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There have been other wars over the past sixty years.</a:t>
            </a:r>
          </a:p>
          <a:p>
            <a:pPr marL="998952" marR="0" lvl="2" indent="-5227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Even though tensions still exist, both sides are looking to find a peaceful resolution.</a:t>
            </a:r>
          </a:p>
          <a:p>
            <a:pPr marL="538703" marR="0" lvl="0" indent="-51965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Arab countries still support the Palestinians, and the United States still supports the Israelis.</a:t>
            </a:r>
          </a:p>
        </p:txBody>
      </p:sp>
      <p:sp>
        <p:nvSpPr>
          <p:cNvPr id="266" name="Shape 266"/>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33</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5">
                                            <p:txEl>
                                              <p:pRg st="0" end="0"/>
                                            </p:txEl>
                                          </p:spTgt>
                                        </p:tgtEl>
                                        <p:attrNameLst>
                                          <p:attrName>style.visibility</p:attrName>
                                        </p:attrNameLst>
                                      </p:cBhvr>
                                      <p:to>
                                        <p:strVal val="visible"/>
                                      </p:to>
                                    </p:set>
                                    <p:anim calcmode="lin" valueType="num">
                                      <p:cBhvr additive="base">
                                        <p:cTn id="7" dur="500"/>
                                        <p:tgtEl>
                                          <p:spTgt spid="265">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65">
                                            <p:txEl>
                                              <p:pRg st="1" end="1"/>
                                            </p:txEl>
                                          </p:spTgt>
                                        </p:tgtEl>
                                        <p:attrNameLst>
                                          <p:attrName>style.visibility</p:attrName>
                                        </p:attrNameLst>
                                      </p:cBhvr>
                                      <p:to>
                                        <p:strVal val="visible"/>
                                      </p:to>
                                    </p:set>
                                    <p:anim calcmode="lin" valueType="num">
                                      <p:cBhvr additive="base">
                                        <p:cTn id="10" dur="500"/>
                                        <p:tgtEl>
                                          <p:spTgt spid="265">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65">
                                            <p:txEl>
                                              <p:pRg st="2" end="2"/>
                                            </p:txEl>
                                          </p:spTgt>
                                        </p:tgtEl>
                                        <p:attrNameLst>
                                          <p:attrName>style.visibility</p:attrName>
                                        </p:attrNameLst>
                                      </p:cBhvr>
                                      <p:to>
                                        <p:strVal val="visible"/>
                                      </p:to>
                                    </p:set>
                                    <p:anim calcmode="lin" valueType="num">
                                      <p:cBhvr additive="base">
                                        <p:cTn id="13" dur="500"/>
                                        <p:tgtEl>
                                          <p:spTgt spid="265">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65">
                                            <p:txEl>
                                              <p:pRg st="3" end="3"/>
                                            </p:txEl>
                                          </p:spTgt>
                                        </p:tgtEl>
                                        <p:attrNameLst>
                                          <p:attrName>style.visibility</p:attrName>
                                        </p:attrNameLst>
                                      </p:cBhvr>
                                      <p:to>
                                        <p:strVal val="visible"/>
                                      </p:to>
                                    </p:set>
                                    <p:anim calcmode="lin" valueType="num">
                                      <p:cBhvr additive="base">
                                        <p:cTn id="16" dur="500"/>
                                        <p:tgtEl>
                                          <p:spTgt spid="265">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65">
                                            <p:txEl>
                                              <p:pRg st="4" end="4"/>
                                            </p:txEl>
                                          </p:spTgt>
                                        </p:tgtEl>
                                        <p:attrNameLst>
                                          <p:attrName>style.visibility</p:attrName>
                                        </p:attrNameLst>
                                      </p:cBhvr>
                                      <p:to>
                                        <p:strVal val="visible"/>
                                      </p:to>
                                    </p:set>
                                    <p:anim calcmode="lin" valueType="num">
                                      <p:cBhvr additive="base">
                                        <p:cTn id="19" dur="500"/>
                                        <p:tgtEl>
                                          <p:spTgt spid="265">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65">
                                            <p:txEl>
                                              <p:pRg st="5" end="5"/>
                                            </p:txEl>
                                          </p:spTgt>
                                        </p:tgtEl>
                                        <p:attrNameLst>
                                          <p:attrName>style.visibility</p:attrName>
                                        </p:attrNameLst>
                                      </p:cBhvr>
                                      <p:to>
                                        <p:strVal val="visible"/>
                                      </p:to>
                                    </p:set>
                                    <p:anim calcmode="lin" valueType="num">
                                      <p:cBhvr additive="base">
                                        <p:cTn id="22" dur="500"/>
                                        <p:tgtEl>
                                          <p:spTgt spid="265">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65">
                                            <p:txEl>
                                              <p:pRg st="6" end="6"/>
                                            </p:txEl>
                                          </p:spTgt>
                                        </p:tgtEl>
                                        <p:attrNameLst>
                                          <p:attrName>style.visibility</p:attrName>
                                        </p:attrNameLst>
                                      </p:cBhvr>
                                      <p:to>
                                        <p:strVal val="visible"/>
                                      </p:to>
                                    </p:set>
                                    <p:anim calcmode="lin" valueType="num">
                                      <p:cBhvr additive="base">
                                        <p:cTn id="25" dur="500"/>
                                        <p:tgtEl>
                                          <p:spTgt spid="265">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65">
                                            <p:txEl>
                                              <p:pRg st="7" end="7"/>
                                            </p:txEl>
                                          </p:spTgt>
                                        </p:tgtEl>
                                        <p:attrNameLst>
                                          <p:attrName>style.visibility</p:attrName>
                                        </p:attrNameLst>
                                      </p:cBhvr>
                                      <p:to>
                                        <p:strVal val="visible"/>
                                      </p:to>
                                    </p:set>
                                    <p:anim calcmode="lin" valueType="num">
                                      <p:cBhvr additive="base">
                                        <p:cTn id="28" dur="500"/>
                                        <p:tgtEl>
                                          <p:spTgt spid="265">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Sunni and Shia Division</a:t>
            </a:r>
          </a:p>
        </p:txBody>
      </p:sp>
      <p:sp>
        <p:nvSpPr>
          <p:cNvPr id="272" name="Shape 272"/>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29178"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Another source of conflict is between Sunni Muslims and Shia Muslims.</a:t>
            </a:r>
          </a:p>
          <a:p>
            <a:pPr marL="998952" marR="0" lvl="2" indent="-53222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There was a disagreement about who should be the leader after Muhammad’s death.</a:t>
            </a:r>
          </a:p>
          <a:p>
            <a:pPr marL="998952" marR="0" lvl="2" indent="-53222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disagreement was solved by placing power in the hands of the Four Rightly Guided Caliphs, but when the last of the men in the group died, the disagreement came up again.</a:t>
            </a:r>
          </a:p>
          <a:p>
            <a:pPr marL="998952" marR="0" lvl="2" indent="-53222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One group thought that the leadership should go to whoever would be best at keeping the community together (</a:t>
            </a:r>
            <a:r>
              <a:rPr lang="en-US" sz="2000" b="1" i="0" u="none" strike="noStrike" cap="none">
                <a:solidFill>
                  <a:srgbClr val="000000"/>
                </a:solidFill>
                <a:latin typeface="Trebuchet MS"/>
                <a:ea typeface="Trebuchet MS"/>
                <a:cs typeface="Trebuchet MS"/>
                <a:sym typeface="Trebuchet MS"/>
              </a:rPr>
              <a:t>Sunni Muslims</a:t>
            </a:r>
            <a:r>
              <a:rPr lang="en-US" sz="2000" b="0" i="0" u="none" strike="noStrike" cap="none">
                <a:solidFill>
                  <a:srgbClr val="000000"/>
                </a:solidFill>
                <a:latin typeface="Trebuchet MS"/>
                <a:ea typeface="Trebuchet MS"/>
                <a:cs typeface="Trebuchet MS"/>
                <a:sym typeface="Trebuchet MS"/>
              </a:rPr>
              <a:t>), while the other group believed leadership should go to Muhammad’s heir (</a:t>
            </a:r>
            <a:r>
              <a:rPr lang="en-US" sz="2000" b="1" i="0" u="none" strike="noStrike" cap="none">
                <a:solidFill>
                  <a:srgbClr val="000000"/>
                </a:solidFill>
                <a:latin typeface="Trebuchet MS"/>
                <a:ea typeface="Trebuchet MS"/>
                <a:cs typeface="Trebuchet MS"/>
                <a:sym typeface="Trebuchet MS"/>
              </a:rPr>
              <a:t>Shia Muslims</a:t>
            </a:r>
            <a:r>
              <a:rPr lang="en-US" sz="2000" b="0" i="0" u="none" strike="noStrike" cap="none">
                <a:solidFill>
                  <a:srgbClr val="000000"/>
                </a:solidFill>
                <a:latin typeface="Trebuchet MS"/>
                <a:ea typeface="Trebuchet MS"/>
                <a:cs typeface="Trebuchet MS"/>
                <a:sym typeface="Trebuchet MS"/>
              </a:rPr>
              <a:t>).</a:t>
            </a:r>
          </a:p>
          <a:p>
            <a:pPr marL="538703" marR="0" lvl="0" indent="-529178"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These divisions still exist, though their basic religious beliefs are largely the same.</a:t>
            </a:r>
          </a:p>
          <a:p>
            <a:pPr marL="998952" marR="0" lvl="2" indent="-53222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Sunni Muslims make up the majority of Muslims at 85%, and the Shia have always been a minority, though they make up a large portion of countries like Iran, Lebanon, and Iraq.</a:t>
            </a:r>
          </a:p>
          <a:p>
            <a:pPr marL="998952" marR="0" lvl="2" indent="-532227"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This has led to tensions between countries in the region.</a:t>
            </a:r>
          </a:p>
        </p:txBody>
      </p:sp>
      <p:sp>
        <p:nvSpPr>
          <p:cNvPr id="273" name="Shape 273"/>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anim calcmode="lin" valueType="num">
                                      <p:cBhvr additive="base">
                                        <p:cTn id="7" dur="500"/>
                                        <p:tgtEl>
                                          <p:spTgt spid="27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72">
                                            <p:txEl>
                                              <p:pRg st="1" end="1"/>
                                            </p:txEl>
                                          </p:spTgt>
                                        </p:tgtEl>
                                        <p:attrNameLst>
                                          <p:attrName>style.visibility</p:attrName>
                                        </p:attrNameLst>
                                      </p:cBhvr>
                                      <p:to>
                                        <p:strVal val="visible"/>
                                      </p:to>
                                    </p:set>
                                    <p:anim calcmode="lin" valueType="num">
                                      <p:cBhvr additive="base">
                                        <p:cTn id="10" dur="500"/>
                                        <p:tgtEl>
                                          <p:spTgt spid="27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72">
                                            <p:txEl>
                                              <p:pRg st="2" end="2"/>
                                            </p:txEl>
                                          </p:spTgt>
                                        </p:tgtEl>
                                        <p:attrNameLst>
                                          <p:attrName>style.visibility</p:attrName>
                                        </p:attrNameLst>
                                      </p:cBhvr>
                                      <p:to>
                                        <p:strVal val="visible"/>
                                      </p:to>
                                    </p:set>
                                    <p:anim calcmode="lin" valueType="num">
                                      <p:cBhvr additive="base">
                                        <p:cTn id="13" dur="500"/>
                                        <p:tgtEl>
                                          <p:spTgt spid="27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72">
                                            <p:txEl>
                                              <p:pRg st="3" end="3"/>
                                            </p:txEl>
                                          </p:spTgt>
                                        </p:tgtEl>
                                        <p:attrNameLst>
                                          <p:attrName>style.visibility</p:attrName>
                                        </p:attrNameLst>
                                      </p:cBhvr>
                                      <p:to>
                                        <p:strVal val="visible"/>
                                      </p:to>
                                    </p:set>
                                    <p:anim calcmode="lin" valueType="num">
                                      <p:cBhvr additive="base">
                                        <p:cTn id="16" dur="500"/>
                                        <p:tgtEl>
                                          <p:spTgt spid="272">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72">
                                            <p:txEl>
                                              <p:pRg st="4" end="4"/>
                                            </p:txEl>
                                          </p:spTgt>
                                        </p:tgtEl>
                                        <p:attrNameLst>
                                          <p:attrName>style.visibility</p:attrName>
                                        </p:attrNameLst>
                                      </p:cBhvr>
                                      <p:to>
                                        <p:strVal val="visible"/>
                                      </p:to>
                                    </p:set>
                                    <p:anim calcmode="lin" valueType="num">
                                      <p:cBhvr additive="base">
                                        <p:cTn id="19" dur="500"/>
                                        <p:tgtEl>
                                          <p:spTgt spid="272">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72">
                                            <p:txEl>
                                              <p:pRg st="5" end="5"/>
                                            </p:txEl>
                                          </p:spTgt>
                                        </p:tgtEl>
                                        <p:attrNameLst>
                                          <p:attrName>style.visibility</p:attrName>
                                        </p:attrNameLst>
                                      </p:cBhvr>
                                      <p:to>
                                        <p:strVal val="visible"/>
                                      </p:to>
                                    </p:set>
                                    <p:anim calcmode="lin" valueType="num">
                                      <p:cBhvr additive="base">
                                        <p:cTn id="22" dur="500"/>
                                        <p:tgtEl>
                                          <p:spTgt spid="272">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72">
                                            <p:txEl>
                                              <p:pRg st="6" end="6"/>
                                            </p:txEl>
                                          </p:spTgt>
                                        </p:tgtEl>
                                        <p:attrNameLst>
                                          <p:attrName>style.visibility</p:attrName>
                                        </p:attrNameLst>
                                      </p:cBhvr>
                                      <p:to>
                                        <p:strVal val="visible"/>
                                      </p:to>
                                    </p:set>
                                    <p:anim calcmode="lin" valueType="num">
                                      <p:cBhvr additive="base">
                                        <p:cTn id="25" dur="500"/>
                                        <p:tgtEl>
                                          <p:spTgt spid="272">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Kurdish Nationalism</a:t>
            </a:r>
          </a:p>
        </p:txBody>
      </p:sp>
      <p:sp>
        <p:nvSpPr>
          <p:cNvPr id="279" name="Shape 279"/>
          <p:cNvSpPr txBox="1">
            <a:spLocks noGrp="1"/>
          </p:cNvSpPr>
          <p:nvPr>
            <p:ph type="body" idx="1"/>
          </p:nvPr>
        </p:nvSpPr>
        <p:spPr>
          <a:xfrm>
            <a:off x="457200" y="949332"/>
            <a:ext cx="8229600" cy="5578784"/>
          </a:xfrm>
          <a:prstGeom prst="rect">
            <a:avLst/>
          </a:prstGeom>
          <a:noFill/>
          <a:ln>
            <a:noFill/>
          </a:ln>
        </p:spPr>
        <p:txBody>
          <a:bodyPr lIns="45700" tIns="45700" rIns="45700" bIns="45700" anchor="t" anchorCtr="0">
            <a:noAutofit/>
          </a:bodyPr>
          <a:lstStyle/>
          <a:p>
            <a:pPr marL="538703" marR="0" lvl="0" indent="-53235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Another problem from the national boundary creation is that the Kurds were left without a homeland.</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They're different from other Arabs, speaking their own language, Kurdish, and have their own separate history, literature, music, and traditions.</a:t>
            </a:r>
          </a:p>
          <a:p>
            <a:pPr marL="538703" marR="0" lvl="0" indent="-53235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Kurds were upset they did not get a homeland after World War I, especially because there was a treaty that discussed the creation of Kurdistan for the Kurds but it was replaced with a different treaty.</a:t>
            </a:r>
          </a:p>
          <a:p>
            <a:pPr marL="538703" marR="0" lvl="0" indent="-53235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Nationalist movements spread among the Kurds in each of their assigned countries.</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In Turkey, the government worked to </a:t>
            </a:r>
            <a:r>
              <a:rPr lang="en-US" sz="2000" b="1" i="0" u="none" strike="noStrike" cap="none">
                <a:solidFill>
                  <a:srgbClr val="000000"/>
                </a:solidFill>
                <a:latin typeface="Trebuchet MS"/>
                <a:ea typeface="Trebuchet MS"/>
                <a:cs typeface="Trebuchet MS"/>
                <a:sym typeface="Trebuchet MS"/>
              </a:rPr>
              <a:t>assimilate</a:t>
            </a:r>
            <a:r>
              <a:rPr lang="en-US" sz="2000" b="0" i="0" u="none" strike="noStrike" cap="none">
                <a:solidFill>
                  <a:srgbClr val="000000"/>
                </a:solidFill>
                <a:latin typeface="Trebuchet MS"/>
                <a:ea typeface="Trebuchet MS"/>
                <a:cs typeface="Trebuchet MS"/>
                <a:sym typeface="Trebuchet MS"/>
              </a:rPr>
              <a:t> the Kurds into their culture by trying to force them to abandon their language and identity</a:t>
            </a:r>
            <a:r>
              <a:rPr lang="en-US" sz="2000"/>
              <a:t>.</a:t>
            </a:r>
            <a:r>
              <a:rPr lang="en-US" sz="2000" b="0" i="0" u="none" strike="noStrike" cap="none">
                <a:solidFill>
                  <a:srgbClr val="000000"/>
                </a:solidFill>
                <a:latin typeface="Trebuchet MS"/>
                <a:ea typeface="Trebuchet MS"/>
                <a:cs typeface="Trebuchet MS"/>
                <a:sym typeface="Trebuchet MS"/>
              </a:rPr>
              <a:t> </a:t>
            </a:r>
            <a:r>
              <a:rPr lang="en-US" sz="2000"/>
              <a:t>T</a:t>
            </a:r>
            <a:r>
              <a:rPr lang="en-US" sz="2000" b="0" i="0" u="none" strike="noStrike" cap="none">
                <a:solidFill>
                  <a:srgbClr val="000000"/>
                </a:solidFill>
                <a:latin typeface="Trebuchet MS"/>
                <a:ea typeface="Trebuchet MS"/>
                <a:cs typeface="Trebuchet MS"/>
                <a:sym typeface="Trebuchet MS"/>
              </a:rPr>
              <a:t>he Kurds created the Kurdistan Worker’s Party, or PKK, to fight for Kurdish independence, leading to a few armed conflicts.</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Despite finally allowing the Kurdish language to be taught in 2002, tensions still exist today, but both groups currently fight </a:t>
            </a:r>
            <a:r>
              <a:rPr lang="en-US" sz="2000" b="1" i="0" u="none" strike="noStrike" cap="none">
                <a:solidFill>
                  <a:srgbClr val="000000"/>
                </a:solidFill>
                <a:latin typeface="Trebuchet MS"/>
                <a:ea typeface="Trebuchet MS"/>
                <a:cs typeface="Trebuchet MS"/>
                <a:sym typeface="Trebuchet MS"/>
              </a:rPr>
              <a:t>ISIS</a:t>
            </a:r>
            <a:r>
              <a:rPr lang="en-US" sz="2000" b="0" i="0" u="none" strike="noStrike" cap="none">
                <a:solidFill>
                  <a:srgbClr val="000000"/>
                </a:solidFill>
                <a:latin typeface="Trebuchet MS"/>
                <a:ea typeface="Trebuchet MS"/>
                <a:cs typeface="Trebuchet MS"/>
                <a:sym typeface="Trebuchet MS"/>
              </a:rPr>
              <a:t> (the Islamic State of Iraq and Syria).</a:t>
            </a:r>
          </a:p>
        </p:txBody>
      </p:sp>
      <p:sp>
        <p:nvSpPr>
          <p:cNvPr id="280" name="Shape 280"/>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79">
                                            <p:txEl>
                                              <p:pRg st="0" end="0"/>
                                            </p:txEl>
                                          </p:spTgt>
                                        </p:tgtEl>
                                        <p:attrNameLst>
                                          <p:attrName>style.visibility</p:attrName>
                                        </p:attrNameLst>
                                      </p:cBhvr>
                                      <p:to>
                                        <p:strVal val="visible"/>
                                      </p:to>
                                    </p:set>
                                    <p:anim calcmode="lin" valueType="num">
                                      <p:cBhvr additive="base">
                                        <p:cTn id="7" dur="500"/>
                                        <p:tgtEl>
                                          <p:spTgt spid="279">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79">
                                            <p:txEl>
                                              <p:pRg st="1" end="1"/>
                                            </p:txEl>
                                          </p:spTgt>
                                        </p:tgtEl>
                                        <p:attrNameLst>
                                          <p:attrName>style.visibility</p:attrName>
                                        </p:attrNameLst>
                                      </p:cBhvr>
                                      <p:to>
                                        <p:strVal val="visible"/>
                                      </p:to>
                                    </p:set>
                                    <p:anim calcmode="lin" valueType="num">
                                      <p:cBhvr additive="base">
                                        <p:cTn id="10" dur="500"/>
                                        <p:tgtEl>
                                          <p:spTgt spid="279">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79">
                                            <p:txEl>
                                              <p:pRg st="2" end="2"/>
                                            </p:txEl>
                                          </p:spTgt>
                                        </p:tgtEl>
                                        <p:attrNameLst>
                                          <p:attrName>style.visibility</p:attrName>
                                        </p:attrNameLst>
                                      </p:cBhvr>
                                      <p:to>
                                        <p:strVal val="visible"/>
                                      </p:to>
                                    </p:set>
                                    <p:anim calcmode="lin" valueType="num">
                                      <p:cBhvr additive="base">
                                        <p:cTn id="13" dur="500"/>
                                        <p:tgtEl>
                                          <p:spTgt spid="279">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79">
                                            <p:txEl>
                                              <p:pRg st="3" end="3"/>
                                            </p:txEl>
                                          </p:spTgt>
                                        </p:tgtEl>
                                        <p:attrNameLst>
                                          <p:attrName>style.visibility</p:attrName>
                                        </p:attrNameLst>
                                      </p:cBhvr>
                                      <p:to>
                                        <p:strVal val="visible"/>
                                      </p:to>
                                    </p:set>
                                    <p:anim calcmode="lin" valueType="num">
                                      <p:cBhvr additive="base">
                                        <p:cTn id="16" dur="500"/>
                                        <p:tgtEl>
                                          <p:spTgt spid="279">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79">
                                            <p:txEl>
                                              <p:pRg st="4" end="4"/>
                                            </p:txEl>
                                          </p:spTgt>
                                        </p:tgtEl>
                                        <p:attrNameLst>
                                          <p:attrName>style.visibility</p:attrName>
                                        </p:attrNameLst>
                                      </p:cBhvr>
                                      <p:to>
                                        <p:strVal val="visible"/>
                                      </p:to>
                                    </p:set>
                                    <p:anim calcmode="lin" valueType="num">
                                      <p:cBhvr additive="base">
                                        <p:cTn id="19" dur="500"/>
                                        <p:tgtEl>
                                          <p:spTgt spid="279">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79">
                                            <p:txEl>
                                              <p:pRg st="5" end="5"/>
                                            </p:txEl>
                                          </p:spTgt>
                                        </p:tgtEl>
                                        <p:attrNameLst>
                                          <p:attrName>style.visibility</p:attrName>
                                        </p:attrNameLst>
                                      </p:cBhvr>
                                      <p:to>
                                        <p:strVal val="visible"/>
                                      </p:to>
                                    </p:set>
                                    <p:anim calcmode="lin" valueType="num">
                                      <p:cBhvr additive="base">
                                        <p:cTn id="22" dur="500"/>
                                        <p:tgtEl>
                                          <p:spTgt spid="279">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Kurdish Nationalism (cont.)</a:t>
            </a:r>
          </a:p>
        </p:txBody>
      </p:sp>
      <p:sp>
        <p:nvSpPr>
          <p:cNvPr id="286" name="Shape 286"/>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235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Kurds experienced similar treatment in Iran, with the mainly-Sunni Kurds conflicting with the mainly-Shia Iranians.</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Kurds created a nationalistic political party, but their conflicts with the Iranian government were never as bad as Turkish conflicts.</a:t>
            </a:r>
          </a:p>
          <a:p>
            <a:pPr marL="538703" marR="0" lvl="0" indent="-53235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Iraqi Kurds were not forced to give up their culture or language, but they have less rights than Arabs.</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In the 1970’s, the Iraqi government began allowing Arab</a:t>
            </a:r>
            <a:r>
              <a:rPr lang="en-US" sz="2000"/>
              <a:t> </a:t>
            </a:r>
            <a:r>
              <a:rPr lang="en-US" sz="2000" b="0" i="0" u="none" strike="noStrike" cap="none">
                <a:solidFill>
                  <a:srgbClr val="000000"/>
                </a:solidFill>
                <a:latin typeface="Trebuchet MS"/>
                <a:ea typeface="Trebuchet MS"/>
                <a:cs typeface="Trebuchet MS"/>
                <a:sym typeface="Trebuchet MS"/>
              </a:rPr>
              <a:t>Iraqis to live in Kurdish areas, forcing the Kurds out.</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When they resisted, the government led by Saddam Hussein, used chemical weapons to target Kurdish fighters, women, children, and the elderly, leaving thousands dead.</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United States eventually helped secure a northern part of Iraq, where they were safe from chemical weapons.</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Now, the</a:t>
            </a:r>
            <a:r>
              <a:rPr lang="en-US" sz="2000"/>
              <a:t> Iraqi Kurds</a:t>
            </a:r>
            <a:r>
              <a:rPr lang="en-US" sz="2000" b="0" i="0" u="none" strike="noStrike" cap="none">
                <a:solidFill>
                  <a:srgbClr val="000000"/>
                </a:solidFill>
                <a:latin typeface="Trebuchet MS"/>
                <a:ea typeface="Trebuchet MS"/>
                <a:cs typeface="Trebuchet MS"/>
                <a:sym typeface="Trebuchet MS"/>
              </a:rPr>
              <a:t> control this area much like it’s their own country, even having their own parliament.</a:t>
            </a:r>
          </a:p>
          <a:p>
            <a:pPr marL="998952" marR="0" lvl="2" indent="-53540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Regardless of the country, Kurds work to gain their own independent land.</a:t>
            </a:r>
          </a:p>
        </p:txBody>
      </p:sp>
      <p:sp>
        <p:nvSpPr>
          <p:cNvPr id="287" name="Shape 287"/>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6">
                                            <p:txEl>
                                              <p:pRg st="0" end="0"/>
                                            </p:txEl>
                                          </p:spTgt>
                                        </p:tgtEl>
                                        <p:attrNameLst>
                                          <p:attrName>style.visibility</p:attrName>
                                        </p:attrNameLst>
                                      </p:cBhvr>
                                      <p:to>
                                        <p:strVal val="visible"/>
                                      </p:to>
                                    </p:set>
                                    <p:anim calcmode="lin" valueType="num">
                                      <p:cBhvr additive="base">
                                        <p:cTn id="7" dur="500"/>
                                        <p:tgtEl>
                                          <p:spTgt spid="286">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86">
                                            <p:txEl>
                                              <p:pRg st="1" end="1"/>
                                            </p:txEl>
                                          </p:spTgt>
                                        </p:tgtEl>
                                        <p:attrNameLst>
                                          <p:attrName>style.visibility</p:attrName>
                                        </p:attrNameLst>
                                      </p:cBhvr>
                                      <p:to>
                                        <p:strVal val="visible"/>
                                      </p:to>
                                    </p:set>
                                    <p:anim calcmode="lin" valueType="num">
                                      <p:cBhvr additive="base">
                                        <p:cTn id="10" dur="500"/>
                                        <p:tgtEl>
                                          <p:spTgt spid="286">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86">
                                            <p:txEl>
                                              <p:pRg st="2" end="2"/>
                                            </p:txEl>
                                          </p:spTgt>
                                        </p:tgtEl>
                                        <p:attrNameLst>
                                          <p:attrName>style.visibility</p:attrName>
                                        </p:attrNameLst>
                                      </p:cBhvr>
                                      <p:to>
                                        <p:strVal val="visible"/>
                                      </p:to>
                                    </p:set>
                                    <p:anim calcmode="lin" valueType="num">
                                      <p:cBhvr additive="base">
                                        <p:cTn id="13" dur="500"/>
                                        <p:tgtEl>
                                          <p:spTgt spid="286">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86">
                                            <p:txEl>
                                              <p:pRg st="3" end="3"/>
                                            </p:txEl>
                                          </p:spTgt>
                                        </p:tgtEl>
                                        <p:attrNameLst>
                                          <p:attrName>style.visibility</p:attrName>
                                        </p:attrNameLst>
                                      </p:cBhvr>
                                      <p:to>
                                        <p:strVal val="visible"/>
                                      </p:to>
                                    </p:set>
                                    <p:anim calcmode="lin" valueType="num">
                                      <p:cBhvr additive="base">
                                        <p:cTn id="16" dur="500"/>
                                        <p:tgtEl>
                                          <p:spTgt spid="286">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286">
                                            <p:txEl>
                                              <p:pRg st="4" end="4"/>
                                            </p:txEl>
                                          </p:spTgt>
                                        </p:tgtEl>
                                        <p:attrNameLst>
                                          <p:attrName>style.visibility</p:attrName>
                                        </p:attrNameLst>
                                      </p:cBhvr>
                                      <p:to>
                                        <p:strVal val="visible"/>
                                      </p:to>
                                    </p:set>
                                    <p:anim calcmode="lin" valueType="num">
                                      <p:cBhvr additive="base">
                                        <p:cTn id="19" dur="500"/>
                                        <p:tgtEl>
                                          <p:spTgt spid="286">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286">
                                            <p:txEl>
                                              <p:pRg st="5" end="5"/>
                                            </p:txEl>
                                          </p:spTgt>
                                        </p:tgtEl>
                                        <p:attrNameLst>
                                          <p:attrName>style.visibility</p:attrName>
                                        </p:attrNameLst>
                                      </p:cBhvr>
                                      <p:to>
                                        <p:strVal val="visible"/>
                                      </p:to>
                                    </p:set>
                                    <p:anim calcmode="lin" valueType="num">
                                      <p:cBhvr additive="base">
                                        <p:cTn id="22" dur="500"/>
                                        <p:tgtEl>
                                          <p:spTgt spid="286">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286">
                                            <p:txEl>
                                              <p:pRg st="6" end="6"/>
                                            </p:txEl>
                                          </p:spTgt>
                                        </p:tgtEl>
                                        <p:attrNameLst>
                                          <p:attrName>style.visibility</p:attrName>
                                        </p:attrNameLst>
                                      </p:cBhvr>
                                      <p:to>
                                        <p:strVal val="visible"/>
                                      </p:to>
                                    </p:set>
                                    <p:anim calcmode="lin" valueType="num">
                                      <p:cBhvr additive="base">
                                        <p:cTn id="25" dur="500"/>
                                        <p:tgtEl>
                                          <p:spTgt spid="286">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286">
                                            <p:txEl>
                                              <p:pRg st="7" end="7"/>
                                            </p:txEl>
                                          </p:spTgt>
                                        </p:tgtEl>
                                        <p:attrNameLst>
                                          <p:attrName>style.visibility</p:attrName>
                                        </p:attrNameLst>
                                      </p:cBhvr>
                                      <p:to>
                                        <p:strVal val="visible"/>
                                      </p:to>
                                    </p:set>
                                    <p:anim calcmode="lin" valueType="num">
                                      <p:cBhvr additive="base">
                                        <p:cTn id="28" dur="500"/>
                                        <p:tgtEl>
                                          <p:spTgt spid="286">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00" b="1" i="0" u="none" strike="noStrike" cap="none">
                <a:solidFill>
                  <a:srgbClr val="000000"/>
                </a:solidFill>
                <a:latin typeface="Trebuchet MS"/>
                <a:ea typeface="Trebuchet MS"/>
                <a:cs typeface="Trebuchet MS"/>
                <a:sym typeface="Trebuchet MS"/>
              </a:rPr>
              <a:t>US Presence and Interests in Southwest Asia</a:t>
            </a:r>
          </a:p>
        </p:txBody>
      </p:sp>
      <p:sp>
        <p:nvSpPr>
          <p:cNvPr id="293" name="Shape 293"/>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00603"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United States has had major political and economic interests in Southwest Asia since the 1800s, when US merchants, missionaries, and tourists began to visit it.</a:t>
            </a:r>
          </a:p>
          <a:p>
            <a:pPr marL="998952" marR="0" lvl="2" indent="-50365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Vast oil supplies were discovered, which the United States desperately needed.</a:t>
            </a:r>
          </a:p>
          <a:p>
            <a:pPr marL="538703" marR="0" lvl="0" indent="-50060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Since the end of World War I, the United States helped with diplomacy between countries in the region and has been one of the biggest supporters of Israel since 1948.</a:t>
            </a:r>
          </a:p>
          <a:p>
            <a:pPr marL="998952" marR="0" lvl="2" indent="-50365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As the 21</a:t>
            </a:r>
            <a:r>
              <a:rPr lang="en-US" sz="2200" b="0" i="0" u="none" strike="noStrike" cap="none" baseline="30000">
                <a:solidFill>
                  <a:srgbClr val="000000"/>
                </a:solidFill>
                <a:latin typeface="Trebuchet MS"/>
                <a:ea typeface="Trebuchet MS"/>
                <a:cs typeface="Trebuchet MS"/>
                <a:sym typeface="Trebuchet MS"/>
              </a:rPr>
              <a:t>st</a:t>
            </a:r>
            <a:r>
              <a:rPr lang="en-US" sz="2200" b="0" i="0" u="none" strike="noStrike" cap="none">
                <a:solidFill>
                  <a:srgbClr val="000000"/>
                </a:solidFill>
                <a:latin typeface="Trebuchet MS"/>
                <a:ea typeface="Trebuchet MS"/>
                <a:cs typeface="Trebuchet MS"/>
                <a:sym typeface="Trebuchet MS"/>
              </a:rPr>
              <a:t> century began, the United States focused on trying to end terrorism and promote democracy in Southwest Asia, and has fought three major wars here since the 1990s.</a:t>
            </a:r>
          </a:p>
        </p:txBody>
      </p:sp>
      <p:sp>
        <p:nvSpPr>
          <p:cNvPr id="294" name="Shape 294"/>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37</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3">
                                            <p:txEl>
                                              <p:pRg st="0" end="0"/>
                                            </p:txEl>
                                          </p:spTgt>
                                        </p:tgtEl>
                                        <p:attrNameLst>
                                          <p:attrName>style.visibility</p:attrName>
                                        </p:attrNameLst>
                                      </p:cBhvr>
                                      <p:to>
                                        <p:strVal val="visible"/>
                                      </p:to>
                                    </p:set>
                                    <p:anim calcmode="lin" valueType="num">
                                      <p:cBhvr additive="base">
                                        <p:cTn id="7" dur="500"/>
                                        <p:tgtEl>
                                          <p:spTgt spid="293">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93">
                                            <p:txEl>
                                              <p:pRg st="1" end="1"/>
                                            </p:txEl>
                                          </p:spTgt>
                                        </p:tgtEl>
                                        <p:attrNameLst>
                                          <p:attrName>style.visibility</p:attrName>
                                        </p:attrNameLst>
                                      </p:cBhvr>
                                      <p:to>
                                        <p:strVal val="visible"/>
                                      </p:to>
                                    </p:set>
                                    <p:anim calcmode="lin" valueType="num">
                                      <p:cBhvr additive="base">
                                        <p:cTn id="10" dur="500"/>
                                        <p:tgtEl>
                                          <p:spTgt spid="293">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293">
                                            <p:txEl>
                                              <p:pRg st="2" end="2"/>
                                            </p:txEl>
                                          </p:spTgt>
                                        </p:tgtEl>
                                        <p:attrNameLst>
                                          <p:attrName>style.visibility</p:attrName>
                                        </p:attrNameLst>
                                      </p:cBhvr>
                                      <p:to>
                                        <p:strVal val="visible"/>
                                      </p:to>
                                    </p:set>
                                    <p:anim calcmode="lin" valueType="num">
                                      <p:cBhvr additive="base">
                                        <p:cTn id="13" dur="500"/>
                                        <p:tgtEl>
                                          <p:spTgt spid="293">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293">
                                            <p:txEl>
                                              <p:pRg st="3" end="3"/>
                                            </p:txEl>
                                          </p:spTgt>
                                        </p:tgtEl>
                                        <p:attrNameLst>
                                          <p:attrName>style.visibility</p:attrName>
                                        </p:attrNameLst>
                                      </p:cBhvr>
                                      <p:to>
                                        <p:strVal val="visible"/>
                                      </p:to>
                                    </p:set>
                                    <p:anim calcmode="lin" valueType="num">
                                      <p:cBhvr additive="base">
                                        <p:cTn id="16" dur="500"/>
                                        <p:tgtEl>
                                          <p:spTgt spid="293">
                                            <p:txEl>
                                              <p:pRg st="3" end="3"/>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Persian Gulf Conflict (1990-1991)</a:t>
            </a:r>
          </a:p>
        </p:txBody>
      </p:sp>
      <p:sp>
        <p:nvSpPr>
          <p:cNvPr id="300" name="Shape 300"/>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Sometimes referred to as </a:t>
            </a:r>
            <a:r>
              <a:rPr lang="en-US" sz="2000" b="1" i="0" u="none" strike="noStrike" cap="none">
                <a:solidFill>
                  <a:srgbClr val="000000"/>
                </a:solidFill>
                <a:latin typeface="Trebuchet MS"/>
                <a:ea typeface="Trebuchet MS"/>
                <a:cs typeface="Trebuchet MS"/>
                <a:sym typeface="Trebuchet MS"/>
              </a:rPr>
              <a:t>Operation Desert Storm</a:t>
            </a:r>
            <a:r>
              <a:rPr lang="en-US" sz="2000" b="0" i="0" u="none" strike="noStrike" cap="none">
                <a:solidFill>
                  <a:srgbClr val="000000"/>
                </a:solidFill>
                <a:latin typeface="Trebuchet MS"/>
                <a:ea typeface="Trebuchet MS"/>
                <a:cs typeface="Trebuchet MS"/>
                <a:sym typeface="Trebuchet MS"/>
              </a:rPr>
              <a:t>, the Persian Gulf Conflict began in 1990 when Iraq invaded Kuwait to try to gain control over the country’s large supply of oil.</a:t>
            </a:r>
          </a:p>
          <a:p>
            <a:pPr marL="998952" marR="0" lvl="2" indent="-5417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Iraq’s leader, Saddam Hussein, said Kuwait was taking more oil than it needed, that it had crossed into Iraqi borders when drilling, and that Kuwait should rightfully belong to Iraq.</a:t>
            </a:r>
          </a:p>
          <a:p>
            <a:pPr marL="538703" marR="0" lvl="0" indent="-5387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Since Kuwait was a member of the United Nations, like the United States, UN member nations were supposed to help other members if one nation was attacked without reason.</a:t>
            </a:r>
          </a:p>
          <a:p>
            <a:pPr marL="998952" marR="0" lvl="2" indent="-5417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UN issued an ultimatum to Iraq: leave Kuwait or face UN armed forces; Iraq refused.</a:t>
            </a:r>
          </a:p>
          <a:p>
            <a:pPr marL="538703" marR="0" lvl="0" indent="-5387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The UN voted to send a military force to liberate Kuwait from the invasion force, and since this invasion was a threat to the US oil supply from Kuwait, the US supplied a large portion of the total troops.</a:t>
            </a:r>
          </a:p>
          <a:p>
            <a:pPr marL="538703" marR="0" lvl="0" indent="-538703" algn="l" rtl="0">
              <a:lnSpc>
                <a:spcPct val="80000"/>
              </a:lnSpc>
              <a:spcBef>
                <a:spcPts val="400"/>
              </a:spcBef>
              <a:spcAft>
                <a:spcPts val="0"/>
              </a:spcAft>
              <a:buClr>
                <a:srgbClr val="000000"/>
              </a:buClr>
              <a:buSzPct val="100000"/>
              <a:buFont typeface="Noto Sans Symbols"/>
              <a:buChar char="●"/>
            </a:pPr>
            <a:r>
              <a:rPr lang="en-US" sz="2000" b="0" i="0" u="none" strike="noStrike" cap="none">
                <a:solidFill>
                  <a:srgbClr val="000000"/>
                </a:solidFill>
                <a:latin typeface="Trebuchet MS"/>
                <a:ea typeface="Trebuchet MS"/>
                <a:cs typeface="Trebuchet MS"/>
                <a:sym typeface="Trebuchet MS"/>
              </a:rPr>
              <a:t>Within six weeks of arriving in Kuwait, the UN forces drove the Iraqi army out of Kuwait.</a:t>
            </a:r>
          </a:p>
          <a:p>
            <a:pPr marL="998952" marR="0" lvl="2" indent="-541752" algn="l" rtl="0">
              <a:lnSpc>
                <a:spcPct val="80000"/>
              </a:lnSpc>
              <a:spcBef>
                <a:spcPts val="400"/>
              </a:spcBef>
              <a:spcAft>
                <a:spcPts val="0"/>
              </a:spcAft>
              <a:buClr>
                <a:srgbClr val="000000"/>
              </a:buClr>
              <a:buSzPct val="100000"/>
              <a:buFont typeface="Arial"/>
              <a:buChar char="•"/>
            </a:pPr>
            <a:r>
              <a:rPr lang="en-US" sz="2000" b="0" i="0" u="none" strike="noStrike" cap="none">
                <a:solidFill>
                  <a:srgbClr val="000000"/>
                </a:solidFill>
                <a:latin typeface="Trebuchet MS"/>
                <a:ea typeface="Trebuchet MS"/>
                <a:cs typeface="Trebuchet MS"/>
                <a:sym typeface="Trebuchet MS"/>
              </a:rPr>
              <a:t>The Iraqi government signed a truce and agreed to get rid of its weapons of mass destruction with UN supervision.</a:t>
            </a:r>
          </a:p>
        </p:txBody>
      </p:sp>
      <p:sp>
        <p:nvSpPr>
          <p:cNvPr id="301" name="Shape 301"/>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38</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0">
                                            <p:txEl>
                                              <p:pRg st="0" end="0"/>
                                            </p:txEl>
                                          </p:spTgt>
                                        </p:tgtEl>
                                        <p:attrNameLst>
                                          <p:attrName>style.visibility</p:attrName>
                                        </p:attrNameLst>
                                      </p:cBhvr>
                                      <p:to>
                                        <p:strVal val="visible"/>
                                      </p:to>
                                    </p:set>
                                    <p:anim calcmode="lin" valueType="num">
                                      <p:cBhvr additive="base">
                                        <p:cTn id="7" dur="500"/>
                                        <p:tgtEl>
                                          <p:spTgt spid="300">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0">
                                            <p:txEl>
                                              <p:pRg st="1" end="1"/>
                                            </p:txEl>
                                          </p:spTgt>
                                        </p:tgtEl>
                                        <p:attrNameLst>
                                          <p:attrName>style.visibility</p:attrName>
                                        </p:attrNameLst>
                                      </p:cBhvr>
                                      <p:to>
                                        <p:strVal val="visible"/>
                                      </p:to>
                                    </p:set>
                                    <p:anim calcmode="lin" valueType="num">
                                      <p:cBhvr additive="base">
                                        <p:cTn id="10" dur="500"/>
                                        <p:tgtEl>
                                          <p:spTgt spid="300">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00">
                                            <p:txEl>
                                              <p:pRg st="2" end="2"/>
                                            </p:txEl>
                                          </p:spTgt>
                                        </p:tgtEl>
                                        <p:attrNameLst>
                                          <p:attrName>style.visibility</p:attrName>
                                        </p:attrNameLst>
                                      </p:cBhvr>
                                      <p:to>
                                        <p:strVal val="visible"/>
                                      </p:to>
                                    </p:set>
                                    <p:anim calcmode="lin" valueType="num">
                                      <p:cBhvr additive="base">
                                        <p:cTn id="13" dur="500"/>
                                        <p:tgtEl>
                                          <p:spTgt spid="300">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00">
                                            <p:txEl>
                                              <p:pRg st="3" end="3"/>
                                            </p:txEl>
                                          </p:spTgt>
                                        </p:tgtEl>
                                        <p:attrNameLst>
                                          <p:attrName>style.visibility</p:attrName>
                                        </p:attrNameLst>
                                      </p:cBhvr>
                                      <p:to>
                                        <p:strVal val="visible"/>
                                      </p:to>
                                    </p:set>
                                    <p:anim calcmode="lin" valueType="num">
                                      <p:cBhvr additive="base">
                                        <p:cTn id="16" dur="500"/>
                                        <p:tgtEl>
                                          <p:spTgt spid="300">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00">
                                            <p:txEl>
                                              <p:pRg st="4" end="4"/>
                                            </p:txEl>
                                          </p:spTgt>
                                        </p:tgtEl>
                                        <p:attrNameLst>
                                          <p:attrName>style.visibility</p:attrName>
                                        </p:attrNameLst>
                                      </p:cBhvr>
                                      <p:to>
                                        <p:strVal val="visible"/>
                                      </p:to>
                                    </p:set>
                                    <p:anim calcmode="lin" valueType="num">
                                      <p:cBhvr additive="base">
                                        <p:cTn id="19" dur="500"/>
                                        <p:tgtEl>
                                          <p:spTgt spid="300">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00">
                                            <p:txEl>
                                              <p:pRg st="5" end="5"/>
                                            </p:txEl>
                                          </p:spTgt>
                                        </p:tgtEl>
                                        <p:attrNameLst>
                                          <p:attrName>style.visibility</p:attrName>
                                        </p:attrNameLst>
                                      </p:cBhvr>
                                      <p:to>
                                        <p:strVal val="visible"/>
                                      </p:to>
                                    </p:set>
                                    <p:anim calcmode="lin" valueType="num">
                                      <p:cBhvr additive="base">
                                        <p:cTn id="22" dur="500"/>
                                        <p:tgtEl>
                                          <p:spTgt spid="300">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00">
                                            <p:txEl>
                                              <p:pRg st="6" end="6"/>
                                            </p:txEl>
                                          </p:spTgt>
                                        </p:tgtEl>
                                        <p:attrNameLst>
                                          <p:attrName>style.visibility</p:attrName>
                                        </p:attrNameLst>
                                      </p:cBhvr>
                                      <p:to>
                                        <p:strVal val="visible"/>
                                      </p:to>
                                    </p:set>
                                    <p:anim calcmode="lin" valueType="num">
                                      <p:cBhvr additive="base">
                                        <p:cTn id="25" dur="500"/>
                                        <p:tgtEl>
                                          <p:spTgt spid="300">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850" b="1" i="0" u="none" strike="noStrike" cap="none">
                <a:solidFill>
                  <a:srgbClr val="000000"/>
                </a:solidFill>
                <a:latin typeface="Trebuchet MS"/>
                <a:ea typeface="Trebuchet MS"/>
                <a:cs typeface="Trebuchet MS"/>
                <a:sym typeface="Trebuchet MS"/>
              </a:rPr>
              <a:t>US Invasion of Afghanistan (2001-2014)</a:t>
            </a:r>
          </a:p>
        </p:txBody>
      </p:sp>
      <p:sp>
        <p:nvSpPr>
          <p:cNvPr id="307" name="Shape 307"/>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952"/>
              <a:buFont typeface="Noto Sans Symbols"/>
              <a:buChar char="●"/>
            </a:pPr>
            <a:r>
              <a:rPr lang="en-US" sz="2120" b="0" i="0" u="none" strike="noStrike" cap="none">
                <a:solidFill>
                  <a:srgbClr val="000000"/>
                </a:solidFill>
                <a:latin typeface="Trebuchet MS"/>
                <a:ea typeface="Trebuchet MS"/>
                <a:cs typeface="Trebuchet MS"/>
                <a:sym typeface="Trebuchet MS"/>
              </a:rPr>
              <a:t>On September 11</a:t>
            </a:r>
            <a:r>
              <a:rPr lang="en-US" sz="2120" b="0" i="0" u="none" strike="noStrike" cap="none" baseline="30000">
                <a:solidFill>
                  <a:srgbClr val="000000"/>
                </a:solidFill>
                <a:latin typeface="Trebuchet MS"/>
                <a:ea typeface="Trebuchet MS"/>
                <a:cs typeface="Trebuchet MS"/>
                <a:sym typeface="Trebuchet MS"/>
              </a:rPr>
              <a:t>th</a:t>
            </a:r>
            <a:r>
              <a:rPr lang="en-US" sz="2120" b="0" i="0" u="none" strike="noStrike" cap="none">
                <a:solidFill>
                  <a:srgbClr val="000000"/>
                </a:solidFill>
                <a:latin typeface="Trebuchet MS"/>
                <a:ea typeface="Trebuchet MS"/>
                <a:cs typeface="Trebuchet MS"/>
                <a:sym typeface="Trebuchet MS"/>
              </a:rPr>
              <a:t>, 2001, terrorists hijacked four commercial airliners.</a:t>
            </a:r>
          </a:p>
          <a:p>
            <a:pPr marL="998952" marR="0" lvl="2" indent="-541752" algn="l" rtl="0">
              <a:lnSpc>
                <a:spcPct val="80000"/>
              </a:lnSpc>
              <a:spcBef>
                <a:spcPts val="400"/>
              </a:spcBef>
              <a:spcAft>
                <a:spcPts val="0"/>
              </a:spcAft>
              <a:buClr>
                <a:srgbClr val="000000"/>
              </a:buClr>
              <a:buSzPct val="100952"/>
              <a:buFont typeface="Arial"/>
              <a:buChar char="•"/>
            </a:pPr>
            <a:r>
              <a:rPr lang="en-US" sz="2120" b="0" i="0" u="none" strike="noStrike" cap="none">
                <a:solidFill>
                  <a:srgbClr val="000000"/>
                </a:solidFill>
                <a:latin typeface="Trebuchet MS"/>
                <a:ea typeface="Trebuchet MS"/>
                <a:cs typeface="Trebuchet MS"/>
                <a:sym typeface="Trebuchet MS"/>
              </a:rPr>
              <a:t>Two were flown into the World Trade Center in New York City, eventually causing the Twin Towers to collapse.</a:t>
            </a:r>
          </a:p>
          <a:p>
            <a:pPr marL="998952" marR="0" lvl="2" indent="-541752" algn="l" rtl="0">
              <a:lnSpc>
                <a:spcPct val="80000"/>
              </a:lnSpc>
              <a:spcBef>
                <a:spcPts val="400"/>
              </a:spcBef>
              <a:spcAft>
                <a:spcPts val="0"/>
              </a:spcAft>
              <a:buClr>
                <a:srgbClr val="000000"/>
              </a:buClr>
              <a:buSzPct val="100952"/>
              <a:buFont typeface="Arial"/>
              <a:buChar char="•"/>
            </a:pPr>
            <a:r>
              <a:rPr lang="en-US" sz="2120" b="0" i="0" u="none" strike="noStrike" cap="none">
                <a:solidFill>
                  <a:srgbClr val="000000"/>
                </a:solidFill>
                <a:latin typeface="Trebuchet MS"/>
                <a:ea typeface="Trebuchet MS"/>
                <a:cs typeface="Trebuchet MS"/>
                <a:sym typeface="Trebuchet MS"/>
              </a:rPr>
              <a:t>One was flown into the Pentagon, the location of the United States Department of Defense.</a:t>
            </a:r>
          </a:p>
          <a:p>
            <a:pPr marL="998952" marR="0" lvl="2" indent="-541752" algn="l" rtl="0">
              <a:lnSpc>
                <a:spcPct val="80000"/>
              </a:lnSpc>
              <a:spcBef>
                <a:spcPts val="400"/>
              </a:spcBef>
              <a:spcAft>
                <a:spcPts val="0"/>
              </a:spcAft>
              <a:buClr>
                <a:srgbClr val="000000"/>
              </a:buClr>
              <a:buSzPct val="100952"/>
              <a:buFont typeface="Arial"/>
              <a:buChar char="•"/>
            </a:pPr>
            <a:r>
              <a:rPr lang="en-US" sz="2120" b="0" i="0" u="none" strike="noStrike" cap="none">
                <a:solidFill>
                  <a:srgbClr val="000000"/>
                </a:solidFill>
                <a:latin typeface="Trebuchet MS"/>
                <a:ea typeface="Trebuchet MS"/>
                <a:cs typeface="Trebuchet MS"/>
                <a:sym typeface="Trebuchet MS"/>
              </a:rPr>
              <a:t>The last was crashed into a field in Pennsylvania, with an unknown target (other than speculation that it was to crash into the White House or Capitol in Washington, DC).</a:t>
            </a:r>
          </a:p>
          <a:p>
            <a:pPr marL="538703" marR="0" lvl="0" indent="-538703" algn="l" rtl="0">
              <a:lnSpc>
                <a:spcPct val="80000"/>
              </a:lnSpc>
              <a:spcBef>
                <a:spcPts val="400"/>
              </a:spcBef>
              <a:spcAft>
                <a:spcPts val="0"/>
              </a:spcAft>
              <a:buClr>
                <a:srgbClr val="000000"/>
              </a:buClr>
              <a:buSzPct val="100952"/>
              <a:buFont typeface="Noto Sans Symbols"/>
              <a:buChar char="●"/>
            </a:pPr>
            <a:r>
              <a:rPr lang="en-US" sz="2120" b="0" i="0" u="none" strike="noStrike" cap="none">
                <a:solidFill>
                  <a:srgbClr val="000000"/>
                </a:solidFill>
                <a:latin typeface="Trebuchet MS"/>
                <a:ea typeface="Trebuchet MS"/>
                <a:cs typeface="Trebuchet MS"/>
                <a:sym typeface="Trebuchet MS"/>
              </a:rPr>
              <a:t>After these attacks, US intelligence identified a terrorist group, called </a:t>
            </a:r>
            <a:r>
              <a:rPr lang="en-US" sz="2120" b="1" i="0" u="none" strike="noStrike" cap="none">
                <a:solidFill>
                  <a:srgbClr val="000000"/>
                </a:solidFill>
                <a:latin typeface="Trebuchet MS"/>
                <a:ea typeface="Trebuchet MS"/>
                <a:cs typeface="Trebuchet MS"/>
                <a:sym typeface="Trebuchet MS"/>
              </a:rPr>
              <a:t>al-Qaeda</a:t>
            </a:r>
            <a:r>
              <a:rPr lang="en-US" sz="2120" b="0" i="0" u="none" strike="noStrike" cap="none">
                <a:solidFill>
                  <a:srgbClr val="000000"/>
                </a:solidFill>
                <a:latin typeface="Trebuchet MS"/>
                <a:ea typeface="Trebuchet MS"/>
                <a:cs typeface="Trebuchet MS"/>
                <a:sym typeface="Trebuchet MS"/>
              </a:rPr>
              <a:t>, as the people who planned and carried out the attack.</a:t>
            </a:r>
          </a:p>
          <a:p>
            <a:pPr marL="998952" marR="0" lvl="2" indent="-541752" algn="l" rtl="0">
              <a:lnSpc>
                <a:spcPct val="80000"/>
              </a:lnSpc>
              <a:spcBef>
                <a:spcPts val="400"/>
              </a:spcBef>
              <a:spcAft>
                <a:spcPts val="0"/>
              </a:spcAft>
              <a:buClr>
                <a:srgbClr val="000000"/>
              </a:buClr>
              <a:buSzPct val="100952"/>
              <a:buFont typeface="Arial"/>
              <a:buChar char="•"/>
            </a:pPr>
            <a:r>
              <a:rPr lang="en-US" sz="2120" b="0" i="0" u="none" strike="noStrike" cap="none">
                <a:solidFill>
                  <a:srgbClr val="000000"/>
                </a:solidFill>
                <a:latin typeface="Trebuchet MS"/>
                <a:ea typeface="Trebuchet MS"/>
                <a:cs typeface="Trebuchet MS"/>
                <a:sym typeface="Trebuchet MS"/>
              </a:rPr>
              <a:t>The leader, Osama bin Laden, was born in Saudi Arabia and was from a wealthy family, letting him fund the group </a:t>
            </a:r>
          </a:p>
          <a:p>
            <a:pPr marL="538703" marR="0" lvl="0" indent="-538703" algn="l" rtl="0">
              <a:lnSpc>
                <a:spcPct val="80000"/>
              </a:lnSpc>
              <a:spcBef>
                <a:spcPts val="400"/>
              </a:spcBef>
              <a:spcAft>
                <a:spcPts val="0"/>
              </a:spcAft>
              <a:buClr>
                <a:srgbClr val="000000"/>
              </a:buClr>
              <a:buSzPct val="100952"/>
              <a:buFont typeface="Noto Sans Symbols"/>
              <a:buChar char="●"/>
            </a:pPr>
            <a:r>
              <a:rPr lang="en-US" sz="2120"/>
              <a:t>Al-Qaeda’s goal</a:t>
            </a:r>
            <a:r>
              <a:rPr lang="en-US" sz="2120" b="0" i="0" u="none" strike="noStrike" cap="none">
                <a:solidFill>
                  <a:srgbClr val="000000"/>
                </a:solidFill>
                <a:latin typeface="Trebuchet MS"/>
                <a:ea typeface="Trebuchet MS"/>
                <a:cs typeface="Trebuchet MS"/>
                <a:sym typeface="Trebuchet MS"/>
              </a:rPr>
              <a:t> was to get rid of American and European </a:t>
            </a:r>
            <a:r>
              <a:rPr lang="en-US" sz="2120"/>
              <a:t>influence</a:t>
            </a:r>
            <a:r>
              <a:rPr lang="en-US" sz="2120" b="0" i="0" u="none" strike="noStrike" cap="none">
                <a:solidFill>
                  <a:srgbClr val="000000"/>
                </a:solidFill>
                <a:latin typeface="Trebuchet MS"/>
                <a:ea typeface="Trebuchet MS"/>
                <a:cs typeface="Trebuchet MS"/>
                <a:sym typeface="Trebuchet MS"/>
              </a:rPr>
              <a:t> in Southwest Asia.</a:t>
            </a:r>
          </a:p>
          <a:p>
            <a:pPr marL="538703" marR="0" lvl="0" indent="-538703" algn="l" rtl="0">
              <a:lnSpc>
                <a:spcPct val="80000"/>
              </a:lnSpc>
              <a:spcBef>
                <a:spcPts val="400"/>
              </a:spcBef>
              <a:spcAft>
                <a:spcPts val="0"/>
              </a:spcAft>
              <a:buClr>
                <a:srgbClr val="000000"/>
              </a:buClr>
              <a:buSzPct val="100952"/>
              <a:buFont typeface="Noto Sans Symbols"/>
              <a:buChar char="●"/>
            </a:pPr>
            <a:r>
              <a:rPr lang="en-US" sz="2120" b="0" i="0" u="none" strike="noStrike" cap="none">
                <a:solidFill>
                  <a:srgbClr val="000000"/>
                </a:solidFill>
                <a:latin typeface="Trebuchet MS"/>
                <a:ea typeface="Trebuchet MS"/>
                <a:cs typeface="Trebuchet MS"/>
                <a:sym typeface="Trebuchet MS"/>
              </a:rPr>
              <a:t>Afghanistan’s government was controlled by extremist Muslims, called the </a:t>
            </a:r>
            <a:r>
              <a:rPr lang="en-US" sz="2120" b="1" i="0" u="none" strike="noStrike" cap="none">
                <a:solidFill>
                  <a:srgbClr val="000000"/>
                </a:solidFill>
                <a:latin typeface="Trebuchet MS"/>
                <a:ea typeface="Trebuchet MS"/>
                <a:cs typeface="Trebuchet MS"/>
                <a:sym typeface="Trebuchet MS"/>
              </a:rPr>
              <a:t>Taliban</a:t>
            </a:r>
            <a:r>
              <a:rPr lang="en-US" sz="2120" b="0" i="0" u="none" strike="noStrike" cap="none">
                <a:solidFill>
                  <a:srgbClr val="000000"/>
                </a:solidFill>
                <a:latin typeface="Trebuchet MS"/>
                <a:ea typeface="Trebuchet MS"/>
                <a:cs typeface="Trebuchet MS"/>
                <a:sym typeface="Trebuchet MS"/>
              </a:rPr>
              <a:t>, who were sympathetic to al-Qaeda.</a:t>
            </a:r>
          </a:p>
        </p:txBody>
      </p:sp>
      <p:sp>
        <p:nvSpPr>
          <p:cNvPr id="308" name="Shape 308"/>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39</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
                                            <p:txEl>
                                              <p:pRg st="0" end="0"/>
                                            </p:txEl>
                                          </p:spTgt>
                                        </p:tgtEl>
                                        <p:attrNameLst>
                                          <p:attrName>style.visibility</p:attrName>
                                        </p:attrNameLst>
                                      </p:cBhvr>
                                      <p:to>
                                        <p:strVal val="visible"/>
                                      </p:to>
                                    </p:set>
                                    <p:anim calcmode="lin" valueType="num">
                                      <p:cBhvr additive="base">
                                        <p:cTn id="7" dur="500"/>
                                        <p:tgtEl>
                                          <p:spTgt spid="30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07">
                                            <p:txEl>
                                              <p:pRg st="1" end="1"/>
                                            </p:txEl>
                                          </p:spTgt>
                                        </p:tgtEl>
                                        <p:attrNameLst>
                                          <p:attrName>style.visibility</p:attrName>
                                        </p:attrNameLst>
                                      </p:cBhvr>
                                      <p:to>
                                        <p:strVal val="visible"/>
                                      </p:to>
                                    </p:set>
                                    <p:anim calcmode="lin" valueType="num">
                                      <p:cBhvr additive="base">
                                        <p:cTn id="10" dur="500"/>
                                        <p:tgtEl>
                                          <p:spTgt spid="30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07">
                                            <p:txEl>
                                              <p:pRg st="2" end="2"/>
                                            </p:txEl>
                                          </p:spTgt>
                                        </p:tgtEl>
                                        <p:attrNameLst>
                                          <p:attrName>style.visibility</p:attrName>
                                        </p:attrNameLst>
                                      </p:cBhvr>
                                      <p:to>
                                        <p:strVal val="visible"/>
                                      </p:to>
                                    </p:set>
                                    <p:anim calcmode="lin" valueType="num">
                                      <p:cBhvr additive="base">
                                        <p:cTn id="13" dur="500"/>
                                        <p:tgtEl>
                                          <p:spTgt spid="30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07">
                                            <p:txEl>
                                              <p:pRg st="3" end="3"/>
                                            </p:txEl>
                                          </p:spTgt>
                                        </p:tgtEl>
                                        <p:attrNameLst>
                                          <p:attrName>style.visibility</p:attrName>
                                        </p:attrNameLst>
                                      </p:cBhvr>
                                      <p:to>
                                        <p:strVal val="visible"/>
                                      </p:to>
                                    </p:set>
                                    <p:anim calcmode="lin" valueType="num">
                                      <p:cBhvr additive="base">
                                        <p:cTn id="16" dur="500"/>
                                        <p:tgtEl>
                                          <p:spTgt spid="30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07">
                                            <p:txEl>
                                              <p:pRg st="4" end="4"/>
                                            </p:txEl>
                                          </p:spTgt>
                                        </p:tgtEl>
                                        <p:attrNameLst>
                                          <p:attrName>style.visibility</p:attrName>
                                        </p:attrNameLst>
                                      </p:cBhvr>
                                      <p:to>
                                        <p:strVal val="visible"/>
                                      </p:to>
                                    </p:set>
                                    <p:anim calcmode="lin" valueType="num">
                                      <p:cBhvr additive="base">
                                        <p:cTn id="19" dur="500"/>
                                        <p:tgtEl>
                                          <p:spTgt spid="307">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07">
                                            <p:txEl>
                                              <p:pRg st="5" end="5"/>
                                            </p:txEl>
                                          </p:spTgt>
                                        </p:tgtEl>
                                        <p:attrNameLst>
                                          <p:attrName>style.visibility</p:attrName>
                                        </p:attrNameLst>
                                      </p:cBhvr>
                                      <p:to>
                                        <p:strVal val="visible"/>
                                      </p:to>
                                    </p:set>
                                    <p:anim calcmode="lin" valueType="num">
                                      <p:cBhvr additive="base">
                                        <p:cTn id="22" dur="500"/>
                                        <p:tgtEl>
                                          <p:spTgt spid="307">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07">
                                            <p:txEl>
                                              <p:pRg st="6" end="6"/>
                                            </p:txEl>
                                          </p:spTgt>
                                        </p:tgtEl>
                                        <p:attrNameLst>
                                          <p:attrName>style.visibility</p:attrName>
                                        </p:attrNameLst>
                                      </p:cBhvr>
                                      <p:to>
                                        <p:strVal val="visible"/>
                                      </p:to>
                                    </p:set>
                                    <p:anim calcmode="lin" valueType="num">
                                      <p:cBhvr additive="base">
                                        <p:cTn id="25" dur="500"/>
                                        <p:tgtEl>
                                          <p:spTgt spid="307">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07">
                                            <p:txEl>
                                              <p:pRg st="7" end="7"/>
                                            </p:txEl>
                                          </p:spTgt>
                                        </p:tgtEl>
                                        <p:attrNameLst>
                                          <p:attrName>style.visibility</p:attrName>
                                        </p:attrNameLst>
                                      </p:cBhvr>
                                      <p:to>
                                        <p:strVal val="visible"/>
                                      </p:to>
                                    </p:set>
                                    <p:anim calcmode="lin" valueType="num">
                                      <p:cBhvr additive="base">
                                        <p:cTn id="28" dur="500"/>
                                        <p:tgtEl>
                                          <p:spTgt spid="307">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0" y="0"/>
            <a:ext cx="9144000" cy="1143000"/>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00" b="1" i="0" u="none" strike="noStrike" cap="none">
                <a:solidFill>
                  <a:srgbClr val="000000"/>
                </a:solidFill>
                <a:latin typeface="Trebuchet MS"/>
                <a:ea typeface="Trebuchet MS"/>
                <a:cs typeface="Trebuchet MS"/>
                <a:sym typeface="Trebuchet MS"/>
              </a:rPr>
              <a:t>Section 1: The Geography of Southwest Asia</a:t>
            </a:r>
          </a:p>
        </p:txBody>
      </p:sp>
      <p:sp>
        <p:nvSpPr>
          <p:cNvPr id="57" name="Shape 57"/>
          <p:cNvSpPr txBox="1">
            <a:spLocks noGrp="1"/>
          </p:cNvSpPr>
          <p:nvPr>
            <p:ph type="body" idx="1"/>
          </p:nvPr>
        </p:nvSpPr>
        <p:spPr>
          <a:xfrm>
            <a:off x="457200" y="1600200"/>
            <a:ext cx="8229600" cy="4927916"/>
          </a:xfrm>
          <a:prstGeom prst="rect">
            <a:avLst/>
          </a:prstGeom>
          <a:noFill/>
          <a:ln>
            <a:noFill/>
          </a:ln>
        </p:spPr>
        <p:txBody>
          <a:bodyPr lIns="45700" tIns="45700" rIns="45700" bIns="45700" anchor="t" anchorCtr="0">
            <a:noAutofit/>
          </a:bodyPr>
          <a:lstStyle/>
          <a:p>
            <a:pPr marL="758951" marR="0" lvl="0" indent="-758951" algn="l" rtl="0">
              <a:lnSpc>
                <a:spcPct val="60000"/>
              </a:lnSpc>
              <a:spcBef>
                <a:spcPts val="0"/>
              </a:spcBef>
              <a:spcAft>
                <a:spcPts val="0"/>
              </a:spcAft>
              <a:buClr>
                <a:srgbClr val="000000"/>
              </a:buClr>
              <a:buSzPct val="98666"/>
              <a:buFont typeface="Noto Sans Symbols"/>
              <a:buChar char="●"/>
            </a:pPr>
            <a:r>
              <a:rPr lang="en-US" sz="2960" b="0" i="0" u="none" strike="noStrike" cap="none">
                <a:solidFill>
                  <a:srgbClr val="000000"/>
                </a:solidFill>
                <a:latin typeface="Trebuchet MS"/>
                <a:ea typeface="Trebuchet MS"/>
                <a:cs typeface="Trebuchet MS"/>
                <a:sym typeface="Trebuchet MS"/>
              </a:rPr>
              <a:t>What terms do I need to know? </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oasis</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Suez Canal</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nomad</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subsistence</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agriculture</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irrigation</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reservoir</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aquifer</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fossil water</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drip irrigation</a:t>
            </a:r>
          </a:p>
          <a:p>
            <a:pPr marL="742950" marR="0" lvl="1" indent="-285750" algn="l" rtl="0">
              <a:lnSpc>
                <a:spcPct val="80000"/>
              </a:lnSpc>
              <a:spcBef>
                <a:spcPts val="600"/>
              </a:spcBef>
              <a:spcAft>
                <a:spcPts val="0"/>
              </a:spcAft>
              <a:buClr>
                <a:srgbClr val="000000"/>
              </a:buClr>
              <a:buSzPct val="99615"/>
              <a:buFont typeface="Arial"/>
              <a:buChar char="•"/>
            </a:pPr>
            <a:r>
              <a:rPr lang="en-US" sz="2590" b="0" i="0" u="none" strike="noStrike" cap="none">
                <a:solidFill>
                  <a:srgbClr val="000000"/>
                </a:solidFill>
                <a:latin typeface="Trebuchet MS"/>
                <a:ea typeface="Trebuchet MS"/>
                <a:cs typeface="Trebuchet MS"/>
                <a:sym typeface="Trebuchet MS"/>
              </a:rPr>
              <a:t>desalination</a:t>
            </a:r>
          </a:p>
        </p:txBody>
      </p:sp>
      <p:sp>
        <p:nvSpPr>
          <p:cNvPr id="58" name="Shape 5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7">
                                            <p:txEl>
                                              <p:pRg st="0" end="0"/>
                                            </p:txEl>
                                          </p:spTgt>
                                        </p:tgtEl>
                                        <p:attrNameLst>
                                          <p:attrName>style.visibility</p:attrName>
                                        </p:attrNameLst>
                                      </p:cBhvr>
                                      <p:to>
                                        <p:strVal val="visible"/>
                                      </p:to>
                                    </p:set>
                                    <p:anim calcmode="lin" valueType="num">
                                      <p:cBhvr additive="base">
                                        <p:cTn id="7" dur="500"/>
                                        <p:tgtEl>
                                          <p:spTgt spid="57">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57">
                                            <p:txEl>
                                              <p:pRg st="1" end="1"/>
                                            </p:txEl>
                                          </p:spTgt>
                                        </p:tgtEl>
                                        <p:attrNameLst>
                                          <p:attrName>style.visibility</p:attrName>
                                        </p:attrNameLst>
                                      </p:cBhvr>
                                      <p:to>
                                        <p:strVal val="visible"/>
                                      </p:to>
                                    </p:set>
                                    <p:anim calcmode="lin" valueType="num">
                                      <p:cBhvr additive="base">
                                        <p:cTn id="10" dur="500"/>
                                        <p:tgtEl>
                                          <p:spTgt spid="57">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57">
                                            <p:txEl>
                                              <p:pRg st="2" end="2"/>
                                            </p:txEl>
                                          </p:spTgt>
                                        </p:tgtEl>
                                        <p:attrNameLst>
                                          <p:attrName>style.visibility</p:attrName>
                                        </p:attrNameLst>
                                      </p:cBhvr>
                                      <p:to>
                                        <p:strVal val="visible"/>
                                      </p:to>
                                    </p:set>
                                    <p:anim calcmode="lin" valueType="num">
                                      <p:cBhvr additive="base">
                                        <p:cTn id="13" dur="500"/>
                                        <p:tgtEl>
                                          <p:spTgt spid="57">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57">
                                            <p:txEl>
                                              <p:pRg st="3" end="3"/>
                                            </p:txEl>
                                          </p:spTgt>
                                        </p:tgtEl>
                                        <p:attrNameLst>
                                          <p:attrName>style.visibility</p:attrName>
                                        </p:attrNameLst>
                                      </p:cBhvr>
                                      <p:to>
                                        <p:strVal val="visible"/>
                                      </p:to>
                                    </p:set>
                                    <p:anim calcmode="lin" valueType="num">
                                      <p:cBhvr additive="base">
                                        <p:cTn id="16" dur="500"/>
                                        <p:tgtEl>
                                          <p:spTgt spid="57">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57">
                                            <p:txEl>
                                              <p:pRg st="4" end="4"/>
                                            </p:txEl>
                                          </p:spTgt>
                                        </p:tgtEl>
                                        <p:attrNameLst>
                                          <p:attrName>style.visibility</p:attrName>
                                        </p:attrNameLst>
                                      </p:cBhvr>
                                      <p:to>
                                        <p:strVal val="visible"/>
                                      </p:to>
                                    </p:set>
                                    <p:anim calcmode="lin" valueType="num">
                                      <p:cBhvr additive="base">
                                        <p:cTn id="19" dur="500"/>
                                        <p:tgtEl>
                                          <p:spTgt spid="57">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57">
                                            <p:txEl>
                                              <p:pRg st="5" end="5"/>
                                            </p:txEl>
                                          </p:spTgt>
                                        </p:tgtEl>
                                        <p:attrNameLst>
                                          <p:attrName>style.visibility</p:attrName>
                                        </p:attrNameLst>
                                      </p:cBhvr>
                                      <p:to>
                                        <p:strVal val="visible"/>
                                      </p:to>
                                    </p:set>
                                    <p:anim calcmode="lin" valueType="num">
                                      <p:cBhvr additive="base">
                                        <p:cTn id="22" dur="500"/>
                                        <p:tgtEl>
                                          <p:spTgt spid="57">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57">
                                            <p:txEl>
                                              <p:pRg st="6" end="6"/>
                                            </p:txEl>
                                          </p:spTgt>
                                        </p:tgtEl>
                                        <p:attrNameLst>
                                          <p:attrName>style.visibility</p:attrName>
                                        </p:attrNameLst>
                                      </p:cBhvr>
                                      <p:to>
                                        <p:strVal val="visible"/>
                                      </p:to>
                                    </p:set>
                                    <p:anim calcmode="lin" valueType="num">
                                      <p:cBhvr additive="base">
                                        <p:cTn id="25" dur="500"/>
                                        <p:tgtEl>
                                          <p:spTgt spid="57">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57">
                                            <p:txEl>
                                              <p:pRg st="7" end="7"/>
                                            </p:txEl>
                                          </p:spTgt>
                                        </p:tgtEl>
                                        <p:attrNameLst>
                                          <p:attrName>style.visibility</p:attrName>
                                        </p:attrNameLst>
                                      </p:cBhvr>
                                      <p:to>
                                        <p:strVal val="visible"/>
                                      </p:to>
                                    </p:set>
                                    <p:anim calcmode="lin" valueType="num">
                                      <p:cBhvr additive="base">
                                        <p:cTn id="28" dur="500"/>
                                        <p:tgtEl>
                                          <p:spTgt spid="57">
                                            <p:txEl>
                                              <p:pRg st="7" end="7"/>
                                            </p:txEl>
                                          </p:spTgt>
                                        </p:tgtEl>
                                        <p:attrNameLst>
                                          <p:attrName>ppt_x</p:attrName>
                                        </p:attrNameLst>
                                      </p:cBhvr>
                                      <p:tavLst>
                                        <p:tav tm="0">
                                          <p:val>
                                            <p:strVal val="#ppt_x-1"/>
                                          </p:val>
                                        </p:tav>
                                        <p:tav tm="100000">
                                          <p:val>
                                            <p:strVal val="#ppt_x"/>
                                          </p:val>
                                        </p:tav>
                                      </p:tavLst>
                                    </p:anim>
                                  </p:childTnLst>
                                </p:cTn>
                              </p:par>
                              <p:par>
                                <p:cTn id="29" presetID="2" presetClass="entr" presetSubtype="8" fill="hold" nodeType="withEffect">
                                  <p:stCondLst>
                                    <p:cond delay="0"/>
                                  </p:stCondLst>
                                  <p:childTnLst>
                                    <p:set>
                                      <p:cBhvr>
                                        <p:cTn id="30" dur="1" fill="hold">
                                          <p:stCondLst>
                                            <p:cond delay="0"/>
                                          </p:stCondLst>
                                        </p:cTn>
                                        <p:tgtEl>
                                          <p:spTgt spid="57">
                                            <p:txEl>
                                              <p:pRg st="8" end="8"/>
                                            </p:txEl>
                                          </p:spTgt>
                                        </p:tgtEl>
                                        <p:attrNameLst>
                                          <p:attrName>style.visibility</p:attrName>
                                        </p:attrNameLst>
                                      </p:cBhvr>
                                      <p:to>
                                        <p:strVal val="visible"/>
                                      </p:to>
                                    </p:set>
                                    <p:anim calcmode="lin" valueType="num">
                                      <p:cBhvr additive="base">
                                        <p:cTn id="31" dur="500"/>
                                        <p:tgtEl>
                                          <p:spTgt spid="57">
                                            <p:txEl>
                                              <p:pRg st="8" end="8"/>
                                            </p:txEl>
                                          </p:spTgt>
                                        </p:tgtEl>
                                        <p:attrNameLst>
                                          <p:attrName>ppt_x</p:attrName>
                                        </p:attrNameLst>
                                      </p:cBhvr>
                                      <p:tavLst>
                                        <p:tav tm="0">
                                          <p:val>
                                            <p:strVal val="#ppt_x-1"/>
                                          </p:val>
                                        </p:tav>
                                        <p:tav tm="100000">
                                          <p:val>
                                            <p:strVal val="#ppt_x"/>
                                          </p:val>
                                        </p:tav>
                                      </p:tavLst>
                                    </p:anim>
                                  </p:childTnLst>
                                </p:cTn>
                              </p:par>
                              <p:par>
                                <p:cTn id="32" presetID="2" presetClass="entr" presetSubtype="8" fill="hold" nodeType="withEffect">
                                  <p:stCondLst>
                                    <p:cond delay="0"/>
                                  </p:stCondLst>
                                  <p:childTnLst>
                                    <p:set>
                                      <p:cBhvr>
                                        <p:cTn id="33" dur="1" fill="hold">
                                          <p:stCondLst>
                                            <p:cond delay="0"/>
                                          </p:stCondLst>
                                        </p:cTn>
                                        <p:tgtEl>
                                          <p:spTgt spid="57">
                                            <p:txEl>
                                              <p:pRg st="9" end="9"/>
                                            </p:txEl>
                                          </p:spTgt>
                                        </p:tgtEl>
                                        <p:attrNameLst>
                                          <p:attrName>style.visibility</p:attrName>
                                        </p:attrNameLst>
                                      </p:cBhvr>
                                      <p:to>
                                        <p:strVal val="visible"/>
                                      </p:to>
                                    </p:set>
                                    <p:anim calcmode="lin" valueType="num">
                                      <p:cBhvr additive="base">
                                        <p:cTn id="34" dur="500"/>
                                        <p:tgtEl>
                                          <p:spTgt spid="57">
                                            <p:txEl>
                                              <p:pRg st="9" end="9"/>
                                            </p:txEl>
                                          </p:spTgt>
                                        </p:tgtEl>
                                        <p:attrNameLst>
                                          <p:attrName>ppt_x</p:attrName>
                                        </p:attrNameLst>
                                      </p:cBhvr>
                                      <p:tavLst>
                                        <p:tav tm="0">
                                          <p:val>
                                            <p:strVal val="#ppt_x-1"/>
                                          </p:val>
                                        </p:tav>
                                        <p:tav tm="100000">
                                          <p:val>
                                            <p:strVal val="#ppt_x"/>
                                          </p:val>
                                        </p:tav>
                                      </p:tavLst>
                                    </p:anim>
                                  </p:childTnLst>
                                </p:cTn>
                              </p:par>
                              <p:par>
                                <p:cTn id="35" presetID="2" presetClass="entr" presetSubtype="8" fill="hold" nodeType="withEffect">
                                  <p:stCondLst>
                                    <p:cond delay="0"/>
                                  </p:stCondLst>
                                  <p:childTnLst>
                                    <p:set>
                                      <p:cBhvr>
                                        <p:cTn id="36" dur="1" fill="hold">
                                          <p:stCondLst>
                                            <p:cond delay="0"/>
                                          </p:stCondLst>
                                        </p:cTn>
                                        <p:tgtEl>
                                          <p:spTgt spid="57">
                                            <p:txEl>
                                              <p:pRg st="10" end="10"/>
                                            </p:txEl>
                                          </p:spTgt>
                                        </p:tgtEl>
                                        <p:attrNameLst>
                                          <p:attrName>style.visibility</p:attrName>
                                        </p:attrNameLst>
                                      </p:cBhvr>
                                      <p:to>
                                        <p:strVal val="visible"/>
                                      </p:to>
                                    </p:set>
                                    <p:anim calcmode="lin" valueType="num">
                                      <p:cBhvr additive="base">
                                        <p:cTn id="37" dur="500"/>
                                        <p:tgtEl>
                                          <p:spTgt spid="57">
                                            <p:txEl>
                                              <p:pRg st="10" end="10"/>
                                            </p:txEl>
                                          </p:spTgt>
                                        </p:tgtEl>
                                        <p:attrNameLst>
                                          <p:attrName>ppt_x</p:attrName>
                                        </p:attrNameLst>
                                      </p:cBhvr>
                                      <p:tavLst>
                                        <p:tav tm="0">
                                          <p:val>
                                            <p:strVal val="#ppt_x-1"/>
                                          </p:val>
                                        </p:tav>
                                        <p:tav tm="100000">
                                          <p:val>
                                            <p:strVal val="#ppt_x"/>
                                          </p:val>
                                        </p:tav>
                                      </p:tavLst>
                                    </p:anim>
                                  </p:childTnLst>
                                </p:cTn>
                              </p:par>
                              <p:par>
                                <p:cTn id="38" presetID="2" presetClass="entr" presetSubtype="8" fill="hold" nodeType="withEffect">
                                  <p:stCondLst>
                                    <p:cond delay="0"/>
                                  </p:stCondLst>
                                  <p:childTnLst>
                                    <p:set>
                                      <p:cBhvr>
                                        <p:cTn id="39" dur="1" fill="hold">
                                          <p:stCondLst>
                                            <p:cond delay="0"/>
                                          </p:stCondLst>
                                        </p:cTn>
                                        <p:tgtEl>
                                          <p:spTgt spid="57">
                                            <p:txEl>
                                              <p:pRg st="11" end="11"/>
                                            </p:txEl>
                                          </p:spTgt>
                                        </p:tgtEl>
                                        <p:attrNameLst>
                                          <p:attrName>style.visibility</p:attrName>
                                        </p:attrNameLst>
                                      </p:cBhvr>
                                      <p:to>
                                        <p:strVal val="visible"/>
                                      </p:to>
                                    </p:set>
                                    <p:anim calcmode="lin" valueType="num">
                                      <p:cBhvr additive="base">
                                        <p:cTn id="40" dur="500"/>
                                        <p:tgtEl>
                                          <p:spTgt spid="57">
                                            <p:txEl>
                                              <p:pRg st="11" end="11"/>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250" b="1" i="0" u="none" strike="noStrike" cap="none">
                <a:solidFill>
                  <a:srgbClr val="000000"/>
                </a:solidFill>
                <a:latin typeface="Trebuchet MS"/>
                <a:ea typeface="Trebuchet MS"/>
                <a:cs typeface="Trebuchet MS"/>
                <a:sym typeface="Trebuchet MS"/>
              </a:rPr>
              <a:t>US Invasion of Afghanistan (2001-2014) (cont.)</a:t>
            </a:r>
          </a:p>
        </p:txBody>
      </p:sp>
      <p:sp>
        <p:nvSpPr>
          <p:cNvPr id="314" name="Shape 314"/>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In October 2001, the United States launched a series of attacks on the mountain areas of Afghanistan, where they believed al-Qaeda was hiding.</a:t>
            </a:r>
          </a:p>
          <a:p>
            <a:pPr marL="998952" marR="0" lvl="2" indent="-54175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 Taliban government crumbled, making it easier to search.</a:t>
            </a:r>
          </a:p>
          <a:p>
            <a:pPr marL="538703" marR="0" lvl="0" indent="-53870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After ten years of fighting and searching, Osama bin Laden was finally found in 2011, in a Pakistani compound.</a:t>
            </a:r>
          </a:p>
          <a:p>
            <a:pPr marL="998952" marR="0" lvl="2" indent="-54175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A US Navy SEAL team was sent in and bin Laden was killed.</a:t>
            </a:r>
          </a:p>
          <a:p>
            <a:pPr marL="538703" marR="0" lvl="0" indent="-53870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The United States helped the Afghan people set up a democracy and hold free and fair elections, but peace ha</a:t>
            </a:r>
            <a:r>
              <a:rPr lang="en-US" sz="2200"/>
              <a:t>s</a:t>
            </a:r>
            <a:r>
              <a:rPr lang="en-US" sz="2200" b="0" i="0" u="none" strike="noStrike" cap="none">
                <a:solidFill>
                  <a:srgbClr val="000000"/>
                </a:solidFill>
                <a:latin typeface="Trebuchet MS"/>
                <a:ea typeface="Trebuchet MS"/>
                <a:cs typeface="Trebuchet MS"/>
                <a:sym typeface="Trebuchet MS"/>
              </a:rPr>
              <a:t> not yet come to Afghanistan.</a:t>
            </a:r>
          </a:p>
          <a:p>
            <a:pPr marL="998952" marR="0" lvl="2" indent="-541752" algn="l" rtl="0">
              <a:lnSpc>
                <a:spcPct val="80000"/>
              </a:lnSpc>
              <a:spcBef>
                <a:spcPts val="400"/>
              </a:spcBef>
              <a:spcAft>
                <a:spcPts val="0"/>
              </a:spcAft>
              <a:buClr>
                <a:srgbClr val="000000"/>
              </a:buClr>
              <a:buSzPct val="100000"/>
              <a:buFont typeface="Arial"/>
              <a:buChar char="•"/>
            </a:pPr>
            <a:r>
              <a:rPr lang="en-US" sz="2200" b="0" i="0" u="none" strike="noStrike" cap="none">
                <a:solidFill>
                  <a:srgbClr val="000000"/>
                </a:solidFill>
                <a:latin typeface="Trebuchet MS"/>
                <a:ea typeface="Trebuchet MS"/>
                <a:cs typeface="Trebuchet MS"/>
                <a:sym typeface="Trebuchet MS"/>
              </a:rPr>
              <a:t>The Taliban tried to retake control, and the country is still unstable.</a:t>
            </a:r>
          </a:p>
          <a:p>
            <a:pPr marL="538703" marR="0" lvl="0" indent="-538703" algn="l" rtl="0">
              <a:lnSpc>
                <a:spcPct val="80000"/>
              </a:lnSpc>
              <a:spcBef>
                <a:spcPts val="400"/>
              </a:spcBef>
              <a:spcAft>
                <a:spcPts val="0"/>
              </a:spcAft>
              <a:buClr>
                <a:srgbClr val="000000"/>
              </a:buClr>
              <a:buSzPct val="100000"/>
              <a:buFont typeface="Noto Sans Symbols"/>
              <a:buChar char="●"/>
            </a:pPr>
            <a:r>
              <a:rPr lang="en-US" sz="2200" b="0" i="0" u="none" strike="noStrike" cap="none">
                <a:solidFill>
                  <a:srgbClr val="000000"/>
                </a:solidFill>
                <a:latin typeface="Trebuchet MS"/>
                <a:ea typeface="Trebuchet MS"/>
                <a:cs typeface="Trebuchet MS"/>
                <a:sym typeface="Trebuchet MS"/>
              </a:rPr>
              <a:t>While the main US forces w</a:t>
            </a:r>
            <a:r>
              <a:rPr lang="en-US" sz="2200"/>
              <a:t>ere</a:t>
            </a:r>
            <a:r>
              <a:rPr lang="en-US" sz="2200" b="0" i="0" u="none" strike="noStrike" cap="none">
                <a:solidFill>
                  <a:srgbClr val="000000"/>
                </a:solidFill>
                <a:latin typeface="Trebuchet MS"/>
                <a:ea typeface="Trebuchet MS"/>
                <a:cs typeface="Trebuchet MS"/>
                <a:sym typeface="Trebuchet MS"/>
              </a:rPr>
              <a:t> pulled out in 2014, there are still some troops helping support the government and train military and security forces.</a:t>
            </a:r>
          </a:p>
        </p:txBody>
      </p:sp>
      <p:sp>
        <p:nvSpPr>
          <p:cNvPr id="315" name="Shape 315"/>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40</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4">
                                            <p:txEl>
                                              <p:pRg st="0" end="0"/>
                                            </p:txEl>
                                          </p:spTgt>
                                        </p:tgtEl>
                                        <p:attrNameLst>
                                          <p:attrName>style.visibility</p:attrName>
                                        </p:attrNameLst>
                                      </p:cBhvr>
                                      <p:to>
                                        <p:strVal val="visible"/>
                                      </p:to>
                                    </p:set>
                                    <p:anim calcmode="lin" valueType="num">
                                      <p:cBhvr additive="base">
                                        <p:cTn id="7" dur="500"/>
                                        <p:tgtEl>
                                          <p:spTgt spid="31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4">
                                            <p:txEl>
                                              <p:pRg st="1" end="1"/>
                                            </p:txEl>
                                          </p:spTgt>
                                        </p:tgtEl>
                                        <p:attrNameLst>
                                          <p:attrName>style.visibility</p:attrName>
                                        </p:attrNameLst>
                                      </p:cBhvr>
                                      <p:to>
                                        <p:strVal val="visible"/>
                                      </p:to>
                                    </p:set>
                                    <p:anim calcmode="lin" valueType="num">
                                      <p:cBhvr additive="base">
                                        <p:cTn id="11" dur="500"/>
                                        <p:tgtEl>
                                          <p:spTgt spid="314">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14">
                                            <p:txEl>
                                              <p:pRg st="2" end="2"/>
                                            </p:txEl>
                                          </p:spTgt>
                                        </p:tgtEl>
                                        <p:attrNameLst>
                                          <p:attrName>style.visibility</p:attrName>
                                        </p:attrNameLst>
                                      </p:cBhvr>
                                      <p:to>
                                        <p:strVal val="visible"/>
                                      </p:to>
                                    </p:set>
                                    <p:anim calcmode="lin" valueType="num">
                                      <p:cBhvr additive="base">
                                        <p:cTn id="15" dur="500"/>
                                        <p:tgtEl>
                                          <p:spTgt spid="314">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14">
                                            <p:txEl>
                                              <p:pRg st="3" end="3"/>
                                            </p:txEl>
                                          </p:spTgt>
                                        </p:tgtEl>
                                        <p:attrNameLst>
                                          <p:attrName>style.visibility</p:attrName>
                                        </p:attrNameLst>
                                      </p:cBhvr>
                                      <p:to>
                                        <p:strVal val="visible"/>
                                      </p:to>
                                    </p:set>
                                    <p:anim calcmode="lin" valueType="num">
                                      <p:cBhvr additive="base">
                                        <p:cTn id="19" dur="500"/>
                                        <p:tgtEl>
                                          <p:spTgt spid="314">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14">
                                            <p:txEl>
                                              <p:pRg st="4" end="4"/>
                                            </p:txEl>
                                          </p:spTgt>
                                        </p:tgtEl>
                                        <p:attrNameLst>
                                          <p:attrName>style.visibility</p:attrName>
                                        </p:attrNameLst>
                                      </p:cBhvr>
                                      <p:to>
                                        <p:strVal val="visible"/>
                                      </p:to>
                                    </p:set>
                                    <p:anim calcmode="lin" valueType="num">
                                      <p:cBhvr additive="base">
                                        <p:cTn id="23" dur="500"/>
                                        <p:tgtEl>
                                          <p:spTgt spid="314">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314">
                                            <p:txEl>
                                              <p:pRg st="5" end="5"/>
                                            </p:txEl>
                                          </p:spTgt>
                                        </p:tgtEl>
                                        <p:attrNameLst>
                                          <p:attrName>style.visibility</p:attrName>
                                        </p:attrNameLst>
                                      </p:cBhvr>
                                      <p:to>
                                        <p:strVal val="visible"/>
                                      </p:to>
                                    </p:set>
                                    <p:anim calcmode="lin" valueType="num">
                                      <p:cBhvr additive="base">
                                        <p:cTn id="27" dur="500"/>
                                        <p:tgtEl>
                                          <p:spTgt spid="314">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14">
                                            <p:txEl>
                                              <p:pRg st="6" end="6"/>
                                            </p:txEl>
                                          </p:spTgt>
                                        </p:tgtEl>
                                        <p:attrNameLst>
                                          <p:attrName>style.visibility</p:attrName>
                                        </p:attrNameLst>
                                      </p:cBhvr>
                                      <p:to>
                                        <p:strVal val="visible"/>
                                      </p:to>
                                    </p:set>
                                    <p:anim calcmode="lin" valueType="num">
                                      <p:cBhvr additive="base">
                                        <p:cTn id="31" dur="500"/>
                                        <p:tgtEl>
                                          <p:spTgt spid="314">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0" y="0"/>
            <a:ext cx="9143998" cy="1051558"/>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400" b="1" i="0" u="none" strike="noStrike" cap="none">
                <a:solidFill>
                  <a:srgbClr val="000000"/>
                </a:solidFill>
                <a:latin typeface="Trebuchet MS"/>
                <a:ea typeface="Trebuchet MS"/>
                <a:cs typeface="Trebuchet MS"/>
                <a:sym typeface="Trebuchet MS"/>
              </a:rPr>
              <a:t>US Invasion of Iraq (2003-2011)</a:t>
            </a:r>
          </a:p>
        </p:txBody>
      </p:sp>
      <p:sp>
        <p:nvSpPr>
          <p:cNvPr id="321" name="Shape 321"/>
          <p:cNvSpPr txBox="1">
            <a:spLocks noGrp="1"/>
          </p:cNvSpPr>
          <p:nvPr>
            <p:ph type="body" idx="1"/>
          </p:nvPr>
        </p:nvSpPr>
        <p:spPr>
          <a:xfrm>
            <a:off x="457200" y="1051559"/>
            <a:ext cx="8229600" cy="5476555"/>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101904"/>
              <a:buFont typeface="Noto Sans Symbols"/>
              <a:buChar char="●"/>
            </a:pPr>
            <a:r>
              <a:rPr lang="en-US" sz="2140" b="0" i="0" u="none" strike="noStrike" cap="none">
                <a:solidFill>
                  <a:srgbClr val="000000"/>
                </a:solidFill>
                <a:latin typeface="Trebuchet MS"/>
                <a:ea typeface="Trebuchet MS"/>
                <a:cs typeface="Trebuchet MS"/>
                <a:sym typeface="Trebuchet MS"/>
              </a:rPr>
              <a:t>Iraq was supposed to destroy their WMDs, Weapons of Mass Destr</a:t>
            </a:r>
            <a:r>
              <a:rPr lang="en-US" sz="2140"/>
              <a:t>uction,</a:t>
            </a:r>
            <a:r>
              <a:rPr lang="en-US" sz="2140" b="0" i="0" u="none" strike="noStrike" cap="none">
                <a:solidFill>
                  <a:srgbClr val="000000"/>
                </a:solidFill>
                <a:latin typeface="Trebuchet MS"/>
                <a:ea typeface="Trebuchet MS"/>
                <a:cs typeface="Trebuchet MS"/>
                <a:sym typeface="Trebuchet MS"/>
              </a:rPr>
              <a:t> at the end of the Persian Gulf conflict, but Saddam Hussein refused to </a:t>
            </a:r>
            <a:r>
              <a:rPr lang="en-US" sz="2140"/>
              <a:t>allow the </a:t>
            </a:r>
            <a:r>
              <a:rPr lang="en-US" sz="2140" b="0" i="0" u="none" strike="noStrike" cap="none">
                <a:solidFill>
                  <a:srgbClr val="000000"/>
                </a:solidFill>
                <a:latin typeface="Trebuchet MS"/>
                <a:ea typeface="Trebuchet MS"/>
                <a:cs typeface="Trebuchet MS"/>
                <a:sym typeface="Trebuchet MS"/>
              </a:rPr>
              <a:t>UN to inspect their dismantlement.</a:t>
            </a:r>
          </a:p>
          <a:p>
            <a:pPr marL="998952" marR="0" lvl="2" indent="-541752" algn="l" rtl="0">
              <a:lnSpc>
                <a:spcPct val="80000"/>
              </a:lnSpc>
              <a:spcBef>
                <a:spcPts val="400"/>
              </a:spcBef>
              <a:spcAft>
                <a:spcPts val="0"/>
              </a:spcAft>
              <a:buClr>
                <a:srgbClr val="000000"/>
              </a:buClr>
              <a:buSzPct val="101904"/>
              <a:buFont typeface="Arial"/>
              <a:buChar char="•"/>
            </a:pPr>
            <a:r>
              <a:rPr lang="en-US" sz="2140" b="0" i="0" u="none" strike="noStrike" cap="none">
                <a:solidFill>
                  <a:srgbClr val="000000"/>
                </a:solidFill>
                <a:latin typeface="Trebuchet MS"/>
                <a:ea typeface="Trebuchet MS"/>
                <a:cs typeface="Trebuchet MS"/>
                <a:sym typeface="Trebuchet MS"/>
              </a:rPr>
              <a:t>This worried the United States that </a:t>
            </a:r>
            <a:r>
              <a:rPr lang="en-US" sz="2140"/>
              <a:t>Iraq was</a:t>
            </a:r>
            <a:r>
              <a:rPr lang="en-US" sz="2140" b="0" i="0" u="none" strike="noStrike" cap="none">
                <a:solidFill>
                  <a:srgbClr val="000000"/>
                </a:solidFill>
                <a:latin typeface="Trebuchet MS"/>
                <a:ea typeface="Trebuchet MS"/>
                <a:cs typeface="Trebuchet MS"/>
                <a:sym typeface="Trebuchet MS"/>
              </a:rPr>
              <a:t> developing nuclear weapons and supporting groups like al-Qaeda.</a:t>
            </a:r>
          </a:p>
          <a:p>
            <a:pPr marL="998952" marR="0" lvl="2" indent="-541752" algn="l" rtl="0">
              <a:lnSpc>
                <a:spcPct val="80000"/>
              </a:lnSpc>
              <a:spcBef>
                <a:spcPts val="400"/>
              </a:spcBef>
              <a:spcAft>
                <a:spcPts val="0"/>
              </a:spcAft>
              <a:buClr>
                <a:srgbClr val="000000"/>
              </a:buClr>
              <a:buSzPct val="101904"/>
              <a:buFont typeface="Arial"/>
              <a:buChar char="•"/>
            </a:pPr>
            <a:r>
              <a:rPr lang="en-US" sz="2140" b="0" i="0" u="none" strike="noStrike" cap="none">
                <a:solidFill>
                  <a:srgbClr val="000000"/>
                </a:solidFill>
                <a:latin typeface="Trebuchet MS"/>
                <a:ea typeface="Trebuchet MS"/>
                <a:cs typeface="Trebuchet MS"/>
                <a:sym typeface="Trebuchet MS"/>
              </a:rPr>
              <a:t>Because of the perceived threat, the United States invaded Iraq in 2003, often called </a:t>
            </a:r>
            <a:r>
              <a:rPr lang="en-US" sz="2140" b="1" i="0" u="none" strike="noStrike" cap="none">
                <a:solidFill>
                  <a:srgbClr val="000000"/>
                </a:solidFill>
                <a:latin typeface="Trebuchet MS"/>
                <a:ea typeface="Trebuchet MS"/>
                <a:cs typeface="Trebuchet MS"/>
                <a:sym typeface="Trebuchet MS"/>
              </a:rPr>
              <a:t>Operation Iraqi Freedom</a:t>
            </a:r>
            <a:r>
              <a:rPr lang="en-US" sz="2140" b="0" i="0" u="none" strike="noStrike" cap="none">
                <a:solidFill>
                  <a:srgbClr val="000000"/>
                </a:solidFill>
                <a:latin typeface="Trebuchet MS"/>
                <a:ea typeface="Trebuchet MS"/>
                <a:cs typeface="Trebuchet MS"/>
                <a:sym typeface="Trebuchet MS"/>
              </a:rPr>
              <a:t>.</a:t>
            </a:r>
          </a:p>
          <a:p>
            <a:pPr marL="538703" marR="0" lvl="0" indent="-538703" algn="l" rtl="0">
              <a:lnSpc>
                <a:spcPct val="80000"/>
              </a:lnSpc>
              <a:spcBef>
                <a:spcPts val="400"/>
              </a:spcBef>
              <a:spcAft>
                <a:spcPts val="0"/>
              </a:spcAft>
              <a:buClr>
                <a:srgbClr val="000000"/>
              </a:buClr>
              <a:buSzPct val="101904"/>
              <a:buFont typeface="Noto Sans Symbols"/>
              <a:buChar char="●"/>
            </a:pPr>
            <a:r>
              <a:rPr lang="en-US" sz="2140" b="0" i="0" u="none" strike="noStrike" cap="none">
                <a:solidFill>
                  <a:srgbClr val="000000"/>
                </a:solidFill>
                <a:latin typeface="Trebuchet MS"/>
                <a:ea typeface="Trebuchet MS"/>
                <a:cs typeface="Trebuchet MS"/>
                <a:sym typeface="Trebuchet MS"/>
              </a:rPr>
              <a:t>Saddam Hussein’s government collapsed because many thought he was a cruel and unfair leader</a:t>
            </a:r>
            <a:r>
              <a:rPr lang="en-US" sz="2140"/>
              <a:t>.</a:t>
            </a:r>
            <a:r>
              <a:rPr lang="en-US" sz="2140" b="0" i="0" u="none" strike="noStrike" cap="none">
                <a:solidFill>
                  <a:srgbClr val="000000"/>
                </a:solidFill>
                <a:latin typeface="Trebuchet MS"/>
                <a:ea typeface="Trebuchet MS"/>
                <a:cs typeface="Trebuchet MS"/>
                <a:sym typeface="Trebuchet MS"/>
              </a:rPr>
              <a:t> </a:t>
            </a:r>
            <a:r>
              <a:rPr lang="en-US" sz="2140"/>
              <a:t>H</a:t>
            </a:r>
            <a:r>
              <a:rPr lang="en-US" sz="2140" b="0" i="0" u="none" strike="noStrike" cap="none">
                <a:solidFill>
                  <a:srgbClr val="000000"/>
                </a:solidFill>
                <a:latin typeface="Trebuchet MS"/>
                <a:ea typeface="Trebuchet MS"/>
                <a:cs typeface="Trebuchet MS"/>
                <a:sym typeface="Trebuchet MS"/>
              </a:rPr>
              <a:t>e went into hiding.</a:t>
            </a:r>
          </a:p>
          <a:p>
            <a:pPr marL="998952" marR="0" lvl="2" indent="-541752" algn="l" rtl="0">
              <a:lnSpc>
                <a:spcPct val="80000"/>
              </a:lnSpc>
              <a:spcBef>
                <a:spcPts val="400"/>
              </a:spcBef>
              <a:spcAft>
                <a:spcPts val="0"/>
              </a:spcAft>
              <a:buClr>
                <a:srgbClr val="000000"/>
              </a:buClr>
              <a:buSzPct val="101904"/>
              <a:buFont typeface="Arial"/>
              <a:buChar char="•"/>
            </a:pPr>
            <a:r>
              <a:rPr lang="en-US" sz="2140" b="0" i="0" u="none" strike="noStrike" cap="none">
                <a:solidFill>
                  <a:srgbClr val="000000"/>
                </a:solidFill>
                <a:latin typeface="Trebuchet MS"/>
                <a:ea typeface="Trebuchet MS"/>
                <a:cs typeface="Trebuchet MS"/>
                <a:sym typeface="Trebuchet MS"/>
              </a:rPr>
              <a:t>He was not found until 2005, whe</a:t>
            </a:r>
            <a:r>
              <a:rPr lang="en-US" sz="2140"/>
              <a:t>n</a:t>
            </a:r>
            <a:r>
              <a:rPr lang="en-US" sz="2140" b="0" i="0" u="none" strike="noStrike" cap="none">
                <a:solidFill>
                  <a:srgbClr val="000000"/>
                </a:solidFill>
                <a:latin typeface="Trebuchet MS"/>
                <a:ea typeface="Trebuchet MS"/>
                <a:cs typeface="Trebuchet MS"/>
                <a:sym typeface="Trebuchet MS"/>
              </a:rPr>
              <a:t> he was captured and put on trial by the Iraqi people</a:t>
            </a:r>
            <a:r>
              <a:rPr lang="en-US" sz="2140"/>
              <a:t>.</a:t>
            </a:r>
            <a:r>
              <a:rPr lang="en-US" sz="2140" b="0" i="0" u="none" strike="noStrike" cap="none">
                <a:solidFill>
                  <a:srgbClr val="000000"/>
                </a:solidFill>
                <a:latin typeface="Trebuchet MS"/>
                <a:ea typeface="Trebuchet MS"/>
                <a:cs typeface="Trebuchet MS"/>
                <a:sym typeface="Trebuchet MS"/>
              </a:rPr>
              <a:t> </a:t>
            </a:r>
            <a:r>
              <a:rPr lang="en-US" sz="2140"/>
              <a:t>H</a:t>
            </a:r>
            <a:r>
              <a:rPr lang="en-US" sz="2140" b="0" i="0" u="none" strike="noStrike" cap="none">
                <a:solidFill>
                  <a:srgbClr val="000000"/>
                </a:solidFill>
                <a:latin typeface="Trebuchet MS"/>
                <a:ea typeface="Trebuchet MS"/>
                <a:cs typeface="Trebuchet MS"/>
                <a:sym typeface="Trebuchet MS"/>
              </a:rPr>
              <a:t>e was found guilty of many crimes and was executed.</a:t>
            </a:r>
          </a:p>
          <a:p>
            <a:pPr marL="998952" marR="0" lvl="2" indent="-541752" algn="l" rtl="0">
              <a:lnSpc>
                <a:spcPct val="80000"/>
              </a:lnSpc>
              <a:spcBef>
                <a:spcPts val="400"/>
              </a:spcBef>
              <a:spcAft>
                <a:spcPts val="0"/>
              </a:spcAft>
              <a:buClr>
                <a:srgbClr val="000000"/>
              </a:buClr>
              <a:buSzPct val="101904"/>
              <a:buFont typeface="Arial"/>
              <a:buChar char="•"/>
            </a:pPr>
            <a:r>
              <a:rPr lang="en-US" sz="2140" b="0" i="0" u="none" strike="noStrike" cap="none">
                <a:solidFill>
                  <a:srgbClr val="000000"/>
                </a:solidFill>
                <a:latin typeface="Trebuchet MS"/>
                <a:ea typeface="Trebuchet MS"/>
                <a:cs typeface="Trebuchet MS"/>
                <a:sym typeface="Trebuchet MS"/>
              </a:rPr>
              <a:t>After Hussein’s execution, the country fell into a civil war between Sunni and Shia Muslims, also involving the Kurds.</a:t>
            </a:r>
          </a:p>
          <a:p>
            <a:pPr marL="538703" marR="0" lvl="0" indent="-538703" algn="l" rtl="0">
              <a:lnSpc>
                <a:spcPct val="80000"/>
              </a:lnSpc>
              <a:spcBef>
                <a:spcPts val="400"/>
              </a:spcBef>
              <a:spcAft>
                <a:spcPts val="0"/>
              </a:spcAft>
              <a:buClr>
                <a:srgbClr val="000000"/>
              </a:buClr>
              <a:buSzPct val="101904"/>
              <a:buFont typeface="Noto Sans Symbols"/>
              <a:buChar char="●"/>
            </a:pPr>
            <a:r>
              <a:rPr lang="en-US" sz="2140" b="0" i="0" u="none" strike="noStrike" cap="none">
                <a:solidFill>
                  <a:srgbClr val="000000"/>
                </a:solidFill>
                <a:latin typeface="Trebuchet MS"/>
                <a:ea typeface="Trebuchet MS"/>
                <a:cs typeface="Trebuchet MS"/>
                <a:sym typeface="Trebuchet MS"/>
              </a:rPr>
              <a:t>US forces tried to help, but with the US withdrawal of troops in 2011 and the rise of ISIS, additional problems keep forming.</a:t>
            </a:r>
          </a:p>
        </p:txBody>
      </p:sp>
      <p:sp>
        <p:nvSpPr>
          <p:cNvPr id="322" name="Shape 322"/>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41</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21">
                                            <p:txEl>
                                              <p:pRg st="0" end="0"/>
                                            </p:txEl>
                                          </p:spTgt>
                                        </p:tgtEl>
                                        <p:attrNameLst>
                                          <p:attrName>style.visibility</p:attrName>
                                        </p:attrNameLst>
                                      </p:cBhvr>
                                      <p:to>
                                        <p:strVal val="visible"/>
                                      </p:to>
                                    </p:set>
                                    <p:anim calcmode="lin" valueType="num">
                                      <p:cBhvr additive="base">
                                        <p:cTn id="7" dur="500"/>
                                        <p:tgtEl>
                                          <p:spTgt spid="321">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21">
                                            <p:txEl>
                                              <p:pRg st="1" end="1"/>
                                            </p:txEl>
                                          </p:spTgt>
                                        </p:tgtEl>
                                        <p:attrNameLst>
                                          <p:attrName>style.visibility</p:attrName>
                                        </p:attrNameLst>
                                      </p:cBhvr>
                                      <p:to>
                                        <p:strVal val="visible"/>
                                      </p:to>
                                    </p:set>
                                    <p:anim calcmode="lin" valueType="num">
                                      <p:cBhvr additive="base">
                                        <p:cTn id="11" dur="500"/>
                                        <p:tgtEl>
                                          <p:spTgt spid="321">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21">
                                            <p:txEl>
                                              <p:pRg st="2" end="2"/>
                                            </p:txEl>
                                          </p:spTgt>
                                        </p:tgtEl>
                                        <p:attrNameLst>
                                          <p:attrName>style.visibility</p:attrName>
                                        </p:attrNameLst>
                                      </p:cBhvr>
                                      <p:to>
                                        <p:strVal val="visible"/>
                                      </p:to>
                                    </p:set>
                                    <p:anim calcmode="lin" valueType="num">
                                      <p:cBhvr additive="base">
                                        <p:cTn id="15" dur="500"/>
                                        <p:tgtEl>
                                          <p:spTgt spid="321">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321">
                                            <p:txEl>
                                              <p:pRg st="3" end="3"/>
                                            </p:txEl>
                                          </p:spTgt>
                                        </p:tgtEl>
                                        <p:attrNameLst>
                                          <p:attrName>style.visibility</p:attrName>
                                        </p:attrNameLst>
                                      </p:cBhvr>
                                      <p:to>
                                        <p:strVal val="visible"/>
                                      </p:to>
                                    </p:set>
                                    <p:anim calcmode="lin" valueType="num">
                                      <p:cBhvr additive="base">
                                        <p:cTn id="19" dur="500"/>
                                        <p:tgtEl>
                                          <p:spTgt spid="321">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321">
                                            <p:txEl>
                                              <p:pRg st="4" end="4"/>
                                            </p:txEl>
                                          </p:spTgt>
                                        </p:tgtEl>
                                        <p:attrNameLst>
                                          <p:attrName>style.visibility</p:attrName>
                                        </p:attrNameLst>
                                      </p:cBhvr>
                                      <p:to>
                                        <p:strVal val="visible"/>
                                      </p:to>
                                    </p:set>
                                    <p:anim calcmode="lin" valueType="num">
                                      <p:cBhvr additive="base">
                                        <p:cTn id="23" dur="500"/>
                                        <p:tgtEl>
                                          <p:spTgt spid="321">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321">
                                            <p:txEl>
                                              <p:pRg st="5" end="5"/>
                                            </p:txEl>
                                          </p:spTgt>
                                        </p:tgtEl>
                                        <p:attrNameLst>
                                          <p:attrName>style.visibility</p:attrName>
                                        </p:attrNameLst>
                                      </p:cBhvr>
                                      <p:to>
                                        <p:strVal val="visible"/>
                                      </p:to>
                                    </p:set>
                                    <p:anim calcmode="lin" valueType="num">
                                      <p:cBhvr additive="base">
                                        <p:cTn id="27" dur="500"/>
                                        <p:tgtEl>
                                          <p:spTgt spid="321">
                                            <p:txEl>
                                              <p:pRg st="5" end="5"/>
                                            </p:txEl>
                                          </p:spTgt>
                                        </p:tgtEl>
                                        <p:attrNameLst>
                                          <p:attrName>ppt_x</p:attrName>
                                        </p:attrNameLst>
                                      </p:cBhvr>
                                      <p:tavLst>
                                        <p:tav tm="0">
                                          <p:val>
                                            <p:strVal val="#ppt_x-1"/>
                                          </p:val>
                                        </p:tav>
                                        <p:tav tm="100000">
                                          <p:val>
                                            <p:strVal val="#ppt_x"/>
                                          </p:val>
                                        </p:tav>
                                      </p:tavLst>
                                    </p:anim>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321">
                                            <p:txEl>
                                              <p:pRg st="6" end="6"/>
                                            </p:txEl>
                                          </p:spTgt>
                                        </p:tgtEl>
                                        <p:attrNameLst>
                                          <p:attrName>style.visibility</p:attrName>
                                        </p:attrNameLst>
                                      </p:cBhvr>
                                      <p:to>
                                        <p:strVal val="visible"/>
                                      </p:to>
                                    </p:set>
                                    <p:anim calcmode="lin" valueType="num">
                                      <p:cBhvr additive="base">
                                        <p:cTn id="31" dur="500"/>
                                        <p:tgtEl>
                                          <p:spTgt spid="321">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0" y="0"/>
            <a:ext cx="9143998" cy="912344"/>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4800" b="1" i="0" u="none" strike="noStrike" cap="none">
                <a:solidFill>
                  <a:srgbClr val="000000"/>
                </a:solidFill>
                <a:latin typeface="Trebuchet MS"/>
                <a:ea typeface="Trebuchet MS"/>
                <a:cs typeface="Trebuchet MS"/>
                <a:sym typeface="Trebuchet MS"/>
              </a:rPr>
              <a:t>The Arab Spring</a:t>
            </a:r>
          </a:p>
        </p:txBody>
      </p:sp>
      <p:sp>
        <p:nvSpPr>
          <p:cNvPr id="328" name="Shape 328"/>
          <p:cNvSpPr txBox="1">
            <a:spLocks noGrp="1"/>
          </p:cNvSpPr>
          <p:nvPr>
            <p:ph type="body" idx="1"/>
          </p:nvPr>
        </p:nvSpPr>
        <p:spPr>
          <a:xfrm>
            <a:off x="457200" y="789054"/>
            <a:ext cx="8229600" cy="5687437"/>
          </a:xfrm>
          <a:prstGeom prst="rect">
            <a:avLst/>
          </a:prstGeom>
          <a:noFill/>
          <a:ln>
            <a:noFill/>
          </a:ln>
        </p:spPr>
        <p:txBody>
          <a:bodyPr lIns="45700" tIns="45700" rIns="45700" bIns="45700" anchor="t" anchorCtr="0">
            <a:noAutofit/>
          </a:bodyPr>
          <a:lstStyle/>
          <a:p>
            <a:pPr marL="538703" marR="0" lvl="0" indent="-538703" algn="l" rtl="0">
              <a:lnSpc>
                <a:spcPct val="80000"/>
              </a:lnSpc>
              <a:spcBef>
                <a:spcPts val="0"/>
              </a:spcBef>
              <a:spcAft>
                <a:spcPts val="0"/>
              </a:spcAft>
              <a:buClr>
                <a:srgbClr val="000000"/>
              </a:buClr>
              <a:buSzPct val="97500"/>
              <a:buFont typeface="Noto Sans Symbols"/>
              <a:buChar char="●"/>
            </a:pPr>
            <a:r>
              <a:rPr lang="en-US" sz="1950" b="0" i="0" u="none" strike="noStrike" cap="none">
                <a:solidFill>
                  <a:srgbClr val="000000"/>
                </a:solidFill>
                <a:latin typeface="Trebuchet MS"/>
                <a:ea typeface="Trebuchet MS"/>
                <a:cs typeface="Trebuchet MS"/>
                <a:sym typeface="Trebuchet MS"/>
              </a:rPr>
              <a:t>This term refers to the protests against governments throughout North Africa and Southwest Asia during 2010 and 2011, starting when a street vendor in Tunisia set himself on fire to protest his treatment by police.</a:t>
            </a:r>
          </a:p>
          <a:p>
            <a:pPr marL="998952" marR="0" lvl="2" indent="-541752" algn="l" rtl="0">
              <a:lnSpc>
                <a:spcPct val="80000"/>
              </a:lnSpc>
              <a:spcBef>
                <a:spcPts val="400"/>
              </a:spcBef>
              <a:spcAft>
                <a:spcPts val="0"/>
              </a:spcAft>
              <a:buClr>
                <a:srgbClr val="000000"/>
              </a:buClr>
              <a:buSzPct val="97500"/>
              <a:buFont typeface="Arial"/>
              <a:buChar char="•"/>
            </a:pPr>
            <a:r>
              <a:rPr lang="en-US" sz="1950" b="0" i="0" u="none" strike="noStrike" cap="none">
                <a:solidFill>
                  <a:srgbClr val="000000"/>
                </a:solidFill>
                <a:latin typeface="Trebuchet MS"/>
                <a:ea typeface="Trebuchet MS"/>
                <a:cs typeface="Trebuchet MS"/>
                <a:sym typeface="Trebuchet MS"/>
              </a:rPr>
              <a:t>People began protesting the Tunisian government, leading to the president of 23 years </a:t>
            </a:r>
            <a:r>
              <a:rPr lang="en-US" sz="1950"/>
              <a:t>to flee</a:t>
            </a:r>
            <a:r>
              <a:rPr lang="en-US" sz="1950" b="0" i="0" u="none" strike="noStrike" cap="none">
                <a:solidFill>
                  <a:srgbClr val="000000"/>
                </a:solidFill>
                <a:latin typeface="Trebuchet MS"/>
                <a:ea typeface="Trebuchet MS"/>
                <a:cs typeface="Trebuchet MS"/>
                <a:sym typeface="Trebuchet MS"/>
              </a:rPr>
              <a:t> the country. This allow</a:t>
            </a:r>
            <a:r>
              <a:rPr lang="en-US" sz="1950"/>
              <a:t>ed</a:t>
            </a:r>
            <a:r>
              <a:rPr lang="en-US" sz="1950" b="0" i="0" u="none" strike="noStrike" cap="none">
                <a:solidFill>
                  <a:srgbClr val="000000"/>
                </a:solidFill>
                <a:latin typeface="Trebuchet MS"/>
                <a:ea typeface="Trebuchet MS"/>
                <a:cs typeface="Trebuchet MS"/>
                <a:sym typeface="Trebuchet MS"/>
              </a:rPr>
              <a:t> free elections under a new government in 2011.</a:t>
            </a:r>
          </a:p>
          <a:p>
            <a:pPr marL="538703" marR="0" lvl="0" indent="-538703" algn="l" rtl="0">
              <a:lnSpc>
                <a:spcPct val="80000"/>
              </a:lnSpc>
              <a:spcBef>
                <a:spcPts val="400"/>
              </a:spcBef>
              <a:spcAft>
                <a:spcPts val="0"/>
              </a:spcAft>
              <a:buClr>
                <a:srgbClr val="000000"/>
              </a:buClr>
              <a:buSzPct val="97500"/>
              <a:buFont typeface="Noto Sans Symbols"/>
              <a:buChar char="●"/>
            </a:pPr>
            <a:r>
              <a:rPr lang="en-US" sz="1950" b="0" i="0" u="none" strike="noStrike" cap="none">
                <a:solidFill>
                  <a:srgbClr val="000000"/>
                </a:solidFill>
                <a:latin typeface="Trebuchet MS"/>
                <a:ea typeface="Trebuchet MS"/>
                <a:cs typeface="Trebuchet MS"/>
                <a:sym typeface="Trebuchet MS"/>
              </a:rPr>
              <a:t>Egyptians saw this happen and followed suit</a:t>
            </a:r>
            <a:r>
              <a:rPr lang="en-US" sz="1950"/>
              <a:t>. They</a:t>
            </a:r>
            <a:r>
              <a:rPr lang="en-US" sz="1950" b="0" i="0" u="none" strike="noStrike" cap="none">
                <a:solidFill>
                  <a:srgbClr val="000000"/>
                </a:solidFill>
                <a:latin typeface="Trebuchet MS"/>
                <a:ea typeface="Trebuchet MS"/>
                <a:cs typeface="Trebuchet MS"/>
                <a:sym typeface="Trebuchet MS"/>
              </a:rPr>
              <a:t> protest</a:t>
            </a:r>
            <a:r>
              <a:rPr lang="en-US" sz="1950"/>
              <a:t>ed</a:t>
            </a:r>
            <a:r>
              <a:rPr lang="en-US" sz="1950" b="0" i="0" u="none" strike="noStrike" cap="none">
                <a:solidFill>
                  <a:srgbClr val="000000"/>
                </a:solidFill>
                <a:latin typeface="Trebuchet MS"/>
                <a:ea typeface="Trebuchet MS"/>
                <a:cs typeface="Trebuchet MS"/>
                <a:sym typeface="Trebuchet MS"/>
              </a:rPr>
              <a:t> their president of 30 years, and, like in Tunisia, the president eventually fled after the military stopped supporting him. </a:t>
            </a:r>
          </a:p>
          <a:p>
            <a:pPr marL="998952" marR="0" lvl="2" indent="-541752" algn="l" rtl="0">
              <a:lnSpc>
                <a:spcPct val="80000"/>
              </a:lnSpc>
              <a:spcBef>
                <a:spcPts val="400"/>
              </a:spcBef>
              <a:spcAft>
                <a:spcPts val="0"/>
              </a:spcAft>
              <a:buClr>
                <a:srgbClr val="000000"/>
              </a:buClr>
              <a:buSzPct val="97500"/>
              <a:buFont typeface="Arial"/>
              <a:buChar char="•"/>
            </a:pPr>
            <a:r>
              <a:rPr lang="en-US" sz="1950" b="0" i="0" u="none" strike="noStrike" cap="none">
                <a:solidFill>
                  <a:srgbClr val="000000"/>
                </a:solidFill>
                <a:latin typeface="Trebuchet MS"/>
                <a:ea typeface="Trebuchet MS"/>
                <a:cs typeface="Trebuchet MS"/>
                <a:sym typeface="Trebuchet MS"/>
              </a:rPr>
              <a:t>Even though new elections were held in 2012, the country is still not completely stable.</a:t>
            </a:r>
          </a:p>
          <a:p>
            <a:pPr marL="538703" marR="0" lvl="0" indent="-538703" algn="l" rtl="0">
              <a:lnSpc>
                <a:spcPct val="80000"/>
              </a:lnSpc>
              <a:spcBef>
                <a:spcPts val="400"/>
              </a:spcBef>
              <a:spcAft>
                <a:spcPts val="0"/>
              </a:spcAft>
              <a:buClr>
                <a:srgbClr val="000000"/>
              </a:buClr>
              <a:buSzPct val="97500"/>
              <a:buFont typeface="Noto Sans Symbols"/>
              <a:buChar char="●"/>
            </a:pPr>
            <a:r>
              <a:rPr lang="en-US" sz="1950" b="0" i="0" u="none" strike="noStrike" cap="none">
                <a:solidFill>
                  <a:srgbClr val="000000"/>
                </a:solidFill>
                <a:latin typeface="Trebuchet MS"/>
                <a:ea typeface="Trebuchet MS"/>
                <a:cs typeface="Trebuchet MS"/>
                <a:sym typeface="Trebuchet MS"/>
              </a:rPr>
              <a:t>Other countries watched and tried to do the same things, with mixed results.</a:t>
            </a:r>
          </a:p>
          <a:p>
            <a:pPr marL="998952" marR="0" lvl="2" indent="-541752" algn="l" rtl="0">
              <a:lnSpc>
                <a:spcPct val="80000"/>
              </a:lnSpc>
              <a:spcBef>
                <a:spcPts val="400"/>
              </a:spcBef>
              <a:spcAft>
                <a:spcPts val="0"/>
              </a:spcAft>
              <a:buClr>
                <a:srgbClr val="000000"/>
              </a:buClr>
              <a:buSzPct val="97500"/>
              <a:buFont typeface="Arial"/>
              <a:buChar char="•"/>
            </a:pPr>
            <a:r>
              <a:rPr lang="en-US" sz="1950" b="0" i="0" u="none" strike="noStrike" cap="none">
                <a:solidFill>
                  <a:srgbClr val="000000"/>
                </a:solidFill>
                <a:latin typeface="Trebuchet MS"/>
                <a:ea typeface="Trebuchet MS"/>
                <a:cs typeface="Trebuchet MS"/>
                <a:sym typeface="Trebuchet MS"/>
              </a:rPr>
              <a:t>Some countries, like Bahrain, had their protests squashed, while other countries fell into civil war.</a:t>
            </a:r>
          </a:p>
          <a:p>
            <a:pPr marL="998952" marR="0" lvl="2" indent="-541752" algn="l" rtl="0">
              <a:lnSpc>
                <a:spcPct val="80000"/>
              </a:lnSpc>
              <a:spcBef>
                <a:spcPts val="400"/>
              </a:spcBef>
              <a:spcAft>
                <a:spcPts val="0"/>
              </a:spcAft>
              <a:buClr>
                <a:srgbClr val="000000"/>
              </a:buClr>
              <a:buSzPct val="97500"/>
              <a:buFont typeface="Arial"/>
              <a:buChar char="•"/>
            </a:pPr>
            <a:r>
              <a:rPr lang="en-US" sz="1950" b="0" i="0" u="none" strike="noStrike" cap="none">
                <a:solidFill>
                  <a:srgbClr val="000000"/>
                </a:solidFill>
                <a:latin typeface="Trebuchet MS"/>
                <a:ea typeface="Trebuchet MS"/>
                <a:cs typeface="Trebuchet MS"/>
                <a:sym typeface="Trebuchet MS"/>
              </a:rPr>
              <a:t>Many countries tried to get ahead of the protests by enacting constitutional changes and firing certain government employees.</a:t>
            </a:r>
          </a:p>
          <a:p>
            <a:pPr marL="538703" marR="0" lvl="0" indent="-538703" algn="l" rtl="0">
              <a:lnSpc>
                <a:spcPct val="80000"/>
              </a:lnSpc>
              <a:spcBef>
                <a:spcPts val="400"/>
              </a:spcBef>
              <a:spcAft>
                <a:spcPts val="0"/>
              </a:spcAft>
              <a:buClr>
                <a:srgbClr val="000000"/>
              </a:buClr>
              <a:buSzPct val="97500"/>
              <a:buFont typeface="Noto Sans Symbols"/>
              <a:buChar char="●"/>
            </a:pPr>
            <a:r>
              <a:rPr lang="en-US" sz="1950" b="0" i="0" u="none" strike="noStrike" cap="none">
                <a:solidFill>
                  <a:srgbClr val="000000"/>
                </a:solidFill>
                <a:latin typeface="Trebuchet MS"/>
                <a:ea typeface="Trebuchet MS"/>
                <a:cs typeface="Trebuchet MS"/>
                <a:sym typeface="Trebuchet MS"/>
              </a:rPr>
              <a:t>The result of this widespread revolution has had both good and bad outcomes, with some enjoying their new freedoms and others experiencing more tensions than ever.</a:t>
            </a:r>
          </a:p>
        </p:txBody>
      </p:sp>
      <p:sp>
        <p:nvSpPr>
          <p:cNvPr id="329" name="Shape 329"/>
          <p:cNvSpPr txBox="1">
            <a:spLocks noGrp="1"/>
          </p:cNvSpPr>
          <p:nvPr>
            <p:ph type="sldNum" idx="12"/>
          </p:nvPr>
        </p:nvSpPr>
        <p:spPr>
          <a:xfrm>
            <a:off x="85266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42</a:t>
            </a:fld>
            <a:endParaRPr lang="en-US" sz="1400" b="1" i="0" u="none" strike="noStrike" cap="none">
              <a:solidFill>
                <a:srgbClr val="FFFFFF"/>
              </a:solidFill>
              <a:latin typeface="Calibri"/>
              <a:ea typeface="Calibri"/>
              <a:cs typeface="Calibri"/>
              <a:sym typeface="Calibri"/>
            </a:endParaRPr>
          </a:p>
        </p:txBody>
      </p:sp>
      <p:sp>
        <p:nvSpPr>
          <p:cNvPr id="330" name="Shape 330"/>
          <p:cNvSpPr/>
          <p:nvPr/>
        </p:nvSpPr>
        <p:spPr>
          <a:xfrm>
            <a:off x="6621706" y="6105653"/>
            <a:ext cx="2428387" cy="370838"/>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0000FF"/>
              </a:buClr>
              <a:buSzPct val="25000"/>
              <a:buFont typeface="Helvetica Neue"/>
              <a:buNone/>
            </a:pPr>
            <a:r>
              <a:rPr lang="en-US" sz="1800" b="0" i="0" u="sng" strike="noStrike" cap="none">
                <a:solidFill>
                  <a:schemeClr val="hlink"/>
                </a:solidFill>
                <a:latin typeface="Helvetica Neue"/>
                <a:ea typeface="Helvetica Neue"/>
                <a:cs typeface="Helvetica Neue"/>
                <a:sym typeface="Helvetica Neue"/>
                <a:hlinkClick r:id="rId3"/>
              </a:rPr>
              <a:t>Return to Main Menu</a:t>
            </a: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28">
                                            <p:txEl>
                                              <p:pRg st="0" end="0"/>
                                            </p:txEl>
                                          </p:spTgt>
                                        </p:tgtEl>
                                        <p:attrNameLst>
                                          <p:attrName>style.visibility</p:attrName>
                                        </p:attrNameLst>
                                      </p:cBhvr>
                                      <p:to>
                                        <p:strVal val="visible"/>
                                      </p:to>
                                    </p:set>
                                    <p:anim calcmode="lin" valueType="num">
                                      <p:cBhvr additive="base">
                                        <p:cTn id="7" dur="500"/>
                                        <p:tgtEl>
                                          <p:spTgt spid="328">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328">
                                            <p:txEl>
                                              <p:pRg st="1" end="1"/>
                                            </p:txEl>
                                          </p:spTgt>
                                        </p:tgtEl>
                                        <p:attrNameLst>
                                          <p:attrName>style.visibility</p:attrName>
                                        </p:attrNameLst>
                                      </p:cBhvr>
                                      <p:to>
                                        <p:strVal val="visible"/>
                                      </p:to>
                                    </p:set>
                                    <p:anim calcmode="lin" valueType="num">
                                      <p:cBhvr additive="base">
                                        <p:cTn id="10" dur="500"/>
                                        <p:tgtEl>
                                          <p:spTgt spid="328">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328">
                                            <p:txEl>
                                              <p:pRg st="2" end="2"/>
                                            </p:txEl>
                                          </p:spTgt>
                                        </p:tgtEl>
                                        <p:attrNameLst>
                                          <p:attrName>style.visibility</p:attrName>
                                        </p:attrNameLst>
                                      </p:cBhvr>
                                      <p:to>
                                        <p:strVal val="visible"/>
                                      </p:to>
                                    </p:set>
                                    <p:anim calcmode="lin" valueType="num">
                                      <p:cBhvr additive="base">
                                        <p:cTn id="13" dur="500"/>
                                        <p:tgtEl>
                                          <p:spTgt spid="328">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328">
                                            <p:txEl>
                                              <p:pRg st="3" end="3"/>
                                            </p:txEl>
                                          </p:spTgt>
                                        </p:tgtEl>
                                        <p:attrNameLst>
                                          <p:attrName>style.visibility</p:attrName>
                                        </p:attrNameLst>
                                      </p:cBhvr>
                                      <p:to>
                                        <p:strVal val="visible"/>
                                      </p:to>
                                    </p:set>
                                    <p:anim calcmode="lin" valueType="num">
                                      <p:cBhvr additive="base">
                                        <p:cTn id="16" dur="500"/>
                                        <p:tgtEl>
                                          <p:spTgt spid="328">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328">
                                            <p:txEl>
                                              <p:pRg st="4" end="4"/>
                                            </p:txEl>
                                          </p:spTgt>
                                        </p:tgtEl>
                                        <p:attrNameLst>
                                          <p:attrName>style.visibility</p:attrName>
                                        </p:attrNameLst>
                                      </p:cBhvr>
                                      <p:to>
                                        <p:strVal val="visible"/>
                                      </p:to>
                                    </p:set>
                                    <p:anim calcmode="lin" valueType="num">
                                      <p:cBhvr additive="base">
                                        <p:cTn id="19" dur="500"/>
                                        <p:tgtEl>
                                          <p:spTgt spid="328">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328">
                                            <p:txEl>
                                              <p:pRg st="5" end="5"/>
                                            </p:txEl>
                                          </p:spTgt>
                                        </p:tgtEl>
                                        <p:attrNameLst>
                                          <p:attrName>style.visibility</p:attrName>
                                        </p:attrNameLst>
                                      </p:cBhvr>
                                      <p:to>
                                        <p:strVal val="visible"/>
                                      </p:to>
                                    </p:set>
                                    <p:anim calcmode="lin" valueType="num">
                                      <p:cBhvr additive="base">
                                        <p:cTn id="22" dur="500"/>
                                        <p:tgtEl>
                                          <p:spTgt spid="328">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328">
                                            <p:txEl>
                                              <p:pRg st="6" end="6"/>
                                            </p:txEl>
                                          </p:spTgt>
                                        </p:tgtEl>
                                        <p:attrNameLst>
                                          <p:attrName>style.visibility</p:attrName>
                                        </p:attrNameLst>
                                      </p:cBhvr>
                                      <p:to>
                                        <p:strVal val="visible"/>
                                      </p:to>
                                    </p:set>
                                    <p:anim calcmode="lin" valueType="num">
                                      <p:cBhvr additive="base">
                                        <p:cTn id="25" dur="500"/>
                                        <p:tgtEl>
                                          <p:spTgt spid="328">
                                            <p:txEl>
                                              <p:pRg st="6" end="6"/>
                                            </p:txEl>
                                          </p:spTgt>
                                        </p:tgtEl>
                                        <p:attrNameLst>
                                          <p:attrName>ppt_x</p:attrName>
                                        </p:attrNameLst>
                                      </p:cBhvr>
                                      <p:tavLst>
                                        <p:tav tm="0">
                                          <p:val>
                                            <p:strVal val="#ppt_x-1"/>
                                          </p:val>
                                        </p:tav>
                                        <p:tav tm="100000">
                                          <p:val>
                                            <p:strVal val="#ppt_x"/>
                                          </p:val>
                                        </p:tav>
                                      </p:tavLst>
                                    </p:anim>
                                  </p:childTnLst>
                                </p:cTn>
                              </p:par>
                              <p:par>
                                <p:cTn id="26" presetID="2" presetClass="entr" presetSubtype="8" fill="hold" nodeType="withEffect">
                                  <p:stCondLst>
                                    <p:cond delay="0"/>
                                  </p:stCondLst>
                                  <p:childTnLst>
                                    <p:set>
                                      <p:cBhvr>
                                        <p:cTn id="27" dur="1" fill="hold">
                                          <p:stCondLst>
                                            <p:cond delay="0"/>
                                          </p:stCondLst>
                                        </p:cTn>
                                        <p:tgtEl>
                                          <p:spTgt spid="328">
                                            <p:txEl>
                                              <p:pRg st="7" end="7"/>
                                            </p:txEl>
                                          </p:spTgt>
                                        </p:tgtEl>
                                        <p:attrNameLst>
                                          <p:attrName>style.visibility</p:attrName>
                                        </p:attrNameLst>
                                      </p:cBhvr>
                                      <p:to>
                                        <p:strVal val="visible"/>
                                      </p:to>
                                    </p:set>
                                    <p:anim calcmode="lin" valueType="num">
                                      <p:cBhvr additive="base">
                                        <p:cTn id="28" dur="500"/>
                                        <p:tgtEl>
                                          <p:spTgt spid="328">
                                            <p:txEl>
                                              <p:pRg st="7" end="7"/>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Shape 335"/>
          <p:cNvPicPr preferRelativeResize="0"/>
          <p:nvPr/>
        </p:nvPicPr>
        <p:blipFill rotWithShape="1">
          <a:blip r:embed="rId3">
            <a:alphaModFix/>
          </a:blip>
          <a:srcRect/>
          <a:stretch/>
        </p:blipFill>
        <p:spPr>
          <a:xfrm>
            <a:off x="1239" y="0"/>
            <a:ext cx="9141521" cy="6858000"/>
          </a:xfrm>
          <a:prstGeom prst="rect">
            <a:avLst/>
          </a:prstGeom>
          <a:noFill/>
          <a:ln>
            <a:noFill/>
          </a:ln>
        </p:spPr>
      </p:pic>
      <p:sp>
        <p:nvSpPr>
          <p:cNvPr id="336" name="Shape 336"/>
          <p:cNvSpPr txBox="1">
            <a:spLocks noGrp="1"/>
          </p:cNvSpPr>
          <p:nvPr>
            <p:ph type="sldNum" idx="12"/>
          </p:nvPr>
        </p:nvSpPr>
        <p:spPr>
          <a:xfrm>
            <a:off x="8450499" y="6528116"/>
            <a:ext cx="312499"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43</a:t>
            </a:fld>
            <a:endParaRPr lang="en-US" sz="1400" b="1" i="0" u="none" strike="noStrike" cap="none">
              <a:solidFill>
                <a:srgbClr val="FFFFFF"/>
              </a:solidFill>
              <a:latin typeface="Calibri"/>
              <a:ea typeface="Calibri"/>
              <a:cs typeface="Calibri"/>
              <a:sym typeface="Calibri"/>
            </a:endParaRPr>
          </a:p>
        </p:txBody>
      </p:sp>
      <p:sp>
        <p:nvSpPr>
          <p:cNvPr id="337" name="Shape 337"/>
          <p:cNvSpPr/>
          <p:nvPr/>
        </p:nvSpPr>
        <p:spPr>
          <a:xfrm>
            <a:off x="190500" y="6554640"/>
            <a:ext cx="8762997" cy="307773"/>
          </a:xfrm>
          <a:prstGeom prst="rect">
            <a:avLst/>
          </a:prstGeom>
          <a:noFill/>
          <a:ln>
            <a:noFill/>
          </a:ln>
        </p:spPr>
        <p:txBody>
          <a:bodyPr lIns="45700" tIns="45700" rIns="45700" bIns="45700" anchor="t" anchorCtr="0">
            <a:noAutofit/>
          </a:bodyPr>
          <a:lstStyle/>
          <a:p>
            <a:pPr marL="0" marR="0" lvl="0" indent="0" algn="l" rtl="0">
              <a:lnSpc>
                <a:spcPct val="100000"/>
              </a:lnSpc>
              <a:spcBef>
                <a:spcPts val="0"/>
              </a:spcBef>
              <a:spcAft>
                <a:spcPts val="0"/>
              </a:spcAft>
              <a:buClr>
                <a:srgbClr val="FFFFFF"/>
              </a:buClr>
              <a:buSzPct val="25000"/>
              <a:buFont typeface="Trebuchet MS"/>
              <a:buNone/>
            </a:pPr>
            <a:r>
              <a:rPr lang="en-US" sz="1400" b="0" i="0" u="none" strike="noStrike" cap="none">
                <a:solidFill>
                  <a:srgbClr val="FFFFFF"/>
                </a:solidFill>
                <a:latin typeface="Trebuchet MS"/>
                <a:ea typeface="Trebuchet MS"/>
                <a:cs typeface="Trebuchet MS"/>
                <a:sym typeface="Trebuchet MS"/>
              </a:rPr>
              <a:t>Image Credits: all Wikimedia Commons. Maps ©2017 Clairmont Press.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3089"/>
            <a:ext cx="9144000" cy="950639"/>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00" b="1" i="0" u="none" strike="noStrike" cap="none">
                <a:solidFill>
                  <a:srgbClr val="000000"/>
                </a:solidFill>
                <a:latin typeface="Trebuchet MS"/>
                <a:ea typeface="Trebuchet MS"/>
                <a:cs typeface="Trebuchet MS"/>
                <a:sym typeface="Trebuchet MS"/>
              </a:rPr>
              <a:t>Location of the Countries of Southwest Asia</a:t>
            </a:r>
          </a:p>
        </p:txBody>
      </p:sp>
      <p:sp>
        <p:nvSpPr>
          <p:cNvPr id="64" name="Shape 64"/>
          <p:cNvSpPr txBox="1">
            <a:spLocks noGrp="1"/>
          </p:cNvSpPr>
          <p:nvPr>
            <p:ph type="body" idx="1"/>
          </p:nvPr>
        </p:nvSpPr>
        <p:spPr>
          <a:xfrm>
            <a:off x="457200" y="953730"/>
            <a:ext cx="8229600" cy="5574386"/>
          </a:xfrm>
          <a:prstGeom prst="rect">
            <a:avLst/>
          </a:prstGeom>
          <a:noFill/>
          <a:ln>
            <a:noFill/>
          </a:ln>
        </p:spPr>
        <p:txBody>
          <a:bodyPr lIns="45700" tIns="45700" rIns="45700" bIns="45700" anchor="t" anchorCtr="0">
            <a:noAutofit/>
          </a:bodyPr>
          <a:lstStyle/>
          <a:p>
            <a:pPr marL="743771" marR="0" lvl="0" indent="-743771" algn="l" rtl="0">
              <a:lnSpc>
                <a:spcPct val="80000"/>
              </a:lnSpc>
              <a:spcBef>
                <a:spcPts val="0"/>
              </a:spcBef>
              <a:spcAft>
                <a:spcPts val="0"/>
              </a:spcAft>
              <a:buClr>
                <a:srgbClr val="000000"/>
              </a:buClr>
              <a:buSzPct val="98571"/>
              <a:buFont typeface="Noto Sans Symbols"/>
              <a:buChar char="●"/>
            </a:pPr>
            <a:r>
              <a:rPr lang="en-US" sz="2070" b="0" i="0" u="none" strike="noStrike" cap="none">
                <a:solidFill>
                  <a:srgbClr val="000000"/>
                </a:solidFill>
                <a:latin typeface="Trebuchet MS"/>
                <a:ea typeface="Trebuchet MS"/>
                <a:cs typeface="Trebuchet MS"/>
                <a:sym typeface="Trebuchet MS"/>
              </a:rPr>
              <a:t>Afghanistan is located at the far eastern edge of Southwest Asia, is landlock</a:t>
            </a:r>
            <a:r>
              <a:rPr lang="en-US" sz="2070"/>
              <a:t>ed, is very mountainous, and </a:t>
            </a:r>
            <a:r>
              <a:rPr lang="en-US" sz="2070" b="0" i="0" u="none" strike="noStrike" cap="none">
                <a:solidFill>
                  <a:srgbClr val="000000"/>
                </a:solidFill>
                <a:latin typeface="Trebuchet MS"/>
                <a:ea typeface="Trebuchet MS"/>
                <a:cs typeface="Trebuchet MS"/>
                <a:sym typeface="Trebuchet MS"/>
              </a:rPr>
              <a:t> has many ethnic groups and</a:t>
            </a:r>
            <a:r>
              <a:rPr lang="en-US" sz="2070"/>
              <a:t> tribes.</a:t>
            </a:r>
          </a:p>
          <a:p>
            <a:pPr marL="743771" marR="0" lvl="0" indent="-743771" algn="l" rtl="0">
              <a:lnSpc>
                <a:spcPct val="80000"/>
              </a:lnSpc>
              <a:spcBef>
                <a:spcPts val="600"/>
              </a:spcBef>
              <a:spcAft>
                <a:spcPts val="0"/>
              </a:spcAft>
              <a:buClr>
                <a:srgbClr val="000000"/>
              </a:buClr>
              <a:buSzPct val="98571"/>
              <a:buFont typeface="Noto Sans Symbols"/>
              <a:buChar char="●"/>
            </a:pPr>
            <a:r>
              <a:rPr lang="en-US" sz="2070" b="0" i="0" u="none" strike="noStrike" cap="none">
                <a:solidFill>
                  <a:srgbClr val="000000"/>
                </a:solidFill>
                <a:latin typeface="Trebuchet MS"/>
                <a:ea typeface="Trebuchet MS"/>
                <a:cs typeface="Trebuchet MS"/>
                <a:sym typeface="Trebuchet MS"/>
              </a:rPr>
              <a:t>Iran is located to the west of Afghanistan, is mountainous, and has many long coastlines along the Persian Gulf, Caspian Sea, and Arabian Sea.</a:t>
            </a:r>
          </a:p>
          <a:p>
            <a:pPr marL="743771" marR="0" lvl="0" indent="-743771" algn="l" rtl="0">
              <a:lnSpc>
                <a:spcPct val="80000"/>
              </a:lnSpc>
              <a:spcBef>
                <a:spcPts val="600"/>
              </a:spcBef>
              <a:spcAft>
                <a:spcPts val="0"/>
              </a:spcAft>
              <a:buClr>
                <a:srgbClr val="000000"/>
              </a:buClr>
              <a:buSzPct val="98571"/>
              <a:buFont typeface="Noto Sans Symbols"/>
              <a:buChar char="●"/>
            </a:pPr>
            <a:r>
              <a:rPr lang="en-US" sz="2070" b="0" i="0" u="none" strike="noStrike" cap="none">
                <a:solidFill>
                  <a:srgbClr val="000000"/>
                </a:solidFill>
                <a:latin typeface="Trebuchet MS"/>
                <a:ea typeface="Trebuchet MS"/>
                <a:cs typeface="Trebuchet MS"/>
                <a:sym typeface="Trebuchet MS"/>
              </a:rPr>
              <a:t>Iraq is located west of Iran, has a small amount of coastline along the Persian Gulf, and contains the two largest rivers in Southwest Asia: the Tigris and Euphrates Rivers.</a:t>
            </a:r>
          </a:p>
          <a:p>
            <a:pPr marL="743771" marR="0" lvl="0" indent="-743771" algn="l" rtl="0">
              <a:lnSpc>
                <a:spcPct val="80000"/>
              </a:lnSpc>
              <a:spcBef>
                <a:spcPts val="600"/>
              </a:spcBef>
              <a:spcAft>
                <a:spcPts val="0"/>
              </a:spcAft>
              <a:buClr>
                <a:srgbClr val="000000"/>
              </a:buClr>
              <a:buSzPct val="98571"/>
              <a:buFont typeface="Noto Sans Symbols"/>
              <a:buChar char="●"/>
            </a:pPr>
            <a:r>
              <a:rPr lang="en-US" sz="2070" b="0" i="0" u="none" strike="noStrike" cap="none">
                <a:solidFill>
                  <a:srgbClr val="000000"/>
                </a:solidFill>
                <a:latin typeface="Trebuchet MS"/>
                <a:ea typeface="Trebuchet MS"/>
                <a:cs typeface="Trebuchet MS"/>
                <a:sym typeface="Trebuchet MS"/>
              </a:rPr>
              <a:t>Syria is northwest of Iraq, is mostly desert, has a coastline on the Mediterranean where its agricultural activity occurs, and has a capital located near a large </a:t>
            </a:r>
            <a:r>
              <a:rPr lang="en-US" sz="2070" b="1" i="0" u="none" strike="noStrike" cap="none">
                <a:solidFill>
                  <a:srgbClr val="000000"/>
                </a:solidFill>
                <a:latin typeface="Trebuchet MS"/>
                <a:ea typeface="Trebuchet MS"/>
                <a:cs typeface="Trebuchet MS"/>
                <a:sym typeface="Trebuchet MS"/>
              </a:rPr>
              <a:t>oasis</a:t>
            </a:r>
            <a:r>
              <a:rPr lang="en-US" sz="2070" b="0" i="0" u="none" strike="noStrike" cap="none">
                <a:solidFill>
                  <a:srgbClr val="000000"/>
                </a:solidFill>
                <a:latin typeface="Trebuchet MS"/>
                <a:ea typeface="Trebuchet MS"/>
                <a:cs typeface="Trebuchet MS"/>
                <a:sym typeface="Trebuchet MS"/>
              </a:rPr>
              <a:t> (a spring of fresh water found in a desert). Damascus, the capital cit</a:t>
            </a:r>
            <a:r>
              <a:rPr lang="en-US" sz="2070"/>
              <a:t>y,</a:t>
            </a:r>
            <a:r>
              <a:rPr lang="en-US" sz="2070" b="0" i="0" u="none" strike="noStrike" cap="none">
                <a:solidFill>
                  <a:srgbClr val="000000"/>
                </a:solidFill>
                <a:latin typeface="Trebuchet MS"/>
                <a:ea typeface="Trebuchet MS"/>
                <a:cs typeface="Trebuchet MS"/>
                <a:sym typeface="Trebuchet MS"/>
              </a:rPr>
              <a:t> is one of the oldest cities in the entire world.</a:t>
            </a:r>
          </a:p>
          <a:p>
            <a:pPr marL="743771" marR="0" lvl="0" indent="-743771" algn="l" rtl="0">
              <a:lnSpc>
                <a:spcPct val="80000"/>
              </a:lnSpc>
              <a:spcBef>
                <a:spcPts val="600"/>
              </a:spcBef>
              <a:spcAft>
                <a:spcPts val="0"/>
              </a:spcAft>
              <a:buClr>
                <a:srgbClr val="000000"/>
              </a:buClr>
              <a:buSzPct val="98571"/>
              <a:buFont typeface="Noto Sans Symbols"/>
              <a:buChar char="●"/>
            </a:pPr>
            <a:r>
              <a:rPr lang="en-US" sz="2070" b="0" i="0" u="none" strike="noStrike" cap="none">
                <a:solidFill>
                  <a:srgbClr val="000000"/>
                </a:solidFill>
                <a:latin typeface="Trebuchet MS"/>
                <a:ea typeface="Trebuchet MS"/>
                <a:cs typeface="Trebuchet MS"/>
                <a:sym typeface="Trebuchet MS"/>
              </a:rPr>
              <a:t>Turkey is located north of Syria, borders Iraq, Syria, and Iran, and contains the source of the Tigris and Euphrates </a:t>
            </a:r>
            <a:r>
              <a:rPr lang="en-US" sz="2070"/>
              <a:t>Rivers </a:t>
            </a:r>
            <a:r>
              <a:rPr lang="en-US" sz="2070" b="0" i="0" u="none" strike="noStrike" cap="none">
                <a:solidFill>
                  <a:srgbClr val="000000"/>
                </a:solidFill>
                <a:latin typeface="Trebuchet MS"/>
                <a:ea typeface="Trebuchet MS"/>
                <a:cs typeface="Trebuchet MS"/>
                <a:sym typeface="Trebuchet MS"/>
              </a:rPr>
              <a:t>in its mountains.</a:t>
            </a:r>
          </a:p>
          <a:p>
            <a:pPr marL="1204020" marR="0" lvl="2" indent="-746820" algn="l" rtl="0">
              <a:lnSpc>
                <a:spcPct val="80000"/>
              </a:lnSpc>
              <a:spcBef>
                <a:spcPts val="600"/>
              </a:spcBef>
              <a:spcAft>
                <a:spcPts val="0"/>
              </a:spcAft>
              <a:buClr>
                <a:srgbClr val="000000"/>
              </a:buClr>
              <a:buSzPct val="98571"/>
              <a:buFont typeface="Arial"/>
              <a:buChar char="•"/>
            </a:pPr>
            <a:r>
              <a:rPr lang="en-US" sz="2070" b="0" i="0" u="none" strike="noStrike" cap="none">
                <a:solidFill>
                  <a:srgbClr val="000000"/>
                </a:solidFill>
                <a:latin typeface="Trebuchet MS"/>
                <a:ea typeface="Trebuchet MS"/>
                <a:cs typeface="Trebuchet MS"/>
                <a:sym typeface="Trebuchet MS"/>
              </a:rPr>
              <a:t>Turkey builds dams along these rivers to help with irrigation, but it limits how much water those downstream have access to.</a:t>
            </a:r>
          </a:p>
        </p:txBody>
      </p:sp>
      <p:sp>
        <p:nvSpPr>
          <p:cNvPr id="65" name="Shape 65"/>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5</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 calcmode="lin" valueType="num">
                                      <p:cBhvr additive="base">
                                        <p:cTn id="7" dur="500"/>
                                        <p:tgtEl>
                                          <p:spTgt spid="64">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anim calcmode="lin" valueType="num">
                                      <p:cBhvr additive="base">
                                        <p:cTn id="11" dur="500"/>
                                        <p:tgtEl>
                                          <p:spTgt spid="64">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64">
                                            <p:txEl>
                                              <p:pRg st="2" end="2"/>
                                            </p:txEl>
                                          </p:spTgt>
                                        </p:tgtEl>
                                        <p:attrNameLst>
                                          <p:attrName>style.visibility</p:attrName>
                                        </p:attrNameLst>
                                      </p:cBhvr>
                                      <p:to>
                                        <p:strVal val="visible"/>
                                      </p:to>
                                    </p:set>
                                    <p:anim calcmode="lin" valueType="num">
                                      <p:cBhvr additive="base">
                                        <p:cTn id="15" dur="500"/>
                                        <p:tgtEl>
                                          <p:spTgt spid="64">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64">
                                            <p:txEl>
                                              <p:pRg st="3" end="3"/>
                                            </p:txEl>
                                          </p:spTgt>
                                        </p:tgtEl>
                                        <p:attrNameLst>
                                          <p:attrName>style.visibility</p:attrName>
                                        </p:attrNameLst>
                                      </p:cBhvr>
                                      <p:to>
                                        <p:strVal val="visible"/>
                                      </p:to>
                                    </p:set>
                                    <p:anim calcmode="lin" valueType="num">
                                      <p:cBhvr additive="base">
                                        <p:cTn id="19" dur="500"/>
                                        <p:tgtEl>
                                          <p:spTgt spid="64">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4">
                                            <p:txEl>
                                              <p:pRg st="4" end="4"/>
                                            </p:txEl>
                                          </p:spTgt>
                                        </p:tgtEl>
                                        <p:attrNameLst>
                                          <p:attrName>style.visibility</p:attrName>
                                        </p:attrNameLst>
                                      </p:cBhvr>
                                      <p:to>
                                        <p:strVal val="visible"/>
                                      </p:to>
                                    </p:set>
                                    <p:anim calcmode="lin" valueType="num">
                                      <p:cBhvr additive="base">
                                        <p:cTn id="23" dur="500"/>
                                        <p:tgtEl>
                                          <p:spTgt spid="64">
                                            <p:txEl>
                                              <p:pRg st="4" end="4"/>
                                            </p:txEl>
                                          </p:spTgt>
                                        </p:tgtEl>
                                        <p:attrNameLst>
                                          <p:attrName>ppt_x</p:attrName>
                                        </p:attrNameLst>
                                      </p:cBhvr>
                                      <p:tavLst>
                                        <p:tav tm="0">
                                          <p:val>
                                            <p:strVal val="#ppt_x-1"/>
                                          </p:val>
                                        </p:tav>
                                        <p:tav tm="100000">
                                          <p:val>
                                            <p:strVal val="#ppt_x"/>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64">
                                            <p:txEl>
                                              <p:pRg st="5" end="5"/>
                                            </p:txEl>
                                          </p:spTgt>
                                        </p:tgtEl>
                                        <p:attrNameLst>
                                          <p:attrName>style.visibility</p:attrName>
                                        </p:attrNameLst>
                                      </p:cBhvr>
                                      <p:to>
                                        <p:strVal val="visible"/>
                                      </p:to>
                                    </p:set>
                                    <p:anim calcmode="lin" valueType="num">
                                      <p:cBhvr additive="base">
                                        <p:cTn id="27" dur="500"/>
                                        <p:tgtEl>
                                          <p:spTgt spid="64">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0" y="3089"/>
            <a:ext cx="9144000" cy="950639"/>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2950" b="1" i="0" u="none" strike="noStrike" cap="none">
                <a:solidFill>
                  <a:srgbClr val="000000"/>
                </a:solidFill>
                <a:latin typeface="Trebuchet MS"/>
                <a:ea typeface="Trebuchet MS"/>
                <a:cs typeface="Trebuchet MS"/>
                <a:sym typeface="Trebuchet MS"/>
              </a:rPr>
              <a:t>Location of the Countries of Southwest Asia (cont.)</a:t>
            </a:r>
          </a:p>
        </p:txBody>
      </p:sp>
      <p:sp>
        <p:nvSpPr>
          <p:cNvPr id="71" name="Shape 71"/>
          <p:cNvSpPr txBox="1">
            <a:spLocks noGrp="1"/>
          </p:cNvSpPr>
          <p:nvPr>
            <p:ph type="body" idx="1"/>
          </p:nvPr>
        </p:nvSpPr>
        <p:spPr>
          <a:xfrm>
            <a:off x="457200" y="953730"/>
            <a:ext cx="8229600" cy="5574386"/>
          </a:xfrm>
          <a:prstGeom prst="rect">
            <a:avLst/>
          </a:prstGeom>
          <a:noFill/>
          <a:ln>
            <a:noFill/>
          </a:ln>
        </p:spPr>
        <p:txBody>
          <a:bodyPr lIns="45700" tIns="45700" rIns="45700" bIns="45700" anchor="t" anchorCtr="0">
            <a:noAutofit/>
          </a:bodyPr>
          <a:lstStyle/>
          <a:p>
            <a:pPr marL="743771" marR="0" lvl="0" indent="-743771" algn="l" rtl="0">
              <a:lnSpc>
                <a:spcPct val="80000"/>
              </a:lnSpc>
              <a:spcBef>
                <a:spcPts val="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Mediterranean Sea coastline passes through Syria, Lebanon, and Israel.</a:t>
            </a:r>
          </a:p>
          <a:p>
            <a:pPr marL="1204020" marR="0" lvl="2" indent="-746820" algn="l" rtl="0">
              <a:lnSpc>
                <a:spcPct val="80000"/>
              </a:lnSpc>
              <a:spcBef>
                <a:spcPts val="600"/>
              </a:spcBef>
              <a:spcAft>
                <a:spcPts val="0"/>
              </a:spcAft>
              <a:buClr>
                <a:srgbClr val="000000"/>
              </a:buClr>
              <a:buSzPct val="100000"/>
              <a:buFont typeface="Arial"/>
              <a:buChar char="•"/>
            </a:pPr>
            <a:r>
              <a:rPr lang="en-US" sz="2400" b="0" i="0" u="none" strike="noStrike" cap="none">
                <a:solidFill>
                  <a:srgbClr val="000000"/>
                </a:solidFill>
                <a:latin typeface="Trebuchet MS"/>
                <a:ea typeface="Trebuchet MS"/>
                <a:cs typeface="Trebuchet MS"/>
                <a:sym typeface="Trebuchet MS"/>
              </a:rPr>
              <a:t>The area of Israel was called Palestine until 1948, when the United Nations divided Palestine between Arabs and Jews and created Israel, the West Bank, and the Gaza Strip.</a:t>
            </a:r>
          </a:p>
          <a:p>
            <a:pPr marL="743771" marR="0" lvl="0" indent="-743771"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Next to Israel is Jordan, and past that is the Kingdom of Saudi Arabia, the largest country on the Arabian Peninsula.</a:t>
            </a:r>
          </a:p>
          <a:p>
            <a:pPr marL="1204020" marR="0" lvl="2" indent="-746820" algn="l" rtl="0">
              <a:lnSpc>
                <a:spcPct val="80000"/>
              </a:lnSpc>
              <a:spcBef>
                <a:spcPts val="600"/>
              </a:spcBef>
              <a:spcAft>
                <a:spcPts val="0"/>
              </a:spcAft>
              <a:buClr>
                <a:srgbClr val="000000"/>
              </a:buClr>
              <a:buSzPct val="100000"/>
              <a:buFont typeface="Arial"/>
              <a:buChar char="•"/>
            </a:pPr>
            <a:r>
              <a:rPr lang="en-US" sz="2400" b="0" i="0" u="none" strike="noStrike" cap="none">
                <a:solidFill>
                  <a:srgbClr val="000000"/>
                </a:solidFill>
                <a:latin typeface="Trebuchet MS"/>
                <a:ea typeface="Trebuchet MS"/>
                <a:cs typeface="Trebuchet MS"/>
                <a:sym typeface="Trebuchet MS"/>
              </a:rPr>
              <a:t>It is mostly covered by desert, has coasts along the Persian Gulf and Red Sea, and is one of the largest oil-producing countries in the world.</a:t>
            </a:r>
          </a:p>
          <a:p>
            <a:pPr marL="743771" marR="0" lvl="0" indent="-743771" algn="l" rtl="0">
              <a:lnSpc>
                <a:spcPct val="80000"/>
              </a:lnSpc>
              <a:spcBef>
                <a:spcPts val="600"/>
              </a:spcBef>
              <a:spcAft>
                <a:spcPts val="0"/>
              </a:spcAft>
              <a:buClr>
                <a:srgbClr val="000000"/>
              </a:buClr>
              <a:buSzPct val="100000"/>
              <a:buFont typeface="Noto Sans Symbols"/>
              <a:buChar char="●"/>
            </a:pPr>
            <a:r>
              <a:rPr lang="en-US" sz="2400" b="0" i="0" u="none" strike="noStrike" cap="none">
                <a:solidFill>
                  <a:srgbClr val="000000"/>
                </a:solidFill>
                <a:latin typeface="Trebuchet MS"/>
                <a:ea typeface="Trebuchet MS"/>
                <a:cs typeface="Trebuchet MS"/>
                <a:sym typeface="Trebuchet MS"/>
              </a:rPr>
              <a:t>The country of Kuwait is located north of the northeast corner of Saudi Arabia, has an important location on the Persian Gulf, and has a large amount of oil reserves which led to the Persian Gulf War in 1990-1991.</a:t>
            </a:r>
          </a:p>
        </p:txBody>
      </p:sp>
      <p:sp>
        <p:nvSpPr>
          <p:cNvPr id="72" name="Shape 72"/>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6</a:t>
            </a:fld>
            <a:endParaRPr lang="en-US" sz="1400" b="1"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 calcmode="lin" valueType="num">
                                      <p:cBhvr additive="base">
                                        <p:cTn id="7" dur="500"/>
                                        <p:tgtEl>
                                          <p:spTgt spid="71">
                                            <p:txEl>
                                              <p:pRg st="0" end="0"/>
                                            </p:txEl>
                                          </p:spTgt>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71">
                                            <p:txEl>
                                              <p:pRg st="1" end="1"/>
                                            </p:txEl>
                                          </p:spTgt>
                                        </p:tgtEl>
                                        <p:attrNameLst>
                                          <p:attrName>style.visibility</p:attrName>
                                        </p:attrNameLst>
                                      </p:cBhvr>
                                      <p:to>
                                        <p:strVal val="visible"/>
                                      </p:to>
                                    </p:set>
                                    <p:anim calcmode="lin" valueType="num">
                                      <p:cBhvr additive="base">
                                        <p:cTn id="11" dur="500"/>
                                        <p:tgtEl>
                                          <p:spTgt spid="71">
                                            <p:txEl>
                                              <p:pRg st="1" end="1"/>
                                            </p:txEl>
                                          </p:spTgt>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71">
                                            <p:txEl>
                                              <p:pRg st="2" end="2"/>
                                            </p:txEl>
                                          </p:spTgt>
                                        </p:tgtEl>
                                        <p:attrNameLst>
                                          <p:attrName>style.visibility</p:attrName>
                                        </p:attrNameLst>
                                      </p:cBhvr>
                                      <p:to>
                                        <p:strVal val="visible"/>
                                      </p:to>
                                    </p:set>
                                    <p:anim calcmode="lin" valueType="num">
                                      <p:cBhvr additive="base">
                                        <p:cTn id="15" dur="500"/>
                                        <p:tgtEl>
                                          <p:spTgt spid="71">
                                            <p:txEl>
                                              <p:pRg st="2" end="2"/>
                                            </p:txEl>
                                          </p:spTgt>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71">
                                            <p:txEl>
                                              <p:pRg st="3" end="3"/>
                                            </p:txEl>
                                          </p:spTgt>
                                        </p:tgtEl>
                                        <p:attrNameLst>
                                          <p:attrName>style.visibility</p:attrName>
                                        </p:attrNameLst>
                                      </p:cBhvr>
                                      <p:to>
                                        <p:strVal val="visible"/>
                                      </p:to>
                                    </p:set>
                                    <p:anim calcmode="lin" valueType="num">
                                      <p:cBhvr additive="base">
                                        <p:cTn id="19" dur="500"/>
                                        <p:tgtEl>
                                          <p:spTgt spid="71">
                                            <p:txEl>
                                              <p:pRg st="3" end="3"/>
                                            </p:txEl>
                                          </p:spTgt>
                                        </p:tgtEl>
                                        <p:attrNameLst>
                                          <p:attrName>ppt_x</p:attrName>
                                        </p:attrNameLst>
                                      </p:cBhvr>
                                      <p:tavLst>
                                        <p:tav tm="0">
                                          <p:val>
                                            <p:strVal val="#ppt_x-1"/>
                                          </p:val>
                                        </p:tav>
                                        <p:tav tm="100000">
                                          <p:val>
                                            <p:strVal val="#ppt_x"/>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71">
                                            <p:txEl>
                                              <p:pRg st="4" end="4"/>
                                            </p:txEl>
                                          </p:spTgt>
                                        </p:tgtEl>
                                        <p:attrNameLst>
                                          <p:attrName>style.visibility</p:attrName>
                                        </p:attrNameLst>
                                      </p:cBhvr>
                                      <p:to>
                                        <p:strVal val="visible"/>
                                      </p:to>
                                    </p:set>
                                    <p:anim calcmode="lin" valueType="num">
                                      <p:cBhvr additive="base">
                                        <p:cTn id="23" dur="500"/>
                                        <p:tgtEl>
                                          <p:spTgt spid="71">
                                            <p:txEl>
                                              <p:pRg st="4" end="4"/>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0" y="45185"/>
            <a:ext cx="9144000" cy="916476"/>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450" b="1" i="0" u="none" strike="noStrike" cap="none">
                <a:solidFill>
                  <a:srgbClr val="000000"/>
                </a:solidFill>
                <a:latin typeface="Trebuchet MS"/>
                <a:ea typeface="Trebuchet MS"/>
                <a:cs typeface="Trebuchet MS"/>
                <a:sym typeface="Trebuchet MS"/>
              </a:rPr>
              <a:t>Location of the Countries of Southwest Asia</a:t>
            </a:r>
          </a:p>
        </p:txBody>
      </p:sp>
      <p:sp>
        <p:nvSpPr>
          <p:cNvPr id="78" name="Shape 78"/>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7</a:t>
            </a:fld>
            <a:endParaRPr lang="en-US" sz="1400" b="1" i="0" u="none" strike="noStrike" cap="none">
              <a:solidFill>
                <a:srgbClr val="FFFFFF"/>
              </a:solidFill>
              <a:latin typeface="Calibri"/>
              <a:ea typeface="Calibri"/>
              <a:cs typeface="Calibri"/>
              <a:sym typeface="Calibri"/>
            </a:endParaRPr>
          </a:p>
        </p:txBody>
      </p:sp>
      <p:pic>
        <p:nvPicPr>
          <p:cNvPr id="79" name="Shape 79"/>
          <p:cNvPicPr preferRelativeResize="0"/>
          <p:nvPr/>
        </p:nvPicPr>
        <p:blipFill rotWithShape="1">
          <a:blip r:embed="rId3">
            <a:alphaModFix/>
          </a:blip>
          <a:srcRect/>
          <a:stretch/>
        </p:blipFill>
        <p:spPr>
          <a:xfrm>
            <a:off x="1705976" y="1188187"/>
            <a:ext cx="5732045" cy="492462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0" y="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700" b="1" i="0" u="none" strike="noStrike" cap="none">
                <a:solidFill>
                  <a:srgbClr val="000000"/>
                </a:solidFill>
                <a:latin typeface="Trebuchet MS"/>
                <a:ea typeface="Trebuchet MS"/>
                <a:cs typeface="Trebuchet MS"/>
                <a:sym typeface="Trebuchet MS"/>
              </a:rPr>
              <a:t>Major Bodies of Water in Southwest Asia</a:t>
            </a:r>
          </a:p>
        </p:txBody>
      </p:sp>
      <p:sp>
        <p:nvSpPr>
          <p:cNvPr id="85" name="Shape 85"/>
          <p:cNvSpPr txBox="1">
            <a:spLocks noGrp="1"/>
          </p:cNvSpPr>
          <p:nvPr>
            <p:ph type="body" idx="1"/>
          </p:nvPr>
        </p:nvSpPr>
        <p:spPr>
          <a:xfrm>
            <a:off x="457200" y="1042734"/>
            <a:ext cx="8229600" cy="548538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Because of the hot and dry climate of Southwest Asia and its many deserts, rivers are very important to the people of the region.</a:t>
            </a:r>
          </a:p>
          <a:p>
            <a:pPr marL="690645" marR="0" lvl="0" indent="-690645" algn="l" rtl="0">
              <a:lnSpc>
                <a:spcPct val="80000"/>
              </a:lnSpc>
              <a:spcBef>
                <a:spcPts val="60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The three main rivers are the Tigris River, the Euphrates River, and the Jordan River.</a:t>
            </a:r>
          </a:p>
          <a:p>
            <a:pPr marL="1150894" marR="0" lvl="2" indent="-693694" algn="l" rtl="0">
              <a:lnSpc>
                <a:spcPct val="80000"/>
              </a:lnSpc>
              <a:spcBef>
                <a:spcPts val="6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They are both an important source of freshwater used for drinking and irrigation as well as a transportation highway for goods and people.</a:t>
            </a:r>
          </a:p>
          <a:p>
            <a:pPr marL="1150894" marR="0" lvl="2" indent="-693694" algn="l" rtl="0">
              <a:lnSpc>
                <a:spcPct val="80000"/>
              </a:lnSpc>
              <a:spcBef>
                <a:spcPts val="6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Many people live along these rivers, and large cities in the region are located along them, which has allowed them to become centers of industry.</a:t>
            </a:r>
          </a:p>
          <a:p>
            <a:pPr marL="1150894" marR="0" lvl="2" indent="-693694" algn="l" rtl="0">
              <a:lnSpc>
                <a:spcPct val="80000"/>
              </a:lnSpc>
              <a:spcBef>
                <a:spcPts val="6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These rivers also provide boundaries between nations.</a:t>
            </a:r>
          </a:p>
          <a:p>
            <a:pPr marL="690645" marR="0" lvl="0" indent="-690645" algn="l" rtl="0">
              <a:lnSpc>
                <a:spcPct val="80000"/>
              </a:lnSpc>
              <a:spcBef>
                <a:spcPts val="600"/>
              </a:spcBef>
              <a:spcAft>
                <a:spcPts val="0"/>
              </a:spcAft>
              <a:buClr>
                <a:srgbClr val="000000"/>
              </a:buClr>
              <a:buSzPct val="97826"/>
              <a:buFont typeface="Noto Sans Symbols"/>
              <a:buChar char="●"/>
            </a:pPr>
            <a:r>
              <a:rPr lang="en-US" sz="2250" b="0" i="0" u="none" strike="noStrike" cap="none">
                <a:solidFill>
                  <a:srgbClr val="000000"/>
                </a:solidFill>
                <a:latin typeface="Trebuchet MS"/>
                <a:ea typeface="Trebuchet MS"/>
                <a:cs typeface="Trebuchet MS"/>
                <a:sym typeface="Trebuchet MS"/>
              </a:rPr>
              <a:t>The Tigris and Euphrates begin in Turkey and flow south though Syria and Iraq before joining and entering the Persian Gulf.</a:t>
            </a:r>
          </a:p>
          <a:p>
            <a:pPr marL="1150894" marR="0" lvl="2" indent="-693694" algn="l" rtl="0">
              <a:lnSpc>
                <a:spcPct val="80000"/>
              </a:lnSpc>
              <a:spcBef>
                <a:spcPts val="600"/>
              </a:spcBef>
              <a:spcAft>
                <a:spcPts val="0"/>
              </a:spcAft>
              <a:buClr>
                <a:srgbClr val="000000"/>
              </a:buClr>
              <a:buSzPct val="97826"/>
              <a:buFont typeface="Arial"/>
              <a:buChar char="•"/>
            </a:pPr>
            <a:r>
              <a:rPr lang="en-US" sz="2250" b="0" i="0" u="none" strike="noStrike" cap="none">
                <a:solidFill>
                  <a:srgbClr val="000000"/>
                </a:solidFill>
                <a:latin typeface="Trebuchet MS"/>
                <a:ea typeface="Trebuchet MS"/>
                <a:cs typeface="Trebuchet MS"/>
                <a:sym typeface="Trebuchet MS"/>
              </a:rPr>
              <a:t>Countries containing these rivers have a hard time sharing them. </a:t>
            </a:r>
          </a:p>
        </p:txBody>
      </p:sp>
      <p:sp>
        <p:nvSpPr>
          <p:cNvPr id="86" name="Shape 86"/>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8</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85">
                                            <p:txEl>
                                              <p:pRg st="0" end="0"/>
                                            </p:txEl>
                                          </p:spTgt>
                                        </p:tgtEl>
                                        <p:attrNameLst>
                                          <p:attrName>style.visibility</p:attrName>
                                        </p:attrNameLst>
                                      </p:cBhvr>
                                      <p:to>
                                        <p:strVal val="visible"/>
                                      </p:to>
                                    </p:set>
                                    <p:anim calcmode="lin" valueType="num">
                                      <p:cBhvr additive="base">
                                        <p:cTn id="7" dur="500"/>
                                        <p:tgtEl>
                                          <p:spTgt spid="85">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85">
                                            <p:txEl>
                                              <p:pRg st="1" end="1"/>
                                            </p:txEl>
                                          </p:spTgt>
                                        </p:tgtEl>
                                        <p:attrNameLst>
                                          <p:attrName>style.visibility</p:attrName>
                                        </p:attrNameLst>
                                      </p:cBhvr>
                                      <p:to>
                                        <p:strVal val="visible"/>
                                      </p:to>
                                    </p:set>
                                    <p:anim calcmode="lin" valueType="num">
                                      <p:cBhvr additive="base">
                                        <p:cTn id="10" dur="500"/>
                                        <p:tgtEl>
                                          <p:spTgt spid="85">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85">
                                            <p:txEl>
                                              <p:pRg st="2" end="2"/>
                                            </p:txEl>
                                          </p:spTgt>
                                        </p:tgtEl>
                                        <p:attrNameLst>
                                          <p:attrName>style.visibility</p:attrName>
                                        </p:attrNameLst>
                                      </p:cBhvr>
                                      <p:to>
                                        <p:strVal val="visible"/>
                                      </p:to>
                                    </p:set>
                                    <p:anim calcmode="lin" valueType="num">
                                      <p:cBhvr additive="base">
                                        <p:cTn id="13" dur="500"/>
                                        <p:tgtEl>
                                          <p:spTgt spid="85">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85">
                                            <p:txEl>
                                              <p:pRg st="3" end="3"/>
                                            </p:txEl>
                                          </p:spTgt>
                                        </p:tgtEl>
                                        <p:attrNameLst>
                                          <p:attrName>style.visibility</p:attrName>
                                        </p:attrNameLst>
                                      </p:cBhvr>
                                      <p:to>
                                        <p:strVal val="visible"/>
                                      </p:to>
                                    </p:set>
                                    <p:anim calcmode="lin" valueType="num">
                                      <p:cBhvr additive="base">
                                        <p:cTn id="16" dur="500"/>
                                        <p:tgtEl>
                                          <p:spTgt spid="85">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85">
                                            <p:txEl>
                                              <p:pRg st="4" end="4"/>
                                            </p:txEl>
                                          </p:spTgt>
                                        </p:tgtEl>
                                        <p:attrNameLst>
                                          <p:attrName>style.visibility</p:attrName>
                                        </p:attrNameLst>
                                      </p:cBhvr>
                                      <p:to>
                                        <p:strVal val="visible"/>
                                      </p:to>
                                    </p:set>
                                    <p:anim calcmode="lin" valueType="num">
                                      <p:cBhvr additive="base">
                                        <p:cTn id="19" dur="500"/>
                                        <p:tgtEl>
                                          <p:spTgt spid="85">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85">
                                            <p:txEl>
                                              <p:pRg st="5" end="5"/>
                                            </p:txEl>
                                          </p:spTgt>
                                        </p:tgtEl>
                                        <p:attrNameLst>
                                          <p:attrName>style.visibility</p:attrName>
                                        </p:attrNameLst>
                                      </p:cBhvr>
                                      <p:to>
                                        <p:strVal val="visible"/>
                                      </p:to>
                                    </p:set>
                                    <p:anim calcmode="lin" valueType="num">
                                      <p:cBhvr additive="base">
                                        <p:cTn id="22" dur="500"/>
                                        <p:tgtEl>
                                          <p:spTgt spid="85">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85">
                                            <p:txEl>
                                              <p:pRg st="6" end="6"/>
                                            </p:txEl>
                                          </p:spTgt>
                                        </p:tgtEl>
                                        <p:attrNameLst>
                                          <p:attrName>style.visibility</p:attrName>
                                        </p:attrNameLst>
                                      </p:cBhvr>
                                      <p:to>
                                        <p:strVal val="visible"/>
                                      </p:to>
                                    </p:set>
                                    <p:anim calcmode="lin" valueType="num">
                                      <p:cBhvr additive="base">
                                        <p:cTn id="25" dur="500"/>
                                        <p:tgtEl>
                                          <p:spTgt spid="85">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0" y="0"/>
            <a:ext cx="9144000" cy="1143001"/>
          </a:xfrm>
          <a:prstGeom prst="rect">
            <a:avLst/>
          </a:prstGeom>
          <a:noFill/>
          <a:ln>
            <a:noFill/>
          </a:ln>
        </p:spPr>
        <p:txBody>
          <a:bodyPr lIns="45700" tIns="45700" rIns="45700" bIns="45700" anchor="ctr" anchorCtr="0">
            <a:noAutofit/>
          </a:bodyPr>
          <a:lstStyle/>
          <a:p>
            <a:pPr marL="0" marR="0" lvl="0" indent="0" algn="ctr" rtl="0">
              <a:lnSpc>
                <a:spcPct val="100000"/>
              </a:lnSpc>
              <a:spcBef>
                <a:spcPts val="0"/>
              </a:spcBef>
              <a:spcAft>
                <a:spcPts val="0"/>
              </a:spcAft>
              <a:buClr>
                <a:srgbClr val="000000"/>
              </a:buClr>
              <a:buSzPct val="25000"/>
              <a:buFont typeface="Trebuchet MS"/>
              <a:buNone/>
            </a:pPr>
            <a:r>
              <a:rPr lang="en-US" sz="3150" b="1" i="0" u="none" strike="noStrike" cap="none">
                <a:solidFill>
                  <a:srgbClr val="000000"/>
                </a:solidFill>
                <a:latin typeface="Trebuchet MS"/>
                <a:ea typeface="Trebuchet MS"/>
                <a:cs typeface="Trebuchet MS"/>
                <a:sym typeface="Trebuchet MS"/>
              </a:rPr>
              <a:t>Major Bodies of Water in Southwest Asia (cont.)</a:t>
            </a:r>
          </a:p>
        </p:txBody>
      </p:sp>
      <p:sp>
        <p:nvSpPr>
          <p:cNvPr id="92" name="Shape 92"/>
          <p:cNvSpPr txBox="1">
            <a:spLocks noGrp="1"/>
          </p:cNvSpPr>
          <p:nvPr>
            <p:ph type="body" idx="1"/>
          </p:nvPr>
        </p:nvSpPr>
        <p:spPr>
          <a:xfrm>
            <a:off x="457200" y="1042734"/>
            <a:ext cx="8229600" cy="5485381"/>
          </a:xfrm>
          <a:prstGeom prst="rect">
            <a:avLst/>
          </a:prstGeom>
          <a:noFill/>
          <a:ln>
            <a:noFill/>
          </a:ln>
        </p:spPr>
        <p:txBody>
          <a:bodyPr lIns="45700" tIns="45700" rIns="45700" bIns="45700" anchor="t" anchorCtr="0">
            <a:noAutofit/>
          </a:bodyPr>
          <a:lstStyle/>
          <a:p>
            <a:pPr marL="690645" marR="0" lvl="0" indent="-690645" algn="l" rtl="0">
              <a:lnSpc>
                <a:spcPct val="80000"/>
              </a:lnSpc>
              <a:spcBef>
                <a:spcPts val="0"/>
              </a:spcBef>
              <a:spcAft>
                <a:spcPts val="0"/>
              </a:spcAft>
              <a:buClr>
                <a:srgbClr val="000000"/>
              </a:buClr>
              <a:buSzPct val="97619"/>
              <a:buFont typeface="Noto Sans Symbols"/>
              <a:buChar char="●"/>
            </a:pPr>
            <a:r>
              <a:rPr lang="en-US" sz="2050" b="0" i="0" u="none" strike="noStrike" cap="none">
                <a:solidFill>
                  <a:srgbClr val="000000"/>
                </a:solidFill>
                <a:latin typeface="Trebuchet MS"/>
                <a:ea typeface="Trebuchet MS"/>
                <a:cs typeface="Trebuchet MS"/>
                <a:sym typeface="Trebuchet MS"/>
              </a:rPr>
              <a:t>The Jordan River, the smallest of the three rivers, begins in the form of tributaries in the mountains of Lebanon and Syria, flowing south through Israel before reaching the Sea of Galilee.</a:t>
            </a:r>
          </a:p>
          <a:p>
            <a:pPr marL="1150894" marR="0" lvl="2" indent="-693694" algn="l" rtl="0">
              <a:lnSpc>
                <a:spcPct val="80000"/>
              </a:lnSpc>
              <a:spcBef>
                <a:spcPts val="600"/>
              </a:spcBef>
              <a:spcAft>
                <a:spcPts val="0"/>
              </a:spcAft>
              <a:buClr>
                <a:srgbClr val="000000"/>
              </a:buClr>
              <a:buSzPct val="97619"/>
              <a:buFont typeface="Arial"/>
              <a:buChar char="•"/>
            </a:pPr>
            <a:r>
              <a:rPr lang="en-US" sz="2050" b="0" i="0" u="none" strike="noStrike" cap="none">
                <a:solidFill>
                  <a:srgbClr val="000000"/>
                </a:solidFill>
                <a:latin typeface="Trebuchet MS"/>
                <a:ea typeface="Trebuchet MS"/>
                <a:cs typeface="Trebuchet MS"/>
                <a:sym typeface="Trebuchet MS"/>
              </a:rPr>
              <a:t>It officially begins as the Jordan River at the southern tip of the Sea of Galilee, where it flows south before ending at the Dead Sea, where the water is so salty that nothing can live in it.</a:t>
            </a:r>
          </a:p>
          <a:p>
            <a:pPr marL="1150894" marR="0" lvl="2" indent="-693694" algn="l" rtl="0">
              <a:lnSpc>
                <a:spcPct val="80000"/>
              </a:lnSpc>
              <a:spcBef>
                <a:spcPts val="600"/>
              </a:spcBef>
              <a:spcAft>
                <a:spcPts val="0"/>
              </a:spcAft>
              <a:buClr>
                <a:srgbClr val="000000"/>
              </a:buClr>
              <a:buSzPct val="97619"/>
              <a:buFont typeface="Arial"/>
              <a:buChar char="•"/>
            </a:pPr>
            <a:r>
              <a:rPr lang="en-US" sz="2050" b="0" i="0" u="none" strike="noStrike" cap="none">
                <a:solidFill>
                  <a:srgbClr val="000000"/>
                </a:solidFill>
                <a:latin typeface="Trebuchet MS"/>
                <a:ea typeface="Trebuchet MS"/>
                <a:cs typeface="Trebuchet MS"/>
                <a:sym typeface="Trebuchet MS"/>
              </a:rPr>
              <a:t>It’s a main source of water for Israel, Jordan, parts of Syria, the West Bank, and the Gaza Strip</a:t>
            </a:r>
            <a:r>
              <a:rPr lang="en-US" sz="2050"/>
              <a:t>.  I</a:t>
            </a:r>
            <a:r>
              <a:rPr lang="en-US" sz="2050" b="0" i="0" u="none" strike="noStrike" cap="none">
                <a:solidFill>
                  <a:srgbClr val="000000"/>
                </a:solidFill>
                <a:latin typeface="Trebuchet MS"/>
                <a:ea typeface="Trebuchet MS"/>
                <a:cs typeface="Trebuchet MS"/>
                <a:sym typeface="Trebuchet MS"/>
              </a:rPr>
              <a:t>t also acts as a natural border between Israel, the West Bank, part of Syria, and Jordan.</a:t>
            </a:r>
          </a:p>
          <a:p>
            <a:pPr marL="690645" marR="0" lvl="0" indent="-690645" algn="l" rtl="0">
              <a:lnSpc>
                <a:spcPct val="80000"/>
              </a:lnSpc>
              <a:spcBef>
                <a:spcPts val="600"/>
              </a:spcBef>
              <a:spcAft>
                <a:spcPts val="0"/>
              </a:spcAft>
              <a:buClr>
                <a:srgbClr val="000000"/>
              </a:buClr>
              <a:buSzPct val="97619"/>
              <a:buFont typeface="Noto Sans Symbols"/>
              <a:buChar char="●"/>
            </a:pPr>
            <a:r>
              <a:rPr lang="en-US" sz="2050" b="0" i="0" u="none" strike="noStrike" cap="none">
                <a:solidFill>
                  <a:srgbClr val="000000"/>
                </a:solidFill>
                <a:latin typeface="Trebuchet MS"/>
                <a:ea typeface="Trebuchet MS"/>
                <a:cs typeface="Trebuchet MS"/>
                <a:sym typeface="Trebuchet MS"/>
              </a:rPr>
              <a:t>The Persian Gulf is located in the center of Southwest Asia.</a:t>
            </a:r>
          </a:p>
          <a:p>
            <a:pPr marL="1150894" marR="0" lvl="2" indent="-693694" algn="l" rtl="0">
              <a:lnSpc>
                <a:spcPct val="80000"/>
              </a:lnSpc>
              <a:spcBef>
                <a:spcPts val="600"/>
              </a:spcBef>
              <a:spcAft>
                <a:spcPts val="0"/>
              </a:spcAft>
              <a:buClr>
                <a:srgbClr val="000000"/>
              </a:buClr>
              <a:buSzPct val="97619"/>
              <a:buFont typeface="Arial"/>
              <a:buChar char="•"/>
            </a:pPr>
            <a:r>
              <a:rPr lang="en-US" sz="2050" b="0" i="0" u="none" strike="noStrike" cap="none">
                <a:solidFill>
                  <a:srgbClr val="000000"/>
                </a:solidFill>
                <a:latin typeface="Trebuchet MS"/>
                <a:ea typeface="Trebuchet MS"/>
                <a:cs typeface="Trebuchet MS"/>
                <a:sym typeface="Trebuchet MS"/>
              </a:rPr>
              <a:t>It is the center of oil production and transportation in the region, shipping oil into the Gulf, through the Strait of Hormuz, and into the Arabian Sea.</a:t>
            </a:r>
          </a:p>
          <a:p>
            <a:pPr marL="690645" marR="0" lvl="0" indent="-690645" algn="l" rtl="0">
              <a:lnSpc>
                <a:spcPct val="80000"/>
              </a:lnSpc>
              <a:spcBef>
                <a:spcPts val="600"/>
              </a:spcBef>
              <a:spcAft>
                <a:spcPts val="0"/>
              </a:spcAft>
              <a:buClr>
                <a:srgbClr val="000000"/>
              </a:buClr>
              <a:buSzPct val="97619"/>
              <a:buFont typeface="Noto Sans Symbols"/>
              <a:buChar char="●"/>
            </a:pPr>
            <a:r>
              <a:rPr lang="en-US" sz="2050" b="0" i="0" u="none" strike="noStrike" cap="none">
                <a:solidFill>
                  <a:srgbClr val="000000"/>
                </a:solidFill>
                <a:latin typeface="Trebuchet MS"/>
                <a:ea typeface="Trebuchet MS"/>
                <a:cs typeface="Trebuchet MS"/>
                <a:sym typeface="Trebuchet MS"/>
              </a:rPr>
              <a:t>The Red Sea, located on the west coast of the Arabian Peninsula, is a very important trade and transportation route.</a:t>
            </a:r>
          </a:p>
          <a:p>
            <a:pPr marL="1150894" marR="0" lvl="2" indent="-693694" algn="l" rtl="0">
              <a:lnSpc>
                <a:spcPct val="80000"/>
              </a:lnSpc>
              <a:spcBef>
                <a:spcPts val="600"/>
              </a:spcBef>
              <a:spcAft>
                <a:spcPts val="0"/>
              </a:spcAft>
              <a:buClr>
                <a:srgbClr val="000000"/>
              </a:buClr>
              <a:buSzPct val="97619"/>
              <a:buFont typeface="Arial"/>
              <a:buChar char="•"/>
            </a:pPr>
            <a:r>
              <a:rPr lang="en-US" sz="2050" b="0" i="0" u="none" strike="noStrike" cap="none">
                <a:solidFill>
                  <a:srgbClr val="000000"/>
                </a:solidFill>
                <a:latin typeface="Trebuchet MS"/>
                <a:ea typeface="Trebuchet MS"/>
                <a:cs typeface="Trebuchet MS"/>
                <a:sym typeface="Trebuchet MS"/>
              </a:rPr>
              <a:t>The </a:t>
            </a:r>
            <a:r>
              <a:rPr lang="en-US" sz="2050" b="1" i="0" u="none" strike="noStrike" cap="none">
                <a:solidFill>
                  <a:srgbClr val="000000"/>
                </a:solidFill>
                <a:latin typeface="Trebuchet MS"/>
                <a:ea typeface="Trebuchet MS"/>
                <a:cs typeface="Trebuchet MS"/>
                <a:sym typeface="Trebuchet MS"/>
              </a:rPr>
              <a:t>Suez Canal</a:t>
            </a:r>
            <a:r>
              <a:rPr lang="en-US" sz="2050" b="0" i="0" u="none" strike="noStrike" cap="none">
                <a:solidFill>
                  <a:srgbClr val="000000"/>
                </a:solidFill>
                <a:latin typeface="Trebuchet MS"/>
                <a:ea typeface="Trebuchet MS"/>
                <a:cs typeface="Trebuchet MS"/>
                <a:sym typeface="Trebuchet MS"/>
              </a:rPr>
              <a:t>, built in 1869, connects the Red Sea to the Mediterranean Sea.</a:t>
            </a:r>
          </a:p>
        </p:txBody>
      </p:sp>
      <p:sp>
        <p:nvSpPr>
          <p:cNvPr id="93" name="Shape 93"/>
          <p:cNvSpPr txBox="1">
            <a:spLocks noGrp="1"/>
          </p:cNvSpPr>
          <p:nvPr>
            <p:ph type="sldNum" idx="12"/>
          </p:nvPr>
        </p:nvSpPr>
        <p:spPr>
          <a:xfrm>
            <a:off x="8630878" y="6528116"/>
            <a:ext cx="208318" cy="294639"/>
          </a:xfrm>
          <a:prstGeom prst="rect">
            <a:avLst/>
          </a:prstGeom>
          <a:noFill/>
          <a:ln>
            <a:noFill/>
          </a:ln>
        </p:spPr>
        <p:txBody>
          <a:bodyPr lIns="45700" tIns="45700" rIns="45700" bIns="45700" anchor="ctr" anchorCtr="0">
            <a:noAutofit/>
          </a:bodyPr>
          <a:lstStyle/>
          <a:p>
            <a:pPr marL="0" marR="0" lvl="0" indent="0" algn="r" rtl="0">
              <a:lnSpc>
                <a:spcPct val="100000"/>
              </a:lnSpc>
              <a:spcBef>
                <a:spcPts val="0"/>
              </a:spcBef>
              <a:spcAft>
                <a:spcPts val="0"/>
              </a:spcAft>
              <a:buClr>
                <a:srgbClr val="FFFFFF"/>
              </a:buClr>
              <a:buSzPct val="25000"/>
              <a:buFont typeface="Calibri"/>
              <a:buNone/>
            </a:pPr>
            <a:fld id="{00000000-1234-1234-1234-123412341234}" type="slidenum">
              <a:rPr lang="en-US" sz="1400" b="1" i="0" u="none" strike="noStrike" cap="none">
                <a:solidFill>
                  <a:srgbClr val="FFFFFF"/>
                </a:solidFill>
                <a:latin typeface="Calibri"/>
                <a:ea typeface="Calibri"/>
                <a:cs typeface="Calibri"/>
                <a:sym typeface="Calibri"/>
              </a:rPr>
              <a:t>9</a:t>
            </a:fld>
            <a:endParaRPr lang="en-US" sz="1400" b="1" i="0" u="none" strike="noStrike" cap="none">
              <a:solidFill>
                <a:srgbClr val="FFFFFF"/>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 calcmode="lin" valueType="num">
                                      <p:cBhvr additive="base">
                                        <p:cTn id="7" dur="500"/>
                                        <p:tgtEl>
                                          <p:spTgt spid="92">
                                            <p:txEl>
                                              <p:pRg st="0" end="0"/>
                                            </p:txEl>
                                          </p:spTgt>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92">
                                            <p:txEl>
                                              <p:pRg st="1" end="1"/>
                                            </p:txEl>
                                          </p:spTgt>
                                        </p:tgtEl>
                                        <p:attrNameLst>
                                          <p:attrName>style.visibility</p:attrName>
                                        </p:attrNameLst>
                                      </p:cBhvr>
                                      <p:to>
                                        <p:strVal val="visible"/>
                                      </p:to>
                                    </p:set>
                                    <p:anim calcmode="lin" valueType="num">
                                      <p:cBhvr additive="base">
                                        <p:cTn id="10" dur="500"/>
                                        <p:tgtEl>
                                          <p:spTgt spid="92">
                                            <p:txEl>
                                              <p:pRg st="1" end="1"/>
                                            </p:txEl>
                                          </p:spTgt>
                                        </p:tgtEl>
                                        <p:attrNameLst>
                                          <p:attrName>ppt_x</p:attrName>
                                        </p:attrNameLst>
                                      </p:cBhvr>
                                      <p:tavLst>
                                        <p:tav tm="0">
                                          <p:val>
                                            <p:strVal val="#ppt_x-1"/>
                                          </p:val>
                                        </p:tav>
                                        <p:tav tm="100000">
                                          <p:val>
                                            <p:strVal val="#ppt_x"/>
                                          </p:val>
                                        </p:tav>
                                      </p:tavLst>
                                    </p:anim>
                                  </p:childTnLst>
                                </p:cTn>
                              </p:par>
                              <p:par>
                                <p:cTn id="11" presetID="2" presetClass="entr" presetSubtype="8" fill="hold" nodeType="with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p:tgtEl>
                                          <p:spTgt spid="92">
                                            <p:txEl>
                                              <p:pRg st="2" end="2"/>
                                            </p:txEl>
                                          </p:spTgt>
                                        </p:tgtEl>
                                        <p:attrNameLst>
                                          <p:attrName>ppt_x</p:attrName>
                                        </p:attrNameLst>
                                      </p:cBhvr>
                                      <p:tavLst>
                                        <p:tav tm="0">
                                          <p:val>
                                            <p:strVal val="#ppt_x-1"/>
                                          </p:val>
                                        </p:tav>
                                        <p:tav tm="100000">
                                          <p:val>
                                            <p:strVal val="#ppt_x"/>
                                          </p:val>
                                        </p:tav>
                                      </p:tavLst>
                                    </p:anim>
                                  </p:childTnLst>
                                </p:cTn>
                              </p:par>
                              <p:par>
                                <p:cTn id="14" presetID="2" presetClass="entr" presetSubtype="8" fill="hold" nodeType="withEffect">
                                  <p:stCondLst>
                                    <p:cond delay="0"/>
                                  </p:stCondLst>
                                  <p:childTnLst>
                                    <p:set>
                                      <p:cBhvr>
                                        <p:cTn id="15" dur="1" fill="hold">
                                          <p:stCondLst>
                                            <p:cond delay="0"/>
                                          </p:stCondLst>
                                        </p:cTn>
                                        <p:tgtEl>
                                          <p:spTgt spid="92">
                                            <p:txEl>
                                              <p:pRg st="3" end="3"/>
                                            </p:txEl>
                                          </p:spTgt>
                                        </p:tgtEl>
                                        <p:attrNameLst>
                                          <p:attrName>style.visibility</p:attrName>
                                        </p:attrNameLst>
                                      </p:cBhvr>
                                      <p:to>
                                        <p:strVal val="visible"/>
                                      </p:to>
                                    </p:set>
                                    <p:anim calcmode="lin" valueType="num">
                                      <p:cBhvr additive="base">
                                        <p:cTn id="16" dur="500"/>
                                        <p:tgtEl>
                                          <p:spTgt spid="92">
                                            <p:txEl>
                                              <p:pRg st="3" end="3"/>
                                            </p:txEl>
                                          </p:spTgt>
                                        </p:tgtEl>
                                        <p:attrNameLst>
                                          <p:attrName>ppt_x</p:attrName>
                                        </p:attrNameLst>
                                      </p:cBhvr>
                                      <p:tavLst>
                                        <p:tav tm="0">
                                          <p:val>
                                            <p:strVal val="#ppt_x-1"/>
                                          </p:val>
                                        </p:tav>
                                        <p:tav tm="100000">
                                          <p:val>
                                            <p:strVal val="#ppt_x"/>
                                          </p:val>
                                        </p:tav>
                                      </p:tavLst>
                                    </p:anim>
                                  </p:childTnLst>
                                </p:cTn>
                              </p:par>
                              <p:par>
                                <p:cTn id="17" presetID="2" presetClass="entr" presetSubtype="8" fill="hold" nodeType="withEffect">
                                  <p:stCondLst>
                                    <p:cond delay="0"/>
                                  </p:stCondLst>
                                  <p:childTnLst>
                                    <p:set>
                                      <p:cBhvr>
                                        <p:cTn id="18" dur="1" fill="hold">
                                          <p:stCondLst>
                                            <p:cond delay="0"/>
                                          </p:stCondLst>
                                        </p:cTn>
                                        <p:tgtEl>
                                          <p:spTgt spid="92">
                                            <p:txEl>
                                              <p:pRg st="4" end="4"/>
                                            </p:txEl>
                                          </p:spTgt>
                                        </p:tgtEl>
                                        <p:attrNameLst>
                                          <p:attrName>style.visibility</p:attrName>
                                        </p:attrNameLst>
                                      </p:cBhvr>
                                      <p:to>
                                        <p:strVal val="visible"/>
                                      </p:to>
                                    </p:set>
                                    <p:anim calcmode="lin" valueType="num">
                                      <p:cBhvr additive="base">
                                        <p:cTn id="19" dur="500"/>
                                        <p:tgtEl>
                                          <p:spTgt spid="92">
                                            <p:txEl>
                                              <p:pRg st="4" end="4"/>
                                            </p:txEl>
                                          </p:spTgt>
                                        </p:tgtEl>
                                        <p:attrNameLst>
                                          <p:attrName>ppt_x</p:attrName>
                                        </p:attrNameLst>
                                      </p:cBhvr>
                                      <p:tavLst>
                                        <p:tav tm="0">
                                          <p:val>
                                            <p:strVal val="#ppt_x-1"/>
                                          </p:val>
                                        </p:tav>
                                        <p:tav tm="100000">
                                          <p:val>
                                            <p:strVal val="#ppt_x"/>
                                          </p:val>
                                        </p:tav>
                                      </p:tavLst>
                                    </p:anim>
                                  </p:childTnLst>
                                </p:cTn>
                              </p:par>
                              <p:par>
                                <p:cTn id="20" presetID="2" presetClass="entr" presetSubtype="8" fill="hold" nodeType="withEffect">
                                  <p:stCondLst>
                                    <p:cond delay="0"/>
                                  </p:stCondLst>
                                  <p:childTnLst>
                                    <p:set>
                                      <p:cBhvr>
                                        <p:cTn id="21" dur="1" fill="hold">
                                          <p:stCondLst>
                                            <p:cond delay="0"/>
                                          </p:stCondLst>
                                        </p:cTn>
                                        <p:tgtEl>
                                          <p:spTgt spid="92">
                                            <p:txEl>
                                              <p:pRg st="5" end="5"/>
                                            </p:txEl>
                                          </p:spTgt>
                                        </p:tgtEl>
                                        <p:attrNameLst>
                                          <p:attrName>style.visibility</p:attrName>
                                        </p:attrNameLst>
                                      </p:cBhvr>
                                      <p:to>
                                        <p:strVal val="visible"/>
                                      </p:to>
                                    </p:set>
                                    <p:anim calcmode="lin" valueType="num">
                                      <p:cBhvr additive="base">
                                        <p:cTn id="22" dur="500"/>
                                        <p:tgtEl>
                                          <p:spTgt spid="92">
                                            <p:txEl>
                                              <p:pRg st="5" end="5"/>
                                            </p:txEl>
                                          </p:spTgt>
                                        </p:tgtEl>
                                        <p:attrNameLst>
                                          <p:attrName>ppt_x</p:attrName>
                                        </p:attrNameLst>
                                      </p:cBhvr>
                                      <p:tavLst>
                                        <p:tav tm="0">
                                          <p:val>
                                            <p:strVal val="#ppt_x-1"/>
                                          </p:val>
                                        </p:tav>
                                        <p:tav tm="100000">
                                          <p:val>
                                            <p:strVal val="#ppt_x"/>
                                          </p:val>
                                        </p:tav>
                                      </p:tavLst>
                                    </p:anim>
                                  </p:childTnLst>
                                </p:cTn>
                              </p:par>
                              <p:par>
                                <p:cTn id="23" presetID="2" presetClass="entr" presetSubtype="8" fill="hold" nodeType="withEffect">
                                  <p:stCondLst>
                                    <p:cond delay="0"/>
                                  </p:stCondLst>
                                  <p:childTnLst>
                                    <p:set>
                                      <p:cBhvr>
                                        <p:cTn id="24" dur="1" fill="hold">
                                          <p:stCondLst>
                                            <p:cond delay="0"/>
                                          </p:stCondLst>
                                        </p:cTn>
                                        <p:tgtEl>
                                          <p:spTgt spid="92">
                                            <p:txEl>
                                              <p:pRg st="6" end="6"/>
                                            </p:txEl>
                                          </p:spTgt>
                                        </p:tgtEl>
                                        <p:attrNameLst>
                                          <p:attrName>style.visibility</p:attrName>
                                        </p:attrNameLst>
                                      </p:cBhvr>
                                      <p:to>
                                        <p:strVal val="visible"/>
                                      </p:to>
                                    </p:set>
                                    <p:anim calcmode="lin" valueType="num">
                                      <p:cBhvr additive="base">
                                        <p:cTn id="25" dur="500"/>
                                        <p:tgtEl>
                                          <p:spTgt spid="92">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5466</Words>
  <Application>Microsoft Macintosh PowerPoint</Application>
  <PresentationFormat>On-screen Show (4:3)</PresentationFormat>
  <Paragraphs>351</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Helvetica Neue</vt:lpstr>
      <vt:lpstr>Noto Sans Symbols</vt:lpstr>
      <vt:lpstr>Trebuchet MS</vt:lpstr>
      <vt:lpstr>Office Theme</vt:lpstr>
      <vt:lpstr>PowerPoint Presentation</vt:lpstr>
      <vt:lpstr>PowerPoint Presentation</vt:lpstr>
      <vt:lpstr>Section 1: The Geography of Southwest Asia</vt:lpstr>
      <vt:lpstr>Section 1: The Geography of Southwest Asia</vt:lpstr>
      <vt:lpstr>Location of the Countries of Southwest Asia</vt:lpstr>
      <vt:lpstr>Location of the Countries of Southwest Asia (cont.)</vt:lpstr>
      <vt:lpstr>Location of the Countries of Southwest Asia</vt:lpstr>
      <vt:lpstr>Major Bodies of Water in Southwest Asia</vt:lpstr>
      <vt:lpstr>Major Bodies of Water in Southwest Asia (cont.)</vt:lpstr>
      <vt:lpstr>Deserts in Southwest Asia</vt:lpstr>
      <vt:lpstr>Deserts in Southwest Asia (cont.)</vt:lpstr>
      <vt:lpstr>Environmental Issues of Southwest Asia</vt:lpstr>
      <vt:lpstr>Environmental Issues of Southwest Asia</vt:lpstr>
      <vt:lpstr>Section 2: The People of Southwest Asia</vt:lpstr>
      <vt:lpstr>Section 2: The People of Southwest Asia</vt:lpstr>
      <vt:lpstr>Ethnic Groups in Southwest Asia</vt:lpstr>
      <vt:lpstr>Ethnic Groups in Southwest Asia (cont.)</vt:lpstr>
      <vt:lpstr>Religious Groups in Southwest Asia</vt:lpstr>
      <vt:lpstr>Religious Groups in Southwest Asia (cont.)</vt:lpstr>
      <vt:lpstr>Religious Groups in Southwest Asia (cont.)</vt:lpstr>
      <vt:lpstr>Religious Groups in Southwest Asia (cont.)</vt:lpstr>
      <vt:lpstr>Religious Groups in Southwest Asia (cont.)</vt:lpstr>
      <vt:lpstr>Religious Groups in Southwest Asia (cont.)</vt:lpstr>
      <vt:lpstr>Religious Groups in Southwest Asia (cont.)</vt:lpstr>
      <vt:lpstr>Section 3: OPEC and Oil in Southwest Asia</vt:lpstr>
      <vt:lpstr>Section 3: OPEC and Oil in Southwest Asia</vt:lpstr>
      <vt:lpstr>The Importance of Oil</vt:lpstr>
      <vt:lpstr>The Influence of OPEC</vt:lpstr>
      <vt:lpstr>Oil-Rich versus Oil-Poor Countries</vt:lpstr>
      <vt:lpstr>Section 4: A Brief History of Southwest Asia</vt:lpstr>
      <vt:lpstr>Section 4: A Brief History of Southwest Asia</vt:lpstr>
      <vt:lpstr>European Partitioning of Southwest Asia</vt:lpstr>
      <vt:lpstr>Palestinian-Israeli Conflict</vt:lpstr>
      <vt:lpstr>Sunni and Shia Division</vt:lpstr>
      <vt:lpstr>Kurdish Nationalism</vt:lpstr>
      <vt:lpstr>Kurdish Nationalism (cont.)</vt:lpstr>
      <vt:lpstr>US Presence and Interests in Southwest Asia</vt:lpstr>
      <vt:lpstr>Persian Gulf Conflict (1990-1991)</vt:lpstr>
      <vt:lpstr>US Invasion of Afghanistan (2001-2014)</vt:lpstr>
      <vt:lpstr>US Invasion of Afghanistan (2001-2014) (cont.)</vt:lpstr>
      <vt:lpstr>US Invasion of Iraq (2003-2011)</vt:lpstr>
      <vt:lpstr>The Arab 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Emmett Mullins</cp:lastModifiedBy>
  <cp:revision>4</cp:revision>
  <dcterms:modified xsi:type="dcterms:W3CDTF">2020-03-14T18:01:28Z</dcterms:modified>
</cp:coreProperties>
</file>