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snapToGrid="0" snapToObjects="1">
      <p:cViewPr varScale="1">
        <p:scale>
          <a:sx n="117" d="100"/>
          <a:sy n="117" d="100"/>
        </p:scale>
        <p:origin x="1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lstStyle>
            <a:lvl1pPr marL="0" marR="0" lvl="0" indent="0" algn="l" rtl="0">
              <a:spcBef>
                <a:spcPts val="0"/>
              </a:spcBef>
              <a:buChar char="●"/>
              <a:defRPr sz="1200" b="0" i="0" u="none" strike="noStrike" cap="none">
                <a:latin typeface="Calibri"/>
                <a:ea typeface="Calibri"/>
                <a:cs typeface="Calibri"/>
                <a:sym typeface="Calibri"/>
              </a:defRPr>
            </a:lvl1pPr>
            <a:lvl2pPr marL="457200" marR="0" lvl="1" indent="228600" algn="l" rtl="0">
              <a:spcBef>
                <a:spcPts val="0"/>
              </a:spcBef>
              <a:buChar char="○"/>
              <a:defRPr sz="1200" b="0" i="0" u="none" strike="noStrike" cap="none">
                <a:latin typeface="Calibri"/>
                <a:ea typeface="Calibri"/>
                <a:cs typeface="Calibri"/>
                <a:sym typeface="Calibri"/>
              </a:defRPr>
            </a:lvl2pPr>
            <a:lvl3pPr marL="914400" marR="0" lvl="2" indent="457200" algn="l" rtl="0">
              <a:spcBef>
                <a:spcPts val="0"/>
              </a:spcBef>
              <a:buChar char="■"/>
              <a:defRPr sz="1200" b="0" i="0" u="none" strike="noStrike" cap="none">
                <a:latin typeface="Calibri"/>
                <a:ea typeface="Calibri"/>
                <a:cs typeface="Calibri"/>
                <a:sym typeface="Calibri"/>
              </a:defRPr>
            </a:lvl3pPr>
            <a:lvl4pPr marL="1371600" marR="0" lvl="3" indent="685800" algn="l" rtl="0">
              <a:spcBef>
                <a:spcPts val="0"/>
              </a:spcBef>
              <a:buChar char="●"/>
              <a:defRPr sz="1200" b="0" i="0" u="none" strike="noStrike" cap="none">
                <a:latin typeface="Calibri"/>
                <a:ea typeface="Calibri"/>
                <a:cs typeface="Calibri"/>
                <a:sym typeface="Calibri"/>
              </a:defRPr>
            </a:lvl4pPr>
            <a:lvl5pPr marL="1828800" marR="0" lvl="4" indent="914400" algn="l" rtl="0">
              <a:spcBef>
                <a:spcPts val="0"/>
              </a:spcBef>
              <a:buChar char="○"/>
              <a:defRPr sz="1200" b="0" i="0" u="none" strike="noStrike" cap="none">
                <a:latin typeface="Calibri"/>
                <a:ea typeface="Calibri"/>
                <a:cs typeface="Calibri"/>
                <a:sym typeface="Calibri"/>
              </a:defRPr>
            </a:lvl5pPr>
            <a:lvl6pPr marL="2286000" marR="0" lvl="5" indent="1143000" algn="l" rtl="0">
              <a:spcBef>
                <a:spcPts val="0"/>
              </a:spcBef>
              <a:buChar char="■"/>
              <a:defRPr sz="1200" b="0" i="0" u="none" strike="noStrike" cap="none">
                <a:latin typeface="Calibri"/>
                <a:ea typeface="Calibri"/>
                <a:cs typeface="Calibri"/>
                <a:sym typeface="Calibri"/>
              </a:defRPr>
            </a:lvl6pPr>
            <a:lvl7pPr marL="2743200" marR="0" lvl="6" indent="1371600" algn="l" rtl="0">
              <a:spcBef>
                <a:spcPts val="0"/>
              </a:spcBef>
              <a:buChar char="●"/>
              <a:defRPr sz="1200" b="0" i="0" u="none" strike="noStrike" cap="none">
                <a:latin typeface="Calibri"/>
                <a:ea typeface="Calibri"/>
                <a:cs typeface="Calibri"/>
                <a:sym typeface="Calibri"/>
              </a:defRPr>
            </a:lvl7pPr>
            <a:lvl8pPr marL="3200400" marR="0" lvl="7" indent="1600200" algn="l" rtl="0">
              <a:spcBef>
                <a:spcPts val="0"/>
              </a:spcBef>
              <a:buChar char="○"/>
              <a:defRPr sz="1200" b="0" i="0" u="none" strike="noStrike" cap="none">
                <a:latin typeface="Calibri"/>
                <a:ea typeface="Calibri"/>
                <a:cs typeface="Calibri"/>
                <a:sym typeface="Calibri"/>
              </a:defRPr>
            </a:lvl8pPr>
            <a:lvl9pPr marL="3657600" marR="0" lvl="8" indent="1828800" algn="l" rtl="0">
              <a:spcBef>
                <a:spcPts val="0"/>
              </a:spcBef>
              <a:buChar char="■"/>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1" name="Shape 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9" name="Shape 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61" name="Shape 2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68" name="Shape 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75" name="Shape 2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82" name="Shape 2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89" name="Shape 2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96" name="Shape 2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04" name="Shape 3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54" name="Shape 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11" name="Shape 3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25" name="Shape 3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32" name="Shape 3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40" name="Shape 3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61" name="Shape 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68" name="Shape 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gradFill>
          <a:gsLst>
            <a:gs pos="0">
              <a:srgbClr val="BCC8E5"/>
            </a:gs>
            <a:gs pos="40000">
              <a:srgbClr val="B1BEE1"/>
            </a:gs>
            <a:gs pos="100000">
              <a:srgbClr val="00224B"/>
            </a:gs>
          </a:gsLst>
          <a:path path="circle">
            <a:fillToRect l="50000" t="50000" r="50000" b="50000"/>
          </a:path>
          <a:tileRect/>
        </a:gradFill>
        <a:effectLst/>
      </p:bgPr>
    </p:bg>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Trebuchet MS"/>
              <a:buNone/>
              <a:defRPr sz="4400" b="1" i="0" u="none" strike="noStrike" cap="none">
                <a:solidFill>
                  <a:srgbClr val="FFFFFF"/>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9pPr>
          </a:lstStyle>
          <a:p>
            <a:endParaRPr/>
          </a:p>
        </p:txBody>
      </p:sp>
      <p:sp>
        <p:nvSpPr>
          <p:cNvPr id="12" name="Shape 12"/>
          <p:cNvSpPr txBox="1">
            <a:spLocks noGrp="1"/>
          </p:cNvSpPr>
          <p:nvPr>
            <p:ph type="body"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700"/>
              </a:spcBef>
              <a:spcAft>
                <a:spcPts val="0"/>
              </a:spcAft>
              <a:buClr>
                <a:srgbClr val="FFFFFF"/>
              </a:buClr>
              <a:buFont typeface="Noto Sans Symbols"/>
              <a:buNone/>
              <a:defRPr sz="3200" b="0" i="0" u="none" strike="noStrike" cap="none">
                <a:solidFill>
                  <a:srgbClr val="FFFFFF"/>
                </a:solidFill>
                <a:latin typeface="Trebuchet MS"/>
                <a:ea typeface="Trebuchet MS"/>
                <a:cs typeface="Trebuchet MS"/>
                <a:sym typeface="Trebuchet MS"/>
              </a:defRPr>
            </a:lvl1pPr>
            <a:lvl2pPr marL="0" marR="0" lvl="1" indent="0" algn="ctr" rtl="0">
              <a:lnSpc>
                <a:spcPct val="100000"/>
              </a:lnSpc>
              <a:spcBef>
                <a:spcPts val="700"/>
              </a:spcBef>
              <a:spcAft>
                <a:spcPts val="0"/>
              </a:spcAft>
              <a:buClr>
                <a:srgbClr val="FFFFFF"/>
              </a:buClr>
              <a:buFont typeface="Noto Sans Symbols"/>
              <a:buNone/>
              <a:defRPr sz="3200" b="0" i="0" u="none" strike="noStrike" cap="none">
                <a:solidFill>
                  <a:srgbClr val="FFFFFF"/>
                </a:solidFill>
                <a:latin typeface="Trebuchet MS"/>
                <a:ea typeface="Trebuchet MS"/>
                <a:cs typeface="Trebuchet MS"/>
                <a:sym typeface="Trebuchet MS"/>
              </a:defRPr>
            </a:lvl2pPr>
            <a:lvl3pPr marL="0" marR="0" lvl="2" indent="0" algn="ctr" rtl="0">
              <a:lnSpc>
                <a:spcPct val="100000"/>
              </a:lnSpc>
              <a:spcBef>
                <a:spcPts val="700"/>
              </a:spcBef>
              <a:spcAft>
                <a:spcPts val="0"/>
              </a:spcAft>
              <a:buClr>
                <a:srgbClr val="FFFFFF"/>
              </a:buClr>
              <a:buFont typeface="Noto Sans Symbols"/>
              <a:buNone/>
              <a:defRPr sz="3200" b="0" i="0" u="none" strike="noStrike" cap="none">
                <a:solidFill>
                  <a:srgbClr val="FFFFFF"/>
                </a:solidFill>
                <a:latin typeface="Trebuchet MS"/>
                <a:ea typeface="Trebuchet MS"/>
                <a:cs typeface="Trebuchet MS"/>
                <a:sym typeface="Trebuchet MS"/>
              </a:defRPr>
            </a:lvl3pPr>
            <a:lvl4pPr marL="0" marR="0" lvl="3" indent="0" algn="ctr" rtl="0">
              <a:lnSpc>
                <a:spcPct val="100000"/>
              </a:lnSpc>
              <a:spcBef>
                <a:spcPts val="700"/>
              </a:spcBef>
              <a:spcAft>
                <a:spcPts val="0"/>
              </a:spcAft>
              <a:buClr>
                <a:srgbClr val="FFFFFF"/>
              </a:buClr>
              <a:buFont typeface="Noto Sans Symbols"/>
              <a:buNone/>
              <a:defRPr sz="3200" b="0" i="0" u="none" strike="noStrike" cap="none">
                <a:solidFill>
                  <a:srgbClr val="FFFFFF"/>
                </a:solidFill>
                <a:latin typeface="Trebuchet MS"/>
                <a:ea typeface="Trebuchet MS"/>
                <a:cs typeface="Trebuchet MS"/>
                <a:sym typeface="Trebuchet MS"/>
              </a:defRPr>
            </a:lvl4pPr>
            <a:lvl5pPr marL="0" marR="0" lvl="4" indent="0" algn="ctr" rtl="0">
              <a:lnSpc>
                <a:spcPct val="100000"/>
              </a:lnSpc>
              <a:spcBef>
                <a:spcPts val="700"/>
              </a:spcBef>
              <a:spcAft>
                <a:spcPts val="0"/>
              </a:spcAft>
              <a:buClr>
                <a:srgbClr val="FFFFFF"/>
              </a:buClr>
              <a:buFont typeface="Noto Sans Symbols"/>
              <a:buNone/>
              <a:defRPr sz="3200" b="0" i="0" u="none" strike="noStrike" cap="none">
                <a:solidFill>
                  <a:srgbClr val="FFFFFF"/>
                </a:solidFill>
                <a:latin typeface="Trebuchet MS"/>
                <a:ea typeface="Trebuchet MS"/>
                <a:cs typeface="Trebuchet MS"/>
                <a:sym typeface="Trebuchet MS"/>
              </a:defRPr>
            </a:lvl5pPr>
            <a:lvl6pPr marL="2651760" marR="0" lvl="5"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6pPr>
            <a:lvl7pPr marL="3108960" marR="0" lvl="6"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7pPr>
            <a:lvl8pPr marL="3566159" marR="0" lvl="7"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8pPr>
            <a:lvl9pPr marL="4023359" marR="0" lvl="8"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9pPr>
          </a:lstStyle>
          <a:p>
            <a:endParaRPr/>
          </a:p>
        </p:txBody>
      </p:sp>
      <p:sp>
        <p:nvSpPr>
          <p:cNvPr id="13" name="Shape 13"/>
          <p:cNvSpPr txBox="1">
            <a:spLocks noGrp="1"/>
          </p:cNvSpPr>
          <p:nvPr>
            <p:ph type="sldNum" idx="12"/>
          </p:nvPr>
        </p:nvSpPr>
        <p:spPr>
          <a:xfrm>
            <a:off x="8679102" y="6528117"/>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400" b="1" i="0" u="none" strike="noStrike" cap="none">
                <a:solidFill>
                  <a:srgbClr val="000000"/>
                </a:solidFill>
                <a:latin typeface="Calibri"/>
                <a:ea typeface="Calibri"/>
                <a:cs typeface="Calibri"/>
                <a:sym typeface="Calibri"/>
              </a:rPr>
              <a:t>‹#›</a:t>
            </a:fld>
            <a:endParaRPr lang="en-US" sz="1400" b="1"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74637"/>
            <a:ext cx="8229600" cy="1143001"/>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9pPr>
          </a:lstStyle>
          <a:p>
            <a:endParaRPr/>
          </a:p>
        </p:txBody>
      </p:sp>
      <p:sp>
        <p:nvSpPr>
          <p:cNvPr id="16" name="Shape 1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758951" marR="0" lvl="0" indent="-555751"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1pPr>
            <a:lvl2pPr marL="783771" marR="0" lvl="1" indent="-123371"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2pPr>
            <a:lvl3pPr marL="1219200" marR="0" lvl="2" indent="-10160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3pPr>
            <a:lvl4pPr marL="1737360" marR="0" lvl="3"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4pPr>
            <a:lvl5pPr marL="2194560" marR="0" lvl="4"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5pPr>
            <a:lvl6pPr marL="2651760" marR="0" lvl="5"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6pPr>
            <a:lvl7pPr marL="3108960" marR="0" lvl="6"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7pPr>
            <a:lvl8pPr marL="3566159" marR="0" lvl="7"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8pPr>
            <a:lvl9pPr marL="4023359" marR="0" lvl="8"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9pPr>
          </a:lstStyle>
          <a:p>
            <a:endParaRPr/>
          </a:p>
        </p:txBody>
      </p:sp>
      <p:sp>
        <p:nvSpPr>
          <p:cNvPr id="17" name="Shape 17"/>
          <p:cNvSpPr txBox="1">
            <a:spLocks noGrp="1"/>
          </p:cNvSpPr>
          <p:nvPr>
            <p:ph type="sldNum" idx="12"/>
          </p:nvPr>
        </p:nvSpPr>
        <p:spPr>
          <a:xfrm>
            <a:off x="8526702" y="6528117"/>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lank">
    <p:spTree>
      <p:nvGrpSpPr>
        <p:cNvPr id="1" name="Shape 18"/>
        <p:cNvGrpSpPr/>
        <p:nvPr/>
      </p:nvGrpSpPr>
      <p:grpSpPr>
        <a:xfrm>
          <a:off x="0" y="0"/>
          <a:ext cx="0" cy="0"/>
          <a:chOff x="0" y="0"/>
          <a:chExt cx="0" cy="0"/>
        </a:xfrm>
      </p:grpSpPr>
      <p:sp>
        <p:nvSpPr>
          <p:cNvPr id="19" name="Shape 19"/>
          <p:cNvSpPr txBox="1">
            <a:spLocks noGrp="1"/>
          </p:cNvSpPr>
          <p:nvPr>
            <p:ph type="sldNum" idx="12"/>
          </p:nvPr>
        </p:nvSpPr>
        <p:spPr>
          <a:xfrm>
            <a:off x="8526702" y="6528117"/>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wo Content">
    <p:spTree>
      <p:nvGrpSpPr>
        <p:cNvPr id="1" name="Shape 20"/>
        <p:cNvGrpSpPr/>
        <p:nvPr/>
      </p:nvGrpSpPr>
      <p:grpSpPr>
        <a:xfrm>
          <a:off x="0" y="0"/>
          <a:ext cx="0" cy="0"/>
          <a:chOff x="0" y="0"/>
          <a:chExt cx="0" cy="0"/>
        </a:xfrm>
      </p:grpSpPr>
      <p:sp>
        <p:nvSpPr>
          <p:cNvPr id="21" name="Shape 21"/>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lnSpc>
                <a:spcPct val="100000"/>
              </a:lnSpc>
              <a:spcBef>
                <a:spcPts val="600"/>
              </a:spcBef>
              <a:spcAft>
                <a:spcPts val="0"/>
              </a:spcAft>
              <a:buClr>
                <a:srgbClr val="000000"/>
              </a:buClr>
              <a:buSzPct val="100000"/>
              <a:buFont typeface="Noto Sans Symbols"/>
              <a:buChar char="●"/>
              <a:defRPr sz="2800" b="0" i="0" u="none" strike="noStrike" cap="none">
                <a:solidFill>
                  <a:srgbClr val="000000"/>
                </a:solidFill>
                <a:latin typeface="Trebuchet MS"/>
                <a:ea typeface="Trebuchet MS"/>
                <a:cs typeface="Trebuchet MS"/>
                <a:sym typeface="Trebuchet MS"/>
              </a:defRPr>
            </a:lvl1pPr>
            <a:lvl2pPr marL="790575" marR="0" lvl="1" indent="-155575" algn="l" rtl="0">
              <a:lnSpc>
                <a:spcPct val="100000"/>
              </a:lnSpc>
              <a:spcBef>
                <a:spcPts val="600"/>
              </a:spcBef>
              <a:spcAft>
                <a:spcPts val="0"/>
              </a:spcAft>
              <a:buClr>
                <a:srgbClr val="000000"/>
              </a:buClr>
              <a:buSzPct val="100000"/>
              <a:buFont typeface="Noto Sans Symbols"/>
              <a:buChar char="●"/>
              <a:defRPr sz="2800" b="0" i="0" u="none" strike="noStrike" cap="none">
                <a:solidFill>
                  <a:srgbClr val="000000"/>
                </a:solidFill>
                <a:latin typeface="Trebuchet MS"/>
                <a:ea typeface="Trebuchet MS"/>
                <a:cs typeface="Trebuchet MS"/>
                <a:sym typeface="Trebuchet MS"/>
              </a:defRPr>
            </a:lvl2pPr>
            <a:lvl3pPr marL="1234438" marR="0" lvl="2" indent="-142238" algn="l" rtl="0">
              <a:lnSpc>
                <a:spcPct val="100000"/>
              </a:lnSpc>
              <a:spcBef>
                <a:spcPts val="600"/>
              </a:spcBef>
              <a:spcAft>
                <a:spcPts val="0"/>
              </a:spcAft>
              <a:buClr>
                <a:srgbClr val="000000"/>
              </a:buClr>
              <a:buSzPct val="100000"/>
              <a:buFont typeface="Noto Sans Symbols"/>
              <a:buChar char="●"/>
              <a:defRPr sz="2800" b="0" i="0" u="none" strike="noStrike" cap="none">
                <a:solidFill>
                  <a:srgbClr val="000000"/>
                </a:solidFill>
                <a:latin typeface="Trebuchet MS"/>
                <a:ea typeface="Trebuchet MS"/>
                <a:cs typeface="Trebuchet MS"/>
                <a:sym typeface="Trebuchet MS"/>
              </a:defRPr>
            </a:lvl3pPr>
            <a:lvl4pPr marL="1727200" marR="0" lvl="3" indent="-177800" algn="l" rtl="0">
              <a:lnSpc>
                <a:spcPct val="100000"/>
              </a:lnSpc>
              <a:spcBef>
                <a:spcPts val="600"/>
              </a:spcBef>
              <a:spcAft>
                <a:spcPts val="0"/>
              </a:spcAft>
              <a:buClr>
                <a:srgbClr val="000000"/>
              </a:buClr>
              <a:buSzPct val="100000"/>
              <a:buFont typeface="Noto Sans Symbols"/>
              <a:buChar char="●"/>
              <a:defRPr sz="2800" b="0" i="0" u="none" strike="noStrike" cap="none">
                <a:solidFill>
                  <a:srgbClr val="000000"/>
                </a:solidFill>
                <a:latin typeface="Trebuchet MS"/>
                <a:ea typeface="Trebuchet MS"/>
                <a:cs typeface="Trebuchet MS"/>
                <a:sym typeface="Trebuchet MS"/>
              </a:defRPr>
            </a:lvl4pPr>
            <a:lvl5pPr marL="2184400" marR="0" lvl="4" indent="-177800" algn="l" rtl="0">
              <a:lnSpc>
                <a:spcPct val="100000"/>
              </a:lnSpc>
              <a:spcBef>
                <a:spcPts val="600"/>
              </a:spcBef>
              <a:spcAft>
                <a:spcPts val="0"/>
              </a:spcAft>
              <a:buClr>
                <a:srgbClr val="000000"/>
              </a:buClr>
              <a:buSzPct val="100000"/>
              <a:buFont typeface="Noto Sans Symbols"/>
              <a:buChar char="•"/>
              <a:defRPr sz="2800" b="0" i="0" u="none" strike="noStrike" cap="none">
                <a:solidFill>
                  <a:srgbClr val="000000"/>
                </a:solidFill>
                <a:latin typeface="Trebuchet MS"/>
                <a:ea typeface="Trebuchet MS"/>
                <a:cs typeface="Trebuchet MS"/>
                <a:sym typeface="Trebuchet MS"/>
              </a:defRPr>
            </a:lvl5pPr>
            <a:lvl6pPr marL="2651760" marR="0" lvl="5"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6pPr>
            <a:lvl7pPr marL="3108960" marR="0" lvl="6"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7pPr>
            <a:lvl8pPr marL="3566159" marR="0" lvl="7"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8pPr>
            <a:lvl9pPr marL="4023359" marR="0" lvl="8"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9pPr>
          </a:lstStyle>
          <a:p>
            <a:endParaRPr/>
          </a:p>
        </p:txBody>
      </p:sp>
      <p:sp>
        <p:nvSpPr>
          <p:cNvPr id="22" name="Shape 22"/>
          <p:cNvSpPr txBox="1">
            <a:spLocks noGrp="1"/>
          </p:cNvSpPr>
          <p:nvPr>
            <p:ph type="title"/>
          </p:nvPr>
        </p:nvSpPr>
        <p:spPr>
          <a:xfrm>
            <a:off x="457200" y="274637"/>
            <a:ext cx="8229600" cy="1143001"/>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9pPr>
          </a:lstStyle>
          <a:p>
            <a:endParaRPr/>
          </a:p>
        </p:txBody>
      </p:sp>
      <p:sp>
        <p:nvSpPr>
          <p:cNvPr id="23" name="Shape 23"/>
          <p:cNvSpPr txBox="1">
            <a:spLocks noGrp="1"/>
          </p:cNvSpPr>
          <p:nvPr>
            <p:ph type="sldNum" idx="12"/>
          </p:nvPr>
        </p:nvSpPr>
        <p:spPr>
          <a:xfrm>
            <a:off x="8526702" y="6528117"/>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mpariso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74637"/>
            <a:ext cx="8229600" cy="1143001"/>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9pPr>
          </a:lstStyle>
          <a:p>
            <a:endParaRPr/>
          </a:p>
        </p:txBody>
      </p:sp>
      <p:sp>
        <p:nvSpPr>
          <p:cNvPr id="26" name="Shape 26"/>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lnSpc>
                <a:spcPct val="100000"/>
              </a:lnSpc>
              <a:spcBef>
                <a:spcPts val="500"/>
              </a:spcBef>
              <a:spcAft>
                <a:spcPts val="0"/>
              </a:spcAft>
              <a:buClr>
                <a:srgbClr val="000000"/>
              </a:buClr>
              <a:buFont typeface="Noto Sans Symbols"/>
              <a:buNone/>
              <a:defRPr sz="2400" b="1" i="0" u="none" strike="noStrike" cap="none">
                <a:solidFill>
                  <a:srgbClr val="000000"/>
                </a:solidFill>
                <a:latin typeface="Trebuchet MS"/>
                <a:ea typeface="Trebuchet MS"/>
                <a:cs typeface="Trebuchet MS"/>
                <a:sym typeface="Trebuchet MS"/>
              </a:defRPr>
            </a:lvl1pPr>
            <a:lvl2pPr marL="0" marR="0" lvl="1" indent="0" algn="l" rtl="0">
              <a:lnSpc>
                <a:spcPct val="100000"/>
              </a:lnSpc>
              <a:spcBef>
                <a:spcPts val="500"/>
              </a:spcBef>
              <a:spcAft>
                <a:spcPts val="0"/>
              </a:spcAft>
              <a:buClr>
                <a:srgbClr val="000000"/>
              </a:buClr>
              <a:buFont typeface="Noto Sans Symbols"/>
              <a:buNone/>
              <a:defRPr sz="2400" b="1" i="0" u="none" strike="noStrike" cap="none">
                <a:solidFill>
                  <a:srgbClr val="000000"/>
                </a:solidFill>
                <a:latin typeface="Trebuchet MS"/>
                <a:ea typeface="Trebuchet MS"/>
                <a:cs typeface="Trebuchet MS"/>
                <a:sym typeface="Trebuchet MS"/>
              </a:defRPr>
            </a:lvl2pPr>
            <a:lvl3pPr marL="0" marR="0" lvl="2" indent="0" algn="l" rtl="0">
              <a:lnSpc>
                <a:spcPct val="100000"/>
              </a:lnSpc>
              <a:spcBef>
                <a:spcPts val="500"/>
              </a:spcBef>
              <a:spcAft>
                <a:spcPts val="0"/>
              </a:spcAft>
              <a:buClr>
                <a:srgbClr val="000000"/>
              </a:buClr>
              <a:buFont typeface="Noto Sans Symbols"/>
              <a:buNone/>
              <a:defRPr sz="2400" b="1" i="0" u="none" strike="noStrike" cap="none">
                <a:solidFill>
                  <a:srgbClr val="000000"/>
                </a:solidFill>
                <a:latin typeface="Trebuchet MS"/>
                <a:ea typeface="Trebuchet MS"/>
                <a:cs typeface="Trebuchet MS"/>
                <a:sym typeface="Trebuchet MS"/>
              </a:defRPr>
            </a:lvl3pPr>
            <a:lvl4pPr marL="0" marR="0" lvl="3" indent="0" algn="l" rtl="0">
              <a:lnSpc>
                <a:spcPct val="100000"/>
              </a:lnSpc>
              <a:spcBef>
                <a:spcPts val="500"/>
              </a:spcBef>
              <a:spcAft>
                <a:spcPts val="0"/>
              </a:spcAft>
              <a:buClr>
                <a:srgbClr val="000000"/>
              </a:buClr>
              <a:buFont typeface="Noto Sans Symbols"/>
              <a:buNone/>
              <a:defRPr sz="2400" b="1" i="0" u="none" strike="noStrike" cap="none">
                <a:solidFill>
                  <a:srgbClr val="000000"/>
                </a:solidFill>
                <a:latin typeface="Trebuchet MS"/>
                <a:ea typeface="Trebuchet MS"/>
                <a:cs typeface="Trebuchet MS"/>
                <a:sym typeface="Trebuchet MS"/>
              </a:defRPr>
            </a:lvl4pPr>
            <a:lvl5pPr marL="0" marR="0" lvl="4" indent="0" algn="l" rtl="0">
              <a:lnSpc>
                <a:spcPct val="100000"/>
              </a:lnSpc>
              <a:spcBef>
                <a:spcPts val="500"/>
              </a:spcBef>
              <a:spcAft>
                <a:spcPts val="0"/>
              </a:spcAft>
              <a:buClr>
                <a:srgbClr val="000000"/>
              </a:buClr>
              <a:buFont typeface="Noto Sans Symbols"/>
              <a:buNone/>
              <a:defRPr sz="2400" b="1" i="0" u="none" strike="noStrike" cap="none">
                <a:solidFill>
                  <a:srgbClr val="000000"/>
                </a:solidFill>
                <a:latin typeface="Trebuchet MS"/>
                <a:ea typeface="Trebuchet MS"/>
                <a:cs typeface="Trebuchet MS"/>
                <a:sym typeface="Trebuchet MS"/>
              </a:defRPr>
            </a:lvl5pPr>
            <a:lvl6pPr marL="2651760" marR="0" lvl="5"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6pPr>
            <a:lvl7pPr marL="3108960" marR="0" lvl="6"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7pPr>
            <a:lvl8pPr marL="3566159" marR="0" lvl="7"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8pPr>
            <a:lvl9pPr marL="4023359" marR="0" lvl="8"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9pPr>
          </a:lstStyle>
          <a:p>
            <a:endParaRPr/>
          </a:p>
        </p:txBody>
      </p:sp>
      <p:sp>
        <p:nvSpPr>
          <p:cNvPr id="27" name="Shape 27"/>
          <p:cNvSpPr txBox="1">
            <a:spLocks noGrp="1"/>
          </p:cNvSpPr>
          <p:nvPr>
            <p:ph type="body" idx="2"/>
          </p:nvPr>
        </p:nvSpPr>
        <p:spPr>
          <a:xfrm>
            <a:off x="4645025" y="1535112"/>
            <a:ext cx="4041774" cy="639763"/>
          </a:xfrm>
          <a:prstGeom prst="rect">
            <a:avLst/>
          </a:prstGeom>
          <a:noFill/>
          <a:ln>
            <a:noFill/>
          </a:ln>
        </p:spPr>
        <p:txBody>
          <a:bodyPr lIns="91425" tIns="91425" rIns="91425" bIns="91425" anchor="b" anchorCtr="0"/>
          <a:lstStyle>
            <a:lvl1pPr marL="758951" marR="0" lvl="0" indent="-555751"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1pPr>
            <a:lvl2pPr marL="783771" marR="0" lvl="1" indent="-123371"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2pPr>
            <a:lvl3pPr marL="1219200" marR="0" lvl="2" indent="-10160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3pPr>
            <a:lvl4pPr marL="1737360" marR="0" lvl="3"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4pPr>
            <a:lvl5pPr marL="2194560" marR="0" lvl="4"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5pPr>
            <a:lvl6pPr marL="2651760" marR="0" lvl="5"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6pPr>
            <a:lvl7pPr marL="3108960" marR="0" lvl="6"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7pPr>
            <a:lvl8pPr marL="3566159" marR="0" lvl="7"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8pPr>
            <a:lvl9pPr marL="4023359" marR="0" lvl="8"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9pPr>
          </a:lstStyle>
          <a:p>
            <a:endParaRPr/>
          </a:p>
        </p:txBody>
      </p:sp>
      <p:sp>
        <p:nvSpPr>
          <p:cNvPr id="28" name="Shape 28"/>
          <p:cNvSpPr txBox="1">
            <a:spLocks noGrp="1"/>
          </p:cNvSpPr>
          <p:nvPr>
            <p:ph type="sldNum" idx="12"/>
          </p:nvPr>
        </p:nvSpPr>
        <p:spPr>
          <a:xfrm>
            <a:off x="8526702" y="6528117"/>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30980"/>
          </a:schemeClr>
        </a:solidFill>
        <a:effectLst/>
      </p:bgPr>
    </p:bg>
    <p:spTree>
      <p:nvGrpSpPr>
        <p:cNvPr id="1" name="Shape 5"/>
        <p:cNvGrpSpPr/>
        <p:nvPr/>
      </p:nvGrpSpPr>
      <p:grpSpPr>
        <a:xfrm>
          <a:off x="0" y="0"/>
          <a:ext cx="0" cy="0"/>
          <a:chOff x="0" y="0"/>
          <a:chExt cx="0" cy="0"/>
        </a:xfrm>
      </p:grpSpPr>
      <p:sp>
        <p:nvSpPr>
          <p:cNvPr id="6" name="Shape 6"/>
          <p:cNvSpPr/>
          <p:nvPr/>
        </p:nvSpPr>
        <p:spPr>
          <a:xfrm>
            <a:off x="0" y="6477000"/>
            <a:ext cx="9144000" cy="381000"/>
          </a:xfrm>
          <a:prstGeom prst="rect">
            <a:avLst/>
          </a:prstGeom>
          <a:gradFill>
            <a:gsLst>
              <a:gs pos="0">
                <a:srgbClr val="2E5E97"/>
              </a:gs>
              <a:gs pos="80000">
                <a:srgbClr val="3C7BC7"/>
              </a:gs>
              <a:gs pos="100000">
                <a:srgbClr val="3A7CCA"/>
              </a:gs>
            </a:gsLst>
            <a:lin ang="16200000" scaled="0"/>
          </a:gradFill>
          <a:ln>
            <a:noFill/>
          </a:ln>
          <a:effectLst>
            <a:outerShdw blurRad="38100" dist="23000" dir="5400000" rotWithShape="0">
              <a:srgbClr val="000000">
                <a:alpha val="34901"/>
              </a:srgbClr>
            </a:outerShdw>
          </a:effectLst>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Font typeface="Trebuchet MS"/>
              <a:buNone/>
            </a:pPr>
            <a:endParaRPr sz="1800" b="0" i="0" u="none" strike="noStrike" cap="none">
              <a:solidFill>
                <a:srgbClr val="000000"/>
              </a:solidFill>
              <a:latin typeface="Helvetica Neue"/>
              <a:ea typeface="Helvetica Neue"/>
              <a:cs typeface="Helvetica Neue"/>
              <a:sym typeface="Helvetica Neue"/>
            </a:endParaRPr>
          </a:p>
        </p:txBody>
      </p:sp>
      <p:sp>
        <p:nvSpPr>
          <p:cNvPr id="7" name="Shape 7"/>
          <p:cNvSpPr txBox="1">
            <a:spLocks noGrp="1"/>
          </p:cNvSpPr>
          <p:nvPr>
            <p:ph type="title"/>
          </p:nvPr>
        </p:nvSpPr>
        <p:spPr>
          <a:xfrm>
            <a:off x="457200" y="274637"/>
            <a:ext cx="8229600" cy="1143001"/>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9pPr>
          </a:lstStyle>
          <a:p>
            <a:endParaRPr/>
          </a:p>
        </p:txBody>
      </p:sp>
      <p:sp>
        <p:nvSpPr>
          <p:cNvPr id="8" name="Shape 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758951" marR="0" lvl="0" indent="-555751"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1pPr>
            <a:lvl2pPr marL="783771" marR="0" lvl="1" indent="-123371"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2pPr>
            <a:lvl3pPr marL="1219200" marR="0" lvl="2" indent="-10160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3pPr>
            <a:lvl4pPr marL="1737360" marR="0" lvl="3"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4pPr>
            <a:lvl5pPr marL="2194560" marR="0" lvl="4"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5pPr>
            <a:lvl6pPr marL="2651760" marR="0" lvl="5"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6pPr>
            <a:lvl7pPr marL="3108960" marR="0" lvl="6"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7pPr>
            <a:lvl8pPr marL="3566159" marR="0" lvl="7"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8pPr>
            <a:lvl9pPr marL="4023359" marR="0" lvl="8"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9pPr>
          </a:lstStyle>
          <a:p>
            <a:endParaRPr/>
          </a:p>
        </p:txBody>
      </p:sp>
      <p:sp>
        <p:nvSpPr>
          <p:cNvPr id="9" name="Shape 9"/>
          <p:cNvSpPr txBox="1">
            <a:spLocks noGrp="1"/>
          </p:cNvSpPr>
          <p:nvPr>
            <p:ph type="sldNum" idx="12"/>
          </p:nvPr>
        </p:nvSpPr>
        <p:spPr>
          <a:xfrm>
            <a:off x="8526702" y="6528117"/>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a:t>
            </a:fld>
            <a:endParaRPr lang="en-US" sz="1400" b="1"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ppt/slides/slide2.x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ppt/slides/slide39.xml" TargetMode="External"/><Relationship Id="rId3" Type="http://schemas.openxmlformats.org/officeDocument/2006/relationships/image" Target="../media/image3.png"/><Relationship Id="rId7" Type="http://schemas.openxmlformats.org/officeDocument/2006/relationships/hyperlink" Target="http://ppt/slides/slide29.x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ppt/slides/slide22.xml" TargetMode="External"/><Relationship Id="rId5" Type="http://schemas.openxmlformats.org/officeDocument/2006/relationships/hyperlink" Target="http://ppt/slides/slide16.xml" TargetMode="External"/><Relationship Id="rId4" Type="http://schemas.openxmlformats.org/officeDocument/2006/relationships/hyperlink" Target="http://ppt/slides/slide3.x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ppt/slides/slide2.x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ppt/slides/slide2.x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ppt/slides/slide2.xm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ppt/slides/slide2.xm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30980"/>
          </a:schemeClr>
        </a:solidFill>
        <a:effectLst/>
      </p:bgPr>
    </p:bg>
    <p:spTree>
      <p:nvGrpSpPr>
        <p:cNvPr id="1" name="Shape 32"/>
        <p:cNvGrpSpPr/>
        <p:nvPr/>
      </p:nvGrpSpPr>
      <p:grpSpPr>
        <a:xfrm>
          <a:off x="0" y="0"/>
          <a:ext cx="0" cy="0"/>
          <a:chOff x="0" y="0"/>
          <a:chExt cx="0" cy="0"/>
        </a:xfrm>
      </p:grpSpPr>
      <p:pic>
        <p:nvPicPr>
          <p:cNvPr id="33" name="Shape 3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376" y="0"/>
            <a:ext cx="9141247" cy="6486567"/>
          </a:xfrm>
          <a:prstGeom prst="rect">
            <a:avLst/>
          </a:prstGeom>
          <a:noFill/>
          <a:ln>
            <a:noFill/>
          </a:ln>
        </p:spPr>
      </p:pic>
      <p:sp>
        <p:nvSpPr>
          <p:cNvPr id="34" name="Shape 34"/>
          <p:cNvSpPr/>
          <p:nvPr/>
        </p:nvSpPr>
        <p:spPr>
          <a:xfrm>
            <a:off x="1377" y="4916912"/>
            <a:ext cx="9141245" cy="1569656"/>
          </a:xfrm>
          <a:prstGeom prst="rect">
            <a:avLst/>
          </a:prstGeom>
          <a:solidFill>
            <a:srgbClr val="DCE6F2">
              <a:alpha val="17647"/>
            </a:srgbClr>
          </a:solidFill>
          <a:ln>
            <a:noFill/>
          </a:ln>
        </p:spPr>
        <p:txBody>
          <a:bodyPr lIns="45700" tIns="45700" rIns="45700" bIns="45700" anchor="t" anchorCtr="0">
            <a:noAutofit/>
          </a:bodyPr>
          <a:lstStyle/>
          <a:p>
            <a:pPr marL="0" marR="0" lvl="0" indent="0" algn="r" rtl="0">
              <a:lnSpc>
                <a:spcPct val="100000"/>
              </a:lnSpc>
              <a:spcBef>
                <a:spcPts val="0"/>
              </a:spcBef>
              <a:spcAft>
                <a:spcPts val="0"/>
              </a:spcAft>
              <a:buClr>
                <a:srgbClr val="FFFFFF"/>
              </a:buClr>
              <a:buSzPct val="25000"/>
              <a:buFont typeface="Trebuchet MS"/>
              <a:buNone/>
            </a:pPr>
            <a:r>
              <a:rPr lang="en-US" sz="3200" b="0" i="0" u="none" strike="noStrike" cap="none">
                <a:solidFill>
                  <a:srgbClr val="FFFFFF"/>
                </a:solidFill>
                <a:latin typeface="Trebuchet MS"/>
                <a:ea typeface="Trebuchet MS"/>
                <a:cs typeface="Trebuchet MS"/>
                <a:sym typeface="Trebuchet MS"/>
              </a:rPr>
              <a:t>Chapter 5:</a:t>
            </a:r>
          </a:p>
          <a:p>
            <a:pPr marL="0" marR="0" lvl="0" indent="0" algn="r" rtl="0">
              <a:lnSpc>
                <a:spcPct val="100000"/>
              </a:lnSpc>
              <a:spcBef>
                <a:spcPts val="0"/>
              </a:spcBef>
              <a:spcAft>
                <a:spcPts val="0"/>
              </a:spcAft>
              <a:buClr>
                <a:srgbClr val="FFFFFF"/>
              </a:buClr>
              <a:buSzPct val="25000"/>
              <a:buFont typeface="Trebuchet MS"/>
              <a:buNone/>
            </a:pPr>
            <a:r>
              <a:rPr lang="en-US" sz="3200" b="0" i="0" u="none" strike="noStrike" cap="none">
                <a:solidFill>
                  <a:srgbClr val="FFFFFF"/>
                </a:solidFill>
                <a:latin typeface="Trebuchet MS"/>
                <a:ea typeface="Trebuchet MS"/>
                <a:cs typeface="Trebuchet MS"/>
                <a:sym typeface="Trebuchet MS"/>
              </a:rPr>
              <a:t>Kingdom of Saudi Arabia</a:t>
            </a:r>
          </a:p>
          <a:p>
            <a:pPr marL="0" marR="0" lvl="0" indent="0" algn="r" rtl="0">
              <a:lnSpc>
                <a:spcPct val="100000"/>
              </a:lnSpc>
              <a:spcBef>
                <a:spcPts val="0"/>
              </a:spcBef>
              <a:spcAft>
                <a:spcPts val="0"/>
              </a:spcAft>
              <a:buClr>
                <a:srgbClr val="FFFFFF"/>
              </a:buClr>
              <a:buSzPct val="25000"/>
              <a:buFont typeface="Trebuchet MS"/>
              <a:buNone/>
            </a:pPr>
            <a:r>
              <a:rPr lang="en-US" sz="3200" b="0" i="0" u="none" strike="noStrike" cap="none">
                <a:solidFill>
                  <a:srgbClr val="FFFFFF"/>
                </a:solidFill>
                <a:latin typeface="Trebuchet MS"/>
                <a:ea typeface="Trebuchet MS"/>
                <a:cs typeface="Trebuchet MS"/>
                <a:sym typeface="Trebuchet MS"/>
              </a:rPr>
              <a:t>STUDY PRESENTATION</a:t>
            </a:r>
          </a:p>
        </p:txBody>
      </p:sp>
      <p:sp>
        <p:nvSpPr>
          <p:cNvPr id="35" name="Shape 35"/>
          <p:cNvSpPr/>
          <p:nvPr/>
        </p:nvSpPr>
        <p:spPr>
          <a:xfrm>
            <a:off x="7543800" y="6545789"/>
            <a:ext cx="1600199" cy="226983"/>
          </a:xfrm>
          <a:prstGeom prst="rect">
            <a:avLst/>
          </a:prstGeom>
          <a:noFill/>
          <a:ln>
            <a:noFill/>
          </a:ln>
        </p:spPr>
        <p:txBody>
          <a:bodyPr lIns="45700" tIns="45700" rIns="45700" bIns="45700" anchor="t" anchorCtr="0">
            <a:noAutofit/>
          </a:bodyPr>
          <a:lstStyle/>
          <a:p>
            <a:pPr marL="0" marR="0" lvl="0" indent="0" algn="r" rtl="0">
              <a:lnSpc>
                <a:spcPct val="100000"/>
              </a:lnSpc>
              <a:spcBef>
                <a:spcPts val="0"/>
              </a:spcBef>
              <a:spcAft>
                <a:spcPts val="0"/>
              </a:spcAft>
              <a:buClr>
                <a:srgbClr val="FFFFFF"/>
              </a:buClr>
              <a:buSzPct val="25000"/>
              <a:buFont typeface="Arial"/>
              <a:buNone/>
            </a:pPr>
            <a:r>
              <a:rPr lang="en-US" sz="1000" b="0" i="0" u="none" strike="noStrike" cap="none">
                <a:solidFill>
                  <a:srgbClr val="FFFFFF"/>
                </a:solidFill>
                <a:latin typeface="Arial"/>
                <a:ea typeface="Arial"/>
                <a:cs typeface="Arial"/>
                <a:sym typeface="Arial"/>
              </a:rPr>
              <a:t>© 2020 </a:t>
            </a:r>
            <a:r>
              <a:rPr lang="en-US" sz="1000" b="0" i="0" u="none" strike="noStrike" cap="none" dirty="0">
                <a:solidFill>
                  <a:srgbClr val="FFFFFF"/>
                </a:solidFill>
                <a:latin typeface="Arial"/>
                <a:ea typeface="Arial"/>
                <a:cs typeface="Arial"/>
                <a:sym typeface="Arial"/>
              </a:rPr>
              <a:t>Clairmont Press</a:t>
            </a:r>
          </a:p>
        </p:txBody>
      </p:sp>
      <p:pic>
        <p:nvPicPr>
          <p:cNvPr id="36" name="Shape 36"/>
          <p:cNvPicPr preferRelativeResize="0"/>
          <p:nvPr/>
        </p:nvPicPr>
        <p:blipFill rotWithShape="1">
          <a:blip r:embed="rId4">
            <a:alphaModFix/>
          </a:blip>
          <a:srcRect/>
          <a:stretch/>
        </p:blipFill>
        <p:spPr>
          <a:xfrm>
            <a:off x="236305" y="381141"/>
            <a:ext cx="5476125" cy="140482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p:tgtEl>
                                          <p:spTgt spid="3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0" y="0"/>
            <a:ext cx="9144000" cy="1143001"/>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Natural Resources of Saudi Arabia</a:t>
            </a:r>
          </a:p>
        </p:txBody>
      </p:sp>
      <p:sp>
        <p:nvSpPr>
          <p:cNvPr id="100" name="Shape 100"/>
          <p:cNvSpPr txBox="1">
            <a:spLocks noGrp="1"/>
          </p:cNvSpPr>
          <p:nvPr>
            <p:ph type="body" idx="1"/>
          </p:nvPr>
        </p:nvSpPr>
        <p:spPr>
          <a:xfrm>
            <a:off x="457200" y="1432874"/>
            <a:ext cx="8229600" cy="4995357"/>
          </a:xfrm>
          <a:prstGeom prst="rect">
            <a:avLst/>
          </a:prstGeom>
          <a:noFill/>
          <a:ln>
            <a:noFill/>
          </a:ln>
        </p:spPr>
        <p:txBody>
          <a:bodyPr lIns="45700" tIns="45700" rIns="45700" bIns="45700" anchor="t" anchorCtr="0">
            <a:noAutofit/>
          </a:bodyPr>
          <a:lstStyle/>
          <a:p>
            <a:pPr marL="667877" marR="0" lvl="0" indent="-667877" algn="l" rtl="0">
              <a:lnSpc>
                <a:spcPct val="80000"/>
              </a:lnSpc>
              <a:spcBef>
                <a:spcPts val="0"/>
              </a:spcBef>
              <a:spcAft>
                <a:spcPts val="0"/>
              </a:spcAft>
              <a:buClr>
                <a:srgbClr val="000000"/>
              </a:buClr>
              <a:buSzPct val="100000"/>
              <a:buFont typeface="Noto Sans Symbols"/>
              <a:buChar char="●"/>
            </a:pPr>
            <a:r>
              <a:rPr lang="en-US" sz="3300" b="0" i="0" u="none" strike="noStrike" cap="none">
                <a:solidFill>
                  <a:srgbClr val="000000"/>
                </a:solidFill>
                <a:latin typeface="Trebuchet MS"/>
                <a:ea typeface="Trebuchet MS"/>
                <a:cs typeface="Trebuchet MS"/>
                <a:sym typeface="Trebuchet MS"/>
              </a:rPr>
              <a:t>Oil, or petroleum, is the most important resource in the country.</a:t>
            </a:r>
          </a:p>
          <a:p>
            <a:pPr marL="1128126" marR="0" lvl="2" indent="-670926" algn="l" rtl="0">
              <a:lnSpc>
                <a:spcPct val="80000"/>
              </a:lnSpc>
              <a:spcBef>
                <a:spcPts val="600"/>
              </a:spcBef>
              <a:spcAft>
                <a:spcPts val="0"/>
              </a:spcAft>
              <a:buClr>
                <a:srgbClr val="000000"/>
              </a:buClr>
              <a:buSzPct val="100000"/>
              <a:buFont typeface="Arial"/>
              <a:buChar char="•"/>
            </a:pPr>
            <a:r>
              <a:rPr lang="en-US" sz="3300"/>
              <a:t>Saudi Arabia</a:t>
            </a:r>
            <a:r>
              <a:rPr lang="en-US" sz="3300" b="0" i="0" u="none" strike="noStrike" cap="none">
                <a:solidFill>
                  <a:srgbClr val="000000"/>
                </a:solidFill>
                <a:latin typeface="Trebuchet MS"/>
                <a:ea typeface="Trebuchet MS"/>
                <a:cs typeface="Trebuchet MS"/>
                <a:sym typeface="Trebuchet MS"/>
              </a:rPr>
              <a:t> has the world’s largest oil reserves and is one of the largest producers of oil in the world.</a:t>
            </a:r>
          </a:p>
          <a:p>
            <a:pPr marL="667877" marR="0" lvl="0" indent="-667877" algn="l" rtl="0">
              <a:lnSpc>
                <a:spcPct val="80000"/>
              </a:lnSpc>
              <a:spcBef>
                <a:spcPts val="600"/>
              </a:spcBef>
              <a:spcAft>
                <a:spcPts val="0"/>
              </a:spcAft>
              <a:buClr>
                <a:srgbClr val="000000"/>
              </a:buClr>
              <a:buSzPct val="100000"/>
              <a:buFont typeface="Noto Sans Symbols"/>
              <a:buChar char="●"/>
            </a:pPr>
            <a:r>
              <a:rPr lang="en-US" sz="3300" b="0" i="0" u="none" strike="noStrike" cap="none">
                <a:solidFill>
                  <a:srgbClr val="000000"/>
                </a:solidFill>
                <a:latin typeface="Trebuchet MS"/>
                <a:ea typeface="Trebuchet MS"/>
                <a:cs typeface="Trebuchet MS"/>
                <a:sym typeface="Trebuchet MS"/>
              </a:rPr>
              <a:t>Other resources include iron ore, gold, limestone, gypsum, copper, and sand.</a:t>
            </a:r>
          </a:p>
        </p:txBody>
      </p:sp>
      <p:sp>
        <p:nvSpPr>
          <p:cNvPr id="101" name="Shape 101"/>
          <p:cNvSpPr txBox="1">
            <a:spLocks noGrp="1"/>
          </p:cNvSpPr>
          <p:nvPr>
            <p:ph type="sldNum" idx="12"/>
          </p:nvPr>
        </p:nvSpPr>
        <p:spPr>
          <a:xfrm>
            <a:off x="8526702" y="6528117"/>
            <a:ext cx="31249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10</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0" y="-814"/>
            <a:ext cx="9144000" cy="958903"/>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100" b="1" i="0" u="none" strike="noStrike" cap="none">
                <a:solidFill>
                  <a:srgbClr val="000000"/>
                </a:solidFill>
                <a:latin typeface="Trebuchet MS"/>
                <a:ea typeface="Trebuchet MS"/>
                <a:cs typeface="Trebuchet MS"/>
                <a:sym typeface="Trebuchet MS"/>
              </a:rPr>
              <a:t>Environmental Issues in Saudi Arabia</a:t>
            </a:r>
          </a:p>
        </p:txBody>
      </p:sp>
      <p:sp>
        <p:nvSpPr>
          <p:cNvPr id="107" name="Shape 107"/>
          <p:cNvSpPr txBox="1">
            <a:spLocks noGrp="1"/>
          </p:cNvSpPr>
          <p:nvPr>
            <p:ph type="body" idx="1"/>
          </p:nvPr>
        </p:nvSpPr>
        <p:spPr>
          <a:xfrm>
            <a:off x="457200" y="958088"/>
            <a:ext cx="8229600" cy="5570026"/>
          </a:xfrm>
          <a:prstGeom prst="rect">
            <a:avLst/>
          </a:prstGeom>
          <a:noFill/>
          <a:ln>
            <a:noFill/>
          </a:ln>
        </p:spPr>
        <p:txBody>
          <a:bodyPr lIns="45700" tIns="45700" rIns="45700" bIns="45700" anchor="t" anchorCtr="0">
            <a:noAutofit/>
          </a:bodyPr>
          <a:lstStyle/>
          <a:p>
            <a:pPr marL="705824" marR="0" lvl="0" indent="-705824" algn="l" rtl="0">
              <a:lnSpc>
                <a:spcPct val="80000"/>
              </a:lnSpc>
              <a:spcBef>
                <a:spcPts val="0"/>
              </a:spcBef>
              <a:spcAft>
                <a:spcPts val="0"/>
              </a:spcAft>
              <a:buClr>
                <a:srgbClr val="000000"/>
              </a:buClr>
              <a:buSzPct val="99600"/>
              <a:buFont typeface="Noto Sans Symbols"/>
              <a:buChar char="●"/>
            </a:pPr>
            <a:r>
              <a:rPr lang="en-US" sz="2490" b="0" i="0" u="none" strike="noStrike" cap="none">
                <a:solidFill>
                  <a:srgbClr val="000000"/>
                </a:solidFill>
                <a:latin typeface="Trebuchet MS"/>
                <a:ea typeface="Trebuchet MS"/>
                <a:cs typeface="Trebuchet MS"/>
                <a:sym typeface="Trebuchet MS"/>
              </a:rPr>
              <a:t>A major environmental issue for this country is the scarcity of fresh water.</a:t>
            </a:r>
          </a:p>
          <a:p>
            <a:pPr marL="1166073" marR="0" lvl="2" indent="-708873" algn="l" rtl="0">
              <a:lnSpc>
                <a:spcPct val="80000"/>
              </a:lnSpc>
              <a:spcBef>
                <a:spcPts val="600"/>
              </a:spcBef>
              <a:spcAft>
                <a:spcPts val="0"/>
              </a:spcAft>
              <a:buClr>
                <a:srgbClr val="000000"/>
              </a:buClr>
              <a:buSzPct val="99600"/>
              <a:buFont typeface="Arial"/>
              <a:buChar char="•"/>
            </a:pPr>
            <a:r>
              <a:rPr lang="en-US" sz="2490" b="0" i="0" u="none" strike="noStrike" cap="none">
                <a:solidFill>
                  <a:srgbClr val="000000"/>
                </a:solidFill>
                <a:latin typeface="Trebuchet MS"/>
                <a:ea typeface="Trebuchet MS"/>
                <a:cs typeface="Trebuchet MS"/>
                <a:sym typeface="Trebuchet MS"/>
              </a:rPr>
              <a:t>The people of Saudi Arabia have heavily invested in </a:t>
            </a:r>
            <a:r>
              <a:rPr lang="en-US" sz="2490" b="1" i="0" u="none" strike="noStrike" cap="none">
                <a:solidFill>
                  <a:srgbClr val="000000"/>
                </a:solidFill>
                <a:latin typeface="Trebuchet MS"/>
                <a:ea typeface="Trebuchet MS"/>
                <a:cs typeface="Trebuchet MS"/>
                <a:sym typeface="Trebuchet MS"/>
              </a:rPr>
              <a:t>desalination</a:t>
            </a:r>
            <a:r>
              <a:rPr lang="en-US" sz="2490" b="0" i="0" u="none" strike="noStrike" cap="none">
                <a:solidFill>
                  <a:srgbClr val="000000"/>
                </a:solidFill>
                <a:latin typeface="Trebuchet MS"/>
                <a:ea typeface="Trebuchet MS"/>
                <a:cs typeface="Trebuchet MS"/>
                <a:sym typeface="Trebuchet MS"/>
              </a:rPr>
              <a:t>, or the process of removing salt and other minerals from salt water so it can be used for farming and drinking.</a:t>
            </a:r>
          </a:p>
          <a:p>
            <a:pPr marL="1166073" marR="0" lvl="2" indent="-708873" algn="l" rtl="0">
              <a:lnSpc>
                <a:spcPct val="80000"/>
              </a:lnSpc>
              <a:spcBef>
                <a:spcPts val="600"/>
              </a:spcBef>
              <a:spcAft>
                <a:spcPts val="0"/>
              </a:spcAft>
              <a:buClr>
                <a:srgbClr val="000000"/>
              </a:buClr>
              <a:buSzPct val="99600"/>
              <a:buFont typeface="Arial"/>
              <a:buChar char="•"/>
            </a:pPr>
            <a:r>
              <a:rPr lang="en-US" sz="2490" b="0" i="0" u="none" strike="noStrike" cap="none">
                <a:solidFill>
                  <a:srgbClr val="000000"/>
                </a:solidFill>
                <a:latin typeface="Trebuchet MS"/>
                <a:ea typeface="Trebuchet MS"/>
                <a:cs typeface="Trebuchet MS"/>
                <a:sym typeface="Trebuchet MS"/>
              </a:rPr>
              <a:t>While this seems like the perfect solution, it can also lead to the death of sea life </a:t>
            </a:r>
            <a:r>
              <a:rPr lang="en-US" sz="2490"/>
              <a:t>by</a:t>
            </a:r>
            <a:r>
              <a:rPr lang="en-US" sz="2490" b="0" i="0" u="none" strike="noStrike" cap="none">
                <a:solidFill>
                  <a:srgbClr val="000000"/>
                </a:solidFill>
                <a:latin typeface="Trebuchet MS"/>
                <a:ea typeface="Trebuchet MS"/>
                <a:cs typeface="Trebuchet MS"/>
                <a:sym typeface="Trebuchet MS"/>
              </a:rPr>
              <a:t> increasing salt levels in the water nearby.</a:t>
            </a:r>
          </a:p>
          <a:p>
            <a:pPr marL="1166073" marR="0" lvl="2" indent="-708873" algn="l" rtl="0">
              <a:lnSpc>
                <a:spcPct val="80000"/>
              </a:lnSpc>
              <a:spcBef>
                <a:spcPts val="600"/>
              </a:spcBef>
              <a:spcAft>
                <a:spcPts val="0"/>
              </a:spcAft>
              <a:buClr>
                <a:srgbClr val="000000"/>
              </a:buClr>
              <a:buSzPct val="99600"/>
              <a:buFont typeface="Arial"/>
              <a:buChar char="•"/>
            </a:pPr>
            <a:r>
              <a:rPr lang="en-US" sz="2490" b="0" i="0" u="none" strike="noStrike" cap="none">
                <a:solidFill>
                  <a:srgbClr val="000000"/>
                </a:solidFill>
                <a:latin typeface="Trebuchet MS"/>
                <a:ea typeface="Trebuchet MS"/>
                <a:cs typeface="Trebuchet MS"/>
                <a:sym typeface="Trebuchet MS"/>
              </a:rPr>
              <a:t>It</a:t>
            </a:r>
            <a:r>
              <a:rPr lang="en-US" sz="2490"/>
              <a:t>’</a:t>
            </a:r>
            <a:r>
              <a:rPr lang="en-US" sz="2490" b="0" i="0" u="none" strike="noStrike" cap="none">
                <a:solidFill>
                  <a:srgbClr val="000000"/>
                </a:solidFill>
                <a:latin typeface="Trebuchet MS"/>
                <a:ea typeface="Trebuchet MS"/>
                <a:cs typeface="Trebuchet MS"/>
                <a:sym typeface="Trebuchet MS"/>
              </a:rPr>
              <a:t>s also very expensive, requiring a lot of energy.</a:t>
            </a:r>
          </a:p>
          <a:p>
            <a:pPr marL="705824" marR="0" lvl="0" indent="-705824" algn="l" rtl="0">
              <a:lnSpc>
                <a:spcPct val="80000"/>
              </a:lnSpc>
              <a:spcBef>
                <a:spcPts val="600"/>
              </a:spcBef>
              <a:spcAft>
                <a:spcPts val="0"/>
              </a:spcAft>
              <a:buClr>
                <a:srgbClr val="000000"/>
              </a:buClr>
              <a:buSzPct val="99600"/>
              <a:buFont typeface="Noto Sans Symbols"/>
              <a:buChar char="●"/>
            </a:pPr>
            <a:r>
              <a:rPr lang="en-US" sz="2490" b="1" i="0" u="none" strike="noStrike" cap="none">
                <a:solidFill>
                  <a:srgbClr val="000000"/>
                </a:solidFill>
                <a:latin typeface="Trebuchet MS"/>
                <a:ea typeface="Trebuchet MS"/>
                <a:cs typeface="Trebuchet MS"/>
                <a:sym typeface="Trebuchet MS"/>
              </a:rPr>
              <a:t>Desertification</a:t>
            </a:r>
            <a:r>
              <a:rPr lang="en-US" sz="2490" b="0" i="0" u="none" strike="noStrike" cap="none">
                <a:solidFill>
                  <a:srgbClr val="000000"/>
                </a:solidFill>
                <a:latin typeface="Trebuchet MS"/>
                <a:ea typeface="Trebuchet MS"/>
                <a:cs typeface="Trebuchet MS"/>
                <a:sym typeface="Trebuchet MS"/>
              </a:rPr>
              <a:t>, or the expansion of deserts, also threatens the land that can be used for agriculture.</a:t>
            </a:r>
          </a:p>
          <a:p>
            <a:pPr marL="705824" marR="0" lvl="0" indent="-705824" algn="l" rtl="0">
              <a:lnSpc>
                <a:spcPct val="80000"/>
              </a:lnSpc>
              <a:spcBef>
                <a:spcPts val="600"/>
              </a:spcBef>
              <a:spcAft>
                <a:spcPts val="0"/>
              </a:spcAft>
              <a:buClr>
                <a:srgbClr val="000000"/>
              </a:buClr>
              <a:buSzPct val="99600"/>
              <a:buFont typeface="Noto Sans Symbols"/>
              <a:buChar char="●"/>
            </a:pPr>
            <a:r>
              <a:rPr lang="en-US" sz="2490" b="0" i="0" u="none" strike="noStrike" cap="none">
                <a:solidFill>
                  <a:srgbClr val="000000"/>
                </a:solidFill>
                <a:latin typeface="Trebuchet MS"/>
                <a:ea typeface="Trebuchet MS"/>
                <a:cs typeface="Trebuchet MS"/>
                <a:sym typeface="Trebuchet MS"/>
              </a:rPr>
              <a:t>Oil spills along the eastern coast, where oil reserves are located, can cause massive environmental damage to plants and animals. </a:t>
            </a:r>
          </a:p>
        </p:txBody>
      </p:sp>
      <p:sp>
        <p:nvSpPr>
          <p:cNvPr id="108" name="Shape 108"/>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11</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0" y="-814"/>
            <a:ext cx="9144000" cy="958903"/>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Impact of Location</a:t>
            </a:r>
          </a:p>
        </p:txBody>
      </p:sp>
      <p:sp>
        <p:nvSpPr>
          <p:cNvPr id="114" name="Shape 114"/>
          <p:cNvSpPr txBox="1">
            <a:spLocks noGrp="1"/>
          </p:cNvSpPr>
          <p:nvPr>
            <p:ph type="body" idx="1"/>
          </p:nvPr>
        </p:nvSpPr>
        <p:spPr>
          <a:xfrm>
            <a:off x="457200" y="958088"/>
            <a:ext cx="8229600" cy="5570026"/>
          </a:xfrm>
          <a:prstGeom prst="rect">
            <a:avLst/>
          </a:prstGeom>
          <a:noFill/>
          <a:ln>
            <a:noFill/>
          </a:ln>
        </p:spPr>
        <p:txBody>
          <a:bodyPr lIns="45700" tIns="45700" rIns="45700" bIns="45700" anchor="t" anchorCtr="0">
            <a:noAutofit/>
          </a:bodyPr>
          <a:lstStyle/>
          <a:p>
            <a:pPr marL="705824" marR="0" lvl="0" indent="-705824" algn="l" rtl="0">
              <a:lnSpc>
                <a:spcPct val="80000"/>
              </a:lnSpc>
              <a:spcBef>
                <a:spcPts val="0"/>
              </a:spcBef>
              <a:spcAft>
                <a:spcPts val="0"/>
              </a:spcAft>
              <a:buClr>
                <a:srgbClr val="000000"/>
              </a:buClr>
              <a:buSzPct val="98275"/>
              <a:buFont typeface="Noto Sans Symbols"/>
              <a:buChar char="●"/>
            </a:pPr>
            <a:r>
              <a:rPr lang="en-US" sz="2850" b="0" i="0" u="none" strike="noStrike" cap="none">
                <a:solidFill>
                  <a:srgbClr val="000000"/>
                </a:solidFill>
                <a:latin typeface="Trebuchet MS"/>
                <a:ea typeface="Trebuchet MS"/>
                <a:cs typeface="Trebuchet MS"/>
                <a:sym typeface="Trebuchet MS"/>
              </a:rPr>
              <a:t>More than four-fifths of all Saudis live in cities, or urban areas, like Riyadh, Mecca, Medina, and Jeddah.</a:t>
            </a:r>
          </a:p>
          <a:p>
            <a:pPr marL="705824" marR="0" lvl="0" indent="-705824" algn="l" rtl="0">
              <a:lnSpc>
                <a:spcPct val="80000"/>
              </a:lnSpc>
              <a:spcBef>
                <a:spcPts val="600"/>
              </a:spcBef>
              <a:spcAft>
                <a:spcPts val="0"/>
              </a:spcAft>
              <a:buClr>
                <a:srgbClr val="000000"/>
              </a:buClr>
              <a:buSzPct val="98275"/>
              <a:buFont typeface="Noto Sans Symbols"/>
              <a:buChar char="●"/>
            </a:pPr>
            <a:r>
              <a:rPr lang="en-US" sz="2850" b="0" i="0" u="none" strike="noStrike" cap="none">
                <a:solidFill>
                  <a:srgbClr val="000000"/>
                </a:solidFill>
                <a:latin typeface="Trebuchet MS"/>
                <a:ea typeface="Trebuchet MS"/>
                <a:cs typeface="Trebuchet MS"/>
                <a:sym typeface="Trebuchet MS"/>
              </a:rPr>
              <a:t>Areas along the Red Sea and Persian Gulf also have higher population densities.</a:t>
            </a:r>
          </a:p>
          <a:p>
            <a:pPr marL="705824" marR="0" lvl="0" indent="-705824" algn="l" rtl="0">
              <a:lnSpc>
                <a:spcPct val="80000"/>
              </a:lnSpc>
              <a:spcBef>
                <a:spcPts val="600"/>
              </a:spcBef>
              <a:spcAft>
                <a:spcPts val="0"/>
              </a:spcAft>
              <a:buClr>
                <a:srgbClr val="000000"/>
              </a:buClr>
              <a:buSzPct val="98275"/>
              <a:buFont typeface="Noto Sans Symbols"/>
              <a:buChar char="●"/>
            </a:pPr>
            <a:r>
              <a:rPr lang="en-US" sz="2850" b="0" i="0" u="none" strike="noStrike" cap="none">
                <a:solidFill>
                  <a:srgbClr val="000000"/>
                </a:solidFill>
                <a:latin typeface="Trebuchet MS"/>
                <a:ea typeface="Trebuchet MS"/>
                <a:cs typeface="Trebuchet MS"/>
                <a:sym typeface="Trebuchet MS"/>
              </a:rPr>
              <a:t>The long coastlines allow for trade by sea, with four major ports along the coasts. </a:t>
            </a:r>
          </a:p>
          <a:p>
            <a:pPr marL="1166073" marR="0" lvl="2" indent="-708873" algn="l" rtl="0">
              <a:lnSpc>
                <a:spcPct val="80000"/>
              </a:lnSpc>
              <a:spcBef>
                <a:spcPts val="600"/>
              </a:spcBef>
              <a:spcAft>
                <a:spcPts val="0"/>
              </a:spcAft>
              <a:buClr>
                <a:srgbClr val="000000"/>
              </a:buClr>
              <a:buSzPct val="98275"/>
              <a:buFont typeface="Arial"/>
              <a:buChar char="•"/>
            </a:pPr>
            <a:r>
              <a:rPr lang="en-US" sz="2850" b="0" i="0" u="none" strike="noStrike" cap="none">
                <a:solidFill>
                  <a:srgbClr val="000000"/>
                </a:solidFill>
                <a:latin typeface="Trebuchet MS"/>
                <a:ea typeface="Trebuchet MS"/>
                <a:cs typeface="Trebuchet MS"/>
                <a:sym typeface="Trebuchet MS"/>
              </a:rPr>
              <a:t>It is located close to the </a:t>
            </a:r>
            <a:r>
              <a:rPr lang="en-US" sz="2850" b="1" i="0" u="none" strike="noStrike" cap="none">
                <a:solidFill>
                  <a:srgbClr val="000000"/>
                </a:solidFill>
                <a:latin typeface="Trebuchet MS"/>
                <a:ea typeface="Trebuchet MS"/>
                <a:cs typeface="Trebuchet MS"/>
                <a:sym typeface="Trebuchet MS"/>
              </a:rPr>
              <a:t>Suez Canal</a:t>
            </a:r>
            <a:r>
              <a:rPr lang="en-US" sz="2850" b="0" i="0" u="none" strike="noStrike" cap="none">
                <a:solidFill>
                  <a:srgbClr val="000000"/>
                </a:solidFill>
                <a:latin typeface="Trebuchet MS"/>
                <a:ea typeface="Trebuchet MS"/>
                <a:cs typeface="Trebuchet MS"/>
                <a:sym typeface="Trebuchet MS"/>
              </a:rPr>
              <a:t>, which links the Red Sea to the Mediterranean Sea, making trade with Europe easier.</a:t>
            </a:r>
          </a:p>
          <a:p>
            <a:pPr marL="1166073" marR="0" lvl="2" indent="-708873" algn="l" rtl="0">
              <a:lnSpc>
                <a:spcPct val="80000"/>
              </a:lnSpc>
              <a:spcBef>
                <a:spcPts val="600"/>
              </a:spcBef>
              <a:spcAft>
                <a:spcPts val="0"/>
              </a:spcAft>
              <a:buClr>
                <a:srgbClr val="000000"/>
              </a:buClr>
              <a:buSzPct val="98275"/>
              <a:buFont typeface="Arial"/>
              <a:buChar char="•"/>
            </a:pPr>
            <a:r>
              <a:rPr lang="en-US" sz="2850" b="0" i="0" u="none" strike="noStrike" cap="none">
                <a:solidFill>
                  <a:srgbClr val="000000"/>
                </a:solidFill>
                <a:latin typeface="Trebuchet MS"/>
                <a:ea typeface="Trebuchet MS"/>
                <a:cs typeface="Trebuchet MS"/>
                <a:sym typeface="Trebuchet MS"/>
              </a:rPr>
              <a:t>The deserts act as a major barrier to trade, meaning trade by sea is their </a:t>
            </a:r>
            <a:r>
              <a:rPr lang="en-US" sz="2850"/>
              <a:t>best</a:t>
            </a:r>
            <a:r>
              <a:rPr lang="en-US" sz="2850" b="0" i="0" u="none" strike="noStrike" cap="none">
                <a:solidFill>
                  <a:srgbClr val="000000"/>
                </a:solidFill>
                <a:latin typeface="Trebuchet MS"/>
                <a:ea typeface="Trebuchet MS"/>
                <a:cs typeface="Trebuchet MS"/>
                <a:sym typeface="Trebuchet MS"/>
              </a:rPr>
              <a:t> trade route.</a:t>
            </a:r>
          </a:p>
        </p:txBody>
      </p:sp>
      <p:sp>
        <p:nvSpPr>
          <p:cNvPr id="115" name="Shape 115"/>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12</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0" y="9144"/>
            <a:ext cx="9144000" cy="1042163"/>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People of Saudi Arabia</a:t>
            </a:r>
          </a:p>
        </p:txBody>
      </p:sp>
      <p:sp>
        <p:nvSpPr>
          <p:cNvPr id="121" name="Shape 121"/>
          <p:cNvSpPr txBox="1">
            <a:spLocks noGrp="1"/>
          </p:cNvSpPr>
          <p:nvPr>
            <p:ph type="body" idx="1"/>
          </p:nvPr>
        </p:nvSpPr>
        <p:spPr>
          <a:xfrm>
            <a:off x="457200" y="1051308"/>
            <a:ext cx="8229600" cy="5416329"/>
          </a:xfrm>
          <a:prstGeom prst="rect">
            <a:avLst/>
          </a:prstGeom>
          <a:noFill/>
          <a:ln>
            <a:noFill/>
          </a:ln>
        </p:spPr>
        <p:txBody>
          <a:bodyPr lIns="45700" tIns="45700" rIns="45700" bIns="45700" anchor="t" anchorCtr="0">
            <a:noAutofit/>
          </a:bodyPr>
          <a:lstStyle/>
          <a:p>
            <a:pPr marL="612018" marR="0" lvl="0" indent="-612018" algn="l" rtl="0">
              <a:lnSpc>
                <a:spcPct val="72000"/>
              </a:lnSpc>
              <a:spcBef>
                <a:spcPts val="0"/>
              </a:spcBef>
              <a:spcAft>
                <a:spcPts val="0"/>
              </a:spcAft>
              <a:buClr>
                <a:srgbClr val="000000"/>
              </a:buClr>
              <a:buSzPct val="100000"/>
              <a:buFont typeface="Noto Sans Symbols"/>
              <a:buChar char="●"/>
            </a:pPr>
            <a:r>
              <a:rPr lang="en-US" sz="2500" b="0" i="0" u="none" strike="noStrike" cap="none">
                <a:solidFill>
                  <a:srgbClr val="000000"/>
                </a:solidFill>
                <a:latin typeface="Trebuchet MS"/>
                <a:ea typeface="Trebuchet MS"/>
                <a:cs typeface="Trebuchet MS"/>
                <a:sym typeface="Trebuchet MS"/>
              </a:rPr>
              <a:t>Roughly 90% of Saudi citizens are Arab, and Arabic is the official language of the country.</a:t>
            </a:r>
          </a:p>
          <a:p>
            <a:pPr marL="612018" marR="0" lvl="0" indent="-612018" algn="l" rtl="0">
              <a:lnSpc>
                <a:spcPct val="72000"/>
              </a:lnSpc>
              <a:spcBef>
                <a:spcPts val="500"/>
              </a:spcBef>
              <a:spcAft>
                <a:spcPts val="0"/>
              </a:spcAft>
              <a:buClr>
                <a:srgbClr val="000000"/>
              </a:buClr>
              <a:buSzPct val="100000"/>
              <a:buFont typeface="Noto Sans Symbols"/>
              <a:buChar char="●"/>
            </a:pPr>
            <a:r>
              <a:rPr lang="en-US" sz="2500" b="0" i="0" u="none" strike="noStrike" cap="none">
                <a:solidFill>
                  <a:srgbClr val="000000"/>
                </a:solidFill>
                <a:latin typeface="Trebuchet MS"/>
                <a:ea typeface="Trebuchet MS"/>
                <a:cs typeface="Trebuchet MS"/>
                <a:sym typeface="Trebuchet MS"/>
              </a:rPr>
              <a:t>Islam</a:t>
            </a:r>
            <a:r>
              <a:rPr lang="en-US" sz="2500"/>
              <a:t> is</a:t>
            </a:r>
            <a:r>
              <a:rPr lang="en-US" sz="2500" b="0" i="0" u="none" strike="noStrike" cap="none">
                <a:solidFill>
                  <a:srgbClr val="000000"/>
                </a:solidFill>
                <a:latin typeface="Trebuchet MS"/>
                <a:ea typeface="Trebuchet MS"/>
                <a:cs typeface="Trebuchet MS"/>
                <a:sym typeface="Trebuchet MS"/>
              </a:rPr>
              <a:t> the official religion of Saudi Arabia</a:t>
            </a:r>
            <a:r>
              <a:rPr lang="en-US" sz="2500"/>
              <a:t>. It</a:t>
            </a:r>
            <a:r>
              <a:rPr lang="en-US" sz="2500" b="0" i="0" u="none" strike="noStrike" cap="none">
                <a:solidFill>
                  <a:srgbClr val="000000"/>
                </a:solidFill>
                <a:latin typeface="Trebuchet MS"/>
                <a:ea typeface="Trebuchet MS"/>
                <a:cs typeface="Trebuchet MS"/>
                <a:sym typeface="Trebuchet MS"/>
              </a:rPr>
              <a:t> began here and has a large impact on daily life and on the government of the country.</a:t>
            </a:r>
          </a:p>
          <a:p>
            <a:pPr marL="1072267" marR="0" lvl="2" indent="-615067" algn="l" rtl="0">
              <a:lnSpc>
                <a:spcPct val="72000"/>
              </a:lnSpc>
              <a:spcBef>
                <a:spcPts val="500"/>
              </a:spcBef>
              <a:spcAft>
                <a:spcPts val="0"/>
              </a:spcAft>
              <a:buClr>
                <a:srgbClr val="000000"/>
              </a:buClr>
              <a:buSzPct val="100000"/>
              <a:buFont typeface="Arial"/>
              <a:buChar char="•"/>
            </a:pPr>
            <a:r>
              <a:rPr lang="en-US" sz="2500" b="0" i="0" u="none" strike="noStrike" cap="none">
                <a:solidFill>
                  <a:srgbClr val="000000"/>
                </a:solidFill>
                <a:latin typeface="Trebuchet MS"/>
                <a:ea typeface="Trebuchet MS"/>
                <a:cs typeface="Trebuchet MS"/>
                <a:sym typeface="Trebuchet MS"/>
              </a:rPr>
              <a:t>Most citizens follow Sunni Islam, while about 15% follow Shia Islam.</a:t>
            </a:r>
          </a:p>
          <a:p>
            <a:pPr marL="1072267" marR="0" lvl="2" indent="-615067" algn="l" rtl="0">
              <a:lnSpc>
                <a:spcPct val="72000"/>
              </a:lnSpc>
              <a:spcBef>
                <a:spcPts val="500"/>
              </a:spcBef>
              <a:spcAft>
                <a:spcPts val="0"/>
              </a:spcAft>
              <a:buClr>
                <a:srgbClr val="000000"/>
              </a:buClr>
              <a:buSzPct val="100000"/>
              <a:buFont typeface="Arial"/>
              <a:buChar char="•"/>
            </a:pPr>
            <a:r>
              <a:rPr lang="en-US" sz="2500" b="0" i="0" u="none" strike="noStrike" cap="none">
                <a:solidFill>
                  <a:srgbClr val="000000"/>
                </a:solidFill>
                <a:latin typeface="Trebuchet MS"/>
                <a:ea typeface="Trebuchet MS"/>
                <a:cs typeface="Trebuchet MS"/>
                <a:sym typeface="Trebuchet MS"/>
              </a:rPr>
              <a:t>There are small communities that practice Christianity, Judaism, Hinduism, Buddhism, and Sikhism, but openly practicing any religion besides Sunni Islam is illegal.</a:t>
            </a:r>
          </a:p>
          <a:p>
            <a:pPr marL="612018" marR="0" lvl="0" indent="-612018" algn="l" rtl="0">
              <a:lnSpc>
                <a:spcPct val="72000"/>
              </a:lnSpc>
              <a:spcBef>
                <a:spcPts val="500"/>
              </a:spcBef>
              <a:spcAft>
                <a:spcPts val="0"/>
              </a:spcAft>
              <a:buClr>
                <a:srgbClr val="000000"/>
              </a:buClr>
              <a:buSzPct val="100000"/>
              <a:buFont typeface="Noto Sans Symbols"/>
              <a:buChar char="●"/>
            </a:pPr>
            <a:r>
              <a:rPr lang="en-US" sz="2500" b="0" i="0" u="none" strike="noStrike" cap="none">
                <a:solidFill>
                  <a:srgbClr val="000000"/>
                </a:solidFill>
                <a:latin typeface="Trebuchet MS"/>
                <a:ea typeface="Trebuchet MS"/>
                <a:cs typeface="Trebuchet MS"/>
                <a:sym typeface="Trebuchet MS"/>
              </a:rPr>
              <a:t>Schools, businesses, and government offices </a:t>
            </a:r>
            <a:r>
              <a:rPr lang="en-US" sz="2500"/>
              <a:t>follow </a:t>
            </a:r>
            <a:r>
              <a:rPr lang="en-US" sz="2500" b="0" i="0" u="none" strike="noStrike" cap="none">
                <a:solidFill>
                  <a:srgbClr val="000000"/>
                </a:solidFill>
                <a:latin typeface="Trebuchet MS"/>
                <a:ea typeface="Trebuchet MS"/>
                <a:cs typeface="Trebuchet MS"/>
                <a:sym typeface="Trebuchet MS"/>
              </a:rPr>
              <a:t>Islam’s holidays and daily prayer schedules.</a:t>
            </a:r>
          </a:p>
          <a:p>
            <a:pPr marL="612018" marR="0" lvl="0" indent="-612018" algn="l" rtl="0">
              <a:lnSpc>
                <a:spcPct val="72000"/>
              </a:lnSpc>
              <a:spcBef>
                <a:spcPts val="500"/>
              </a:spcBef>
              <a:spcAft>
                <a:spcPts val="0"/>
              </a:spcAft>
              <a:buClr>
                <a:srgbClr val="000000"/>
              </a:buClr>
              <a:buSzPct val="100000"/>
              <a:buFont typeface="Noto Sans Symbols"/>
              <a:buChar char="●"/>
            </a:pPr>
            <a:r>
              <a:rPr lang="en-US" sz="2500" b="0" i="0" u="none" strike="noStrike" cap="none">
                <a:solidFill>
                  <a:srgbClr val="000000"/>
                </a:solidFill>
                <a:latin typeface="Trebuchet MS"/>
                <a:ea typeface="Trebuchet MS"/>
                <a:cs typeface="Trebuchet MS"/>
                <a:sym typeface="Trebuchet MS"/>
              </a:rPr>
              <a:t>Women’s roles are restricted, with husbands or a male relative having to give them permission to do anything.</a:t>
            </a:r>
          </a:p>
          <a:p>
            <a:pPr marL="1072267" marR="0" lvl="2" indent="-615067" algn="l" rtl="0">
              <a:lnSpc>
                <a:spcPct val="72000"/>
              </a:lnSpc>
              <a:spcBef>
                <a:spcPts val="500"/>
              </a:spcBef>
              <a:spcAft>
                <a:spcPts val="0"/>
              </a:spcAft>
              <a:buClr>
                <a:srgbClr val="000000"/>
              </a:buClr>
              <a:buSzPct val="100000"/>
              <a:buFont typeface="Arial"/>
              <a:buChar char="•"/>
            </a:pPr>
            <a:r>
              <a:rPr lang="en-US" sz="2500" b="0" i="0" u="none" strike="noStrike" cap="none">
                <a:solidFill>
                  <a:srgbClr val="000000"/>
                </a:solidFill>
                <a:latin typeface="Trebuchet MS"/>
                <a:ea typeface="Trebuchet MS"/>
                <a:cs typeface="Trebuchet MS"/>
                <a:sym typeface="Trebuchet MS"/>
              </a:rPr>
              <a:t>Only recently have they been allowed to vote.</a:t>
            </a:r>
          </a:p>
        </p:txBody>
      </p:sp>
      <p:sp>
        <p:nvSpPr>
          <p:cNvPr id="122" name="Shape 122"/>
          <p:cNvSpPr txBox="1">
            <a:spLocks noGrp="1"/>
          </p:cNvSpPr>
          <p:nvPr>
            <p:ph type="sldNum" idx="12"/>
          </p:nvPr>
        </p:nvSpPr>
        <p:spPr>
          <a:xfrm>
            <a:off x="8526702" y="6528117"/>
            <a:ext cx="31249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13</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0" y="9144"/>
            <a:ext cx="9144000" cy="891335"/>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The Hajj</a:t>
            </a:r>
          </a:p>
        </p:txBody>
      </p:sp>
      <p:sp>
        <p:nvSpPr>
          <p:cNvPr id="128" name="Shape 128"/>
          <p:cNvSpPr txBox="1">
            <a:spLocks noGrp="1"/>
          </p:cNvSpPr>
          <p:nvPr>
            <p:ph type="body" idx="1"/>
          </p:nvPr>
        </p:nvSpPr>
        <p:spPr>
          <a:xfrm>
            <a:off x="457200" y="952107"/>
            <a:ext cx="8229600" cy="5515530"/>
          </a:xfrm>
          <a:prstGeom prst="rect">
            <a:avLst/>
          </a:prstGeom>
          <a:noFill/>
          <a:ln>
            <a:noFill/>
          </a:ln>
        </p:spPr>
        <p:txBody>
          <a:bodyPr lIns="45700" tIns="45700" rIns="45700" bIns="45700" anchor="t" anchorCtr="0">
            <a:noAutofit/>
          </a:bodyPr>
          <a:lstStyle/>
          <a:p>
            <a:pPr marL="612018" marR="0" lvl="0" indent="-612018" algn="l" rtl="0">
              <a:lnSpc>
                <a:spcPct val="72000"/>
              </a:lnSpc>
              <a:spcBef>
                <a:spcPts val="0"/>
              </a:spcBef>
              <a:spcAft>
                <a:spcPts val="0"/>
              </a:spcAft>
              <a:buClr>
                <a:srgbClr val="000000"/>
              </a:buClr>
              <a:buSzPct val="100000"/>
              <a:buFont typeface="Noto Sans Symbols"/>
              <a:buChar char="●"/>
            </a:pPr>
            <a:r>
              <a:rPr lang="en-US" sz="2800" b="0" i="0" u="none" strike="noStrike" cap="none">
                <a:solidFill>
                  <a:srgbClr val="000000"/>
                </a:solidFill>
                <a:latin typeface="Trebuchet MS"/>
                <a:ea typeface="Trebuchet MS"/>
                <a:cs typeface="Trebuchet MS"/>
                <a:sym typeface="Trebuchet MS"/>
              </a:rPr>
              <a:t>The hajj, one of the Five Pillars of Islam, is a pilgrimage to Mecca, the holiest city in Islam.</a:t>
            </a:r>
          </a:p>
          <a:p>
            <a:pPr marL="1072267" marR="0" lvl="2" indent="-615067" algn="l" rtl="0">
              <a:lnSpc>
                <a:spcPct val="72000"/>
              </a:lnSpc>
              <a:spcBef>
                <a:spcPts val="5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Muslims should make this pilgrimage once in their life, if they are able.</a:t>
            </a:r>
          </a:p>
          <a:p>
            <a:pPr marL="1072267" marR="0" lvl="2" indent="-615067" algn="l" rtl="0">
              <a:lnSpc>
                <a:spcPct val="72000"/>
              </a:lnSpc>
              <a:spcBef>
                <a:spcPts val="5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The hajj must be completed during the Islamic month Dhu al-Hijja.</a:t>
            </a:r>
          </a:p>
          <a:p>
            <a:pPr marL="612018" marR="0" lvl="0" indent="-612018" algn="l" rtl="0">
              <a:lnSpc>
                <a:spcPct val="72000"/>
              </a:lnSpc>
              <a:spcBef>
                <a:spcPts val="500"/>
              </a:spcBef>
              <a:spcAft>
                <a:spcPts val="0"/>
              </a:spcAft>
              <a:buClr>
                <a:srgbClr val="000000"/>
              </a:buClr>
              <a:buSzPct val="100000"/>
              <a:buFont typeface="Noto Sans Symbols"/>
              <a:buChar char="●"/>
            </a:pPr>
            <a:r>
              <a:rPr lang="en-US" sz="2800" b="0" i="0" u="none" strike="noStrike" cap="none">
                <a:solidFill>
                  <a:srgbClr val="000000"/>
                </a:solidFill>
                <a:latin typeface="Trebuchet MS"/>
                <a:ea typeface="Trebuchet MS"/>
                <a:cs typeface="Trebuchet MS"/>
                <a:sym typeface="Trebuchet MS"/>
              </a:rPr>
              <a:t>There are many parts to the hajj:</a:t>
            </a:r>
          </a:p>
          <a:p>
            <a:pPr marL="1072267" marR="0" lvl="2" indent="-615067" algn="l" rtl="0">
              <a:lnSpc>
                <a:spcPct val="72000"/>
              </a:lnSpc>
              <a:spcBef>
                <a:spcPts val="500"/>
              </a:spcBef>
              <a:spcAft>
                <a:spcPts val="0"/>
              </a:spcAft>
              <a:buClr>
                <a:srgbClr val="000000"/>
              </a:buClr>
              <a:buSzPct val="100000"/>
              <a:buFont typeface="Noto Sans Symbols"/>
              <a:buChar char="❖"/>
            </a:pPr>
            <a:r>
              <a:rPr lang="en-US" sz="2800" b="0" i="0" u="none" strike="noStrike" cap="none">
                <a:solidFill>
                  <a:srgbClr val="000000"/>
                </a:solidFill>
                <a:latin typeface="Trebuchet MS"/>
                <a:ea typeface="Trebuchet MS"/>
                <a:cs typeface="Trebuchet MS"/>
                <a:sym typeface="Trebuchet MS"/>
              </a:rPr>
              <a:t>Once pilgrims are about 6 miles from Mecca, they must wear white to show their time of purity</a:t>
            </a:r>
          </a:p>
          <a:p>
            <a:pPr marL="1072267" marR="0" lvl="2" indent="-615067" algn="l" rtl="0">
              <a:lnSpc>
                <a:spcPct val="72000"/>
              </a:lnSpc>
              <a:spcBef>
                <a:spcPts val="500"/>
              </a:spcBef>
              <a:spcAft>
                <a:spcPts val="0"/>
              </a:spcAft>
              <a:buClr>
                <a:srgbClr val="000000"/>
              </a:buClr>
              <a:buSzPct val="100000"/>
              <a:buFont typeface="Noto Sans Symbols"/>
              <a:buChar char="❖"/>
            </a:pPr>
            <a:r>
              <a:rPr lang="en-US" sz="2800" b="0" i="0" u="none" strike="noStrike" cap="none">
                <a:solidFill>
                  <a:srgbClr val="000000"/>
                </a:solidFill>
                <a:latin typeface="Trebuchet MS"/>
                <a:ea typeface="Trebuchet MS"/>
                <a:cs typeface="Trebuchet MS"/>
                <a:sym typeface="Trebuchet MS"/>
              </a:rPr>
              <a:t>When they enter the city, they walk to the Grand Mosque where the stone cube of the Ka’bah sits, the most sacred place in Islam.</a:t>
            </a:r>
          </a:p>
          <a:p>
            <a:pPr marL="1072267" marR="0" lvl="2" indent="-615067" algn="l" rtl="0">
              <a:lnSpc>
                <a:spcPct val="72000"/>
              </a:lnSpc>
              <a:spcBef>
                <a:spcPts val="500"/>
              </a:spcBef>
              <a:spcAft>
                <a:spcPts val="0"/>
              </a:spcAft>
              <a:buClr>
                <a:srgbClr val="000000"/>
              </a:buClr>
              <a:buSzPct val="100000"/>
              <a:buFont typeface="Noto Sans Symbols"/>
              <a:buChar char="❖"/>
            </a:pPr>
            <a:r>
              <a:rPr lang="en-US" sz="2800" b="0" i="0" u="none" strike="noStrike" cap="none">
                <a:solidFill>
                  <a:srgbClr val="000000"/>
                </a:solidFill>
                <a:latin typeface="Trebuchet MS"/>
                <a:ea typeface="Trebuchet MS"/>
                <a:cs typeface="Trebuchet MS"/>
                <a:sym typeface="Trebuchet MS"/>
              </a:rPr>
              <a:t>Pilgrims must circle the Ka’bah 7 times, where they either kiss or touch the Ka’bah and pray.</a:t>
            </a:r>
          </a:p>
        </p:txBody>
      </p:sp>
      <p:sp>
        <p:nvSpPr>
          <p:cNvPr id="129" name="Shape 129"/>
          <p:cNvSpPr txBox="1">
            <a:spLocks noGrp="1"/>
          </p:cNvSpPr>
          <p:nvPr>
            <p:ph type="sldNum" idx="12"/>
          </p:nvPr>
        </p:nvSpPr>
        <p:spPr>
          <a:xfrm>
            <a:off x="8526702" y="6528117"/>
            <a:ext cx="31249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14</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0" y="9144"/>
            <a:ext cx="9144000" cy="891335"/>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The Hajj (cont.)</a:t>
            </a:r>
          </a:p>
        </p:txBody>
      </p:sp>
      <p:sp>
        <p:nvSpPr>
          <p:cNvPr id="135" name="Shape 135"/>
          <p:cNvSpPr txBox="1">
            <a:spLocks noGrp="1"/>
          </p:cNvSpPr>
          <p:nvPr>
            <p:ph type="body" idx="1"/>
          </p:nvPr>
        </p:nvSpPr>
        <p:spPr>
          <a:xfrm>
            <a:off x="457200" y="952107"/>
            <a:ext cx="8229600" cy="5515530"/>
          </a:xfrm>
          <a:prstGeom prst="rect">
            <a:avLst/>
          </a:prstGeom>
          <a:noFill/>
          <a:ln>
            <a:noFill/>
          </a:ln>
        </p:spPr>
        <p:txBody>
          <a:bodyPr lIns="45700" tIns="45700" rIns="45700" bIns="45700" anchor="t" anchorCtr="0">
            <a:noAutofit/>
          </a:bodyPr>
          <a:lstStyle/>
          <a:p>
            <a:pPr marL="612018" marR="0" lvl="0" indent="-612018" algn="l" rtl="0">
              <a:lnSpc>
                <a:spcPct val="72000"/>
              </a:lnSpc>
              <a:spcBef>
                <a:spcPts val="0"/>
              </a:spcBef>
              <a:spcAft>
                <a:spcPts val="0"/>
              </a:spcAft>
              <a:buClr>
                <a:srgbClr val="000000"/>
              </a:buClr>
              <a:buSzPct val="100000"/>
              <a:buFont typeface="Noto Sans Symbols"/>
              <a:buChar char="●"/>
            </a:pPr>
            <a:r>
              <a:rPr lang="en-US" sz="2800" b="0" i="0" u="none" strike="noStrike" cap="none">
                <a:solidFill>
                  <a:srgbClr val="000000"/>
                </a:solidFill>
                <a:latin typeface="Trebuchet MS"/>
                <a:ea typeface="Trebuchet MS"/>
                <a:cs typeface="Trebuchet MS"/>
                <a:sym typeface="Trebuchet MS"/>
              </a:rPr>
              <a:t>There are many parts to the hajj (cont.):</a:t>
            </a:r>
          </a:p>
          <a:p>
            <a:pPr marL="1072267" marR="0" lvl="2" indent="-615067" algn="l" rtl="0">
              <a:lnSpc>
                <a:spcPct val="72000"/>
              </a:lnSpc>
              <a:spcBef>
                <a:spcPts val="500"/>
              </a:spcBef>
              <a:spcAft>
                <a:spcPts val="0"/>
              </a:spcAft>
              <a:buClr>
                <a:srgbClr val="000000"/>
              </a:buClr>
              <a:buSzPct val="100000"/>
              <a:buFont typeface="Noto Sans Symbols"/>
              <a:buChar char="❖"/>
            </a:pPr>
            <a:r>
              <a:rPr lang="en-US" sz="2800" b="0" i="0" u="none" strike="noStrike" cap="none">
                <a:solidFill>
                  <a:srgbClr val="000000"/>
                </a:solidFill>
                <a:latin typeface="Trebuchet MS"/>
                <a:ea typeface="Trebuchet MS"/>
                <a:cs typeface="Trebuchet MS"/>
                <a:sym typeface="Trebuchet MS"/>
              </a:rPr>
              <a:t>They must also travel to other nearby holy places, like Muzdalifah, Mina, and others.</a:t>
            </a:r>
          </a:p>
          <a:p>
            <a:pPr marL="1072267" marR="0" lvl="2" indent="-615067" algn="l" rtl="0">
              <a:lnSpc>
                <a:spcPct val="72000"/>
              </a:lnSpc>
              <a:spcBef>
                <a:spcPts val="500"/>
              </a:spcBef>
              <a:spcAft>
                <a:spcPts val="0"/>
              </a:spcAft>
              <a:buClr>
                <a:srgbClr val="000000"/>
              </a:buClr>
              <a:buSzPct val="100000"/>
              <a:buFont typeface="Noto Sans Symbols"/>
              <a:buChar char="❖"/>
            </a:pPr>
            <a:r>
              <a:rPr lang="en-US" sz="2800" b="0" i="0" u="none" strike="noStrike" cap="none">
                <a:solidFill>
                  <a:srgbClr val="000000"/>
                </a:solidFill>
                <a:latin typeface="Trebuchet MS"/>
                <a:ea typeface="Trebuchet MS"/>
                <a:cs typeface="Trebuchet MS"/>
                <a:sym typeface="Trebuchet MS"/>
              </a:rPr>
              <a:t>While in Mina, pilgrims must throw stones at pillars that represent the devil.</a:t>
            </a:r>
          </a:p>
          <a:p>
            <a:pPr marL="1072267" marR="0" lvl="2" indent="-615067" algn="l" rtl="0">
              <a:lnSpc>
                <a:spcPct val="72000"/>
              </a:lnSpc>
              <a:spcBef>
                <a:spcPts val="500"/>
              </a:spcBef>
              <a:spcAft>
                <a:spcPts val="0"/>
              </a:spcAft>
              <a:buClr>
                <a:srgbClr val="000000"/>
              </a:buClr>
              <a:buSzPct val="100000"/>
              <a:buFont typeface="Noto Sans Symbols"/>
              <a:buChar char="❖"/>
            </a:pPr>
            <a:r>
              <a:rPr lang="en-US" sz="2800" b="0" i="0" u="none" strike="noStrike" cap="none">
                <a:solidFill>
                  <a:srgbClr val="000000"/>
                </a:solidFill>
                <a:latin typeface="Trebuchet MS"/>
                <a:ea typeface="Trebuchet MS"/>
                <a:cs typeface="Trebuchet MS"/>
                <a:sym typeface="Trebuchet MS"/>
              </a:rPr>
              <a:t>Finally, pilgrims return to Mecca to complete one last circle around the Ka’bah.</a:t>
            </a:r>
          </a:p>
          <a:p>
            <a:pPr marL="612018" marR="0" lvl="0" indent="-612018" algn="l" rtl="0">
              <a:lnSpc>
                <a:spcPct val="72000"/>
              </a:lnSpc>
              <a:spcBef>
                <a:spcPts val="500"/>
              </a:spcBef>
              <a:spcAft>
                <a:spcPts val="0"/>
              </a:spcAft>
              <a:buClr>
                <a:srgbClr val="000000"/>
              </a:buClr>
              <a:buSzPct val="100000"/>
              <a:buFont typeface="Noto Sans Symbols"/>
              <a:buChar char="●"/>
            </a:pPr>
            <a:r>
              <a:rPr lang="en-US" sz="2800" b="0" i="0" u="none" strike="noStrike" cap="none">
                <a:solidFill>
                  <a:srgbClr val="000000"/>
                </a:solidFill>
                <a:latin typeface="Trebuchet MS"/>
                <a:ea typeface="Trebuchet MS"/>
                <a:cs typeface="Trebuchet MS"/>
                <a:sym typeface="Trebuchet MS"/>
              </a:rPr>
              <a:t>The government of Saudi Arabia is responsible for maintaining the holy places as well as keep peace.</a:t>
            </a:r>
          </a:p>
          <a:p>
            <a:pPr marL="1072267" marR="0" lvl="2" indent="-615067" algn="l" rtl="0">
              <a:lnSpc>
                <a:spcPct val="72000"/>
              </a:lnSpc>
              <a:spcBef>
                <a:spcPts val="5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Stampedes of pilgrims have led to many deaths in the past, which can increase foreign tensions.</a:t>
            </a:r>
          </a:p>
        </p:txBody>
      </p:sp>
      <p:sp>
        <p:nvSpPr>
          <p:cNvPr id="136" name="Shape 136"/>
          <p:cNvSpPr txBox="1">
            <a:spLocks noGrp="1"/>
          </p:cNvSpPr>
          <p:nvPr>
            <p:ph type="sldNum" idx="12"/>
          </p:nvPr>
        </p:nvSpPr>
        <p:spPr>
          <a:xfrm>
            <a:off x="8526702" y="6528117"/>
            <a:ext cx="31249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15</a:t>
            </a:fld>
            <a:endParaRPr lang="en-US" sz="1400" b="1" i="0" u="none" strike="noStrike" cap="none">
              <a:solidFill>
                <a:srgbClr val="FFFFFF"/>
              </a:solidFill>
              <a:latin typeface="Calibri"/>
              <a:ea typeface="Calibri"/>
              <a:cs typeface="Calibri"/>
              <a:sym typeface="Calibri"/>
            </a:endParaRPr>
          </a:p>
        </p:txBody>
      </p:sp>
      <p:sp>
        <p:nvSpPr>
          <p:cNvPr id="137" name="Shape 137"/>
          <p:cNvSpPr/>
          <p:nvPr/>
        </p:nvSpPr>
        <p:spPr>
          <a:xfrm>
            <a:off x="6621706" y="6105653"/>
            <a:ext cx="2428387" cy="370837"/>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00FF"/>
              </a:buClr>
              <a:buSzPct val="25000"/>
              <a:buFont typeface="Helvetica Neue"/>
              <a:buNone/>
            </a:pPr>
            <a:r>
              <a:rPr lang="en-US" sz="1800" b="0" i="0" u="sng" strike="noStrike" cap="none">
                <a:solidFill>
                  <a:schemeClr val="hlink"/>
                </a:solidFill>
                <a:latin typeface="Helvetica Neue"/>
                <a:ea typeface="Helvetica Neue"/>
                <a:cs typeface="Helvetica Neue"/>
                <a:sym typeface="Helvetica Neue"/>
                <a:hlinkClick r:id="rId3"/>
              </a:rPr>
              <a:t>Return to Main Menu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0" y="0"/>
            <a:ext cx="9144000" cy="1143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600" b="1" i="0" u="none" strike="noStrike" cap="none">
                <a:solidFill>
                  <a:srgbClr val="000000"/>
                </a:solidFill>
                <a:latin typeface="Trebuchet MS"/>
                <a:ea typeface="Trebuchet MS"/>
                <a:cs typeface="Trebuchet MS"/>
                <a:sym typeface="Trebuchet MS"/>
              </a:rPr>
              <a:t>Section 2: A Brief History of Saudi Arabia</a:t>
            </a:r>
          </a:p>
        </p:txBody>
      </p:sp>
      <p:sp>
        <p:nvSpPr>
          <p:cNvPr id="143" name="Shape 143"/>
          <p:cNvSpPr txBox="1">
            <a:spLocks noGrp="1"/>
          </p:cNvSpPr>
          <p:nvPr>
            <p:ph type="body" idx="1"/>
          </p:nvPr>
        </p:nvSpPr>
        <p:spPr>
          <a:xfrm>
            <a:off x="457200" y="1600200"/>
            <a:ext cx="8229600" cy="4525963"/>
          </a:xfrm>
          <a:prstGeom prst="rect">
            <a:avLst/>
          </a:prstGeom>
          <a:noFill/>
          <a:ln>
            <a:noFill/>
          </a:ln>
        </p:spPr>
        <p:txBody>
          <a:bodyPr lIns="45700" tIns="45700" rIns="45700" bIns="45700" anchor="t" anchorCtr="0">
            <a:noAutofit/>
          </a:bodyPr>
          <a:lstStyle/>
          <a:p>
            <a:pPr marL="758951" marR="0" lvl="0" indent="-758951" algn="l" rtl="0">
              <a:lnSpc>
                <a:spcPct val="80000"/>
              </a:lnSpc>
              <a:spcBef>
                <a:spcPts val="0"/>
              </a:spcBef>
              <a:spcAft>
                <a:spcPts val="0"/>
              </a:spcAft>
              <a:buClr>
                <a:srgbClr val="000000"/>
              </a:buClr>
              <a:buSzPct val="100000"/>
              <a:buFont typeface="Noto Sans Symbols"/>
              <a:buChar char="●"/>
            </a:pPr>
            <a:r>
              <a:rPr lang="en-US" sz="3200" b="0" i="0" u="none" strike="noStrike" cap="none">
                <a:solidFill>
                  <a:srgbClr val="000000"/>
                </a:solidFill>
                <a:latin typeface="Trebuchet MS"/>
                <a:ea typeface="Trebuchet MS"/>
                <a:cs typeface="Trebuchet MS"/>
                <a:sym typeface="Trebuchet MS"/>
              </a:rPr>
              <a:t>Essential Question:</a:t>
            </a:r>
          </a:p>
          <a:p>
            <a:pPr marL="742950" marR="0" lvl="1" indent="-2857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What is the importance of Islam to Saudi history?</a:t>
            </a:r>
          </a:p>
        </p:txBody>
      </p:sp>
      <p:sp>
        <p:nvSpPr>
          <p:cNvPr id="144" name="Shape 144"/>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16</a:t>
            </a:fld>
            <a:endParaRPr lang="en-US" sz="1400" b="1"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 calcmode="lin" valueType="num">
                                      <p:cBhvr additive="base">
                                        <p:cTn id="7" dur="500"/>
                                        <p:tgtEl>
                                          <p:spTgt spid="143">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43">
                                            <p:txEl>
                                              <p:pRg st="1" end="1"/>
                                            </p:txEl>
                                          </p:spTgt>
                                        </p:tgtEl>
                                        <p:attrNameLst>
                                          <p:attrName>style.visibility</p:attrName>
                                        </p:attrNameLst>
                                      </p:cBhvr>
                                      <p:to>
                                        <p:strVal val="visible"/>
                                      </p:to>
                                    </p:set>
                                    <p:anim calcmode="lin" valueType="num">
                                      <p:cBhvr additive="base">
                                        <p:cTn id="10" dur="500"/>
                                        <p:tgtEl>
                                          <p:spTgt spid="143">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0" y="0"/>
            <a:ext cx="9144000" cy="1143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600" b="1" i="0" u="none" strike="noStrike" cap="none">
                <a:solidFill>
                  <a:srgbClr val="000000"/>
                </a:solidFill>
                <a:latin typeface="Trebuchet MS"/>
                <a:ea typeface="Trebuchet MS"/>
                <a:cs typeface="Trebuchet MS"/>
                <a:sym typeface="Trebuchet MS"/>
              </a:rPr>
              <a:t>Section 2: A Brief History of Saudi Arabia</a:t>
            </a:r>
          </a:p>
        </p:txBody>
      </p:sp>
      <p:sp>
        <p:nvSpPr>
          <p:cNvPr id="150" name="Shape 150"/>
          <p:cNvSpPr txBox="1">
            <a:spLocks noGrp="1"/>
          </p:cNvSpPr>
          <p:nvPr>
            <p:ph type="body" idx="1"/>
          </p:nvPr>
        </p:nvSpPr>
        <p:spPr>
          <a:xfrm>
            <a:off x="457200" y="1673351"/>
            <a:ext cx="8229600" cy="4346447"/>
          </a:xfrm>
          <a:prstGeom prst="rect">
            <a:avLst/>
          </a:prstGeom>
          <a:noFill/>
          <a:ln>
            <a:noFill/>
          </a:ln>
        </p:spPr>
        <p:txBody>
          <a:bodyPr lIns="45700" tIns="45700" rIns="45700" bIns="45700" anchor="t" anchorCtr="0">
            <a:noAutofit/>
          </a:bodyPr>
          <a:lstStyle/>
          <a:p>
            <a:pPr marL="758951" marR="0" lvl="0" indent="-758951" algn="l" rtl="0">
              <a:lnSpc>
                <a:spcPct val="80000"/>
              </a:lnSpc>
              <a:spcBef>
                <a:spcPts val="0"/>
              </a:spcBef>
              <a:spcAft>
                <a:spcPts val="0"/>
              </a:spcAft>
              <a:buClr>
                <a:srgbClr val="000000"/>
              </a:buClr>
              <a:buSzPct val="100000"/>
              <a:buFont typeface="Noto Sans Symbols"/>
              <a:buChar char="●"/>
            </a:pPr>
            <a:r>
              <a:rPr lang="en-US" sz="3200" b="0" i="0" u="none" strike="noStrike" cap="none">
                <a:solidFill>
                  <a:srgbClr val="000000"/>
                </a:solidFill>
                <a:latin typeface="Trebuchet MS"/>
                <a:ea typeface="Trebuchet MS"/>
                <a:cs typeface="Trebuchet MS"/>
                <a:sym typeface="Trebuchet MS"/>
              </a:rPr>
              <a:t>What terms do I need to know? </a:t>
            </a:r>
          </a:p>
          <a:p>
            <a:pPr marL="742950" marR="0" lvl="1" indent="-2857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Arab Spring</a:t>
            </a:r>
          </a:p>
          <a:p>
            <a:pPr marL="742950" marR="0" lvl="1" indent="-2857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terrorism</a:t>
            </a:r>
          </a:p>
        </p:txBody>
      </p:sp>
      <p:sp>
        <p:nvSpPr>
          <p:cNvPr id="151" name="Shape 151"/>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17</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anim calcmode="lin" valueType="num">
                                      <p:cBhvr additive="base">
                                        <p:cTn id="7" dur="500"/>
                                        <p:tgtEl>
                                          <p:spTgt spid="150">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50">
                                            <p:txEl>
                                              <p:pRg st="1" end="1"/>
                                            </p:txEl>
                                          </p:spTgt>
                                        </p:tgtEl>
                                        <p:attrNameLst>
                                          <p:attrName>style.visibility</p:attrName>
                                        </p:attrNameLst>
                                      </p:cBhvr>
                                      <p:to>
                                        <p:strVal val="visible"/>
                                      </p:to>
                                    </p:set>
                                    <p:anim calcmode="lin" valueType="num">
                                      <p:cBhvr additive="base">
                                        <p:cTn id="10" dur="500"/>
                                        <p:tgtEl>
                                          <p:spTgt spid="150">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150">
                                            <p:txEl>
                                              <p:pRg st="2" end="2"/>
                                            </p:txEl>
                                          </p:spTgt>
                                        </p:tgtEl>
                                        <p:attrNameLst>
                                          <p:attrName>style.visibility</p:attrName>
                                        </p:attrNameLst>
                                      </p:cBhvr>
                                      <p:to>
                                        <p:strVal val="visible"/>
                                      </p:to>
                                    </p:set>
                                    <p:anim calcmode="lin" valueType="num">
                                      <p:cBhvr additive="base">
                                        <p:cTn id="13" dur="500"/>
                                        <p:tgtEl>
                                          <p:spTgt spid="150">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0" y="-91440"/>
            <a:ext cx="9144000" cy="1143001"/>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Early History</a:t>
            </a:r>
          </a:p>
        </p:txBody>
      </p:sp>
      <p:sp>
        <p:nvSpPr>
          <p:cNvPr id="157" name="Shape 157"/>
          <p:cNvSpPr txBox="1">
            <a:spLocks noGrp="1"/>
          </p:cNvSpPr>
          <p:nvPr>
            <p:ph type="body" idx="1"/>
          </p:nvPr>
        </p:nvSpPr>
        <p:spPr>
          <a:xfrm>
            <a:off x="453349" y="941641"/>
            <a:ext cx="8229600" cy="5504878"/>
          </a:xfrm>
          <a:prstGeom prst="rect">
            <a:avLst/>
          </a:prstGeom>
          <a:noFill/>
          <a:ln>
            <a:noFill/>
          </a:ln>
        </p:spPr>
        <p:txBody>
          <a:bodyPr lIns="45700" tIns="45700" rIns="45700" bIns="45700" anchor="t" anchorCtr="0">
            <a:noAutofit/>
          </a:bodyPr>
          <a:lstStyle/>
          <a:p>
            <a:pPr marL="593955" marR="0" lvl="0" indent="-543155" algn="l" rtl="0">
              <a:lnSpc>
                <a:spcPct val="8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Saudi Arabia’s history goes back thousands of years.</a:t>
            </a:r>
          </a:p>
          <a:p>
            <a:pPr marL="593955" marR="0" lvl="0" indent="-543155" algn="l" rtl="0">
              <a:lnSpc>
                <a:spcPct val="80000"/>
              </a:lnSpc>
              <a:spcBef>
                <a:spcPts val="5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One of the most important events in its history was the creation of Islam</a:t>
            </a:r>
            <a:r>
              <a:rPr lang="en-US" sz="2000"/>
              <a:t>.</a:t>
            </a:r>
            <a:r>
              <a:rPr lang="en-US" sz="2000" b="0" i="0" u="none" strike="noStrike" cap="none">
                <a:solidFill>
                  <a:srgbClr val="000000"/>
                </a:solidFill>
                <a:latin typeface="Trebuchet MS"/>
                <a:ea typeface="Trebuchet MS"/>
                <a:cs typeface="Trebuchet MS"/>
                <a:sym typeface="Trebuchet MS"/>
              </a:rPr>
              <a:t> </a:t>
            </a:r>
            <a:r>
              <a:rPr lang="en-US" sz="2000"/>
              <a:t>T</a:t>
            </a:r>
            <a:r>
              <a:rPr lang="en-US" sz="2000" b="0" i="0" u="none" strike="noStrike" cap="none">
                <a:solidFill>
                  <a:srgbClr val="000000"/>
                </a:solidFill>
                <a:latin typeface="Trebuchet MS"/>
                <a:ea typeface="Trebuchet MS"/>
                <a:cs typeface="Trebuchet MS"/>
                <a:sym typeface="Trebuchet MS"/>
              </a:rPr>
              <a:t>wo of Islam’s holiest cities, Mecca and Medina, are located there.</a:t>
            </a:r>
          </a:p>
          <a:p>
            <a:pPr marL="987147" marR="0" lvl="1" indent="-555347" algn="l" rtl="0">
              <a:lnSpc>
                <a:spcPct val="80000"/>
              </a:lnSpc>
              <a:spcBef>
                <a:spcPts val="5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The Prophet Muhammad was born in Mecca around the year 570, and millions of Muslims travel there each year as part of the hajj.</a:t>
            </a:r>
          </a:p>
          <a:p>
            <a:pPr marL="593955" marR="0" lvl="0" indent="-543155" algn="l" rtl="0">
              <a:lnSpc>
                <a:spcPct val="80000"/>
              </a:lnSpc>
              <a:spcBef>
                <a:spcPts val="5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This land has largely been controlled by Islamic Kingdoms, like the Ottoman Empire.</a:t>
            </a:r>
          </a:p>
          <a:p>
            <a:pPr marL="1054204" marR="0" lvl="2" indent="-546203" algn="l" rtl="0">
              <a:lnSpc>
                <a:spcPct val="80000"/>
              </a:lnSpc>
              <a:spcBef>
                <a:spcPts val="5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The center, because of its harsh climate, was not part of these empires and was instead the home to nomads, like the Bedouins.</a:t>
            </a:r>
          </a:p>
        </p:txBody>
      </p:sp>
      <p:sp>
        <p:nvSpPr>
          <p:cNvPr id="158" name="Shape 158"/>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18</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7">
                                            <p:txEl>
                                              <p:pRg st="0" end="0"/>
                                            </p:txEl>
                                          </p:spTgt>
                                        </p:tgtEl>
                                        <p:attrNameLst>
                                          <p:attrName>style.visibility</p:attrName>
                                        </p:attrNameLst>
                                      </p:cBhvr>
                                      <p:to>
                                        <p:strVal val="visible"/>
                                      </p:to>
                                    </p:set>
                                    <p:anim calcmode="lin" valueType="num">
                                      <p:cBhvr additive="base">
                                        <p:cTn id="7" dur="500"/>
                                        <p:tgtEl>
                                          <p:spTgt spid="157">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57">
                                            <p:txEl>
                                              <p:pRg st="1" end="1"/>
                                            </p:txEl>
                                          </p:spTgt>
                                        </p:tgtEl>
                                        <p:attrNameLst>
                                          <p:attrName>style.visibility</p:attrName>
                                        </p:attrNameLst>
                                      </p:cBhvr>
                                      <p:to>
                                        <p:strVal val="visible"/>
                                      </p:to>
                                    </p:set>
                                    <p:anim calcmode="lin" valueType="num">
                                      <p:cBhvr additive="base">
                                        <p:cTn id="10" dur="500"/>
                                        <p:tgtEl>
                                          <p:spTgt spid="157">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157">
                                            <p:txEl>
                                              <p:pRg st="2" end="2"/>
                                            </p:txEl>
                                          </p:spTgt>
                                        </p:tgtEl>
                                        <p:attrNameLst>
                                          <p:attrName>style.visibility</p:attrName>
                                        </p:attrNameLst>
                                      </p:cBhvr>
                                      <p:to>
                                        <p:strVal val="visible"/>
                                      </p:to>
                                    </p:set>
                                    <p:anim calcmode="lin" valueType="num">
                                      <p:cBhvr additive="base">
                                        <p:cTn id="13" dur="500"/>
                                        <p:tgtEl>
                                          <p:spTgt spid="157">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157">
                                            <p:txEl>
                                              <p:pRg st="3" end="3"/>
                                            </p:txEl>
                                          </p:spTgt>
                                        </p:tgtEl>
                                        <p:attrNameLst>
                                          <p:attrName>style.visibility</p:attrName>
                                        </p:attrNameLst>
                                      </p:cBhvr>
                                      <p:to>
                                        <p:strVal val="visible"/>
                                      </p:to>
                                    </p:set>
                                    <p:anim calcmode="lin" valueType="num">
                                      <p:cBhvr additive="base">
                                        <p:cTn id="16" dur="500"/>
                                        <p:tgtEl>
                                          <p:spTgt spid="157">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157">
                                            <p:txEl>
                                              <p:pRg st="4" end="4"/>
                                            </p:txEl>
                                          </p:spTgt>
                                        </p:tgtEl>
                                        <p:attrNameLst>
                                          <p:attrName>style.visibility</p:attrName>
                                        </p:attrNameLst>
                                      </p:cBhvr>
                                      <p:to>
                                        <p:strVal val="visible"/>
                                      </p:to>
                                    </p:set>
                                    <p:anim calcmode="lin" valueType="num">
                                      <p:cBhvr additive="base">
                                        <p:cTn id="19" dur="500"/>
                                        <p:tgtEl>
                                          <p:spTgt spid="157">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0" y="0"/>
            <a:ext cx="9144000" cy="896111"/>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750" b="1" i="0" u="none" strike="noStrike" cap="none">
                <a:solidFill>
                  <a:srgbClr val="000000"/>
                </a:solidFill>
                <a:latin typeface="Trebuchet MS"/>
                <a:ea typeface="Trebuchet MS"/>
                <a:cs typeface="Trebuchet MS"/>
                <a:sym typeface="Trebuchet MS"/>
              </a:rPr>
              <a:t>Unification and Creation of Saudi Arabia</a:t>
            </a:r>
          </a:p>
        </p:txBody>
      </p:sp>
      <p:sp>
        <p:nvSpPr>
          <p:cNvPr id="164" name="Shape 164"/>
          <p:cNvSpPr txBox="1">
            <a:spLocks noGrp="1"/>
          </p:cNvSpPr>
          <p:nvPr>
            <p:ph type="body" idx="1"/>
          </p:nvPr>
        </p:nvSpPr>
        <p:spPr>
          <a:xfrm>
            <a:off x="457200" y="896112"/>
            <a:ext cx="8229600" cy="5632004"/>
          </a:xfrm>
          <a:prstGeom prst="rect">
            <a:avLst/>
          </a:prstGeom>
          <a:noFill/>
          <a:ln>
            <a:noFill/>
          </a:ln>
        </p:spPr>
        <p:txBody>
          <a:bodyPr lIns="45700" tIns="45700" rIns="45700" bIns="45700" anchor="t" anchorCtr="0">
            <a:noAutofit/>
          </a:bodyPr>
          <a:lstStyle/>
          <a:p>
            <a:pPr marL="443787" marR="0" lvl="0" indent="-424737" algn="l" rtl="0">
              <a:lnSpc>
                <a:spcPct val="90000"/>
              </a:lnSpc>
              <a:spcBef>
                <a:spcPts val="0"/>
              </a:spcBef>
              <a:spcAft>
                <a:spcPts val="0"/>
              </a:spcAft>
              <a:buClr>
                <a:srgbClr val="080808"/>
              </a:buClr>
              <a:buSzPct val="100000"/>
              <a:buFont typeface="Noto Sans Symbols"/>
              <a:buChar char="●"/>
            </a:pPr>
            <a:r>
              <a:rPr lang="en-US" sz="2000" b="0" i="0" u="none" strike="noStrike" cap="none">
                <a:solidFill>
                  <a:srgbClr val="080808"/>
                </a:solidFill>
                <a:latin typeface="Trebuchet MS"/>
                <a:ea typeface="Trebuchet MS"/>
                <a:cs typeface="Trebuchet MS"/>
                <a:sym typeface="Trebuchet MS"/>
              </a:rPr>
              <a:t>Modern-day Saudi Arabia did not exist until the 20</a:t>
            </a:r>
            <a:r>
              <a:rPr lang="en-US" sz="2000" b="0" i="0" u="none" strike="noStrike" cap="none" baseline="30000">
                <a:solidFill>
                  <a:srgbClr val="080808"/>
                </a:solidFill>
                <a:latin typeface="Trebuchet MS"/>
                <a:ea typeface="Trebuchet MS"/>
                <a:cs typeface="Trebuchet MS"/>
                <a:sym typeface="Trebuchet MS"/>
              </a:rPr>
              <a:t>th</a:t>
            </a:r>
            <a:r>
              <a:rPr lang="en-US" sz="2000" b="0" i="0" u="none" strike="noStrike" cap="none">
                <a:solidFill>
                  <a:srgbClr val="080808"/>
                </a:solidFill>
                <a:latin typeface="Trebuchet MS"/>
                <a:ea typeface="Trebuchet MS"/>
                <a:cs typeface="Trebuchet MS"/>
                <a:sym typeface="Trebuchet MS"/>
              </a:rPr>
              <a:t> century, when in 1932, Abd-al-Aziz bin Abd al-Rahman Al Saud* created Saudi Arabia.</a:t>
            </a:r>
          </a:p>
          <a:p>
            <a:pPr marL="904037" marR="0" lvl="2" indent="-427786" algn="l" rtl="0">
              <a:lnSpc>
                <a:spcPct val="90000"/>
              </a:lnSpc>
              <a:spcBef>
                <a:spcPts val="300"/>
              </a:spcBef>
              <a:spcAft>
                <a:spcPts val="0"/>
              </a:spcAft>
              <a:buClr>
                <a:srgbClr val="080808"/>
              </a:buClr>
              <a:buSzPct val="100000"/>
              <a:buFont typeface="Arial"/>
              <a:buChar char="•"/>
            </a:pPr>
            <a:r>
              <a:rPr lang="en-US" sz="2000" b="0" i="0" u="none" strike="noStrike" cap="none">
                <a:solidFill>
                  <a:srgbClr val="080808"/>
                </a:solidFill>
                <a:latin typeface="Trebuchet MS"/>
                <a:ea typeface="Trebuchet MS"/>
                <a:cs typeface="Trebuchet MS"/>
                <a:sym typeface="Trebuchet MS"/>
              </a:rPr>
              <a:t>This marked the end of a 30 year fight to unite the Arabian Peninsula.</a:t>
            </a:r>
          </a:p>
          <a:p>
            <a:pPr marL="904037" marR="0" lvl="2" indent="-427786" algn="l" rtl="0">
              <a:lnSpc>
                <a:spcPct val="90000"/>
              </a:lnSpc>
              <a:spcBef>
                <a:spcPts val="300"/>
              </a:spcBef>
              <a:spcAft>
                <a:spcPts val="0"/>
              </a:spcAft>
              <a:buClr>
                <a:srgbClr val="080808"/>
              </a:buClr>
              <a:buSzPct val="100000"/>
              <a:buFont typeface="Arial"/>
              <a:buChar char="•"/>
            </a:pPr>
            <a:r>
              <a:rPr lang="en-US" sz="2000" b="0" i="0" u="none" strike="noStrike" cap="none">
                <a:solidFill>
                  <a:srgbClr val="080808"/>
                </a:solidFill>
                <a:latin typeface="Trebuchet MS"/>
                <a:ea typeface="Trebuchet MS"/>
                <a:cs typeface="Trebuchet MS"/>
                <a:sym typeface="Trebuchet MS"/>
              </a:rPr>
              <a:t>Since then, the Al Saud family has ruled the country.</a:t>
            </a:r>
          </a:p>
          <a:p>
            <a:pPr marL="443787" marR="0" lvl="0" indent="-424737" algn="l" rtl="0">
              <a:lnSpc>
                <a:spcPct val="90000"/>
              </a:lnSpc>
              <a:spcBef>
                <a:spcPts val="300"/>
              </a:spcBef>
              <a:spcAft>
                <a:spcPts val="0"/>
              </a:spcAft>
              <a:buClr>
                <a:srgbClr val="080808"/>
              </a:buClr>
              <a:buSzPct val="100000"/>
              <a:buFont typeface="Noto Sans Symbols"/>
              <a:buChar char="●"/>
            </a:pPr>
            <a:r>
              <a:rPr lang="en-US" sz="2000" b="0" i="0" u="none" strike="noStrike" cap="none">
                <a:solidFill>
                  <a:srgbClr val="080808"/>
                </a:solidFill>
                <a:latin typeface="Trebuchet MS"/>
                <a:ea typeface="Trebuchet MS"/>
                <a:cs typeface="Trebuchet MS"/>
                <a:sym typeface="Trebuchet MS"/>
              </a:rPr>
              <a:t>The kings have worked to create a stable and thriving economy in the country, along with maintaining its position as a regional power.</a:t>
            </a:r>
          </a:p>
          <a:p>
            <a:pPr marL="904037" marR="0" lvl="2" indent="-427786" algn="l" rtl="0">
              <a:lnSpc>
                <a:spcPct val="90000"/>
              </a:lnSpc>
              <a:spcBef>
                <a:spcPts val="300"/>
              </a:spcBef>
              <a:spcAft>
                <a:spcPts val="0"/>
              </a:spcAft>
              <a:buClr>
                <a:srgbClr val="080808"/>
              </a:buClr>
              <a:buSzPct val="100000"/>
              <a:buFont typeface="Arial"/>
              <a:buChar char="•"/>
            </a:pPr>
            <a:r>
              <a:rPr lang="en-US" sz="2000" b="0" i="0" u="none" strike="noStrike" cap="none">
                <a:solidFill>
                  <a:srgbClr val="080808"/>
                </a:solidFill>
                <a:latin typeface="Trebuchet MS"/>
                <a:ea typeface="Trebuchet MS"/>
                <a:cs typeface="Trebuchet MS"/>
                <a:sym typeface="Trebuchet MS"/>
              </a:rPr>
              <a:t>These kings have used the country’s oil as a major source of income for the country, using some of these funds to directly invest in schools and hospitals for citizens.</a:t>
            </a:r>
          </a:p>
          <a:p>
            <a:pPr marL="443787" marR="0" lvl="0" indent="-424737" algn="l" rtl="0">
              <a:lnSpc>
                <a:spcPct val="90000"/>
              </a:lnSpc>
              <a:spcBef>
                <a:spcPts val="300"/>
              </a:spcBef>
              <a:spcAft>
                <a:spcPts val="0"/>
              </a:spcAft>
              <a:buClr>
                <a:srgbClr val="080808"/>
              </a:buClr>
              <a:buSzPct val="100000"/>
              <a:buFont typeface="Noto Sans Symbols"/>
              <a:buChar char="●"/>
            </a:pPr>
            <a:r>
              <a:rPr lang="en-US" sz="2000" b="0" i="0" u="none" strike="noStrike" cap="none">
                <a:solidFill>
                  <a:srgbClr val="080808"/>
                </a:solidFill>
                <a:latin typeface="Trebuchet MS"/>
                <a:ea typeface="Trebuchet MS"/>
                <a:cs typeface="Trebuchet MS"/>
                <a:sym typeface="Trebuchet MS"/>
              </a:rPr>
              <a:t>During the Persian Gulf War, Saudi Arabia sided with Kuwait and allowed United Nations soldiers to use their country as a base in their efforts against Iraq.</a:t>
            </a:r>
          </a:p>
        </p:txBody>
      </p:sp>
      <p:sp>
        <p:nvSpPr>
          <p:cNvPr id="165" name="Shape 165"/>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19</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anim calcmode="lin" valueType="num">
                                      <p:cBhvr additive="base">
                                        <p:cTn id="7" dur="500"/>
                                        <p:tgtEl>
                                          <p:spTgt spid="164">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64">
                                            <p:txEl>
                                              <p:pRg st="1" end="1"/>
                                            </p:txEl>
                                          </p:spTgt>
                                        </p:tgtEl>
                                        <p:attrNameLst>
                                          <p:attrName>style.visibility</p:attrName>
                                        </p:attrNameLst>
                                      </p:cBhvr>
                                      <p:to>
                                        <p:strVal val="visible"/>
                                      </p:to>
                                    </p:set>
                                    <p:anim calcmode="lin" valueType="num">
                                      <p:cBhvr additive="base">
                                        <p:cTn id="10" dur="500"/>
                                        <p:tgtEl>
                                          <p:spTgt spid="164">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164">
                                            <p:txEl>
                                              <p:pRg st="2" end="2"/>
                                            </p:txEl>
                                          </p:spTgt>
                                        </p:tgtEl>
                                        <p:attrNameLst>
                                          <p:attrName>style.visibility</p:attrName>
                                        </p:attrNameLst>
                                      </p:cBhvr>
                                      <p:to>
                                        <p:strVal val="visible"/>
                                      </p:to>
                                    </p:set>
                                    <p:anim calcmode="lin" valueType="num">
                                      <p:cBhvr additive="base">
                                        <p:cTn id="13" dur="500"/>
                                        <p:tgtEl>
                                          <p:spTgt spid="164">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164">
                                            <p:txEl>
                                              <p:pRg st="3" end="3"/>
                                            </p:txEl>
                                          </p:spTgt>
                                        </p:tgtEl>
                                        <p:attrNameLst>
                                          <p:attrName>style.visibility</p:attrName>
                                        </p:attrNameLst>
                                      </p:cBhvr>
                                      <p:to>
                                        <p:strVal val="visible"/>
                                      </p:to>
                                    </p:set>
                                    <p:anim calcmode="lin" valueType="num">
                                      <p:cBhvr additive="base">
                                        <p:cTn id="16" dur="500"/>
                                        <p:tgtEl>
                                          <p:spTgt spid="164">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164">
                                            <p:txEl>
                                              <p:pRg st="4" end="4"/>
                                            </p:txEl>
                                          </p:spTgt>
                                        </p:tgtEl>
                                        <p:attrNameLst>
                                          <p:attrName>style.visibility</p:attrName>
                                        </p:attrNameLst>
                                      </p:cBhvr>
                                      <p:to>
                                        <p:strVal val="visible"/>
                                      </p:to>
                                    </p:set>
                                    <p:anim calcmode="lin" valueType="num">
                                      <p:cBhvr additive="base">
                                        <p:cTn id="19" dur="500"/>
                                        <p:tgtEl>
                                          <p:spTgt spid="164">
                                            <p:txEl>
                                              <p:pRg st="4" end="4"/>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164">
                                            <p:txEl>
                                              <p:pRg st="5" end="5"/>
                                            </p:txEl>
                                          </p:spTgt>
                                        </p:tgtEl>
                                        <p:attrNameLst>
                                          <p:attrName>style.visibility</p:attrName>
                                        </p:attrNameLst>
                                      </p:cBhvr>
                                      <p:to>
                                        <p:strVal val="visible"/>
                                      </p:to>
                                    </p:set>
                                    <p:anim calcmode="lin" valueType="num">
                                      <p:cBhvr additive="base">
                                        <p:cTn id="22" dur="500"/>
                                        <p:tgtEl>
                                          <p:spTgt spid="164">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alpha val="30980"/>
          </a:schemeClr>
        </a:solidFill>
        <a:effectLst/>
      </p:bgPr>
    </p:bg>
    <p:spTree>
      <p:nvGrpSpPr>
        <p:cNvPr id="1" name="Shape 40"/>
        <p:cNvGrpSpPr/>
        <p:nvPr/>
      </p:nvGrpSpPr>
      <p:grpSpPr>
        <a:xfrm>
          <a:off x="0" y="0"/>
          <a:ext cx="0" cy="0"/>
          <a:chOff x="0" y="0"/>
          <a:chExt cx="0" cy="0"/>
        </a:xfrm>
      </p:grpSpPr>
      <p:pic>
        <p:nvPicPr>
          <p:cNvPr id="41" name="Shape 4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0" cy="6521548"/>
          </a:xfrm>
          <a:prstGeom prst="rect">
            <a:avLst/>
          </a:prstGeom>
          <a:noFill/>
          <a:ln>
            <a:noFill/>
          </a:ln>
        </p:spPr>
      </p:pic>
      <p:sp>
        <p:nvSpPr>
          <p:cNvPr id="42" name="Shape 42"/>
          <p:cNvSpPr/>
          <p:nvPr/>
        </p:nvSpPr>
        <p:spPr>
          <a:xfrm>
            <a:off x="3081527" y="4567866"/>
            <a:ext cx="5757673" cy="1406519"/>
          </a:xfrm>
          <a:prstGeom prst="rect">
            <a:avLst/>
          </a:prstGeom>
          <a:solidFill>
            <a:srgbClr val="10253F">
              <a:alpha val="81960"/>
            </a:srgbClr>
          </a:solidFill>
          <a:ln>
            <a:noFill/>
          </a:ln>
          <a:effectLst>
            <a:outerShdw blurRad="152400" dist="250189" dir="8460000" rotWithShape="0">
              <a:srgbClr val="000000">
                <a:alpha val="27843"/>
              </a:srgbClr>
            </a:outerShdw>
          </a:effectLst>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Font typeface="Trebuchet MS"/>
              <a:buNone/>
            </a:pPr>
            <a:endParaRPr sz="1800" b="0" i="0" u="none" strike="noStrike" cap="none">
              <a:solidFill>
                <a:srgbClr val="000000"/>
              </a:solidFill>
              <a:latin typeface="Helvetica Neue"/>
              <a:ea typeface="Helvetica Neue"/>
              <a:cs typeface="Helvetica Neue"/>
              <a:sym typeface="Helvetica Neue"/>
            </a:endParaRPr>
          </a:p>
        </p:txBody>
      </p:sp>
      <p:sp>
        <p:nvSpPr>
          <p:cNvPr id="43" name="Shape 43"/>
          <p:cNvSpPr/>
          <p:nvPr/>
        </p:nvSpPr>
        <p:spPr>
          <a:xfrm>
            <a:off x="3081528" y="4567866"/>
            <a:ext cx="5766457" cy="1354212"/>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FFFFFF"/>
              </a:buClr>
              <a:buSzPct val="25000"/>
              <a:buFont typeface="Trebuchet MS"/>
              <a:buNone/>
            </a:pPr>
            <a:r>
              <a:rPr lang="en-US" sz="1640" b="1" i="0" u="none" strike="noStrike" cap="none">
                <a:solidFill>
                  <a:srgbClr val="FFFFFF"/>
                </a:solidFill>
                <a:latin typeface="Trebuchet MS"/>
                <a:ea typeface="Trebuchet MS"/>
                <a:cs typeface="Trebuchet MS"/>
                <a:sym typeface="Trebuchet MS"/>
              </a:rPr>
              <a:t>Section 1: </a:t>
            </a:r>
            <a:r>
              <a:rPr lang="en-US" sz="1640" b="1" i="0" u="sng" strike="noStrike" cap="none">
                <a:solidFill>
                  <a:schemeClr val="hlink"/>
                </a:solidFill>
                <a:latin typeface="Trebuchet MS"/>
                <a:ea typeface="Trebuchet MS"/>
                <a:cs typeface="Trebuchet MS"/>
                <a:sym typeface="Trebuchet MS"/>
                <a:hlinkClick r:id="rId4"/>
              </a:rPr>
              <a:t>The Geography of Saudi Arabia</a:t>
            </a:r>
          </a:p>
          <a:p>
            <a:pPr marL="0" marR="0" lvl="0" indent="0" algn="l" rtl="0">
              <a:lnSpc>
                <a:spcPct val="100000"/>
              </a:lnSpc>
              <a:spcBef>
                <a:spcPts val="0"/>
              </a:spcBef>
              <a:spcAft>
                <a:spcPts val="0"/>
              </a:spcAft>
              <a:buClr>
                <a:srgbClr val="FFFFFF"/>
              </a:buClr>
              <a:buSzPct val="25000"/>
              <a:buFont typeface="Trebuchet MS"/>
              <a:buNone/>
            </a:pPr>
            <a:r>
              <a:rPr lang="en-US" sz="1640" b="1" i="0" u="none" strike="noStrike" cap="none">
                <a:solidFill>
                  <a:srgbClr val="FFFFFF"/>
                </a:solidFill>
                <a:latin typeface="Trebuchet MS"/>
                <a:ea typeface="Trebuchet MS"/>
                <a:cs typeface="Trebuchet MS"/>
                <a:sym typeface="Trebuchet MS"/>
              </a:rPr>
              <a:t>Section 2: </a:t>
            </a:r>
            <a:r>
              <a:rPr lang="en-US" sz="1640" b="1" i="0" u="sng" strike="noStrike" cap="none">
                <a:solidFill>
                  <a:schemeClr val="hlink"/>
                </a:solidFill>
                <a:latin typeface="Trebuchet MS"/>
                <a:ea typeface="Trebuchet MS"/>
                <a:cs typeface="Trebuchet MS"/>
                <a:sym typeface="Trebuchet MS"/>
                <a:hlinkClick r:id="rId5"/>
              </a:rPr>
              <a:t>A Brief History of Saudi Arabia</a:t>
            </a:r>
          </a:p>
          <a:p>
            <a:pPr marL="0" marR="0" lvl="0" indent="0" algn="l" rtl="0">
              <a:lnSpc>
                <a:spcPct val="100000"/>
              </a:lnSpc>
              <a:spcBef>
                <a:spcPts val="0"/>
              </a:spcBef>
              <a:spcAft>
                <a:spcPts val="0"/>
              </a:spcAft>
              <a:buClr>
                <a:srgbClr val="FFFFFF"/>
              </a:buClr>
              <a:buSzPct val="25000"/>
              <a:buFont typeface="Trebuchet MS"/>
              <a:buNone/>
            </a:pPr>
            <a:r>
              <a:rPr lang="en-US" sz="1640" b="1" i="0" u="none" strike="noStrike" cap="none">
                <a:solidFill>
                  <a:srgbClr val="FFFFFF"/>
                </a:solidFill>
                <a:latin typeface="Trebuchet MS"/>
                <a:ea typeface="Trebuchet MS"/>
                <a:cs typeface="Trebuchet MS"/>
                <a:sym typeface="Trebuchet MS"/>
              </a:rPr>
              <a:t>Section 3: </a:t>
            </a:r>
            <a:r>
              <a:rPr lang="en-US" sz="1640" b="1" i="0" u="sng" strike="noStrike" cap="none">
                <a:solidFill>
                  <a:schemeClr val="hlink"/>
                </a:solidFill>
                <a:latin typeface="Trebuchet MS"/>
                <a:ea typeface="Trebuchet MS"/>
                <a:cs typeface="Trebuchet MS"/>
                <a:sym typeface="Trebuchet MS"/>
                <a:hlinkClick r:id="rId6"/>
              </a:rPr>
              <a:t>Government of Saudi Arabia</a:t>
            </a:r>
          </a:p>
          <a:p>
            <a:pPr marL="0" marR="0" lvl="0" indent="0" algn="l" rtl="0">
              <a:lnSpc>
                <a:spcPct val="100000"/>
              </a:lnSpc>
              <a:spcBef>
                <a:spcPts val="0"/>
              </a:spcBef>
              <a:spcAft>
                <a:spcPts val="0"/>
              </a:spcAft>
              <a:buClr>
                <a:srgbClr val="FFFFFF"/>
              </a:buClr>
              <a:buSzPct val="25000"/>
              <a:buFont typeface="Trebuchet MS"/>
              <a:buNone/>
            </a:pPr>
            <a:r>
              <a:rPr lang="en-US" sz="1640" b="1" i="0" u="none" strike="noStrike" cap="none">
                <a:solidFill>
                  <a:srgbClr val="FFFFFF"/>
                </a:solidFill>
                <a:latin typeface="Trebuchet MS"/>
                <a:ea typeface="Trebuchet MS"/>
                <a:cs typeface="Trebuchet MS"/>
                <a:sym typeface="Trebuchet MS"/>
              </a:rPr>
              <a:t>Section 4: </a:t>
            </a:r>
            <a:r>
              <a:rPr lang="en-US" sz="1640" b="1" i="0" u="sng" strike="noStrike" cap="none">
                <a:solidFill>
                  <a:schemeClr val="hlink"/>
                </a:solidFill>
                <a:latin typeface="Trebuchet MS"/>
                <a:ea typeface="Trebuchet MS"/>
                <a:cs typeface="Trebuchet MS"/>
                <a:sym typeface="Trebuchet MS"/>
                <a:hlinkClick r:id="rId7"/>
              </a:rPr>
              <a:t>Economy of Saudi Arabia</a:t>
            </a:r>
          </a:p>
          <a:p>
            <a:pPr marL="0" marR="0" lvl="0" indent="0" algn="l" rtl="0">
              <a:lnSpc>
                <a:spcPct val="100000"/>
              </a:lnSpc>
              <a:spcBef>
                <a:spcPts val="0"/>
              </a:spcBef>
              <a:spcAft>
                <a:spcPts val="0"/>
              </a:spcAft>
              <a:buClr>
                <a:srgbClr val="FFFFFF"/>
              </a:buClr>
              <a:buSzPct val="25000"/>
              <a:buFont typeface="Trebuchet MS"/>
              <a:buNone/>
            </a:pPr>
            <a:r>
              <a:rPr lang="en-US" sz="1640" b="1" i="0" u="none" strike="noStrike" cap="none">
                <a:solidFill>
                  <a:srgbClr val="FFFFFF"/>
                </a:solidFill>
                <a:latin typeface="Trebuchet MS"/>
                <a:ea typeface="Trebuchet MS"/>
                <a:cs typeface="Trebuchet MS"/>
                <a:sym typeface="Trebuchet MS"/>
              </a:rPr>
              <a:t>Section 5: </a:t>
            </a:r>
            <a:r>
              <a:rPr lang="en-US" sz="1640" b="1" i="0" u="sng" strike="noStrike" cap="none">
                <a:solidFill>
                  <a:schemeClr val="hlink"/>
                </a:solidFill>
                <a:latin typeface="Trebuchet MS"/>
                <a:ea typeface="Trebuchet MS"/>
                <a:cs typeface="Trebuchet MS"/>
                <a:sym typeface="Trebuchet MS"/>
                <a:hlinkClick r:id="rId8"/>
              </a:rPr>
              <a:t>U.S.-Saudi Relations</a:t>
            </a:r>
          </a:p>
        </p:txBody>
      </p:sp>
      <p:sp>
        <p:nvSpPr>
          <p:cNvPr id="44" name="Shape 44"/>
          <p:cNvSpPr txBox="1">
            <a:spLocks noGrp="1"/>
          </p:cNvSpPr>
          <p:nvPr>
            <p:ph type="sldNum" idx="12"/>
          </p:nvPr>
        </p:nvSpPr>
        <p:spPr>
          <a:xfrm>
            <a:off x="8655496" y="6521548"/>
            <a:ext cx="183700" cy="307773"/>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p:tgtEl>
                                          <p:spTgt spid="42"/>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p:tgtEl>
                                          <p:spTgt spid="4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0" y="0"/>
            <a:ext cx="9144000" cy="859537"/>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700" b="1" i="0" u="none" strike="noStrike" cap="none">
                <a:solidFill>
                  <a:srgbClr val="000000"/>
                </a:solidFill>
                <a:latin typeface="Trebuchet MS"/>
                <a:ea typeface="Trebuchet MS"/>
                <a:cs typeface="Trebuchet MS"/>
                <a:sym typeface="Trebuchet MS"/>
              </a:rPr>
              <a:t>Saudi Arabia in the 21</a:t>
            </a:r>
            <a:r>
              <a:rPr lang="en-US" sz="4700" b="1" i="0" u="none" strike="noStrike" cap="none" baseline="30000">
                <a:solidFill>
                  <a:srgbClr val="000000"/>
                </a:solidFill>
                <a:latin typeface="Trebuchet MS"/>
                <a:ea typeface="Trebuchet MS"/>
                <a:cs typeface="Trebuchet MS"/>
                <a:sym typeface="Trebuchet MS"/>
              </a:rPr>
              <a:t>st</a:t>
            </a:r>
            <a:r>
              <a:rPr lang="en-US" sz="4700" b="1" i="0" u="none" strike="noStrike" cap="none">
                <a:solidFill>
                  <a:srgbClr val="000000"/>
                </a:solidFill>
                <a:latin typeface="Trebuchet MS"/>
                <a:ea typeface="Trebuchet MS"/>
                <a:cs typeface="Trebuchet MS"/>
                <a:sym typeface="Trebuchet MS"/>
              </a:rPr>
              <a:t> Century</a:t>
            </a:r>
          </a:p>
        </p:txBody>
      </p:sp>
      <p:sp>
        <p:nvSpPr>
          <p:cNvPr id="171" name="Shape 171"/>
          <p:cNvSpPr txBox="1">
            <a:spLocks noGrp="1"/>
          </p:cNvSpPr>
          <p:nvPr>
            <p:ph type="body" idx="1"/>
          </p:nvPr>
        </p:nvSpPr>
        <p:spPr>
          <a:xfrm>
            <a:off x="457200" y="859537"/>
            <a:ext cx="8229600" cy="5668579"/>
          </a:xfrm>
          <a:prstGeom prst="rect">
            <a:avLst/>
          </a:prstGeom>
          <a:noFill/>
          <a:ln>
            <a:noFill/>
          </a:ln>
        </p:spPr>
        <p:txBody>
          <a:bodyPr lIns="45700" tIns="45700" rIns="45700" bIns="45700" anchor="t" anchorCtr="0">
            <a:noAutofit/>
          </a:bodyPr>
          <a:lstStyle/>
          <a:p>
            <a:pPr marL="534833" marR="0" lvl="0" indent="-522133" algn="l" rtl="0">
              <a:lnSpc>
                <a:spcPct val="80000"/>
              </a:lnSpc>
              <a:spcBef>
                <a:spcPts val="0"/>
              </a:spcBef>
              <a:spcAft>
                <a:spcPts val="0"/>
              </a:spcAft>
              <a:buClr>
                <a:srgbClr val="000000"/>
              </a:buClr>
              <a:buSzPct val="100000"/>
              <a:buFont typeface="Noto Sans Symbols"/>
              <a:buChar char="●"/>
            </a:pPr>
            <a:r>
              <a:rPr lang="en-US" sz="1800" b="0" i="0" u="none" strike="noStrike" cap="none">
                <a:solidFill>
                  <a:srgbClr val="000000"/>
                </a:solidFill>
                <a:latin typeface="Trebuchet MS"/>
                <a:ea typeface="Trebuchet MS"/>
                <a:cs typeface="Trebuchet MS"/>
                <a:sym typeface="Trebuchet MS"/>
              </a:rPr>
              <a:t>King Abdullah, who ruled from 2005 to 2015, modernized the country through social and economic programs and reforms.</a:t>
            </a:r>
          </a:p>
          <a:p>
            <a:pPr marL="995082" marR="0" lvl="2" indent="-525182" algn="l" rtl="0">
              <a:lnSpc>
                <a:spcPct val="80000"/>
              </a:lnSpc>
              <a:spcBef>
                <a:spcPts val="500"/>
              </a:spcBef>
              <a:spcAft>
                <a:spcPts val="0"/>
              </a:spcAft>
              <a:buClr>
                <a:srgbClr val="000000"/>
              </a:buClr>
              <a:buSzPct val="100000"/>
              <a:buFont typeface="Arial"/>
              <a:buChar char="•"/>
            </a:pPr>
            <a:r>
              <a:rPr lang="en-US" sz="1800" b="0" i="0" u="none" strike="noStrike" cap="none">
                <a:solidFill>
                  <a:srgbClr val="000000"/>
                </a:solidFill>
                <a:latin typeface="Trebuchet MS"/>
                <a:ea typeface="Trebuchet MS"/>
                <a:cs typeface="Trebuchet MS"/>
                <a:sym typeface="Trebuchet MS"/>
              </a:rPr>
              <a:t>These reforms included employment opportunities for women, increased foreign investment, and more.</a:t>
            </a:r>
          </a:p>
          <a:p>
            <a:pPr marL="534833" marR="0" lvl="0" indent="-522133" algn="l" rtl="0">
              <a:lnSpc>
                <a:spcPct val="80000"/>
              </a:lnSpc>
              <a:spcBef>
                <a:spcPts val="500"/>
              </a:spcBef>
              <a:spcAft>
                <a:spcPts val="0"/>
              </a:spcAft>
              <a:buClr>
                <a:srgbClr val="000000"/>
              </a:buClr>
              <a:buSzPct val="100000"/>
              <a:buFont typeface="Noto Sans Symbols"/>
              <a:buChar char="●"/>
            </a:pPr>
            <a:r>
              <a:rPr lang="en-US" sz="1800" b="0" i="0" u="none" strike="noStrike" cap="none">
                <a:solidFill>
                  <a:srgbClr val="000000"/>
                </a:solidFill>
                <a:latin typeface="Trebuchet MS"/>
                <a:ea typeface="Trebuchet MS"/>
                <a:cs typeface="Trebuchet MS"/>
                <a:sym typeface="Trebuchet MS"/>
              </a:rPr>
              <a:t>Saudi Arabia fared well during the </a:t>
            </a:r>
            <a:r>
              <a:rPr lang="en-US" sz="1800" b="1" i="0" u="none" strike="noStrike" cap="none">
                <a:solidFill>
                  <a:srgbClr val="000000"/>
                </a:solidFill>
                <a:latin typeface="Trebuchet MS"/>
                <a:ea typeface="Trebuchet MS"/>
                <a:cs typeface="Trebuchet MS"/>
                <a:sym typeface="Trebuchet MS"/>
              </a:rPr>
              <a:t>Arab Spring </a:t>
            </a:r>
            <a:r>
              <a:rPr lang="en-US" sz="1800" b="0" i="0" u="none" strike="noStrike" cap="none">
                <a:solidFill>
                  <a:srgbClr val="000000"/>
                </a:solidFill>
                <a:latin typeface="Trebuchet MS"/>
                <a:ea typeface="Trebuchet MS"/>
                <a:cs typeface="Trebuchet MS"/>
                <a:sym typeface="Trebuchet MS"/>
              </a:rPr>
              <a:t>(the series of </a:t>
            </a:r>
            <a:r>
              <a:rPr lang="en-US" sz="1800"/>
              <a:t>anti government</a:t>
            </a:r>
            <a:r>
              <a:rPr lang="en-US" sz="1800" b="0" i="0" u="none" strike="noStrike" cap="none">
                <a:solidFill>
                  <a:srgbClr val="000000"/>
                </a:solidFill>
                <a:latin typeface="Trebuchet MS"/>
                <a:ea typeface="Trebuchet MS"/>
                <a:cs typeface="Trebuchet MS"/>
                <a:sym typeface="Trebuchet MS"/>
              </a:rPr>
              <a:t> protests, uprisings, and armed rebellions that spread across the Middle East in early 2011).</a:t>
            </a:r>
          </a:p>
          <a:p>
            <a:pPr marL="995082" marR="0" lvl="2" indent="-525182" algn="l" rtl="0">
              <a:lnSpc>
                <a:spcPct val="80000"/>
              </a:lnSpc>
              <a:spcBef>
                <a:spcPts val="500"/>
              </a:spcBef>
              <a:spcAft>
                <a:spcPts val="0"/>
              </a:spcAft>
              <a:buClr>
                <a:srgbClr val="000000"/>
              </a:buClr>
              <a:buSzPct val="100000"/>
              <a:buFont typeface="Arial"/>
              <a:buChar char="•"/>
            </a:pPr>
            <a:r>
              <a:rPr lang="en-US" sz="1800" b="0" i="0" u="none" strike="noStrike" cap="none">
                <a:solidFill>
                  <a:srgbClr val="000000"/>
                </a:solidFill>
                <a:latin typeface="Trebuchet MS"/>
                <a:ea typeface="Trebuchet MS"/>
                <a:cs typeface="Trebuchet MS"/>
                <a:sym typeface="Trebuchet MS"/>
              </a:rPr>
              <a:t>King Abdullah tried to settle some of the unrest by creating new benefits for Saudi citizens, like increased funds </a:t>
            </a:r>
            <a:r>
              <a:rPr lang="en-US" sz="1800"/>
              <a:t>for</a:t>
            </a:r>
            <a:r>
              <a:rPr lang="en-US" sz="1800" b="0" i="0" u="none" strike="noStrike" cap="none">
                <a:solidFill>
                  <a:srgbClr val="000000"/>
                </a:solidFill>
                <a:latin typeface="Trebuchet MS"/>
                <a:ea typeface="Trebuchet MS"/>
                <a:cs typeface="Trebuchet MS"/>
                <a:sym typeface="Trebuchet MS"/>
              </a:rPr>
              <a:t> affordable housing projects, providing for unemployed citizens, and allowing some elections.</a:t>
            </a:r>
          </a:p>
          <a:p>
            <a:pPr marL="534833" marR="0" lvl="0" indent="-522133" algn="l" rtl="0">
              <a:lnSpc>
                <a:spcPct val="80000"/>
              </a:lnSpc>
              <a:spcBef>
                <a:spcPts val="500"/>
              </a:spcBef>
              <a:spcAft>
                <a:spcPts val="0"/>
              </a:spcAft>
              <a:buClr>
                <a:srgbClr val="000000"/>
              </a:buClr>
              <a:buSzPct val="100000"/>
              <a:buFont typeface="Noto Sans Symbols"/>
              <a:buChar char="●"/>
            </a:pPr>
            <a:r>
              <a:rPr lang="en-US" sz="1800" b="0" i="0" u="none" strike="noStrike" cap="none">
                <a:solidFill>
                  <a:srgbClr val="000000"/>
                </a:solidFill>
                <a:latin typeface="Trebuchet MS"/>
                <a:ea typeface="Trebuchet MS"/>
                <a:cs typeface="Trebuchet MS"/>
                <a:sym typeface="Trebuchet MS"/>
              </a:rPr>
              <a:t>King Salman became king in 2015 after the death of his half-brother King Abdullah.</a:t>
            </a:r>
          </a:p>
          <a:p>
            <a:pPr marL="995082" marR="0" lvl="2" indent="-525182" algn="l" rtl="0">
              <a:lnSpc>
                <a:spcPct val="80000"/>
              </a:lnSpc>
              <a:spcBef>
                <a:spcPts val="500"/>
              </a:spcBef>
              <a:spcAft>
                <a:spcPts val="0"/>
              </a:spcAft>
              <a:buClr>
                <a:srgbClr val="000000"/>
              </a:buClr>
              <a:buSzPct val="100000"/>
              <a:buFont typeface="Arial"/>
              <a:buChar char="•"/>
            </a:pPr>
            <a:r>
              <a:rPr lang="en-US" sz="1800" b="0" i="0" u="none" strike="noStrike" cap="none">
                <a:solidFill>
                  <a:srgbClr val="000000"/>
                </a:solidFill>
                <a:latin typeface="Trebuchet MS"/>
                <a:ea typeface="Trebuchet MS"/>
                <a:cs typeface="Trebuchet MS"/>
                <a:sym typeface="Trebuchet MS"/>
              </a:rPr>
              <a:t>Most of his reign has focused on tackling unrest and </a:t>
            </a:r>
            <a:r>
              <a:rPr lang="en-US" sz="1800" b="1" i="0" u="none" strike="noStrike" cap="none">
                <a:solidFill>
                  <a:srgbClr val="000000"/>
                </a:solidFill>
                <a:latin typeface="Trebuchet MS"/>
                <a:ea typeface="Trebuchet MS"/>
                <a:cs typeface="Trebuchet MS"/>
                <a:sym typeface="Trebuchet MS"/>
              </a:rPr>
              <a:t>terrorism</a:t>
            </a:r>
            <a:r>
              <a:rPr lang="en-US" sz="1800" b="0" i="0" u="none" strike="noStrike" cap="none">
                <a:solidFill>
                  <a:srgbClr val="000000"/>
                </a:solidFill>
                <a:latin typeface="Trebuchet MS"/>
                <a:ea typeface="Trebuchet MS"/>
                <a:cs typeface="Trebuchet MS"/>
                <a:sym typeface="Trebuchet MS"/>
              </a:rPr>
              <a:t> (the unlawful use of violence and intimidation, especially against civilians, in pursuit of political aims) throughout the region.</a:t>
            </a:r>
          </a:p>
          <a:p>
            <a:pPr marL="995082" marR="0" lvl="2" indent="-525182" algn="l" rtl="0">
              <a:lnSpc>
                <a:spcPct val="80000"/>
              </a:lnSpc>
              <a:spcBef>
                <a:spcPts val="500"/>
              </a:spcBef>
              <a:spcAft>
                <a:spcPts val="0"/>
              </a:spcAft>
              <a:buClr>
                <a:srgbClr val="000000"/>
              </a:buClr>
              <a:buSzPct val="100000"/>
              <a:buFont typeface="Arial"/>
              <a:buChar char="•"/>
            </a:pPr>
            <a:r>
              <a:rPr lang="en-US" sz="1800" b="0" i="0" u="none" strike="noStrike" cap="none">
                <a:solidFill>
                  <a:srgbClr val="000000"/>
                </a:solidFill>
                <a:latin typeface="Trebuchet MS"/>
                <a:ea typeface="Trebuchet MS"/>
                <a:cs typeface="Trebuchet MS"/>
                <a:sym typeface="Trebuchet MS"/>
              </a:rPr>
              <a:t>Saudi Arabia also created a coalition of 24 countries whose main goal is to eliminate terrorism.</a:t>
            </a:r>
          </a:p>
          <a:p>
            <a:pPr marL="995082" marR="0" lvl="2" indent="-525182" algn="l" rtl="0">
              <a:lnSpc>
                <a:spcPct val="80000"/>
              </a:lnSpc>
              <a:spcBef>
                <a:spcPts val="500"/>
              </a:spcBef>
              <a:spcAft>
                <a:spcPts val="0"/>
              </a:spcAft>
              <a:buClr>
                <a:srgbClr val="000000"/>
              </a:buClr>
              <a:buSzPct val="100000"/>
              <a:buFont typeface="Arial"/>
              <a:buChar char="•"/>
            </a:pPr>
            <a:r>
              <a:rPr lang="en-US" sz="1800" b="0" i="0" u="none" strike="noStrike" cap="none">
                <a:solidFill>
                  <a:srgbClr val="000000"/>
                </a:solidFill>
                <a:latin typeface="Trebuchet MS"/>
                <a:ea typeface="Trebuchet MS"/>
                <a:cs typeface="Trebuchet MS"/>
                <a:sym typeface="Trebuchet MS"/>
              </a:rPr>
              <a:t>Saudi Arabia, as of January 2016, executed 47 people tied to terrorism.</a:t>
            </a:r>
          </a:p>
        </p:txBody>
      </p:sp>
      <p:sp>
        <p:nvSpPr>
          <p:cNvPr id="172" name="Shape 172"/>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20</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3349" y="0"/>
            <a:ext cx="8229600" cy="904567"/>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800" b="1" i="0" u="none" strike="noStrike" cap="none">
                <a:solidFill>
                  <a:srgbClr val="000000"/>
                </a:solidFill>
                <a:latin typeface="Trebuchet MS"/>
                <a:ea typeface="Trebuchet MS"/>
                <a:cs typeface="Trebuchet MS"/>
                <a:sym typeface="Trebuchet MS"/>
              </a:rPr>
              <a:t>Camel Racing</a:t>
            </a:r>
          </a:p>
        </p:txBody>
      </p:sp>
      <p:sp>
        <p:nvSpPr>
          <p:cNvPr id="178" name="Shape 178"/>
          <p:cNvSpPr txBox="1">
            <a:spLocks noGrp="1"/>
          </p:cNvSpPr>
          <p:nvPr>
            <p:ph type="body" idx="1"/>
          </p:nvPr>
        </p:nvSpPr>
        <p:spPr>
          <a:xfrm>
            <a:off x="457200" y="963051"/>
            <a:ext cx="8229600" cy="5506580"/>
          </a:xfrm>
          <a:prstGeom prst="rect">
            <a:avLst/>
          </a:prstGeom>
          <a:noFill/>
          <a:ln>
            <a:noFill/>
          </a:ln>
        </p:spPr>
        <p:txBody>
          <a:bodyPr lIns="45700" tIns="45700" rIns="45700" bIns="45700" anchor="t" anchorCtr="0">
            <a:noAutofit/>
          </a:bodyPr>
          <a:lstStyle/>
          <a:p>
            <a:pPr marL="485729" marR="0" lvl="0" indent="-457154" algn="l" rtl="0">
              <a:lnSpc>
                <a:spcPct val="8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The tradition of camel racing dates back to the 7</a:t>
            </a:r>
            <a:r>
              <a:rPr lang="en-US" sz="2000" b="0" i="0" u="none" strike="noStrike" cap="none" baseline="30000">
                <a:solidFill>
                  <a:srgbClr val="000000"/>
                </a:solidFill>
                <a:latin typeface="Trebuchet MS"/>
                <a:ea typeface="Trebuchet MS"/>
                <a:cs typeface="Trebuchet MS"/>
                <a:sym typeface="Trebuchet MS"/>
              </a:rPr>
              <a:t>th</a:t>
            </a:r>
            <a:r>
              <a:rPr lang="en-US" sz="2000" b="0" i="0" u="none" strike="noStrike" cap="none">
                <a:solidFill>
                  <a:srgbClr val="000000"/>
                </a:solidFill>
                <a:latin typeface="Trebuchet MS"/>
                <a:ea typeface="Trebuchet MS"/>
                <a:cs typeface="Trebuchet MS"/>
                <a:sym typeface="Trebuchet MS"/>
              </a:rPr>
              <a:t> century, but a new love of the sport began in the 1970s.</a:t>
            </a:r>
          </a:p>
          <a:p>
            <a:pPr marL="485729" marR="0" lvl="0" indent="-457154" algn="l" rtl="0">
              <a:lnSpc>
                <a:spcPct val="80000"/>
              </a:lnSpc>
              <a:spcBef>
                <a:spcPts val="4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While originally enjoyed by locals, it is now found in many Southwest Asian countries, as well as Kenya, Sudan, Egypt, India, and Australia.</a:t>
            </a:r>
          </a:p>
          <a:p>
            <a:pPr marL="485729" marR="0" lvl="0" indent="-457154" algn="l" rtl="0">
              <a:lnSpc>
                <a:spcPct val="80000"/>
              </a:lnSpc>
              <a:spcBef>
                <a:spcPts val="4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Camel racing is very similar to horse racing, with one jockey riding one of the roughly 25 camels in the race.</a:t>
            </a:r>
          </a:p>
          <a:p>
            <a:pPr marL="945978" marR="0" lvl="2" indent="-460203" algn="l" rtl="0">
              <a:lnSpc>
                <a:spcPct val="80000"/>
              </a:lnSpc>
              <a:spcBef>
                <a:spcPts val="4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Races can last between 2.5 and 6 miles, depending on the ages of the camels used.</a:t>
            </a:r>
          </a:p>
          <a:p>
            <a:pPr marL="945978" marR="0" lvl="2" indent="-460203" algn="l" rtl="0">
              <a:lnSpc>
                <a:spcPct val="80000"/>
              </a:lnSpc>
              <a:spcBef>
                <a:spcPts val="4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Camels can reach up to 25 miles per hour during these races.</a:t>
            </a:r>
          </a:p>
          <a:p>
            <a:pPr marL="485729" marR="0" lvl="0" indent="-457154" algn="l" rtl="0">
              <a:lnSpc>
                <a:spcPct val="80000"/>
              </a:lnSpc>
              <a:spcBef>
                <a:spcPts val="4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In Saudi Arabia, races are held every week in cooler months in the Riyadh Stadium, with the most important of these races being the King’s Camel Race.</a:t>
            </a:r>
          </a:p>
        </p:txBody>
      </p:sp>
      <p:sp>
        <p:nvSpPr>
          <p:cNvPr id="179" name="Shape 179"/>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21</a:t>
            </a:fld>
            <a:endParaRPr lang="en-US" sz="1400" b="1" i="0" u="none" strike="noStrike" cap="none">
              <a:solidFill>
                <a:srgbClr val="FFFFFF"/>
              </a:solidFill>
              <a:latin typeface="Calibri"/>
              <a:ea typeface="Calibri"/>
              <a:cs typeface="Calibri"/>
              <a:sym typeface="Calibri"/>
            </a:endParaRPr>
          </a:p>
        </p:txBody>
      </p:sp>
      <p:sp>
        <p:nvSpPr>
          <p:cNvPr id="180" name="Shape 180"/>
          <p:cNvSpPr/>
          <p:nvPr/>
        </p:nvSpPr>
        <p:spPr>
          <a:xfrm>
            <a:off x="6601582" y="6111492"/>
            <a:ext cx="2430535" cy="358139"/>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00FF"/>
              </a:buClr>
              <a:buSzPct val="25000"/>
              <a:buFont typeface="Trebuchet MS"/>
              <a:buNone/>
            </a:pPr>
            <a:r>
              <a:rPr lang="en-US" sz="1800" b="0" i="0" u="sng" strike="noStrike" cap="none">
                <a:solidFill>
                  <a:schemeClr val="hlink"/>
                </a:solidFill>
                <a:latin typeface="Trebuchet MS"/>
                <a:ea typeface="Trebuchet MS"/>
                <a:cs typeface="Trebuchet MS"/>
                <a:sym typeface="Trebuchet MS"/>
                <a:hlinkClick r:id="rId3"/>
              </a:rPr>
              <a:t>Return to Main Menu</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0" y="0"/>
            <a:ext cx="9144000" cy="1143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900" b="1" i="0" u="none" strike="noStrike" cap="none">
                <a:solidFill>
                  <a:srgbClr val="000000"/>
                </a:solidFill>
                <a:latin typeface="Trebuchet MS"/>
                <a:ea typeface="Trebuchet MS"/>
                <a:cs typeface="Trebuchet MS"/>
                <a:sym typeface="Trebuchet MS"/>
              </a:rPr>
              <a:t>Section 3: Government of Saudi Arabia</a:t>
            </a:r>
          </a:p>
        </p:txBody>
      </p:sp>
      <p:sp>
        <p:nvSpPr>
          <p:cNvPr id="186" name="Shape 186"/>
          <p:cNvSpPr txBox="1">
            <a:spLocks noGrp="1"/>
          </p:cNvSpPr>
          <p:nvPr>
            <p:ph type="body" idx="1"/>
          </p:nvPr>
        </p:nvSpPr>
        <p:spPr>
          <a:xfrm>
            <a:off x="457200" y="1533832"/>
            <a:ext cx="8229600" cy="4592330"/>
          </a:xfrm>
          <a:prstGeom prst="rect">
            <a:avLst/>
          </a:prstGeom>
          <a:noFill/>
          <a:ln>
            <a:noFill/>
          </a:ln>
        </p:spPr>
        <p:txBody>
          <a:bodyPr lIns="45700" tIns="45700" rIns="45700" bIns="45700" anchor="t" anchorCtr="0">
            <a:noAutofit/>
          </a:bodyPr>
          <a:lstStyle/>
          <a:p>
            <a:pPr marL="758951" marR="0" lvl="0" indent="-758951" algn="l" rtl="0">
              <a:lnSpc>
                <a:spcPct val="80000"/>
              </a:lnSpc>
              <a:spcBef>
                <a:spcPts val="0"/>
              </a:spcBef>
              <a:spcAft>
                <a:spcPts val="0"/>
              </a:spcAft>
              <a:buClr>
                <a:srgbClr val="000000"/>
              </a:buClr>
              <a:buSzPct val="100000"/>
              <a:buFont typeface="Noto Sans Symbols"/>
              <a:buChar char="●"/>
            </a:pPr>
            <a:r>
              <a:rPr lang="en-US" sz="3200" b="0" i="0" u="none" strike="noStrike" cap="none">
                <a:solidFill>
                  <a:srgbClr val="000000"/>
                </a:solidFill>
                <a:latin typeface="Trebuchet MS"/>
                <a:ea typeface="Trebuchet MS"/>
                <a:cs typeface="Trebuchet MS"/>
                <a:sym typeface="Trebuchet MS"/>
              </a:rPr>
              <a:t>Essential Question:</a:t>
            </a:r>
          </a:p>
          <a:p>
            <a:pPr marL="742950" marR="0" lvl="1" indent="-285750" algn="l" rtl="0">
              <a:lnSpc>
                <a:spcPct val="100000"/>
              </a:lnSpc>
              <a:spcBef>
                <a:spcPts val="600"/>
              </a:spcBef>
              <a:spcAft>
                <a:spcPts val="0"/>
              </a:spcAft>
              <a:buClr>
                <a:srgbClr val="080808"/>
              </a:buClr>
              <a:buSzPct val="100000"/>
              <a:buFont typeface="Arial"/>
              <a:buChar char="•"/>
            </a:pPr>
            <a:r>
              <a:rPr lang="en-US" sz="2800" b="0" i="0" u="none" strike="noStrike" cap="none">
                <a:solidFill>
                  <a:srgbClr val="080808"/>
                </a:solidFill>
                <a:latin typeface="Trebuchet MS"/>
                <a:ea typeface="Trebuchet MS"/>
                <a:cs typeface="Trebuchet MS"/>
                <a:sym typeface="Trebuchet MS"/>
              </a:rPr>
              <a:t>What power do citizens have in the government?</a:t>
            </a:r>
          </a:p>
        </p:txBody>
      </p:sp>
      <p:sp>
        <p:nvSpPr>
          <p:cNvPr id="187" name="Shape 187"/>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22</a:t>
            </a:fld>
            <a:endParaRPr lang="en-US" sz="1400" b="1"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 calcmode="lin" valueType="num">
                                      <p:cBhvr additive="base">
                                        <p:cTn id="7" dur="500"/>
                                        <p:tgtEl>
                                          <p:spTgt spid="186">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86">
                                            <p:txEl>
                                              <p:pRg st="1" end="1"/>
                                            </p:txEl>
                                          </p:spTgt>
                                        </p:tgtEl>
                                        <p:attrNameLst>
                                          <p:attrName>style.visibility</p:attrName>
                                        </p:attrNameLst>
                                      </p:cBhvr>
                                      <p:to>
                                        <p:strVal val="visible"/>
                                      </p:to>
                                    </p:set>
                                    <p:anim calcmode="lin" valueType="num">
                                      <p:cBhvr additive="base">
                                        <p:cTn id="10" dur="500"/>
                                        <p:tgtEl>
                                          <p:spTgt spid="186">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0" y="0"/>
            <a:ext cx="9144000" cy="1143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900" b="1" i="0" u="none" strike="noStrike" cap="none">
                <a:solidFill>
                  <a:srgbClr val="000000"/>
                </a:solidFill>
                <a:latin typeface="Trebuchet MS"/>
                <a:ea typeface="Trebuchet MS"/>
                <a:cs typeface="Trebuchet MS"/>
                <a:sym typeface="Trebuchet MS"/>
              </a:rPr>
              <a:t>Section 3: Government of Saudi Arabia</a:t>
            </a:r>
          </a:p>
        </p:txBody>
      </p:sp>
      <p:sp>
        <p:nvSpPr>
          <p:cNvPr id="193" name="Shape 193"/>
          <p:cNvSpPr txBox="1">
            <a:spLocks noGrp="1"/>
          </p:cNvSpPr>
          <p:nvPr>
            <p:ph type="body" idx="1"/>
          </p:nvPr>
        </p:nvSpPr>
        <p:spPr>
          <a:xfrm>
            <a:off x="457200" y="1524000"/>
            <a:ext cx="8229600" cy="4572000"/>
          </a:xfrm>
          <a:prstGeom prst="rect">
            <a:avLst/>
          </a:prstGeom>
          <a:noFill/>
          <a:ln>
            <a:noFill/>
          </a:ln>
        </p:spPr>
        <p:txBody>
          <a:bodyPr lIns="45700" tIns="45700" rIns="45700" bIns="45700" anchor="t" anchorCtr="0">
            <a:noAutofit/>
          </a:bodyPr>
          <a:lstStyle/>
          <a:p>
            <a:pPr marL="758951" marR="0" lvl="0" indent="-758951" algn="l" rtl="0">
              <a:lnSpc>
                <a:spcPct val="80000"/>
              </a:lnSpc>
              <a:spcBef>
                <a:spcPts val="0"/>
              </a:spcBef>
              <a:spcAft>
                <a:spcPts val="0"/>
              </a:spcAft>
              <a:buClr>
                <a:srgbClr val="000000"/>
              </a:buClr>
              <a:buSzPct val="100000"/>
              <a:buFont typeface="Noto Sans Symbols"/>
              <a:buChar char="●"/>
            </a:pPr>
            <a:r>
              <a:rPr lang="en-US" sz="3200" b="0" i="0" u="none" strike="noStrike" cap="none">
                <a:solidFill>
                  <a:srgbClr val="000000"/>
                </a:solidFill>
                <a:latin typeface="Trebuchet MS"/>
                <a:ea typeface="Trebuchet MS"/>
                <a:cs typeface="Trebuchet MS"/>
                <a:sym typeface="Trebuchet MS"/>
              </a:rPr>
              <a:t>What terms do I need to know? </a:t>
            </a:r>
          </a:p>
          <a:p>
            <a:pPr marL="742950" marR="0" lvl="1" indent="-2857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absolute monarchy</a:t>
            </a:r>
          </a:p>
          <a:p>
            <a:pPr marL="742950" marR="0" lvl="1" indent="-2857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Basic Law of Government</a:t>
            </a:r>
          </a:p>
          <a:p>
            <a:pPr marL="742950" marR="0" lvl="1" indent="-2857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Sharia Law</a:t>
            </a:r>
          </a:p>
          <a:p>
            <a:pPr marL="742950" marR="0" lvl="1" indent="-2857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Council of Ministers</a:t>
            </a:r>
          </a:p>
          <a:p>
            <a:pPr marL="742950" marR="0" lvl="1" indent="-2857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Consultative Council</a:t>
            </a:r>
          </a:p>
          <a:p>
            <a:pPr marL="742950" marR="0" lvl="1" indent="-2857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High Court</a:t>
            </a:r>
          </a:p>
        </p:txBody>
      </p:sp>
      <p:sp>
        <p:nvSpPr>
          <p:cNvPr id="194" name="Shape 194"/>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23</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3">
                                            <p:txEl>
                                              <p:pRg st="0" end="0"/>
                                            </p:txEl>
                                          </p:spTgt>
                                        </p:tgtEl>
                                        <p:attrNameLst>
                                          <p:attrName>style.visibility</p:attrName>
                                        </p:attrNameLst>
                                      </p:cBhvr>
                                      <p:to>
                                        <p:strVal val="visible"/>
                                      </p:to>
                                    </p:set>
                                    <p:anim calcmode="lin" valueType="num">
                                      <p:cBhvr additive="base">
                                        <p:cTn id="7" dur="500"/>
                                        <p:tgtEl>
                                          <p:spTgt spid="193">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93">
                                            <p:txEl>
                                              <p:pRg st="1" end="1"/>
                                            </p:txEl>
                                          </p:spTgt>
                                        </p:tgtEl>
                                        <p:attrNameLst>
                                          <p:attrName>style.visibility</p:attrName>
                                        </p:attrNameLst>
                                      </p:cBhvr>
                                      <p:to>
                                        <p:strVal val="visible"/>
                                      </p:to>
                                    </p:set>
                                    <p:anim calcmode="lin" valueType="num">
                                      <p:cBhvr additive="base">
                                        <p:cTn id="10" dur="500"/>
                                        <p:tgtEl>
                                          <p:spTgt spid="193">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193">
                                            <p:txEl>
                                              <p:pRg st="2" end="2"/>
                                            </p:txEl>
                                          </p:spTgt>
                                        </p:tgtEl>
                                        <p:attrNameLst>
                                          <p:attrName>style.visibility</p:attrName>
                                        </p:attrNameLst>
                                      </p:cBhvr>
                                      <p:to>
                                        <p:strVal val="visible"/>
                                      </p:to>
                                    </p:set>
                                    <p:anim calcmode="lin" valueType="num">
                                      <p:cBhvr additive="base">
                                        <p:cTn id="13" dur="500"/>
                                        <p:tgtEl>
                                          <p:spTgt spid="193">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193">
                                            <p:txEl>
                                              <p:pRg st="3" end="3"/>
                                            </p:txEl>
                                          </p:spTgt>
                                        </p:tgtEl>
                                        <p:attrNameLst>
                                          <p:attrName>style.visibility</p:attrName>
                                        </p:attrNameLst>
                                      </p:cBhvr>
                                      <p:to>
                                        <p:strVal val="visible"/>
                                      </p:to>
                                    </p:set>
                                    <p:anim calcmode="lin" valueType="num">
                                      <p:cBhvr additive="base">
                                        <p:cTn id="16" dur="500"/>
                                        <p:tgtEl>
                                          <p:spTgt spid="193">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193">
                                            <p:txEl>
                                              <p:pRg st="4" end="4"/>
                                            </p:txEl>
                                          </p:spTgt>
                                        </p:tgtEl>
                                        <p:attrNameLst>
                                          <p:attrName>style.visibility</p:attrName>
                                        </p:attrNameLst>
                                      </p:cBhvr>
                                      <p:to>
                                        <p:strVal val="visible"/>
                                      </p:to>
                                    </p:set>
                                    <p:anim calcmode="lin" valueType="num">
                                      <p:cBhvr additive="base">
                                        <p:cTn id="19" dur="500"/>
                                        <p:tgtEl>
                                          <p:spTgt spid="193">
                                            <p:txEl>
                                              <p:pRg st="4" end="4"/>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193">
                                            <p:txEl>
                                              <p:pRg st="5" end="5"/>
                                            </p:txEl>
                                          </p:spTgt>
                                        </p:tgtEl>
                                        <p:attrNameLst>
                                          <p:attrName>style.visibility</p:attrName>
                                        </p:attrNameLst>
                                      </p:cBhvr>
                                      <p:to>
                                        <p:strVal val="visible"/>
                                      </p:to>
                                    </p:set>
                                    <p:anim calcmode="lin" valueType="num">
                                      <p:cBhvr additive="base">
                                        <p:cTn id="22" dur="500"/>
                                        <p:tgtEl>
                                          <p:spTgt spid="193">
                                            <p:txEl>
                                              <p:pRg st="5" end="5"/>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193">
                                            <p:txEl>
                                              <p:pRg st="6" end="6"/>
                                            </p:txEl>
                                          </p:spTgt>
                                        </p:tgtEl>
                                        <p:attrNameLst>
                                          <p:attrName>style.visibility</p:attrName>
                                        </p:attrNameLst>
                                      </p:cBhvr>
                                      <p:to>
                                        <p:strVal val="visible"/>
                                      </p:to>
                                    </p:set>
                                    <p:anim calcmode="lin" valueType="num">
                                      <p:cBhvr additive="base">
                                        <p:cTn id="25" dur="500"/>
                                        <p:tgtEl>
                                          <p:spTgt spid="193">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53349" y="0"/>
            <a:ext cx="8229600" cy="96356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Structure of Government</a:t>
            </a:r>
          </a:p>
        </p:txBody>
      </p:sp>
      <p:sp>
        <p:nvSpPr>
          <p:cNvPr id="200" name="Shape 200"/>
          <p:cNvSpPr txBox="1">
            <a:spLocks noGrp="1"/>
          </p:cNvSpPr>
          <p:nvPr>
            <p:ph type="body" idx="1"/>
          </p:nvPr>
        </p:nvSpPr>
        <p:spPr>
          <a:xfrm>
            <a:off x="457200" y="1051559"/>
            <a:ext cx="8229600" cy="5476555"/>
          </a:xfrm>
          <a:prstGeom prst="rect">
            <a:avLst/>
          </a:prstGeom>
          <a:noFill/>
          <a:ln>
            <a:noFill/>
          </a:ln>
        </p:spPr>
        <p:txBody>
          <a:bodyPr lIns="45700" tIns="45700" rIns="45700" bIns="45700" anchor="t" anchorCtr="0">
            <a:noAutofit/>
          </a:bodyPr>
          <a:lstStyle/>
          <a:p>
            <a:pPr marL="538703" marR="0" lvl="0" indent="-513303" algn="l" rtl="0">
              <a:lnSpc>
                <a:spcPct val="8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The Kingdom of Saudi Arabia is an </a:t>
            </a:r>
            <a:r>
              <a:rPr lang="en-US" sz="2000" b="1" i="0" u="none" strike="noStrike" cap="none">
                <a:solidFill>
                  <a:srgbClr val="000000"/>
                </a:solidFill>
                <a:latin typeface="Trebuchet MS"/>
                <a:ea typeface="Trebuchet MS"/>
                <a:cs typeface="Trebuchet MS"/>
                <a:sym typeface="Trebuchet MS"/>
              </a:rPr>
              <a:t>absolute monarchy</a:t>
            </a:r>
            <a:r>
              <a:rPr lang="en-US" sz="2000" b="0" i="0" u="none" strike="noStrike" cap="none">
                <a:solidFill>
                  <a:srgbClr val="000000"/>
                </a:solidFill>
                <a:latin typeface="Trebuchet MS"/>
                <a:ea typeface="Trebuchet MS"/>
                <a:cs typeface="Trebuchet MS"/>
                <a:sym typeface="Trebuchet MS"/>
              </a:rPr>
              <a:t>, which means the king, always a member of the Al Saud family, controls the government.</a:t>
            </a:r>
          </a:p>
          <a:p>
            <a:pPr marL="998952" marR="0" lvl="2" indent="-516352" algn="l" rtl="0">
              <a:lnSpc>
                <a:spcPct val="80000"/>
              </a:lnSpc>
              <a:spcBef>
                <a:spcPts val="4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In an absolute monarchy, citizens have no power or influence on the selection of the country’s leader, so the king rules until he dies, at which point the Saud family chooses a new male king.</a:t>
            </a:r>
          </a:p>
          <a:p>
            <a:pPr marL="538703" marR="0" lvl="0" indent="-513303" algn="l" rtl="0">
              <a:lnSpc>
                <a:spcPct val="80000"/>
              </a:lnSpc>
              <a:spcBef>
                <a:spcPts val="4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There is no constitution to protect the rights or freedoms of citizens.</a:t>
            </a:r>
          </a:p>
          <a:p>
            <a:pPr marL="998952" marR="0" lvl="2" indent="-516352" algn="l" rtl="0">
              <a:lnSpc>
                <a:spcPct val="80000"/>
              </a:lnSpc>
              <a:spcBef>
                <a:spcPts val="4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However, in 1992, the </a:t>
            </a:r>
            <a:r>
              <a:rPr lang="en-US" sz="2000" b="1" i="0" u="none" strike="noStrike" cap="none">
                <a:solidFill>
                  <a:srgbClr val="000000"/>
                </a:solidFill>
                <a:latin typeface="Trebuchet MS"/>
                <a:ea typeface="Trebuchet MS"/>
                <a:cs typeface="Trebuchet MS"/>
                <a:sym typeface="Trebuchet MS"/>
              </a:rPr>
              <a:t>Basic Law of Government</a:t>
            </a:r>
            <a:r>
              <a:rPr lang="en-US" sz="2000" b="0" i="0" u="none" strike="noStrike" cap="none">
                <a:solidFill>
                  <a:srgbClr val="000000"/>
                </a:solidFill>
                <a:latin typeface="Trebuchet MS"/>
                <a:ea typeface="Trebuchet MS"/>
                <a:cs typeface="Trebuchet MS"/>
                <a:sym typeface="Trebuchet MS"/>
              </a:rPr>
              <a:t>, a royal decree, outlined how the next king would be chosen and clearly stated that the country follows </a:t>
            </a:r>
            <a:r>
              <a:rPr lang="en-US" sz="2000" b="1" i="0" u="none" strike="noStrike" cap="none">
                <a:solidFill>
                  <a:srgbClr val="000000"/>
                </a:solidFill>
                <a:latin typeface="Trebuchet MS"/>
                <a:ea typeface="Trebuchet MS"/>
                <a:cs typeface="Trebuchet MS"/>
                <a:sym typeface="Trebuchet MS"/>
              </a:rPr>
              <a:t>Sharia Law </a:t>
            </a:r>
            <a:r>
              <a:rPr lang="en-US" sz="2000" b="0" i="0" u="none" strike="noStrike" cap="none">
                <a:solidFill>
                  <a:srgbClr val="000000"/>
                </a:solidFill>
                <a:latin typeface="Trebuchet MS"/>
                <a:ea typeface="Trebuchet MS"/>
                <a:cs typeface="Trebuchet MS"/>
                <a:sym typeface="Trebuchet MS"/>
              </a:rPr>
              <a:t>(laws based on Islam and the Quran).</a:t>
            </a:r>
          </a:p>
          <a:p>
            <a:pPr marL="998952" marR="0" lvl="2" indent="-516352" algn="l" rtl="0">
              <a:lnSpc>
                <a:spcPct val="80000"/>
              </a:lnSpc>
              <a:spcBef>
                <a:spcPts val="4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Men and women do not have equal rights in Saudi Arabia, with women explicitly denied rights available to men.</a:t>
            </a:r>
          </a:p>
        </p:txBody>
      </p:sp>
      <p:sp>
        <p:nvSpPr>
          <p:cNvPr id="201" name="Shape 201"/>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24</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anim calcmode="lin" valueType="num">
                                      <p:cBhvr additive="base">
                                        <p:cTn id="7" dur="500"/>
                                        <p:tgtEl>
                                          <p:spTgt spid="200">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00">
                                            <p:txEl>
                                              <p:pRg st="1" end="1"/>
                                            </p:txEl>
                                          </p:spTgt>
                                        </p:tgtEl>
                                        <p:attrNameLst>
                                          <p:attrName>style.visibility</p:attrName>
                                        </p:attrNameLst>
                                      </p:cBhvr>
                                      <p:to>
                                        <p:strVal val="visible"/>
                                      </p:to>
                                    </p:set>
                                    <p:anim calcmode="lin" valueType="num">
                                      <p:cBhvr additive="base">
                                        <p:cTn id="10" dur="500"/>
                                        <p:tgtEl>
                                          <p:spTgt spid="200">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200">
                                            <p:txEl>
                                              <p:pRg st="2" end="2"/>
                                            </p:txEl>
                                          </p:spTgt>
                                        </p:tgtEl>
                                        <p:attrNameLst>
                                          <p:attrName>style.visibility</p:attrName>
                                        </p:attrNameLst>
                                      </p:cBhvr>
                                      <p:to>
                                        <p:strVal val="visible"/>
                                      </p:to>
                                    </p:set>
                                    <p:anim calcmode="lin" valueType="num">
                                      <p:cBhvr additive="base">
                                        <p:cTn id="13" dur="500"/>
                                        <p:tgtEl>
                                          <p:spTgt spid="200">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200">
                                            <p:txEl>
                                              <p:pRg st="3" end="3"/>
                                            </p:txEl>
                                          </p:spTgt>
                                        </p:tgtEl>
                                        <p:attrNameLst>
                                          <p:attrName>style.visibility</p:attrName>
                                        </p:attrNameLst>
                                      </p:cBhvr>
                                      <p:to>
                                        <p:strVal val="visible"/>
                                      </p:to>
                                    </p:set>
                                    <p:anim calcmode="lin" valueType="num">
                                      <p:cBhvr additive="base">
                                        <p:cTn id="16" dur="500"/>
                                        <p:tgtEl>
                                          <p:spTgt spid="200">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200">
                                            <p:txEl>
                                              <p:pRg st="4" end="4"/>
                                            </p:txEl>
                                          </p:spTgt>
                                        </p:tgtEl>
                                        <p:attrNameLst>
                                          <p:attrName>style.visibility</p:attrName>
                                        </p:attrNameLst>
                                      </p:cBhvr>
                                      <p:to>
                                        <p:strVal val="visible"/>
                                      </p:to>
                                    </p:set>
                                    <p:anim calcmode="lin" valueType="num">
                                      <p:cBhvr additive="base">
                                        <p:cTn id="19" dur="500"/>
                                        <p:tgtEl>
                                          <p:spTgt spid="200">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0" y="0"/>
            <a:ext cx="9144000" cy="96356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Structure of Government (cont.)</a:t>
            </a:r>
          </a:p>
        </p:txBody>
      </p:sp>
      <p:sp>
        <p:nvSpPr>
          <p:cNvPr id="207" name="Shape 207"/>
          <p:cNvSpPr txBox="1">
            <a:spLocks noGrp="1"/>
          </p:cNvSpPr>
          <p:nvPr>
            <p:ph type="body" idx="1"/>
          </p:nvPr>
        </p:nvSpPr>
        <p:spPr>
          <a:xfrm>
            <a:off x="457200" y="1051559"/>
            <a:ext cx="8229600" cy="5257799"/>
          </a:xfrm>
          <a:prstGeom prst="rect">
            <a:avLst/>
          </a:prstGeom>
          <a:noFill/>
          <a:ln>
            <a:noFill/>
          </a:ln>
        </p:spPr>
        <p:txBody>
          <a:bodyPr lIns="45700" tIns="45700" rIns="45700" bIns="45700" anchor="t" anchorCtr="0">
            <a:noAutofit/>
          </a:bodyPr>
          <a:lstStyle/>
          <a:p>
            <a:pPr marL="538703" marR="0" lvl="0" indent="-487903" algn="l" rtl="0">
              <a:lnSpc>
                <a:spcPct val="8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The head of state and government in the country is the king.</a:t>
            </a:r>
          </a:p>
          <a:p>
            <a:pPr marL="538703" marR="0" lvl="0" indent="-487903" algn="l" rtl="0">
              <a:lnSpc>
                <a:spcPct val="80000"/>
              </a:lnSpc>
              <a:spcBef>
                <a:spcPts val="4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The king has a cabinet called the </a:t>
            </a:r>
            <a:r>
              <a:rPr lang="en-US" sz="2000" b="1" i="0" u="none" strike="noStrike" cap="none">
                <a:solidFill>
                  <a:srgbClr val="000000"/>
                </a:solidFill>
                <a:latin typeface="Trebuchet MS"/>
                <a:ea typeface="Trebuchet MS"/>
                <a:cs typeface="Trebuchet MS"/>
                <a:sym typeface="Trebuchet MS"/>
              </a:rPr>
              <a:t>Council of Ministers</a:t>
            </a:r>
            <a:r>
              <a:rPr lang="en-US" sz="2000" b="0" i="0" u="none" strike="noStrike" cap="none">
                <a:solidFill>
                  <a:srgbClr val="000000"/>
                </a:solidFill>
                <a:latin typeface="Trebuchet MS"/>
                <a:ea typeface="Trebuchet MS"/>
                <a:cs typeface="Trebuchet MS"/>
                <a:sym typeface="Trebuchet MS"/>
              </a:rPr>
              <a:t>, who serve as advisors for four years and mainly include royal family members.</a:t>
            </a:r>
          </a:p>
          <a:p>
            <a:pPr marL="538703" marR="0" lvl="0" indent="-487903" algn="l" rtl="0">
              <a:lnSpc>
                <a:spcPct val="80000"/>
              </a:lnSpc>
              <a:spcBef>
                <a:spcPts val="4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The </a:t>
            </a:r>
            <a:r>
              <a:rPr lang="en-US" sz="2000" b="1" i="0" u="none" strike="noStrike" cap="none">
                <a:solidFill>
                  <a:srgbClr val="000000"/>
                </a:solidFill>
                <a:latin typeface="Trebuchet MS"/>
                <a:ea typeface="Trebuchet MS"/>
                <a:cs typeface="Trebuchet MS"/>
                <a:sym typeface="Trebuchet MS"/>
              </a:rPr>
              <a:t>Consultative Council </a:t>
            </a:r>
            <a:r>
              <a:rPr lang="en-US" sz="2000" b="0" i="0" u="none" strike="noStrike" cap="none">
                <a:solidFill>
                  <a:srgbClr val="000000"/>
                </a:solidFill>
                <a:latin typeface="Trebuchet MS"/>
                <a:ea typeface="Trebuchet MS"/>
                <a:cs typeface="Trebuchet MS"/>
                <a:sym typeface="Trebuchet MS"/>
              </a:rPr>
              <a:t>is the legislative branch in Saudi Arabia.</a:t>
            </a:r>
          </a:p>
          <a:p>
            <a:pPr marL="998952" marR="0" lvl="2" indent="-490952" algn="l" rtl="0">
              <a:lnSpc>
                <a:spcPct val="80000"/>
              </a:lnSpc>
              <a:spcBef>
                <a:spcPts val="4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There are 150 people who serve on the council for four years, are appointed by the king</a:t>
            </a:r>
            <a:r>
              <a:rPr lang="en-US" sz="2000"/>
              <a:t>.</a:t>
            </a:r>
            <a:r>
              <a:rPr lang="en-US" sz="2000" b="0" i="0" u="none" strike="noStrike" cap="none">
                <a:solidFill>
                  <a:srgbClr val="000000"/>
                </a:solidFill>
                <a:latin typeface="Trebuchet MS"/>
                <a:ea typeface="Trebuchet MS"/>
                <a:cs typeface="Trebuchet MS"/>
                <a:sym typeface="Trebuchet MS"/>
              </a:rPr>
              <a:t> </a:t>
            </a:r>
            <a:r>
              <a:rPr lang="en-US" sz="2000"/>
              <a:t>As</a:t>
            </a:r>
            <a:r>
              <a:rPr lang="en-US" sz="2000" b="0" i="0" u="none" strike="noStrike" cap="none">
                <a:solidFill>
                  <a:srgbClr val="000000"/>
                </a:solidFill>
                <a:latin typeface="Trebuchet MS"/>
                <a:ea typeface="Trebuchet MS"/>
                <a:cs typeface="Trebuchet MS"/>
                <a:sym typeface="Trebuchet MS"/>
              </a:rPr>
              <a:t> of 2013, the counc</a:t>
            </a:r>
            <a:r>
              <a:rPr lang="en-US" sz="2000"/>
              <a:t>il now </a:t>
            </a:r>
            <a:r>
              <a:rPr lang="en-US" sz="2000" b="0" i="0" u="none" strike="noStrike" cap="none">
                <a:solidFill>
                  <a:srgbClr val="000000"/>
                </a:solidFill>
                <a:latin typeface="Trebuchet MS"/>
                <a:ea typeface="Trebuchet MS"/>
                <a:cs typeface="Trebuchet MS"/>
                <a:sym typeface="Trebuchet MS"/>
              </a:rPr>
              <a:t>includes 30 women.</a:t>
            </a:r>
          </a:p>
          <a:p>
            <a:pPr marL="538703" marR="0" lvl="0" indent="-487903" algn="l" rtl="0">
              <a:lnSpc>
                <a:spcPct val="80000"/>
              </a:lnSpc>
              <a:spcBef>
                <a:spcPts val="4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The judicial branch contains the </a:t>
            </a:r>
            <a:r>
              <a:rPr lang="en-US" sz="2000" b="1" i="0" u="none" strike="noStrike" cap="none">
                <a:solidFill>
                  <a:srgbClr val="000000"/>
                </a:solidFill>
                <a:latin typeface="Trebuchet MS"/>
                <a:ea typeface="Trebuchet MS"/>
                <a:cs typeface="Trebuchet MS"/>
                <a:sym typeface="Trebuchet MS"/>
              </a:rPr>
              <a:t>High Court</a:t>
            </a:r>
            <a:r>
              <a:rPr lang="en-US" sz="2000" b="0" i="0" u="none" strike="noStrike" cap="none">
                <a:solidFill>
                  <a:srgbClr val="000000"/>
                </a:solidFill>
                <a:latin typeface="Trebuchet MS"/>
                <a:ea typeface="Trebuchet MS"/>
                <a:cs typeface="Trebuchet MS"/>
                <a:sym typeface="Trebuchet MS"/>
              </a:rPr>
              <a:t>, which has judges selected by the king.</a:t>
            </a:r>
          </a:p>
          <a:p>
            <a:pPr marL="998952" marR="0" lvl="2" indent="-490952" algn="l" rtl="0">
              <a:lnSpc>
                <a:spcPct val="80000"/>
              </a:lnSpc>
              <a:spcBef>
                <a:spcPts val="4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The laws of the court are based on Islam.</a:t>
            </a:r>
          </a:p>
        </p:txBody>
      </p:sp>
      <p:sp>
        <p:nvSpPr>
          <p:cNvPr id="208" name="Shape 208"/>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25</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7">
                                            <p:txEl>
                                              <p:pRg st="0" end="0"/>
                                            </p:txEl>
                                          </p:spTgt>
                                        </p:tgtEl>
                                        <p:attrNameLst>
                                          <p:attrName>style.visibility</p:attrName>
                                        </p:attrNameLst>
                                      </p:cBhvr>
                                      <p:to>
                                        <p:strVal val="visible"/>
                                      </p:to>
                                    </p:set>
                                    <p:anim calcmode="lin" valueType="num">
                                      <p:cBhvr additive="base">
                                        <p:cTn id="7" dur="500"/>
                                        <p:tgtEl>
                                          <p:spTgt spid="207">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07">
                                            <p:txEl>
                                              <p:pRg st="1" end="1"/>
                                            </p:txEl>
                                          </p:spTgt>
                                        </p:tgtEl>
                                        <p:attrNameLst>
                                          <p:attrName>style.visibility</p:attrName>
                                        </p:attrNameLst>
                                      </p:cBhvr>
                                      <p:to>
                                        <p:strVal val="visible"/>
                                      </p:to>
                                    </p:set>
                                    <p:anim calcmode="lin" valueType="num">
                                      <p:cBhvr additive="base">
                                        <p:cTn id="10" dur="500"/>
                                        <p:tgtEl>
                                          <p:spTgt spid="207">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207">
                                            <p:txEl>
                                              <p:pRg st="2" end="2"/>
                                            </p:txEl>
                                          </p:spTgt>
                                        </p:tgtEl>
                                        <p:attrNameLst>
                                          <p:attrName>style.visibility</p:attrName>
                                        </p:attrNameLst>
                                      </p:cBhvr>
                                      <p:to>
                                        <p:strVal val="visible"/>
                                      </p:to>
                                    </p:set>
                                    <p:anim calcmode="lin" valueType="num">
                                      <p:cBhvr additive="base">
                                        <p:cTn id="13" dur="500"/>
                                        <p:tgtEl>
                                          <p:spTgt spid="207">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207">
                                            <p:txEl>
                                              <p:pRg st="3" end="3"/>
                                            </p:txEl>
                                          </p:spTgt>
                                        </p:tgtEl>
                                        <p:attrNameLst>
                                          <p:attrName>style.visibility</p:attrName>
                                        </p:attrNameLst>
                                      </p:cBhvr>
                                      <p:to>
                                        <p:strVal val="visible"/>
                                      </p:to>
                                    </p:set>
                                    <p:anim calcmode="lin" valueType="num">
                                      <p:cBhvr additive="base">
                                        <p:cTn id="16" dur="500"/>
                                        <p:tgtEl>
                                          <p:spTgt spid="207">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207">
                                            <p:txEl>
                                              <p:pRg st="4" end="4"/>
                                            </p:txEl>
                                          </p:spTgt>
                                        </p:tgtEl>
                                        <p:attrNameLst>
                                          <p:attrName>style.visibility</p:attrName>
                                        </p:attrNameLst>
                                      </p:cBhvr>
                                      <p:to>
                                        <p:strVal val="visible"/>
                                      </p:to>
                                    </p:set>
                                    <p:anim calcmode="lin" valueType="num">
                                      <p:cBhvr additive="base">
                                        <p:cTn id="19" dur="500"/>
                                        <p:tgtEl>
                                          <p:spTgt spid="207">
                                            <p:txEl>
                                              <p:pRg st="4" end="4"/>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207">
                                            <p:txEl>
                                              <p:pRg st="5" end="5"/>
                                            </p:txEl>
                                          </p:spTgt>
                                        </p:tgtEl>
                                        <p:attrNameLst>
                                          <p:attrName>style.visibility</p:attrName>
                                        </p:attrNameLst>
                                      </p:cBhvr>
                                      <p:to>
                                        <p:strVal val="visible"/>
                                      </p:to>
                                    </p:set>
                                    <p:anim calcmode="lin" valueType="num">
                                      <p:cBhvr additive="base">
                                        <p:cTn id="22" dur="500"/>
                                        <p:tgtEl>
                                          <p:spTgt spid="207">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453349" y="0"/>
            <a:ext cx="8229600" cy="105156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Laws for Women</a:t>
            </a:r>
          </a:p>
        </p:txBody>
      </p:sp>
      <p:sp>
        <p:nvSpPr>
          <p:cNvPr id="214" name="Shape 214"/>
          <p:cNvSpPr txBox="1">
            <a:spLocks noGrp="1"/>
          </p:cNvSpPr>
          <p:nvPr>
            <p:ph type="body" idx="1"/>
          </p:nvPr>
        </p:nvSpPr>
        <p:spPr>
          <a:xfrm>
            <a:off x="457200" y="1051559"/>
            <a:ext cx="8229600" cy="5266944"/>
          </a:xfrm>
          <a:prstGeom prst="rect">
            <a:avLst/>
          </a:prstGeom>
          <a:noFill/>
          <a:ln>
            <a:noFill/>
          </a:ln>
        </p:spPr>
        <p:txBody>
          <a:bodyPr lIns="45700" tIns="45700" rIns="45700" bIns="45700" anchor="t" anchorCtr="0">
            <a:noAutofit/>
          </a:bodyPr>
          <a:lstStyle/>
          <a:p>
            <a:pPr marL="538703" marR="0" lvl="0" indent="-487903" algn="l" rtl="0">
              <a:lnSpc>
                <a:spcPct val="8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Restrictions on what women can do occur in all parts of Saudi life, and are enforced by religious police.</a:t>
            </a:r>
          </a:p>
          <a:p>
            <a:pPr marL="998952" marR="0" lvl="2" indent="-490952" algn="l" rtl="0">
              <a:lnSpc>
                <a:spcPct val="80000"/>
              </a:lnSpc>
              <a:spcBef>
                <a:spcPts val="4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Some laws include not being able to leave the country without permission from a male relative, no swimming in the same pools as men, and the requirement to wear an abaya and </a:t>
            </a:r>
            <a:r>
              <a:rPr lang="en-US" sz="2000"/>
              <a:t>headscarf</a:t>
            </a:r>
            <a:r>
              <a:rPr lang="en-US" sz="2000" b="0" i="0" u="none" strike="noStrike" cap="none">
                <a:solidFill>
                  <a:srgbClr val="000000"/>
                </a:solidFill>
                <a:latin typeface="Trebuchet MS"/>
                <a:ea typeface="Trebuchet MS"/>
                <a:cs typeface="Trebuchet MS"/>
                <a:sym typeface="Trebuchet MS"/>
              </a:rPr>
              <a:t> when out in public.</a:t>
            </a:r>
          </a:p>
          <a:p>
            <a:pPr marL="538703" marR="0" lvl="0" indent="-487903" algn="l" rtl="0">
              <a:lnSpc>
                <a:spcPct val="80000"/>
              </a:lnSpc>
              <a:spcBef>
                <a:spcPts val="4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Women are allowed to drive, but they are heavily discouraged.</a:t>
            </a:r>
          </a:p>
          <a:p>
            <a:pPr marL="538703" marR="0" lvl="0" indent="-487903" algn="l" rtl="0">
              <a:lnSpc>
                <a:spcPct val="80000"/>
              </a:lnSpc>
              <a:spcBef>
                <a:spcPts val="4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In 2016, four women were allowed to compete in the Olympics representing Saudi Arabia, but they cannot play or practice their sports in their home country.</a:t>
            </a:r>
          </a:p>
        </p:txBody>
      </p:sp>
      <p:sp>
        <p:nvSpPr>
          <p:cNvPr id="215" name="Shape 215"/>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26</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4">
                                            <p:txEl>
                                              <p:pRg st="0" end="0"/>
                                            </p:txEl>
                                          </p:spTgt>
                                        </p:tgtEl>
                                        <p:attrNameLst>
                                          <p:attrName>style.visibility</p:attrName>
                                        </p:attrNameLst>
                                      </p:cBhvr>
                                      <p:to>
                                        <p:strVal val="visible"/>
                                      </p:to>
                                    </p:set>
                                    <p:anim calcmode="lin" valueType="num">
                                      <p:cBhvr additive="base">
                                        <p:cTn id="7" dur="500"/>
                                        <p:tgtEl>
                                          <p:spTgt spid="214">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14">
                                            <p:txEl>
                                              <p:pRg st="1" end="1"/>
                                            </p:txEl>
                                          </p:spTgt>
                                        </p:tgtEl>
                                        <p:attrNameLst>
                                          <p:attrName>style.visibility</p:attrName>
                                        </p:attrNameLst>
                                      </p:cBhvr>
                                      <p:to>
                                        <p:strVal val="visible"/>
                                      </p:to>
                                    </p:set>
                                    <p:anim calcmode="lin" valueType="num">
                                      <p:cBhvr additive="base">
                                        <p:cTn id="10" dur="500"/>
                                        <p:tgtEl>
                                          <p:spTgt spid="214">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214">
                                            <p:txEl>
                                              <p:pRg st="2" end="2"/>
                                            </p:txEl>
                                          </p:spTgt>
                                        </p:tgtEl>
                                        <p:attrNameLst>
                                          <p:attrName>style.visibility</p:attrName>
                                        </p:attrNameLst>
                                      </p:cBhvr>
                                      <p:to>
                                        <p:strVal val="visible"/>
                                      </p:to>
                                    </p:set>
                                    <p:anim calcmode="lin" valueType="num">
                                      <p:cBhvr additive="base">
                                        <p:cTn id="13" dur="500"/>
                                        <p:tgtEl>
                                          <p:spTgt spid="214">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214">
                                            <p:txEl>
                                              <p:pRg st="3" end="3"/>
                                            </p:txEl>
                                          </p:spTgt>
                                        </p:tgtEl>
                                        <p:attrNameLst>
                                          <p:attrName>style.visibility</p:attrName>
                                        </p:attrNameLst>
                                      </p:cBhvr>
                                      <p:to>
                                        <p:strVal val="visible"/>
                                      </p:to>
                                    </p:set>
                                    <p:anim calcmode="lin" valueType="num">
                                      <p:cBhvr additive="base">
                                        <p:cTn id="16" dur="500"/>
                                        <p:tgtEl>
                                          <p:spTgt spid="214">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57200" y="0"/>
            <a:ext cx="8229600" cy="1010163"/>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800" b="1" i="0" u="none" strike="noStrike" cap="none">
                <a:solidFill>
                  <a:srgbClr val="000000"/>
                </a:solidFill>
                <a:latin typeface="Trebuchet MS"/>
                <a:ea typeface="Trebuchet MS"/>
                <a:cs typeface="Trebuchet MS"/>
                <a:sym typeface="Trebuchet MS"/>
              </a:rPr>
              <a:t>Citizen Participation</a:t>
            </a:r>
          </a:p>
        </p:txBody>
      </p:sp>
      <p:sp>
        <p:nvSpPr>
          <p:cNvPr id="221" name="Shape 221"/>
          <p:cNvSpPr txBox="1">
            <a:spLocks noGrp="1"/>
          </p:cNvSpPr>
          <p:nvPr>
            <p:ph type="body" idx="1"/>
          </p:nvPr>
        </p:nvSpPr>
        <p:spPr>
          <a:xfrm>
            <a:off x="457200" y="1307690"/>
            <a:ext cx="8229600" cy="5220425"/>
          </a:xfrm>
          <a:prstGeom prst="rect">
            <a:avLst/>
          </a:prstGeom>
          <a:noFill/>
          <a:ln>
            <a:noFill/>
          </a:ln>
        </p:spPr>
        <p:txBody>
          <a:bodyPr lIns="45700" tIns="45700" rIns="45700" bIns="45700" anchor="t" anchorCtr="0">
            <a:noAutofit/>
          </a:bodyPr>
          <a:lstStyle/>
          <a:p>
            <a:pPr marL="647081" marR="0" lvl="0" indent="-615331" algn="l" rtl="0">
              <a:lnSpc>
                <a:spcPct val="72000"/>
              </a:lnSpc>
              <a:spcBef>
                <a:spcPts val="0"/>
              </a:spcBef>
              <a:spcAft>
                <a:spcPts val="0"/>
              </a:spcAft>
              <a:buClr>
                <a:srgbClr val="000000"/>
              </a:buClr>
              <a:buSzPct val="100000"/>
              <a:buFont typeface="Noto Sans Symbols"/>
              <a:buChar char="●"/>
            </a:pPr>
            <a:r>
              <a:rPr lang="en-US" sz="3000" b="0" i="0" u="none" strike="noStrike" cap="none">
                <a:solidFill>
                  <a:srgbClr val="000000"/>
                </a:solidFill>
                <a:latin typeface="Trebuchet MS"/>
                <a:ea typeface="Trebuchet MS"/>
                <a:cs typeface="Trebuchet MS"/>
                <a:sym typeface="Trebuchet MS"/>
              </a:rPr>
              <a:t>Citizens twenty-one years and older can vote in municipal elections every four years, with 284 municipal councils in Saudi Arabia.</a:t>
            </a:r>
          </a:p>
          <a:p>
            <a:pPr marL="1107330" marR="0" lvl="2" indent="-618380" algn="l" rtl="0">
              <a:lnSpc>
                <a:spcPct val="72000"/>
              </a:lnSpc>
              <a:spcBef>
                <a:spcPts val="600"/>
              </a:spcBef>
              <a:spcAft>
                <a:spcPts val="0"/>
              </a:spcAft>
              <a:buClr>
                <a:srgbClr val="000000"/>
              </a:buClr>
              <a:buSzPct val="100000"/>
              <a:buFont typeface="Arial"/>
              <a:buChar char="•"/>
            </a:pPr>
            <a:r>
              <a:rPr lang="en-US" sz="3000" b="0" i="0" u="none" strike="noStrike" cap="none">
                <a:solidFill>
                  <a:srgbClr val="000000"/>
                </a:solidFill>
                <a:latin typeface="Trebuchet MS"/>
                <a:ea typeface="Trebuchet MS"/>
                <a:cs typeface="Trebuchet MS"/>
                <a:sym typeface="Trebuchet MS"/>
              </a:rPr>
              <a:t>Citizens elect two-thirds of the members while the king elects the other third.</a:t>
            </a:r>
          </a:p>
          <a:p>
            <a:pPr marL="1107330" marR="0" lvl="2" indent="-618380" algn="l" rtl="0">
              <a:lnSpc>
                <a:spcPct val="72000"/>
              </a:lnSpc>
              <a:spcBef>
                <a:spcPts val="600"/>
              </a:spcBef>
              <a:spcAft>
                <a:spcPts val="0"/>
              </a:spcAft>
              <a:buClr>
                <a:srgbClr val="000000"/>
              </a:buClr>
              <a:buSzPct val="100000"/>
              <a:buFont typeface="Arial"/>
              <a:buChar char="•"/>
            </a:pPr>
            <a:r>
              <a:rPr lang="en-US" sz="3000" b="0" i="0" u="none" strike="noStrike" cap="none">
                <a:solidFill>
                  <a:srgbClr val="000000"/>
                </a:solidFill>
                <a:latin typeface="Trebuchet MS"/>
                <a:ea typeface="Trebuchet MS"/>
                <a:cs typeface="Trebuchet MS"/>
                <a:sym typeface="Trebuchet MS"/>
              </a:rPr>
              <a:t>In 2015, women were allowed to run for office and vote for the first time, with 21 women being elected.</a:t>
            </a:r>
          </a:p>
        </p:txBody>
      </p:sp>
      <p:sp>
        <p:nvSpPr>
          <p:cNvPr id="222" name="Shape 222"/>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27</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0" y="-8826"/>
            <a:ext cx="9144000" cy="106985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300" b="1" i="0" u="none" strike="noStrike" cap="none">
                <a:solidFill>
                  <a:srgbClr val="000000"/>
                </a:solidFill>
                <a:latin typeface="Trebuchet MS"/>
                <a:ea typeface="Trebuchet MS"/>
                <a:cs typeface="Trebuchet MS"/>
                <a:sym typeface="Trebuchet MS"/>
              </a:rPr>
              <a:t>Challenges Facing the Government</a:t>
            </a:r>
          </a:p>
        </p:txBody>
      </p:sp>
      <p:sp>
        <p:nvSpPr>
          <p:cNvPr id="228" name="Shape 228"/>
          <p:cNvSpPr txBox="1">
            <a:spLocks noGrp="1"/>
          </p:cNvSpPr>
          <p:nvPr>
            <p:ph type="body" idx="1"/>
          </p:nvPr>
        </p:nvSpPr>
        <p:spPr>
          <a:xfrm>
            <a:off x="457200" y="1061024"/>
            <a:ext cx="8229600" cy="5393939"/>
          </a:xfrm>
          <a:prstGeom prst="rect">
            <a:avLst/>
          </a:prstGeom>
          <a:noFill/>
          <a:ln>
            <a:noFill/>
          </a:ln>
        </p:spPr>
        <p:txBody>
          <a:bodyPr lIns="45700" tIns="45700" rIns="45700" bIns="45700" anchor="t" anchorCtr="0">
            <a:noAutofit/>
          </a:bodyPr>
          <a:lstStyle/>
          <a:p>
            <a:pPr marL="647081" marR="0" lvl="0" indent="-583581" algn="l" rtl="0">
              <a:lnSpc>
                <a:spcPct val="72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One of the biggest challenges facing the country is the economy.</a:t>
            </a:r>
          </a:p>
          <a:p>
            <a:pPr marL="1107330" marR="0" lvl="2" indent="-586630" algn="l" rtl="0">
              <a:lnSpc>
                <a:spcPct val="72000"/>
              </a:lnSpc>
              <a:spcBef>
                <a:spcPts val="6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With alternative energy sources to natural gas and oil becoming more reliable and available, the world’s reliance on oil has diminished.</a:t>
            </a:r>
          </a:p>
          <a:p>
            <a:pPr marL="1107330" marR="0" lvl="2" indent="-586630" algn="l" rtl="0">
              <a:lnSpc>
                <a:spcPct val="72000"/>
              </a:lnSpc>
              <a:spcBef>
                <a:spcPts val="6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This means the Saudi government needs to diversify its economy in order to keep up.</a:t>
            </a:r>
          </a:p>
          <a:p>
            <a:pPr marL="647081" marR="0" lvl="0" indent="-583581" algn="l" rtl="0">
              <a:lnSpc>
                <a:spcPct val="72000"/>
              </a:lnSpc>
              <a:spcBef>
                <a:spcPts val="600"/>
              </a:spcBef>
              <a:spcAft>
                <a:spcPts val="0"/>
              </a:spcAft>
              <a:buClr>
                <a:srgbClr val="000000"/>
              </a:buClr>
              <a:buSzPct val="100000"/>
              <a:buFont typeface="Noto Sans Symbols"/>
              <a:buChar char="●"/>
            </a:pPr>
            <a:r>
              <a:rPr lang="en-US" sz="2000"/>
              <a:t>Other </a:t>
            </a:r>
            <a:r>
              <a:rPr lang="en-US" sz="2000" b="0" i="0" u="none" strike="noStrike" cap="none">
                <a:solidFill>
                  <a:srgbClr val="000000"/>
                </a:solidFill>
                <a:latin typeface="Trebuchet MS"/>
                <a:ea typeface="Trebuchet MS"/>
                <a:cs typeface="Trebuchet MS"/>
                <a:sym typeface="Trebuchet MS"/>
              </a:rPr>
              <a:t>challenges </a:t>
            </a:r>
            <a:r>
              <a:rPr lang="en-US" sz="2000"/>
              <a:t>are:</a:t>
            </a:r>
            <a:r>
              <a:rPr lang="en-US" sz="2000" b="0" i="0" u="none" strike="noStrike" cap="none">
                <a:solidFill>
                  <a:srgbClr val="000000"/>
                </a:solidFill>
                <a:latin typeface="Trebuchet MS"/>
                <a:ea typeface="Trebuchet MS"/>
                <a:cs typeface="Trebuchet MS"/>
                <a:sym typeface="Trebuchet MS"/>
              </a:rPr>
              <a:t> the decreasing amount of fresh water, the price of oil, and a growing population.</a:t>
            </a:r>
          </a:p>
          <a:p>
            <a:pPr marL="647081" marR="0" lvl="0" indent="-583581" algn="l" rtl="0">
              <a:lnSpc>
                <a:spcPct val="72000"/>
              </a:lnSpc>
              <a:spcBef>
                <a:spcPts val="6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The government promoted foreign investment in the kingdom and continues to pursue economic reforms.</a:t>
            </a:r>
          </a:p>
        </p:txBody>
      </p:sp>
      <p:sp>
        <p:nvSpPr>
          <p:cNvPr id="229" name="Shape 229"/>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28</a:t>
            </a:fld>
            <a:endParaRPr lang="en-US" sz="1400" b="1" i="0" u="none" strike="noStrike" cap="none">
              <a:solidFill>
                <a:srgbClr val="FFFFFF"/>
              </a:solidFill>
              <a:latin typeface="Calibri"/>
              <a:ea typeface="Calibri"/>
              <a:cs typeface="Calibri"/>
              <a:sym typeface="Calibri"/>
            </a:endParaRPr>
          </a:p>
        </p:txBody>
      </p:sp>
      <p:sp>
        <p:nvSpPr>
          <p:cNvPr id="230" name="Shape 230"/>
          <p:cNvSpPr/>
          <p:nvPr/>
        </p:nvSpPr>
        <p:spPr>
          <a:xfrm>
            <a:off x="6601582" y="6111492"/>
            <a:ext cx="2430535" cy="358139"/>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00FF"/>
              </a:buClr>
              <a:buSzPct val="25000"/>
              <a:buFont typeface="Trebuchet MS"/>
              <a:buNone/>
            </a:pPr>
            <a:r>
              <a:rPr lang="en-US" sz="1800" b="0" i="0" u="sng" strike="noStrike" cap="none">
                <a:solidFill>
                  <a:schemeClr val="hlink"/>
                </a:solidFill>
                <a:latin typeface="Trebuchet MS"/>
                <a:ea typeface="Trebuchet MS"/>
                <a:cs typeface="Trebuchet MS"/>
                <a:sym typeface="Trebuchet MS"/>
                <a:hlinkClick r:id="rId3"/>
              </a:rPr>
              <a:t>Return to Main Menu</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0" y="0"/>
            <a:ext cx="9144000" cy="1052051"/>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200" b="1" i="0" u="none" strike="noStrike" cap="none">
                <a:solidFill>
                  <a:srgbClr val="000000"/>
                </a:solidFill>
                <a:latin typeface="Trebuchet MS"/>
                <a:ea typeface="Trebuchet MS"/>
                <a:cs typeface="Trebuchet MS"/>
                <a:sym typeface="Trebuchet MS"/>
              </a:rPr>
              <a:t>Section 4: Economy of Saudi Arabia</a:t>
            </a:r>
          </a:p>
        </p:txBody>
      </p:sp>
      <p:sp>
        <p:nvSpPr>
          <p:cNvPr id="236" name="Shape 236"/>
          <p:cNvSpPr txBox="1">
            <a:spLocks noGrp="1"/>
          </p:cNvSpPr>
          <p:nvPr>
            <p:ph type="body" idx="1"/>
          </p:nvPr>
        </p:nvSpPr>
        <p:spPr>
          <a:xfrm>
            <a:off x="457200" y="2002535"/>
            <a:ext cx="8229600" cy="4123627"/>
          </a:xfrm>
          <a:prstGeom prst="rect">
            <a:avLst/>
          </a:prstGeom>
          <a:noFill/>
          <a:ln>
            <a:noFill/>
          </a:ln>
        </p:spPr>
        <p:txBody>
          <a:bodyPr lIns="45700" tIns="45700" rIns="45700" bIns="45700" anchor="t" anchorCtr="0">
            <a:noAutofit/>
          </a:bodyPr>
          <a:lstStyle/>
          <a:p>
            <a:pPr marL="758951" marR="0" lvl="0" indent="-758951" algn="l" rtl="0">
              <a:lnSpc>
                <a:spcPct val="80000"/>
              </a:lnSpc>
              <a:spcBef>
                <a:spcPts val="0"/>
              </a:spcBef>
              <a:spcAft>
                <a:spcPts val="0"/>
              </a:spcAft>
              <a:buClr>
                <a:srgbClr val="000000"/>
              </a:buClr>
              <a:buSzPct val="100000"/>
              <a:buFont typeface="Noto Sans Symbols"/>
              <a:buChar char="●"/>
            </a:pPr>
            <a:r>
              <a:rPr lang="en-US" sz="3200" b="0" i="0" u="none" strike="noStrike" cap="none">
                <a:solidFill>
                  <a:srgbClr val="000000"/>
                </a:solidFill>
                <a:latin typeface="Trebuchet MS"/>
                <a:ea typeface="Trebuchet MS"/>
                <a:cs typeface="Trebuchet MS"/>
                <a:sym typeface="Trebuchet MS"/>
              </a:rPr>
              <a:t>Essential question:</a:t>
            </a:r>
          </a:p>
          <a:p>
            <a:pPr marL="1219200" marR="0" lvl="2" indent="-304800" algn="l" rtl="0">
              <a:lnSpc>
                <a:spcPct val="80000"/>
              </a:lnSpc>
              <a:spcBef>
                <a:spcPts val="700"/>
              </a:spcBef>
              <a:spcAft>
                <a:spcPts val="0"/>
              </a:spcAft>
              <a:buClr>
                <a:srgbClr val="000000"/>
              </a:buClr>
              <a:buSzPct val="100000"/>
              <a:buFont typeface="Arial"/>
              <a:buChar char="•"/>
            </a:pPr>
            <a:r>
              <a:rPr lang="en-US" sz="3200" b="0" i="0" u="none" strike="noStrike" cap="none">
                <a:solidFill>
                  <a:srgbClr val="000000"/>
                </a:solidFill>
                <a:latin typeface="Trebuchet MS"/>
                <a:ea typeface="Trebuchet MS"/>
                <a:cs typeface="Trebuchet MS"/>
                <a:sym typeface="Trebuchet MS"/>
              </a:rPr>
              <a:t>How is Saudi Arabia trying to diversify its economy?</a:t>
            </a:r>
          </a:p>
        </p:txBody>
      </p:sp>
      <p:sp>
        <p:nvSpPr>
          <p:cNvPr id="237" name="Shape 237"/>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29</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0" y="0"/>
            <a:ext cx="9144000" cy="1143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600" b="1" i="0" u="none" strike="noStrike" cap="none">
                <a:solidFill>
                  <a:srgbClr val="000000"/>
                </a:solidFill>
                <a:latin typeface="Trebuchet MS"/>
                <a:ea typeface="Trebuchet MS"/>
                <a:cs typeface="Trebuchet MS"/>
                <a:sym typeface="Trebuchet MS"/>
              </a:rPr>
              <a:t>Section 1: The Geography of Saudi Arabia</a:t>
            </a:r>
          </a:p>
        </p:txBody>
      </p:sp>
      <p:sp>
        <p:nvSpPr>
          <p:cNvPr id="50" name="Shape 50"/>
          <p:cNvSpPr txBox="1">
            <a:spLocks noGrp="1"/>
          </p:cNvSpPr>
          <p:nvPr>
            <p:ph type="body" idx="1"/>
          </p:nvPr>
        </p:nvSpPr>
        <p:spPr>
          <a:xfrm>
            <a:off x="457200" y="1600200"/>
            <a:ext cx="8229600" cy="4525963"/>
          </a:xfrm>
          <a:prstGeom prst="rect">
            <a:avLst/>
          </a:prstGeom>
          <a:noFill/>
          <a:ln>
            <a:noFill/>
          </a:ln>
        </p:spPr>
        <p:txBody>
          <a:bodyPr lIns="45700" tIns="45700" rIns="45700" bIns="45700" anchor="t" anchorCtr="0">
            <a:noAutofit/>
          </a:bodyPr>
          <a:lstStyle/>
          <a:p>
            <a:pPr marL="342900" marR="0" lvl="1" indent="-342900" algn="l" rtl="0">
              <a:lnSpc>
                <a:spcPct val="100000"/>
              </a:lnSpc>
              <a:spcBef>
                <a:spcPts val="0"/>
              </a:spcBef>
              <a:spcAft>
                <a:spcPts val="0"/>
              </a:spcAft>
              <a:buClr>
                <a:srgbClr val="000000"/>
              </a:buClr>
              <a:buSzPct val="100000"/>
              <a:buFont typeface="Noto Sans Symbols"/>
              <a:buChar char="●"/>
            </a:pPr>
            <a:r>
              <a:rPr lang="en-US" sz="3200" b="0" i="0" u="none" strike="noStrike" cap="none" dirty="0">
                <a:solidFill>
                  <a:srgbClr val="000000"/>
                </a:solidFill>
                <a:latin typeface="Trebuchet MS"/>
                <a:ea typeface="Trebuchet MS"/>
                <a:cs typeface="Trebuchet MS"/>
                <a:sym typeface="Trebuchet MS"/>
              </a:rPr>
              <a:t>Essential Question:</a:t>
            </a:r>
          </a:p>
          <a:p>
            <a:pPr marL="742950" marR="0" lvl="2" indent="-3492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How do the waters that border Saudi Arabia affect the country? </a:t>
            </a:r>
          </a:p>
        </p:txBody>
      </p:sp>
      <p:sp>
        <p:nvSpPr>
          <p:cNvPr id="51" name="Shape 51"/>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0" y="0"/>
            <a:ext cx="9144000" cy="1022554"/>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200" b="1" i="0" u="none" strike="noStrike" cap="none">
                <a:solidFill>
                  <a:srgbClr val="000000"/>
                </a:solidFill>
                <a:latin typeface="Trebuchet MS"/>
                <a:ea typeface="Trebuchet MS"/>
                <a:cs typeface="Trebuchet MS"/>
                <a:sym typeface="Trebuchet MS"/>
              </a:rPr>
              <a:t>Section 4: Economy of Saudi Arabia</a:t>
            </a:r>
          </a:p>
        </p:txBody>
      </p:sp>
      <p:sp>
        <p:nvSpPr>
          <p:cNvPr id="243" name="Shape 243"/>
          <p:cNvSpPr txBox="1">
            <a:spLocks noGrp="1"/>
          </p:cNvSpPr>
          <p:nvPr>
            <p:ph type="body" idx="1"/>
          </p:nvPr>
        </p:nvSpPr>
        <p:spPr>
          <a:xfrm>
            <a:off x="457200" y="2039111"/>
            <a:ext cx="8229600" cy="4087051"/>
          </a:xfrm>
          <a:prstGeom prst="rect">
            <a:avLst/>
          </a:prstGeom>
          <a:noFill/>
          <a:ln>
            <a:noFill/>
          </a:ln>
        </p:spPr>
        <p:txBody>
          <a:bodyPr lIns="45700" tIns="45700" rIns="45700" bIns="45700" anchor="t" anchorCtr="0">
            <a:noAutofit/>
          </a:bodyPr>
          <a:lstStyle/>
          <a:p>
            <a:pPr marL="758951" marR="0" lvl="0" indent="-758951" algn="l" rtl="0">
              <a:lnSpc>
                <a:spcPct val="80000"/>
              </a:lnSpc>
              <a:spcBef>
                <a:spcPts val="0"/>
              </a:spcBef>
              <a:spcAft>
                <a:spcPts val="0"/>
              </a:spcAft>
              <a:buClr>
                <a:srgbClr val="000000"/>
              </a:buClr>
              <a:buSzPct val="100000"/>
              <a:buFont typeface="Noto Sans Symbols"/>
              <a:buChar char="●"/>
            </a:pPr>
            <a:r>
              <a:rPr lang="en-US" sz="3200" b="0" i="0" u="none" strike="noStrike" cap="none">
                <a:solidFill>
                  <a:srgbClr val="000000"/>
                </a:solidFill>
                <a:latin typeface="Trebuchet MS"/>
                <a:ea typeface="Trebuchet MS"/>
                <a:cs typeface="Trebuchet MS"/>
                <a:sym typeface="Trebuchet MS"/>
              </a:rPr>
              <a:t>What terms do I need to know?</a:t>
            </a:r>
          </a:p>
          <a:p>
            <a:pPr marL="1216150" marR="0" lvl="1" indent="-771650" algn="l" rtl="0">
              <a:lnSpc>
                <a:spcPct val="80000"/>
              </a:lnSpc>
              <a:spcBef>
                <a:spcPts val="700"/>
              </a:spcBef>
              <a:spcAft>
                <a:spcPts val="0"/>
              </a:spcAft>
              <a:buClr>
                <a:srgbClr val="000000"/>
              </a:buClr>
              <a:buSzPct val="100000"/>
              <a:buFont typeface="Noto Sans Symbols"/>
              <a:buChar char="●"/>
            </a:pPr>
            <a:r>
              <a:rPr lang="en-US" sz="3200" b="0" i="0" u="none" strike="noStrike" cap="none">
                <a:solidFill>
                  <a:srgbClr val="000000"/>
                </a:solidFill>
                <a:latin typeface="Trebuchet MS"/>
                <a:ea typeface="Trebuchet MS"/>
                <a:cs typeface="Trebuchet MS"/>
                <a:sym typeface="Trebuchet MS"/>
              </a:rPr>
              <a:t>diverse economy</a:t>
            </a:r>
          </a:p>
          <a:p>
            <a:pPr marL="1216150" marR="0" lvl="1" indent="-771650" algn="l" rtl="0">
              <a:lnSpc>
                <a:spcPct val="80000"/>
              </a:lnSpc>
              <a:spcBef>
                <a:spcPts val="700"/>
              </a:spcBef>
              <a:spcAft>
                <a:spcPts val="0"/>
              </a:spcAft>
              <a:buClr>
                <a:srgbClr val="000000"/>
              </a:buClr>
              <a:buSzPct val="100000"/>
              <a:buFont typeface="Noto Sans Symbols"/>
              <a:buChar char="●"/>
            </a:pPr>
            <a:r>
              <a:rPr lang="en-US" sz="3200" b="0" i="0" u="none" strike="noStrike" cap="none">
                <a:solidFill>
                  <a:srgbClr val="000000"/>
                </a:solidFill>
                <a:latin typeface="Trebuchet MS"/>
                <a:ea typeface="Trebuchet MS"/>
                <a:cs typeface="Trebuchet MS"/>
                <a:sym typeface="Trebuchet MS"/>
              </a:rPr>
              <a:t>petrochemicals</a:t>
            </a:r>
          </a:p>
          <a:p>
            <a:pPr marL="1216150" marR="0" lvl="1" indent="-771650" algn="l" rtl="0">
              <a:lnSpc>
                <a:spcPct val="80000"/>
              </a:lnSpc>
              <a:spcBef>
                <a:spcPts val="700"/>
              </a:spcBef>
              <a:spcAft>
                <a:spcPts val="0"/>
              </a:spcAft>
              <a:buClr>
                <a:srgbClr val="000000"/>
              </a:buClr>
              <a:buSzPct val="100000"/>
              <a:buFont typeface="Noto Sans Symbols"/>
              <a:buChar char="●"/>
            </a:pPr>
            <a:r>
              <a:rPr lang="en-US" sz="3200" b="0" i="0" u="none" strike="noStrike" cap="none">
                <a:solidFill>
                  <a:srgbClr val="000000"/>
                </a:solidFill>
                <a:latin typeface="Trebuchet MS"/>
                <a:ea typeface="Trebuchet MS"/>
                <a:cs typeface="Trebuchet MS"/>
                <a:sym typeface="Trebuchet MS"/>
              </a:rPr>
              <a:t>riyal</a:t>
            </a:r>
          </a:p>
        </p:txBody>
      </p:sp>
      <p:sp>
        <p:nvSpPr>
          <p:cNvPr id="244" name="Shape 244"/>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30</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457200" y="-8826"/>
            <a:ext cx="8229600" cy="98222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800" b="1" i="0" u="none" strike="noStrike" cap="none">
                <a:solidFill>
                  <a:srgbClr val="000000"/>
                </a:solidFill>
                <a:latin typeface="Trebuchet MS"/>
                <a:ea typeface="Trebuchet MS"/>
                <a:cs typeface="Trebuchet MS"/>
                <a:sym typeface="Trebuchet MS"/>
              </a:rPr>
              <a:t>Type of Economy</a:t>
            </a:r>
          </a:p>
        </p:txBody>
      </p:sp>
      <p:sp>
        <p:nvSpPr>
          <p:cNvPr id="250" name="Shape 250"/>
          <p:cNvSpPr txBox="1">
            <a:spLocks noGrp="1"/>
          </p:cNvSpPr>
          <p:nvPr>
            <p:ph type="body" idx="1"/>
          </p:nvPr>
        </p:nvSpPr>
        <p:spPr>
          <a:xfrm>
            <a:off x="457200" y="973394"/>
            <a:ext cx="8229600" cy="5317677"/>
          </a:xfrm>
          <a:prstGeom prst="rect">
            <a:avLst/>
          </a:prstGeom>
          <a:noFill/>
          <a:ln>
            <a:noFill/>
          </a:ln>
        </p:spPr>
        <p:txBody>
          <a:bodyPr lIns="45700" tIns="45700" rIns="45700" bIns="45700" anchor="t" anchorCtr="0">
            <a:noAutofit/>
          </a:bodyPr>
          <a:lstStyle/>
          <a:p>
            <a:pPr marL="690645" marR="0" lvl="0" indent="-664483" algn="l" rtl="0">
              <a:lnSpc>
                <a:spcPct val="80000"/>
              </a:lnSpc>
              <a:spcBef>
                <a:spcPts val="0"/>
              </a:spcBef>
              <a:spcAft>
                <a:spcPts val="0"/>
              </a:spcAft>
              <a:buClr>
                <a:srgbClr val="000000"/>
              </a:buClr>
              <a:buSzPct val="100000"/>
              <a:buFont typeface="Noto Sans Symbols"/>
              <a:buChar char="●"/>
            </a:pPr>
            <a:r>
              <a:rPr lang="en-US" sz="2500" b="0" i="0" u="none" strike="noStrike" cap="none">
                <a:solidFill>
                  <a:srgbClr val="000000"/>
                </a:solidFill>
                <a:latin typeface="Trebuchet MS"/>
                <a:ea typeface="Trebuchet MS"/>
                <a:cs typeface="Trebuchet MS"/>
                <a:sym typeface="Trebuchet MS"/>
              </a:rPr>
              <a:t>Saudi Arabia leans toward a market economy and relies on oil for most of its income.</a:t>
            </a:r>
          </a:p>
          <a:p>
            <a:pPr marL="1106697" marR="0" lvl="1" indent="-674134" algn="l" rtl="0">
              <a:lnSpc>
                <a:spcPct val="80000"/>
              </a:lnSpc>
              <a:spcBef>
                <a:spcPts val="600"/>
              </a:spcBef>
              <a:spcAft>
                <a:spcPts val="0"/>
              </a:spcAft>
              <a:buClr>
                <a:srgbClr val="000000"/>
              </a:buClr>
              <a:buSzPct val="100000"/>
              <a:buFont typeface="Arial"/>
              <a:buChar char="•"/>
            </a:pPr>
            <a:r>
              <a:rPr lang="en-US" sz="2500" b="0" i="0" u="none" strike="noStrike" cap="none">
                <a:solidFill>
                  <a:srgbClr val="000000"/>
                </a:solidFill>
                <a:latin typeface="Trebuchet MS"/>
                <a:ea typeface="Trebuchet MS"/>
                <a:cs typeface="Trebuchet MS"/>
                <a:sym typeface="Trebuchet MS"/>
              </a:rPr>
              <a:t>Oil brings in 80% of Saudi Arabia’s revenue and makes up 45% of its GDP.</a:t>
            </a:r>
          </a:p>
          <a:p>
            <a:pPr marL="1106697" marR="0" lvl="1" indent="-674134" algn="l" rtl="0">
              <a:lnSpc>
                <a:spcPct val="80000"/>
              </a:lnSpc>
              <a:spcBef>
                <a:spcPts val="600"/>
              </a:spcBef>
              <a:spcAft>
                <a:spcPts val="0"/>
              </a:spcAft>
              <a:buClr>
                <a:srgbClr val="000000"/>
              </a:buClr>
              <a:buSzPct val="100000"/>
              <a:buFont typeface="Arial"/>
              <a:buChar char="•"/>
            </a:pPr>
            <a:r>
              <a:rPr lang="en-US" sz="2500" b="0" i="0" u="none" strike="noStrike" cap="none">
                <a:solidFill>
                  <a:srgbClr val="000000"/>
                </a:solidFill>
                <a:latin typeface="Trebuchet MS"/>
                <a:ea typeface="Trebuchet MS"/>
                <a:cs typeface="Trebuchet MS"/>
                <a:sym typeface="Trebuchet MS"/>
              </a:rPr>
              <a:t>The king and his advisors decide how to use oil profits, but much of the nation’s wealth has been invested in technologies to produce goods like manufactured aluminum, milk and baby formula, and candy.</a:t>
            </a:r>
          </a:p>
          <a:p>
            <a:pPr marL="690645" marR="0" lvl="0" indent="-664483" algn="l" rtl="0">
              <a:lnSpc>
                <a:spcPct val="80000"/>
              </a:lnSpc>
              <a:spcBef>
                <a:spcPts val="600"/>
              </a:spcBef>
              <a:spcAft>
                <a:spcPts val="0"/>
              </a:spcAft>
              <a:buClr>
                <a:srgbClr val="000000"/>
              </a:buClr>
              <a:buSzPct val="100000"/>
              <a:buFont typeface="Noto Sans Symbols"/>
              <a:buChar char="●"/>
            </a:pPr>
            <a:r>
              <a:rPr lang="en-US" sz="2500" b="0" i="0" u="none" strike="noStrike" cap="none">
                <a:solidFill>
                  <a:srgbClr val="000000"/>
                </a:solidFill>
                <a:latin typeface="Trebuchet MS"/>
                <a:ea typeface="Trebuchet MS"/>
                <a:cs typeface="Trebuchet MS"/>
                <a:sym typeface="Trebuchet MS"/>
              </a:rPr>
              <a:t>The government is also allowing more privately owned companies to exist.</a:t>
            </a:r>
          </a:p>
        </p:txBody>
      </p:sp>
      <p:sp>
        <p:nvSpPr>
          <p:cNvPr id="251" name="Shape 251"/>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31</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457200" y="-8826"/>
            <a:ext cx="8229600" cy="98222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800" b="1" i="0" u="none" strike="noStrike" cap="none">
                <a:solidFill>
                  <a:srgbClr val="000000"/>
                </a:solidFill>
                <a:latin typeface="Trebuchet MS"/>
                <a:ea typeface="Trebuchet MS"/>
                <a:cs typeface="Trebuchet MS"/>
                <a:sym typeface="Trebuchet MS"/>
              </a:rPr>
              <a:t>Type of Economy (cont.)</a:t>
            </a:r>
          </a:p>
        </p:txBody>
      </p:sp>
      <p:sp>
        <p:nvSpPr>
          <p:cNvPr id="257" name="Shape 257"/>
          <p:cNvSpPr txBox="1">
            <a:spLocks noGrp="1"/>
          </p:cNvSpPr>
          <p:nvPr>
            <p:ph type="body" idx="1"/>
          </p:nvPr>
        </p:nvSpPr>
        <p:spPr>
          <a:xfrm>
            <a:off x="457200" y="973392"/>
            <a:ext cx="8229600" cy="5476566"/>
          </a:xfrm>
          <a:prstGeom prst="rect">
            <a:avLst/>
          </a:prstGeom>
          <a:noFill/>
          <a:ln>
            <a:noFill/>
          </a:ln>
        </p:spPr>
        <p:txBody>
          <a:bodyPr lIns="45700" tIns="45700" rIns="45700" bIns="45700" anchor="t" anchorCtr="0">
            <a:noAutofit/>
          </a:bodyPr>
          <a:lstStyle/>
          <a:p>
            <a:pPr marL="690645" marR="0" lvl="0" indent="-659339" algn="l" rtl="0">
              <a:lnSpc>
                <a:spcPct val="80000"/>
              </a:lnSpc>
              <a:spcBef>
                <a:spcPts val="0"/>
              </a:spcBef>
              <a:spcAft>
                <a:spcPts val="0"/>
              </a:spcAft>
              <a:buClr>
                <a:srgbClr val="000000"/>
              </a:buClr>
              <a:buSzPct val="100000"/>
              <a:buFont typeface="Noto Sans Symbols"/>
              <a:buChar char="●"/>
            </a:pPr>
            <a:r>
              <a:rPr lang="en-US" sz="2200" b="0" i="0" u="none" strike="noStrike" cap="none">
                <a:solidFill>
                  <a:srgbClr val="000000"/>
                </a:solidFill>
                <a:latin typeface="Trebuchet MS"/>
                <a:ea typeface="Trebuchet MS"/>
                <a:cs typeface="Trebuchet MS"/>
                <a:sym typeface="Trebuchet MS"/>
              </a:rPr>
              <a:t>Saudi Arabia is trying to shift to a </a:t>
            </a:r>
            <a:r>
              <a:rPr lang="en-US" sz="2200" b="1" i="0" u="none" strike="noStrike" cap="none">
                <a:solidFill>
                  <a:srgbClr val="000000"/>
                </a:solidFill>
                <a:latin typeface="Trebuchet MS"/>
                <a:ea typeface="Trebuchet MS"/>
                <a:cs typeface="Trebuchet MS"/>
                <a:sym typeface="Trebuchet MS"/>
              </a:rPr>
              <a:t>diverse economy</a:t>
            </a:r>
            <a:r>
              <a:rPr lang="en-US" sz="2200" b="0" i="0" u="none" strike="noStrike" cap="none">
                <a:solidFill>
                  <a:srgbClr val="000000"/>
                </a:solidFill>
                <a:latin typeface="Trebuchet MS"/>
                <a:ea typeface="Trebuchet MS"/>
                <a:cs typeface="Trebuchet MS"/>
                <a:sym typeface="Trebuchet MS"/>
              </a:rPr>
              <a:t>, which focuses on the production of different goods rather than just one, like oil.</a:t>
            </a:r>
          </a:p>
          <a:p>
            <a:pPr marL="1106697" marR="0" lvl="1" indent="-668991" algn="l" rtl="0">
              <a:lnSpc>
                <a:spcPct val="8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It is shifting its focus towards telecommunications and power generation.</a:t>
            </a:r>
          </a:p>
          <a:p>
            <a:pPr marL="1106697" marR="0" lvl="1" indent="-668991" algn="l" rtl="0">
              <a:lnSpc>
                <a:spcPct val="8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It is also expanding the production of </a:t>
            </a:r>
            <a:r>
              <a:rPr lang="en-US" sz="2200" b="1" i="0" u="none" strike="noStrike" cap="none">
                <a:solidFill>
                  <a:srgbClr val="000000"/>
                </a:solidFill>
                <a:latin typeface="Trebuchet MS"/>
                <a:ea typeface="Trebuchet MS"/>
                <a:cs typeface="Trebuchet MS"/>
                <a:sym typeface="Trebuchet MS"/>
              </a:rPr>
              <a:t>petrochemicals</a:t>
            </a:r>
            <a:r>
              <a:rPr lang="en-US" sz="2200" b="0" i="0" u="none" strike="noStrike" cap="none">
                <a:solidFill>
                  <a:srgbClr val="000000"/>
                </a:solidFill>
                <a:latin typeface="Trebuchet MS"/>
                <a:ea typeface="Trebuchet MS"/>
                <a:cs typeface="Trebuchet MS"/>
                <a:sym typeface="Trebuchet MS"/>
              </a:rPr>
              <a:t>, or chemicals made from petroleum or natural gas.</a:t>
            </a:r>
          </a:p>
          <a:p>
            <a:pPr marL="690645" marR="0" lvl="0" indent="-659339" algn="l" rtl="0">
              <a:lnSpc>
                <a:spcPct val="80000"/>
              </a:lnSpc>
              <a:spcBef>
                <a:spcPts val="600"/>
              </a:spcBef>
              <a:spcAft>
                <a:spcPts val="0"/>
              </a:spcAft>
              <a:buClr>
                <a:srgbClr val="000000"/>
              </a:buClr>
              <a:buSzPct val="100000"/>
              <a:buFont typeface="Noto Sans Symbols"/>
              <a:buChar char="●"/>
            </a:pPr>
            <a:r>
              <a:rPr lang="en-US" sz="2200" b="0" i="0" u="none" strike="noStrike" cap="none">
                <a:solidFill>
                  <a:srgbClr val="000000"/>
                </a:solidFill>
                <a:latin typeface="Trebuchet MS"/>
                <a:ea typeface="Trebuchet MS"/>
                <a:cs typeface="Trebuchet MS"/>
                <a:sym typeface="Trebuchet MS"/>
              </a:rPr>
              <a:t>Unemployment rates in the country are rising, with an extremely high number of foreign workers in the country.</a:t>
            </a:r>
          </a:p>
          <a:p>
            <a:pPr marL="1150894" marR="0" lvl="2" indent="-662388" algn="l" rtl="0">
              <a:lnSpc>
                <a:spcPct val="8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While the government is trying to hire more Saudi citizens, many youths lack the education and skill needed for jobs in Saudi Arabia.</a:t>
            </a:r>
          </a:p>
        </p:txBody>
      </p:sp>
      <p:sp>
        <p:nvSpPr>
          <p:cNvPr id="258" name="Shape 258"/>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32</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457200" y="0"/>
            <a:ext cx="8229600" cy="997397"/>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800" b="1" i="0" u="none" strike="noStrike" cap="none">
                <a:solidFill>
                  <a:srgbClr val="000000"/>
                </a:solidFill>
                <a:latin typeface="Trebuchet MS"/>
                <a:ea typeface="Trebuchet MS"/>
                <a:cs typeface="Trebuchet MS"/>
                <a:sym typeface="Trebuchet MS"/>
              </a:rPr>
              <a:t>Trade</a:t>
            </a:r>
          </a:p>
        </p:txBody>
      </p:sp>
      <p:sp>
        <p:nvSpPr>
          <p:cNvPr id="264" name="Shape 264"/>
          <p:cNvSpPr txBox="1">
            <a:spLocks noGrp="1"/>
          </p:cNvSpPr>
          <p:nvPr>
            <p:ph type="body" idx="1"/>
          </p:nvPr>
        </p:nvSpPr>
        <p:spPr>
          <a:xfrm>
            <a:off x="118870" y="997396"/>
            <a:ext cx="8933690" cy="5530718"/>
          </a:xfrm>
          <a:prstGeom prst="rect">
            <a:avLst/>
          </a:prstGeom>
          <a:noFill/>
          <a:ln>
            <a:noFill/>
          </a:ln>
        </p:spPr>
        <p:txBody>
          <a:bodyPr lIns="45700" tIns="45700" rIns="45700" bIns="45700" anchor="t" anchorCtr="0">
            <a:noAutofit/>
          </a:bodyPr>
          <a:lstStyle/>
          <a:p>
            <a:pPr marL="637518" marR="0" lvl="0" indent="-574018" algn="l" rtl="0">
              <a:lnSpc>
                <a:spcPct val="8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Trade is very important to Saudi Arabia because it is based on oil and its leading exports are petroleum and petroleum products.</a:t>
            </a:r>
          </a:p>
          <a:p>
            <a:pPr marL="1097767" marR="0" lvl="2" indent="-577067" algn="l" rtl="0">
              <a:lnSpc>
                <a:spcPct val="80000"/>
              </a:lnSpc>
              <a:spcBef>
                <a:spcPts val="6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The country mainly exports to China, Japan, the United States, India, and South Korea.</a:t>
            </a:r>
          </a:p>
          <a:p>
            <a:pPr marL="637518" marR="0" lvl="0" indent="-574018" algn="l" rtl="0">
              <a:lnSpc>
                <a:spcPct val="80000"/>
              </a:lnSpc>
              <a:spcBef>
                <a:spcPts val="600"/>
              </a:spcBef>
              <a:spcAft>
                <a:spcPts val="0"/>
              </a:spcAft>
              <a:buClr>
                <a:srgbClr val="000000"/>
              </a:buClr>
              <a:buSzPct val="100000"/>
              <a:buFont typeface="Noto Sans Symbols"/>
              <a:buChar char="●"/>
            </a:pPr>
            <a:r>
              <a:rPr lang="en-US" sz="2000"/>
              <a:t>Its</a:t>
            </a:r>
            <a:r>
              <a:rPr lang="en-US" sz="2000" b="0" i="0" u="none" strike="noStrike" cap="none">
                <a:solidFill>
                  <a:srgbClr val="000000"/>
                </a:solidFill>
                <a:latin typeface="Trebuchet MS"/>
                <a:ea typeface="Trebuchet MS"/>
                <a:cs typeface="Trebuchet MS"/>
                <a:sym typeface="Trebuchet MS"/>
              </a:rPr>
              <a:t> main imports include machinery, equipment, food, chemicals, motor vehicles, and textiles.</a:t>
            </a:r>
          </a:p>
          <a:p>
            <a:pPr marL="1097767" marR="0" lvl="2" indent="-577067" algn="l" rtl="0">
              <a:lnSpc>
                <a:spcPct val="80000"/>
              </a:lnSpc>
              <a:spcBef>
                <a:spcPts val="6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These imports mainly come from the countries of China, the United Kingdom, the United States, Germany, South Korea, India, and Japan.</a:t>
            </a:r>
          </a:p>
        </p:txBody>
      </p:sp>
      <p:sp>
        <p:nvSpPr>
          <p:cNvPr id="265" name="Shape 265"/>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33</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457200" y="-3747"/>
            <a:ext cx="8229600" cy="1036136"/>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Currency and Trade Barriers</a:t>
            </a:r>
          </a:p>
        </p:txBody>
      </p:sp>
      <p:sp>
        <p:nvSpPr>
          <p:cNvPr id="271" name="Shape 271"/>
          <p:cNvSpPr txBox="1">
            <a:spLocks noGrp="1"/>
          </p:cNvSpPr>
          <p:nvPr>
            <p:ph type="body" idx="1"/>
          </p:nvPr>
        </p:nvSpPr>
        <p:spPr>
          <a:xfrm>
            <a:off x="457200" y="1198248"/>
            <a:ext cx="8229600" cy="5329867"/>
          </a:xfrm>
          <a:prstGeom prst="rect">
            <a:avLst/>
          </a:prstGeom>
          <a:noFill/>
          <a:ln>
            <a:noFill/>
          </a:ln>
        </p:spPr>
        <p:txBody>
          <a:bodyPr lIns="45700" tIns="45700" rIns="45700" bIns="45700" anchor="t" anchorCtr="0">
            <a:noAutofit/>
          </a:bodyPr>
          <a:lstStyle/>
          <a:p>
            <a:pPr marL="690645" marR="0" lvl="0" indent="-655720" algn="l" rtl="0">
              <a:lnSpc>
                <a:spcPct val="80000"/>
              </a:lnSpc>
              <a:spcBef>
                <a:spcPts val="0"/>
              </a:spcBef>
              <a:spcAft>
                <a:spcPts val="0"/>
              </a:spcAft>
              <a:buClr>
                <a:srgbClr val="000000"/>
              </a:buClr>
              <a:buSzPct val="100000"/>
              <a:buFont typeface="Noto Sans Symbols"/>
              <a:buChar char="●"/>
            </a:pPr>
            <a:r>
              <a:rPr lang="en-US" sz="2200" b="0" i="0" u="none" strike="noStrike" cap="none">
                <a:solidFill>
                  <a:srgbClr val="000000"/>
                </a:solidFill>
                <a:latin typeface="Trebuchet MS"/>
                <a:ea typeface="Trebuchet MS"/>
                <a:cs typeface="Trebuchet MS"/>
                <a:sym typeface="Trebuchet MS"/>
              </a:rPr>
              <a:t>The currency of Saudi Arabia is the </a:t>
            </a:r>
            <a:r>
              <a:rPr lang="en-US" sz="2200" b="1" i="0" u="none" strike="noStrike" cap="none">
                <a:solidFill>
                  <a:srgbClr val="000000"/>
                </a:solidFill>
                <a:latin typeface="Trebuchet MS"/>
                <a:ea typeface="Trebuchet MS"/>
                <a:cs typeface="Trebuchet MS"/>
                <a:sym typeface="Trebuchet MS"/>
              </a:rPr>
              <a:t>Saudi riyal</a:t>
            </a:r>
            <a:r>
              <a:rPr lang="en-US" sz="2200" b="0" i="0" u="none" strike="noStrike" cap="none">
                <a:solidFill>
                  <a:srgbClr val="000000"/>
                </a:solidFill>
                <a:latin typeface="Trebuchet MS"/>
                <a:ea typeface="Trebuchet MS"/>
                <a:cs typeface="Trebuchet MS"/>
                <a:sym typeface="Trebuchet MS"/>
              </a:rPr>
              <a:t>, or SR.</a:t>
            </a:r>
          </a:p>
          <a:p>
            <a:pPr marL="1150894" marR="0" lvl="2" indent="-658769" algn="l" rtl="0">
              <a:lnSpc>
                <a:spcPct val="8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In 2017, one Saudi riyal was worth about $0.27.</a:t>
            </a:r>
          </a:p>
          <a:p>
            <a:pPr marL="690645" marR="0" lvl="0" indent="-655720" algn="l" rtl="0">
              <a:lnSpc>
                <a:spcPct val="80000"/>
              </a:lnSpc>
              <a:spcBef>
                <a:spcPts val="600"/>
              </a:spcBef>
              <a:spcAft>
                <a:spcPts val="0"/>
              </a:spcAft>
              <a:buClr>
                <a:srgbClr val="000000"/>
              </a:buClr>
              <a:buSzPct val="100000"/>
              <a:buFont typeface="Noto Sans Symbols"/>
              <a:buChar char="●"/>
            </a:pPr>
            <a:r>
              <a:rPr lang="en-US" sz="2200" b="0" i="0" u="none" strike="noStrike" cap="none">
                <a:solidFill>
                  <a:srgbClr val="000000"/>
                </a:solidFill>
                <a:latin typeface="Trebuchet MS"/>
                <a:ea typeface="Trebuchet MS"/>
                <a:cs typeface="Trebuchet MS"/>
                <a:sym typeface="Trebuchet MS"/>
              </a:rPr>
              <a:t>Free trade is important to the country, but they have used trade barriers.</a:t>
            </a:r>
          </a:p>
          <a:p>
            <a:pPr marL="1150894" marR="0" lvl="2" indent="-658769" algn="l" rtl="0">
              <a:lnSpc>
                <a:spcPct val="8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In 1973, OPEC had a large embargo on oil sales placed on countries that supported Israel during the Arab-Israeli War.</a:t>
            </a:r>
          </a:p>
          <a:p>
            <a:pPr marL="1150894" marR="0" lvl="2" indent="-658769" algn="l" rtl="0">
              <a:lnSpc>
                <a:spcPct val="8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This embargo </a:t>
            </a:r>
            <a:r>
              <a:rPr lang="en-US" sz="2200"/>
              <a:t>affected</a:t>
            </a:r>
            <a:r>
              <a:rPr lang="en-US" sz="2200" b="0" i="0" u="none" strike="noStrike" cap="none">
                <a:solidFill>
                  <a:srgbClr val="000000"/>
                </a:solidFill>
                <a:latin typeface="Trebuchet MS"/>
                <a:ea typeface="Trebuchet MS"/>
                <a:cs typeface="Trebuchet MS"/>
                <a:sym typeface="Trebuchet MS"/>
              </a:rPr>
              <a:t> many large countries, including the United States.</a:t>
            </a:r>
          </a:p>
          <a:p>
            <a:pPr marL="690645" marR="0" lvl="0" indent="-655720" algn="l" rtl="0">
              <a:lnSpc>
                <a:spcPct val="80000"/>
              </a:lnSpc>
              <a:spcBef>
                <a:spcPts val="600"/>
              </a:spcBef>
              <a:spcAft>
                <a:spcPts val="0"/>
              </a:spcAft>
              <a:buClr>
                <a:srgbClr val="000000"/>
              </a:buClr>
              <a:buSzPct val="100000"/>
              <a:buFont typeface="Noto Sans Symbols"/>
              <a:buChar char="●"/>
            </a:pPr>
            <a:r>
              <a:rPr lang="en-US" sz="2200" b="0" i="0" u="none" strike="noStrike" cap="none">
                <a:solidFill>
                  <a:srgbClr val="000000"/>
                </a:solidFill>
                <a:latin typeface="Trebuchet MS"/>
                <a:ea typeface="Trebuchet MS"/>
                <a:cs typeface="Trebuchet MS"/>
                <a:sym typeface="Trebuchet MS"/>
              </a:rPr>
              <a:t>The country also has bans on imports of pork into the country </a:t>
            </a:r>
            <a:r>
              <a:rPr lang="en-US" sz="2200"/>
              <a:t>based on</a:t>
            </a:r>
            <a:r>
              <a:rPr lang="en-US" sz="2200" b="0" i="0" u="none" strike="noStrike" cap="none">
                <a:solidFill>
                  <a:srgbClr val="000000"/>
                </a:solidFill>
                <a:latin typeface="Trebuchet MS"/>
                <a:ea typeface="Trebuchet MS"/>
                <a:cs typeface="Trebuchet MS"/>
                <a:sym typeface="Trebuchet MS"/>
              </a:rPr>
              <a:t> Sharia Law, as well as bans on used clothing or cars over five years old.</a:t>
            </a:r>
          </a:p>
        </p:txBody>
      </p:sp>
      <p:sp>
        <p:nvSpPr>
          <p:cNvPr id="272" name="Shape 272"/>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34</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457200" y="-3747"/>
            <a:ext cx="8229600" cy="1036136"/>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Natural Resources</a:t>
            </a:r>
          </a:p>
        </p:txBody>
      </p:sp>
      <p:sp>
        <p:nvSpPr>
          <p:cNvPr id="278" name="Shape 278"/>
          <p:cNvSpPr txBox="1">
            <a:spLocks noGrp="1"/>
          </p:cNvSpPr>
          <p:nvPr>
            <p:ph type="body" idx="1"/>
          </p:nvPr>
        </p:nvSpPr>
        <p:spPr>
          <a:xfrm>
            <a:off x="457200" y="1198248"/>
            <a:ext cx="8229600" cy="5329867"/>
          </a:xfrm>
          <a:prstGeom prst="rect">
            <a:avLst/>
          </a:prstGeom>
          <a:noFill/>
          <a:ln>
            <a:noFill/>
          </a:ln>
        </p:spPr>
        <p:txBody>
          <a:bodyPr lIns="45700" tIns="45700" rIns="45700" bIns="45700" anchor="t" anchorCtr="0">
            <a:noAutofit/>
          </a:bodyPr>
          <a:lstStyle/>
          <a:p>
            <a:pPr marL="690645" marR="0" lvl="0" indent="-643020" algn="l" rtl="0">
              <a:lnSpc>
                <a:spcPct val="8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Saudi Arabia has few natural resources, but oil is an abundant one.</a:t>
            </a:r>
          </a:p>
          <a:p>
            <a:pPr marL="1150894" marR="0" lvl="2" indent="-646069" algn="l" rtl="0">
              <a:lnSpc>
                <a:spcPct val="80000"/>
              </a:lnSpc>
              <a:spcBef>
                <a:spcPts val="6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Oil and natural gas production make up a majority of the country’s wealth.</a:t>
            </a:r>
          </a:p>
          <a:p>
            <a:pPr marL="690645" marR="0" lvl="0" indent="-643020" algn="l" rtl="0">
              <a:lnSpc>
                <a:spcPct val="80000"/>
              </a:lnSpc>
              <a:spcBef>
                <a:spcPts val="6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Having such a large supply of oil has also allowed them to become quite influential in OPEC.</a:t>
            </a:r>
          </a:p>
          <a:p>
            <a:pPr marL="690645" marR="0" lvl="0" indent="-643020" algn="l" rtl="0">
              <a:lnSpc>
                <a:spcPct val="80000"/>
              </a:lnSpc>
              <a:spcBef>
                <a:spcPts val="6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Saudi Arabia has used its oil wealth to modernize their agriculture and build modern cities, roads, schools, communications, and more.</a:t>
            </a:r>
          </a:p>
          <a:p>
            <a:pPr marL="690645" marR="0" lvl="0" indent="-643020" algn="l" rtl="0">
              <a:lnSpc>
                <a:spcPct val="80000"/>
              </a:lnSpc>
              <a:spcBef>
                <a:spcPts val="6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What was once a “desert kingdom” has now become quite modern in less than 100 years.</a:t>
            </a:r>
          </a:p>
        </p:txBody>
      </p:sp>
      <p:sp>
        <p:nvSpPr>
          <p:cNvPr id="279" name="Shape 279"/>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35</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457200" y="-3747"/>
            <a:ext cx="8229600" cy="1036136"/>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Human Capital</a:t>
            </a:r>
          </a:p>
        </p:txBody>
      </p:sp>
      <p:sp>
        <p:nvSpPr>
          <p:cNvPr id="285" name="Shape 285"/>
          <p:cNvSpPr txBox="1">
            <a:spLocks noGrp="1"/>
          </p:cNvSpPr>
          <p:nvPr>
            <p:ph type="body" idx="1"/>
          </p:nvPr>
        </p:nvSpPr>
        <p:spPr>
          <a:xfrm>
            <a:off x="457200" y="1198248"/>
            <a:ext cx="8229600" cy="5329867"/>
          </a:xfrm>
          <a:prstGeom prst="rect">
            <a:avLst/>
          </a:prstGeom>
          <a:noFill/>
          <a:ln>
            <a:noFill/>
          </a:ln>
        </p:spPr>
        <p:txBody>
          <a:bodyPr lIns="45700" tIns="45700" rIns="45700" bIns="45700" anchor="t" anchorCtr="0">
            <a:noAutofit/>
          </a:bodyPr>
          <a:lstStyle/>
          <a:p>
            <a:pPr marL="690645" marR="0" lvl="0" indent="-668420" algn="l" rtl="0">
              <a:lnSpc>
                <a:spcPct val="80000"/>
              </a:lnSpc>
              <a:spcBef>
                <a:spcPts val="0"/>
              </a:spcBef>
              <a:spcAft>
                <a:spcPts val="0"/>
              </a:spcAft>
              <a:buClr>
                <a:srgbClr val="000000"/>
              </a:buClr>
              <a:buSzPct val="100000"/>
              <a:buFont typeface="Noto Sans Symbols"/>
              <a:buChar char="●"/>
            </a:pPr>
            <a:r>
              <a:rPr lang="en-US" sz="2400" b="0" i="0" u="none" strike="noStrike" cap="none">
                <a:solidFill>
                  <a:srgbClr val="000000"/>
                </a:solidFill>
                <a:latin typeface="Trebuchet MS"/>
                <a:ea typeface="Trebuchet MS"/>
                <a:cs typeface="Trebuchet MS"/>
                <a:sym typeface="Trebuchet MS"/>
              </a:rPr>
              <a:t>The technology used in the oil industry requires well-trained and educated workers.</a:t>
            </a:r>
          </a:p>
          <a:p>
            <a:pPr marL="1150894" marR="0" lvl="2" indent="-671469" algn="l" rtl="0">
              <a:lnSpc>
                <a:spcPct val="80000"/>
              </a:lnSpc>
              <a:spcBef>
                <a:spcPts val="600"/>
              </a:spcBef>
              <a:spcAft>
                <a:spcPts val="0"/>
              </a:spcAft>
              <a:buClr>
                <a:srgbClr val="000000"/>
              </a:buClr>
              <a:buSzPct val="100000"/>
              <a:buFont typeface="Arial"/>
              <a:buChar char="•"/>
            </a:pPr>
            <a:r>
              <a:rPr lang="en-US" sz="2400" b="0" i="0" u="none" strike="noStrike" cap="none">
                <a:solidFill>
                  <a:srgbClr val="000000"/>
                </a:solidFill>
                <a:latin typeface="Trebuchet MS"/>
                <a:ea typeface="Trebuchet MS"/>
                <a:cs typeface="Trebuchet MS"/>
                <a:sym typeface="Trebuchet MS"/>
              </a:rPr>
              <a:t>The country also has modern communication and transport systems, as well as large building projects.</a:t>
            </a:r>
          </a:p>
          <a:p>
            <a:pPr marL="690645" marR="0" lvl="0" indent="-668420" algn="l" rtl="0">
              <a:lnSpc>
                <a:spcPct val="80000"/>
              </a:lnSpc>
              <a:spcBef>
                <a:spcPts val="600"/>
              </a:spcBef>
              <a:spcAft>
                <a:spcPts val="0"/>
              </a:spcAft>
              <a:buClr>
                <a:srgbClr val="000000"/>
              </a:buClr>
              <a:buSzPct val="100000"/>
              <a:buFont typeface="Noto Sans Symbols"/>
              <a:buChar char="●"/>
            </a:pPr>
            <a:r>
              <a:rPr lang="en-US" sz="2400" b="0" i="0" u="none" strike="noStrike" cap="none">
                <a:solidFill>
                  <a:srgbClr val="000000"/>
                </a:solidFill>
                <a:latin typeface="Trebuchet MS"/>
                <a:ea typeface="Trebuchet MS"/>
                <a:cs typeface="Trebuchet MS"/>
                <a:sym typeface="Trebuchet MS"/>
              </a:rPr>
              <a:t>The country’s money has been used to invest in human capital, creating 8 universities as well as over 24,000 schools.</a:t>
            </a:r>
          </a:p>
          <a:p>
            <a:pPr marL="690645" marR="0" lvl="0" indent="-668420" algn="l" rtl="0">
              <a:lnSpc>
                <a:spcPct val="80000"/>
              </a:lnSpc>
              <a:spcBef>
                <a:spcPts val="600"/>
              </a:spcBef>
              <a:spcAft>
                <a:spcPts val="0"/>
              </a:spcAft>
              <a:buClr>
                <a:srgbClr val="000000"/>
              </a:buClr>
              <a:buSzPct val="100000"/>
              <a:buFont typeface="Noto Sans Symbols"/>
              <a:buChar char="●"/>
            </a:pPr>
            <a:r>
              <a:rPr lang="en-US" sz="2400" b="0" i="0" u="none" strike="noStrike" cap="none">
                <a:solidFill>
                  <a:srgbClr val="000000"/>
                </a:solidFill>
                <a:latin typeface="Trebuchet MS"/>
                <a:ea typeface="Trebuchet MS"/>
                <a:cs typeface="Trebuchet MS"/>
                <a:sym typeface="Trebuchet MS"/>
              </a:rPr>
              <a:t>Saudi Arabia’s literacy rate is about 95%, with male literacy rates at 97% and female rates at 91%.</a:t>
            </a:r>
          </a:p>
          <a:p>
            <a:pPr marL="690645" marR="0" lvl="0" indent="-668420" algn="l" rtl="0">
              <a:lnSpc>
                <a:spcPct val="80000"/>
              </a:lnSpc>
              <a:spcBef>
                <a:spcPts val="600"/>
              </a:spcBef>
              <a:spcAft>
                <a:spcPts val="0"/>
              </a:spcAft>
              <a:buClr>
                <a:srgbClr val="000000"/>
              </a:buClr>
              <a:buSzPct val="100000"/>
              <a:buFont typeface="Noto Sans Symbols"/>
              <a:buChar char="●"/>
            </a:pPr>
            <a:r>
              <a:rPr lang="en-US" sz="2400" b="0" i="0" u="none" strike="noStrike" cap="none">
                <a:solidFill>
                  <a:srgbClr val="000000"/>
                </a:solidFill>
                <a:latin typeface="Trebuchet MS"/>
                <a:ea typeface="Trebuchet MS"/>
                <a:cs typeface="Trebuchet MS"/>
                <a:sym typeface="Trebuchet MS"/>
              </a:rPr>
              <a:t>The average citizen attends school for 16 years.</a:t>
            </a:r>
          </a:p>
        </p:txBody>
      </p:sp>
      <p:sp>
        <p:nvSpPr>
          <p:cNvPr id="286" name="Shape 286"/>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36</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457200" y="318"/>
            <a:ext cx="8229600" cy="1143002"/>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Capital Goods</a:t>
            </a:r>
          </a:p>
        </p:txBody>
      </p:sp>
      <p:sp>
        <p:nvSpPr>
          <p:cNvPr id="292" name="Shape 292"/>
          <p:cNvSpPr txBox="1">
            <a:spLocks noGrp="1"/>
          </p:cNvSpPr>
          <p:nvPr>
            <p:ph type="body" idx="1"/>
          </p:nvPr>
        </p:nvSpPr>
        <p:spPr>
          <a:xfrm>
            <a:off x="457200" y="1313816"/>
            <a:ext cx="8229600" cy="5141847"/>
          </a:xfrm>
          <a:prstGeom prst="rect">
            <a:avLst/>
          </a:prstGeom>
          <a:noFill/>
          <a:ln>
            <a:noFill/>
          </a:ln>
        </p:spPr>
        <p:txBody>
          <a:bodyPr lIns="45700" tIns="45700" rIns="45700" bIns="45700" anchor="t" anchorCtr="0">
            <a:noAutofit/>
          </a:bodyPr>
          <a:lstStyle/>
          <a:p>
            <a:pPr marL="758951" marR="0" lvl="1" indent="-758951" algn="l" rtl="0">
              <a:lnSpc>
                <a:spcPct val="80000"/>
              </a:lnSpc>
              <a:spcBef>
                <a:spcPts val="0"/>
              </a:spcBef>
              <a:spcAft>
                <a:spcPts val="0"/>
              </a:spcAft>
              <a:buClr>
                <a:srgbClr val="000000"/>
              </a:buClr>
              <a:buSzPct val="100000"/>
              <a:buFont typeface="Noto Sans Symbols"/>
              <a:buChar char="●"/>
            </a:pPr>
            <a:r>
              <a:rPr lang="en-US" sz="3600" b="0" i="0" u="none" strike="noStrike" cap="none">
                <a:solidFill>
                  <a:srgbClr val="000000"/>
                </a:solidFill>
                <a:latin typeface="Trebuchet MS"/>
                <a:ea typeface="Trebuchet MS"/>
                <a:cs typeface="Trebuchet MS"/>
                <a:sym typeface="Trebuchet MS"/>
              </a:rPr>
              <a:t>Saudi Arabia has heavily invested in capital goods, most of which are used in the oil industry.</a:t>
            </a:r>
          </a:p>
          <a:p>
            <a:pPr marL="1219200" marR="0" lvl="2" indent="-304800" algn="l" rtl="0">
              <a:lnSpc>
                <a:spcPct val="80000"/>
              </a:lnSpc>
              <a:spcBef>
                <a:spcPts val="700"/>
              </a:spcBef>
              <a:spcAft>
                <a:spcPts val="0"/>
              </a:spcAft>
              <a:buClr>
                <a:srgbClr val="000000"/>
              </a:buClr>
              <a:buSzPct val="100000"/>
              <a:buFont typeface="Arial"/>
              <a:buChar char="•"/>
            </a:pPr>
            <a:r>
              <a:rPr lang="en-US" sz="3600" b="0" i="0" u="none" strike="noStrike" cap="none">
                <a:solidFill>
                  <a:srgbClr val="000000"/>
                </a:solidFill>
                <a:latin typeface="Trebuchet MS"/>
                <a:ea typeface="Trebuchet MS"/>
                <a:cs typeface="Trebuchet MS"/>
                <a:sym typeface="Trebuchet MS"/>
              </a:rPr>
              <a:t>They include technology related to oil production, transportation, and communications.</a:t>
            </a:r>
          </a:p>
        </p:txBody>
      </p:sp>
      <p:sp>
        <p:nvSpPr>
          <p:cNvPr id="293" name="Shape 293"/>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37</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457200" y="318"/>
            <a:ext cx="8229600" cy="1143002"/>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Entrepreneurship</a:t>
            </a:r>
          </a:p>
        </p:txBody>
      </p:sp>
      <p:sp>
        <p:nvSpPr>
          <p:cNvPr id="299" name="Shape 299"/>
          <p:cNvSpPr txBox="1">
            <a:spLocks noGrp="1"/>
          </p:cNvSpPr>
          <p:nvPr>
            <p:ph type="body" idx="1"/>
          </p:nvPr>
        </p:nvSpPr>
        <p:spPr>
          <a:xfrm>
            <a:off x="457200" y="1313816"/>
            <a:ext cx="8229600" cy="5141847"/>
          </a:xfrm>
          <a:prstGeom prst="rect">
            <a:avLst/>
          </a:prstGeom>
          <a:noFill/>
          <a:ln>
            <a:noFill/>
          </a:ln>
        </p:spPr>
        <p:txBody>
          <a:bodyPr lIns="45700" tIns="45700" rIns="45700" bIns="45700" anchor="t" anchorCtr="0">
            <a:noAutofit/>
          </a:bodyPr>
          <a:lstStyle/>
          <a:p>
            <a:pPr marL="758951" marR="0" lvl="1" indent="-758951" algn="l" rtl="0">
              <a:lnSpc>
                <a:spcPct val="80000"/>
              </a:lnSpc>
              <a:spcBef>
                <a:spcPts val="0"/>
              </a:spcBef>
              <a:spcAft>
                <a:spcPts val="0"/>
              </a:spcAft>
              <a:buClr>
                <a:srgbClr val="000000"/>
              </a:buClr>
              <a:buSzPct val="100000"/>
              <a:buFont typeface="Noto Sans Symbols"/>
              <a:buChar char="●"/>
            </a:pPr>
            <a:r>
              <a:rPr lang="en-US" sz="3600" b="0" i="0" u="none" strike="noStrike" cap="none">
                <a:solidFill>
                  <a:srgbClr val="000000"/>
                </a:solidFill>
                <a:latin typeface="Trebuchet MS"/>
                <a:ea typeface="Trebuchet MS"/>
                <a:cs typeface="Trebuchet MS"/>
                <a:sym typeface="Trebuchet MS"/>
              </a:rPr>
              <a:t>Currently, it is not easy to begin your own business in Saudi Arabia.</a:t>
            </a:r>
          </a:p>
          <a:p>
            <a:pPr marL="758951" marR="0" lvl="0" indent="-758951" algn="l" rtl="0">
              <a:lnSpc>
                <a:spcPct val="80000"/>
              </a:lnSpc>
              <a:spcBef>
                <a:spcPts val="700"/>
              </a:spcBef>
              <a:spcAft>
                <a:spcPts val="0"/>
              </a:spcAft>
              <a:buClr>
                <a:srgbClr val="000000"/>
              </a:buClr>
              <a:buSzPct val="100000"/>
              <a:buFont typeface="Noto Sans Symbols"/>
              <a:buChar char="●"/>
            </a:pPr>
            <a:r>
              <a:rPr lang="en-US" sz="3600" b="0" i="0" u="none" strike="noStrike" cap="none">
                <a:solidFill>
                  <a:srgbClr val="000000"/>
                </a:solidFill>
                <a:latin typeface="Trebuchet MS"/>
                <a:ea typeface="Trebuchet MS"/>
                <a:cs typeface="Trebuchet MS"/>
                <a:sym typeface="Trebuchet MS"/>
              </a:rPr>
              <a:t>However, entrepreneurship is one way the government can diversify the country’s economy.</a:t>
            </a:r>
          </a:p>
          <a:p>
            <a:pPr marL="1219200" marR="0" lvl="2" indent="-304800" algn="l" rtl="0">
              <a:lnSpc>
                <a:spcPct val="80000"/>
              </a:lnSpc>
              <a:spcBef>
                <a:spcPts val="700"/>
              </a:spcBef>
              <a:spcAft>
                <a:spcPts val="0"/>
              </a:spcAft>
              <a:buClr>
                <a:srgbClr val="000000"/>
              </a:buClr>
              <a:buSzPct val="100000"/>
              <a:buFont typeface="Arial"/>
              <a:buChar char="•"/>
            </a:pPr>
            <a:r>
              <a:rPr lang="en-US" sz="3600" b="0" i="0" u="none" strike="noStrike" cap="none">
                <a:solidFill>
                  <a:srgbClr val="000000"/>
                </a:solidFill>
                <a:latin typeface="Trebuchet MS"/>
                <a:ea typeface="Trebuchet MS"/>
                <a:cs typeface="Trebuchet MS"/>
                <a:sym typeface="Trebuchet MS"/>
              </a:rPr>
              <a:t>The government is currently promoting entrepreneurship, and it seems to be paying off.</a:t>
            </a:r>
          </a:p>
        </p:txBody>
      </p:sp>
      <p:sp>
        <p:nvSpPr>
          <p:cNvPr id="300" name="Shape 300"/>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38</a:t>
            </a:fld>
            <a:endParaRPr lang="en-US" sz="1400" b="1" i="0" u="none" strike="noStrike" cap="none">
              <a:solidFill>
                <a:srgbClr val="FFFFFF"/>
              </a:solidFill>
              <a:latin typeface="Calibri"/>
              <a:ea typeface="Calibri"/>
              <a:cs typeface="Calibri"/>
              <a:sym typeface="Calibri"/>
            </a:endParaRPr>
          </a:p>
        </p:txBody>
      </p:sp>
      <p:sp>
        <p:nvSpPr>
          <p:cNvPr id="301" name="Shape 301"/>
          <p:cNvSpPr/>
          <p:nvPr/>
        </p:nvSpPr>
        <p:spPr>
          <a:xfrm>
            <a:off x="6621706" y="6105653"/>
            <a:ext cx="2428387" cy="370838"/>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00FF"/>
              </a:buClr>
              <a:buSzPct val="25000"/>
              <a:buFont typeface="Helvetica Neue"/>
              <a:buNone/>
            </a:pPr>
            <a:r>
              <a:rPr lang="en-US" sz="1800" b="0" i="0" u="sng" strike="noStrike" cap="none">
                <a:solidFill>
                  <a:schemeClr val="hlink"/>
                </a:solidFill>
                <a:latin typeface="Helvetica Neue"/>
                <a:ea typeface="Helvetica Neue"/>
                <a:cs typeface="Helvetica Neue"/>
                <a:sym typeface="Helvetica Neue"/>
                <a:hlinkClick r:id="rId3"/>
              </a:rPr>
              <a:t>Return to Main Menu</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0" y="20639"/>
            <a:ext cx="9144000" cy="1143002"/>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Section 5: U.S.-Saudi Relations</a:t>
            </a:r>
          </a:p>
        </p:txBody>
      </p:sp>
      <p:sp>
        <p:nvSpPr>
          <p:cNvPr id="307" name="Shape 307"/>
          <p:cNvSpPr txBox="1">
            <a:spLocks noGrp="1"/>
          </p:cNvSpPr>
          <p:nvPr>
            <p:ph type="body" idx="1"/>
          </p:nvPr>
        </p:nvSpPr>
        <p:spPr>
          <a:xfrm>
            <a:off x="457200" y="1892808"/>
            <a:ext cx="8229600" cy="4233355"/>
          </a:xfrm>
          <a:prstGeom prst="rect">
            <a:avLst/>
          </a:prstGeom>
          <a:noFill/>
          <a:ln>
            <a:noFill/>
          </a:ln>
        </p:spPr>
        <p:txBody>
          <a:bodyPr lIns="45700" tIns="45700" rIns="45700" bIns="45700" anchor="t" anchorCtr="0">
            <a:noAutofit/>
          </a:bodyPr>
          <a:lstStyle/>
          <a:p>
            <a:pPr marL="758951" marR="0" lvl="0" indent="-758951" algn="l" rtl="0">
              <a:lnSpc>
                <a:spcPct val="80000"/>
              </a:lnSpc>
              <a:spcBef>
                <a:spcPts val="0"/>
              </a:spcBef>
              <a:spcAft>
                <a:spcPts val="0"/>
              </a:spcAft>
              <a:buClr>
                <a:srgbClr val="000000"/>
              </a:buClr>
              <a:buSzPct val="100000"/>
              <a:buFont typeface="Noto Sans Symbols"/>
              <a:buChar char="●"/>
            </a:pPr>
            <a:r>
              <a:rPr lang="en-US" sz="3200" b="0" i="0" u="none" strike="noStrike" cap="none">
                <a:solidFill>
                  <a:srgbClr val="000000"/>
                </a:solidFill>
                <a:latin typeface="Trebuchet MS"/>
                <a:ea typeface="Trebuchet MS"/>
                <a:cs typeface="Trebuchet MS"/>
                <a:sym typeface="Trebuchet MS"/>
              </a:rPr>
              <a:t>Essential question:</a:t>
            </a:r>
          </a:p>
          <a:p>
            <a:pPr marL="1219200" marR="0" lvl="2" indent="-304800" algn="l" rtl="0">
              <a:lnSpc>
                <a:spcPct val="80000"/>
              </a:lnSpc>
              <a:spcBef>
                <a:spcPts val="700"/>
              </a:spcBef>
              <a:spcAft>
                <a:spcPts val="0"/>
              </a:spcAft>
              <a:buClr>
                <a:srgbClr val="000000"/>
              </a:buClr>
              <a:buSzPct val="100000"/>
              <a:buFont typeface="Arial"/>
              <a:buChar char="•"/>
            </a:pPr>
            <a:r>
              <a:rPr lang="en-US" sz="3200" b="0" i="0" u="none" strike="noStrike" cap="none">
                <a:solidFill>
                  <a:srgbClr val="000000"/>
                </a:solidFill>
                <a:latin typeface="Trebuchet MS"/>
                <a:ea typeface="Trebuchet MS"/>
                <a:cs typeface="Trebuchet MS"/>
                <a:sym typeface="Trebuchet MS"/>
              </a:rPr>
              <a:t>What are some ways the United States assists Saudi Arabia?</a:t>
            </a:r>
          </a:p>
        </p:txBody>
      </p:sp>
      <p:sp>
        <p:nvSpPr>
          <p:cNvPr id="308" name="Shape 308"/>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39</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0" y="0"/>
            <a:ext cx="9144000" cy="1143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600" b="1" i="0" u="none" strike="noStrike" cap="none">
                <a:solidFill>
                  <a:srgbClr val="000000"/>
                </a:solidFill>
                <a:latin typeface="Trebuchet MS"/>
                <a:ea typeface="Trebuchet MS"/>
                <a:cs typeface="Trebuchet MS"/>
                <a:sym typeface="Trebuchet MS"/>
              </a:rPr>
              <a:t>Section 1: The Geography of Saudi Arabia</a:t>
            </a:r>
          </a:p>
        </p:txBody>
      </p:sp>
      <p:sp>
        <p:nvSpPr>
          <p:cNvPr id="57" name="Shape 57"/>
          <p:cNvSpPr txBox="1">
            <a:spLocks noGrp="1"/>
          </p:cNvSpPr>
          <p:nvPr>
            <p:ph type="body" idx="1"/>
          </p:nvPr>
        </p:nvSpPr>
        <p:spPr>
          <a:xfrm>
            <a:off x="457200" y="1600200"/>
            <a:ext cx="8229600" cy="4525963"/>
          </a:xfrm>
          <a:prstGeom prst="rect">
            <a:avLst/>
          </a:prstGeom>
          <a:noFill/>
          <a:ln>
            <a:noFill/>
          </a:ln>
        </p:spPr>
        <p:txBody>
          <a:bodyPr lIns="45700" tIns="45700" rIns="45700" bIns="45700" anchor="t" anchorCtr="0">
            <a:noAutofit/>
          </a:bodyPr>
          <a:lstStyle/>
          <a:p>
            <a:pPr marL="758951" marR="0" lvl="0" indent="-758951" algn="l" rtl="0">
              <a:lnSpc>
                <a:spcPct val="80000"/>
              </a:lnSpc>
              <a:spcBef>
                <a:spcPts val="0"/>
              </a:spcBef>
              <a:spcAft>
                <a:spcPts val="0"/>
              </a:spcAft>
              <a:buClr>
                <a:srgbClr val="000000"/>
              </a:buClr>
              <a:buSzPct val="100000"/>
              <a:buFont typeface="Noto Sans Symbols"/>
              <a:buChar char="●"/>
            </a:pPr>
            <a:r>
              <a:rPr lang="en-US" sz="3200" b="0" i="0" u="none" strike="noStrike" cap="none">
                <a:solidFill>
                  <a:srgbClr val="000000"/>
                </a:solidFill>
                <a:latin typeface="Trebuchet MS"/>
                <a:ea typeface="Trebuchet MS"/>
                <a:cs typeface="Trebuchet MS"/>
                <a:sym typeface="Trebuchet MS"/>
              </a:rPr>
              <a:t>What terms do I need to know? </a:t>
            </a:r>
          </a:p>
          <a:p>
            <a:pPr marL="742950" marR="0" lvl="1" indent="-2857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Empty Quarter</a:t>
            </a:r>
          </a:p>
          <a:p>
            <a:pPr marL="742950" marR="0" lvl="1" indent="-2857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wadi</a:t>
            </a:r>
          </a:p>
          <a:p>
            <a:pPr marL="742950" marR="0" lvl="1" indent="-2857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oasis</a:t>
            </a:r>
          </a:p>
          <a:p>
            <a:pPr marL="742950" marR="0" lvl="1" indent="-2857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desalination</a:t>
            </a:r>
          </a:p>
          <a:p>
            <a:pPr marL="742950" marR="0" lvl="1" indent="-2857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desertification</a:t>
            </a:r>
          </a:p>
          <a:p>
            <a:pPr marL="742950" marR="0" lvl="1" indent="-2857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Suez Canal</a:t>
            </a:r>
          </a:p>
        </p:txBody>
      </p:sp>
      <p:sp>
        <p:nvSpPr>
          <p:cNvPr id="58" name="Shape 58"/>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4</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 calcmode="lin" valueType="num">
                                      <p:cBhvr additive="base">
                                        <p:cTn id="7" dur="500"/>
                                        <p:tgtEl>
                                          <p:spTgt spid="57">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57">
                                            <p:txEl>
                                              <p:pRg st="1" end="1"/>
                                            </p:txEl>
                                          </p:spTgt>
                                        </p:tgtEl>
                                        <p:attrNameLst>
                                          <p:attrName>style.visibility</p:attrName>
                                        </p:attrNameLst>
                                      </p:cBhvr>
                                      <p:to>
                                        <p:strVal val="visible"/>
                                      </p:to>
                                    </p:set>
                                    <p:anim calcmode="lin" valueType="num">
                                      <p:cBhvr additive="base">
                                        <p:cTn id="10" dur="500"/>
                                        <p:tgtEl>
                                          <p:spTgt spid="57">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57">
                                            <p:txEl>
                                              <p:pRg st="2" end="2"/>
                                            </p:txEl>
                                          </p:spTgt>
                                        </p:tgtEl>
                                        <p:attrNameLst>
                                          <p:attrName>style.visibility</p:attrName>
                                        </p:attrNameLst>
                                      </p:cBhvr>
                                      <p:to>
                                        <p:strVal val="visible"/>
                                      </p:to>
                                    </p:set>
                                    <p:anim calcmode="lin" valueType="num">
                                      <p:cBhvr additive="base">
                                        <p:cTn id="13" dur="500"/>
                                        <p:tgtEl>
                                          <p:spTgt spid="57">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57">
                                            <p:txEl>
                                              <p:pRg st="3" end="3"/>
                                            </p:txEl>
                                          </p:spTgt>
                                        </p:tgtEl>
                                        <p:attrNameLst>
                                          <p:attrName>style.visibility</p:attrName>
                                        </p:attrNameLst>
                                      </p:cBhvr>
                                      <p:to>
                                        <p:strVal val="visible"/>
                                      </p:to>
                                    </p:set>
                                    <p:anim calcmode="lin" valueType="num">
                                      <p:cBhvr additive="base">
                                        <p:cTn id="16" dur="500"/>
                                        <p:tgtEl>
                                          <p:spTgt spid="57">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57">
                                            <p:txEl>
                                              <p:pRg st="4" end="4"/>
                                            </p:txEl>
                                          </p:spTgt>
                                        </p:tgtEl>
                                        <p:attrNameLst>
                                          <p:attrName>style.visibility</p:attrName>
                                        </p:attrNameLst>
                                      </p:cBhvr>
                                      <p:to>
                                        <p:strVal val="visible"/>
                                      </p:to>
                                    </p:set>
                                    <p:anim calcmode="lin" valueType="num">
                                      <p:cBhvr additive="base">
                                        <p:cTn id="19" dur="500"/>
                                        <p:tgtEl>
                                          <p:spTgt spid="57">
                                            <p:txEl>
                                              <p:pRg st="4" end="4"/>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57">
                                            <p:txEl>
                                              <p:pRg st="5" end="5"/>
                                            </p:txEl>
                                          </p:spTgt>
                                        </p:tgtEl>
                                        <p:attrNameLst>
                                          <p:attrName>style.visibility</p:attrName>
                                        </p:attrNameLst>
                                      </p:cBhvr>
                                      <p:to>
                                        <p:strVal val="visible"/>
                                      </p:to>
                                    </p:set>
                                    <p:anim calcmode="lin" valueType="num">
                                      <p:cBhvr additive="base">
                                        <p:cTn id="22" dur="500"/>
                                        <p:tgtEl>
                                          <p:spTgt spid="57">
                                            <p:txEl>
                                              <p:pRg st="5" end="5"/>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57">
                                            <p:txEl>
                                              <p:pRg st="6" end="6"/>
                                            </p:txEl>
                                          </p:spTgt>
                                        </p:tgtEl>
                                        <p:attrNameLst>
                                          <p:attrName>style.visibility</p:attrName>
                                        </p:attrNameLst>
                                      </p:cBhvr>
                                      <p:to>
                                        <p:strVal val="visible"/>
                                      </p:to>
                                    </p:set>
                                    <p:anim calcmode="lin" valueType="num">
                                      <p:cBhvr additive="base">
                                        <p:cTn id="25" dur="500"/>
                                        <p:tgtEl>
                                          <p:spTgt spid="57">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457200" y="0"/>
            <a:ext cx="8229600" cy="923545"/>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Reasons for Close Ties</a:t>
            </a:r>
          </a:p>
        </p:txBody>
      </p:sp>
      <p:sp>
        <p:nvSpPr>
          <p:cNvPr id="314" name="Shape 314"/>
          <p:cNvSpPr txBox="1">
            <a:spLocks noGrp="1"/>
          </p:cNvSpPr>
          <p:nvPr>
            <p:ph type="body" idx="1"/>
          </p:nvPr>
        </p:nvSpPr>
        <p:spPr>
          <a:xfrm>
            <a:off x="457200" y="1161287"/>
            <a:ext cx="8558783" cy="5276088"/>
          </a:xfrm>
          <a:prstGeom prst="rect">
            <a:avLst/>
          </a:prstGeom>
          <a:noFill/>
          <a:ln>
            <a:noFill/>
          </a:ln>
        </p:spPr>
        <p:txBody>
          <a:bodyPr lIns="45700" tIns="45700" rIns="45700" bIns="45700" anchor="t" anchorCtr="0">
            <a:noAutofit/>
          </a:bodyPr>
          <a:lstStyle/>
          <a:p>
            <a:pPr marL="538854" marR="0" lvl="0" indent="-519803" algn="l" rtl="0">
              <a:lnSpc>
                <a:spcPct val="8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US-Saudi relations began in 1940.</a:t>
            </a:r>
          </a:p>
          <a:p>
            <a:pPr marL="538854" marR="0" lvl="0" indent="-519803" algn="l" rtl="0">
              <a:lnSpc>
                <a:spcPct val="80000"/>
              </a:lnSpc>
              <a:spcBef>
                <a:spcPts val="5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This relationship is important to the United States for a few reasons:</a:t>
            </a:r>
          </a:p>
          <a:p>
            <a:pPr marL="996054" marR="0" lvl="1" indent="-519804" algn="l" rtl="0">
              <a:lnSpc>
                <a:spcPct val="80000"/>
              </a:lnSpc>
              <a:spcBef>
                <a:spcPts val="5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Saudi Arabia is a leading country in Southwest Asia for Arabs and Islam.</a:t>
            </a:r>
          </a:p>
          <a:p>
            <a:pPr marL="996054" marR="0" lvl="1" indent="-519804" algn="l" rtl="0">
              <a:lnSpc>
                <a:spcPct val="80000"/>
              </a:lnSpc>
              <a:spcBef>
                <a:spcPts val="5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The country’s location is also important as the two nations combat terrorism and extremism.</a:t>
            </a:r>
          </a:p>
          <a:p>
            <a:pPr marL="996054" marR="0" lvl="1" indent="-519804" algn="l" rtl="0">
              <a:lnSpc>
                <a:spcPct val="80000"/>
              </a:lnSpc>
              <a:spcBef>
                <a:spcPts val="5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Oil used to be a big reason for the United States’ relationship, but now the US produces a lot of oil itself.</a:t>
            </a:r>
          </a:p>
          <a:p>
            <a:pPr marL="538854" marR="0" lvl="0" indent="-519803" algn="l" rtl="0">
              <a:lnSpc>
                <a:spcPct val="80000"/>
              </a:lnSpc>
              <a:spcBef>
                <a:spcPts val="5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The main focus of the US-Saudi relationsh</a:t>
            </a:r>
            <a:r>
              <a:rPr lang="en-US" sz="2000"/>
              <a:t>ip</a:t>
            </a:r>
            <a:r>
              <a:rPr lang="en-US" sz="2000" b="0" i="0" u="none" strike="noStrike" cap="none">
                <a:solidFill>
                  <a:srgbClr val="000000"/>
                </a:solidFill>
                <a:latin typeface="Trebuchet MS"/>
                <a:ea typeface="Trebuchet MS"/>
                <a:cs typeface="Trebuchet MS"/>
                <a:sym typeface="Trebuchet MS"/>
              </a:rPr>
              <a:t> is maintaining peace and combating terrorism in the Southwestern Asia region.</a:t>
            </a:r>
          </a:p>
          <a:p>
            <a:pPr marL="999103" marR="0" lvl="2" indent="-522852" algn="l" rtl="0">
              <a:lnSpc>
                <a:spcPct val="80000"/>
              </a:lnSpc>
              <a:spcBef>
                <a:spcPts val="5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Saudi Arabia has a lot of influence over this region, with the exception of Israel and Iran.</a:t>
            </a:r>
          </a:p>
          <a:p>
            <a:pPr marL="563674" marR="0" lvl="1" indent="-531924" algn="l" rtl="0">
              <a:lnSpc>
                <a:spcPct val="80000"/>
              </a:lnSpc>
              <a:spcBef>
                <a:spcPts val="5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The ongoing Syrian Civil War and the rise of ISIS </a:t>
            </a:r>
            <a:r>
              <a:rPr lang="en-US" sz="2000"/>
              <a:t>now</a:t>
            </a:r>
            <a:r>
              <a:rPr lang="en-US" sz="2000" b="0" i="0" u="none" strike="noStrike" cap="none">
                <a:solidFill>
                  <a:srgbClr val="000000"/>
                </a:solidFill>
                <a:latin typeface="Trebuchet MS"/>
                <a:ea typeface="Trebuchet MS"/>
                <a:cs typeface="Trebuchet MS"/>
                <a:sym typeface="Trebuchet MS"/>
              </a:rPr>
              <a:t> means this relationship is even more crucial.</a:t>
            </a:r>
          </a:p>
        </p:txBody>
      </p:sp>
      <p:sp>
        <p:nvSpPr>
          <p:cNvPr id="315" name="Shape 315"/>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40</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457200" y="0"/>
            <a:ext cx="8229600" cy="923545"/>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US Assistance to Saudi Arabia</a:t>
            </a:r>
          </a:p>
        </p:txBody>
      </p:sp>
      <p:sp>
        <p:nvSpPr>
          <p:cNvPr id="321" name="Shape 321"/>
          <p:cNvSpPr txBox="1">
            <a:spLocks noGrp="1"/>
          </p:cNvSpPr>
          <p:nvPr>
            <p:ph type="body" idx="1"/>
          </p:nvPr>
        </p:nvSpPr>
        <p:spPr>
          <a:xfrm>
            <a:off x="457200" y="1058333"/>
            <a:ext cx="8558783" cy="5379043"/>
          </a:xfrm>
          <a:prstGeom prst="rect">
            <a:avLst/>
          </a:prstGeom>
          <a:noFill/>
          <a:ln>
            <a:noFill/>
          </a:ln>
        </p:spPr>
        <p:txBody>
          <a:bodyPr lIns="45700" tIns="45700" rIns="45700" bIns="45700" anchor="t" anchorCtr="0">
            <a:noAutofit/>
          </a:bodyPr>
          <a:lstStyle/>
          <a:p>
            <a:pPr marL="538854" marR="0" lvl="0" indent="-538854" algn="l" rtl="0">
              <a:lnSpc>
                <a:spcPct val="80000"/>
              </a:lnSpc>
              <a:spcBef>
                <a:spcPts val="0"/>
              </a:spcBef>
              <a:spcAft>
                <a:spcPts val="0"/>
              </a:spcAft>
              <a:buClr>
                <a:srgbClr val="000000"/>
              </a:buClr>
              <a:buSzPct val="100000"/>
              <a:buFont typeface="Noto Sans Symbols"/>
              <a:buChar char="●"/>
            </a:pPr>
            <a:r>
              <a:rPr lang="en-US" sz="3400" b="0" i="0" u="none" strike="noStrike" cap="none">
                <a:solidFill>
                  <a:srgbClr val="000000"/>
                </a:solidFill>
                <a:latin typeface="Trebuchet MS"/>
                <a:ea typeface="Trebuchet MS"/>
                <a:cs typeface="Trebuchet MS"/>
                <a:sym typeface="Trebuchet MS"/>
              </a:rPr>
              <a:t>The United States</a:t>
            </a:r>
            <a:r>
              <a:rPr lang="en-US" sz="3400"/>
              <a:t>’</a:t>
            </a:r>
            <a:r>
              <a:rPr lang="en-US" sz="3400" b="0" i="0" u="none" strike="noStrike" cap="none">
                <a:solidFill>
                  <a:srgbClr val="000000"/>
                </a:solidFill>
                <a:latin typeface="Trebuchet MS"/>
                <a:ea typeface="Trebuchet MS"/>
                <a:cs typeface="Trebuchet MS"/>
                <a:sym typeface="Trebuchet MS"/>
              </a:rPr>
              <a:t> assistance to Saudi Arabia includes military training, equipment, and construction.</a:t>
            </a:r>
          </a:p>
          <a:p>
            <a:pPr marL="538854" marR="0" lvl="0" indent="-538854" algn="l" rtl="0">
              <a:lnSpc>
                <a:spcPct val="80000"/>
              </a:lnSpc>
              <a:spcBef>
                <a:spcPts val="500"/>
              </a:spcBef>
              <a:spcAft>
                <a:spcPts val="0"/>
              </a:spcAft>
              <a:buClr>
                <a:srgbClr val="000000"/>
              </a:buClr>
              <a:buSzPct val="100000"/>
              <a:buFont typeface="Noto Sans Symbols"/>
              <a:buChar char="●"/>
            </a:pPr>
            <a:r>
              <a:rPr lang="en-US" sz="3400" b="0" i="0" u="none" strike="noStrike" cap="none">
                <a:solidFill>
                  <a:srgbClr val="000000"/>
                </a:solidFill>
                <a:latin typeface="Trebuchet MS"/>
                <a:ea typeface="Trebuchet MS"/>
                <a:cs typeface="Trebuchet MS"/>
                <a:sym typeface="Trebuchet MS"/>
              </a:rPr>
              <a:t>The United States has helped train Saudi forces to use new weapons, modernizing Saudi military forces.</a:t>
            </a:r>
          </a:p>
          <a:p>
            <a:pPr marL="538854" marR="0" lvl="0" indent="-538854" algn="l" rtl="0">
              <a:lnSpc>
                <a:spcPct val="80000"/>
              </a:lnSpc>
              <a:spcBef>
                <a:spcPts val="500"/>
              </a:spcBef>
              <a:spcAft>
                <a:spcPts val="0"/>
              </a:spcAft>
              <a:buClr>
                <a:srgbClr val="000000"/>
              </a:buClr>
              <a:buSzPct val="100000"/>
              <a:buFont typeface="Noto Sans Symbols"/>
              <a:buChar char="●"/>
            </a:pPr>
            <a:r>
              <a:rPr lang="en-US" sz="3400" b="0" i="0" u="none" strike="noStrike" cap="none">
                <a:solidFill>
                  <a:srgbClr val="000000"/>
                </a:solidFill>
                <a:latin typeface="Trebuchet MS"/>
                <a:ea typeface="Trebuchet MS"/>
                <a:cs typeface="Trebuchet MS"/>
                <a:sym typeface="Trebuchet MS"/>
              </a:rPr>
              <a:t>The United States has sold military aircraft, weapons, and other military equipment to Saudi Arabia.</a:t>
            </a:r>
          </a:p>
        </p:txBody>
      </p:sp>
      <p:sp>
        <p:nvSpPr>
          <p:cNvPr id="322" name="Shape 322"/>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41</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0" y="0"/>
            <a:ext cx="9144000" cy="923545"/>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Bilateral Economic Relations</a:t>
            </a:r>
          </a:p>
        </p:txBody>
      </p:sp>
      <p:sp>
        <p:nvSpPr>
          <p:cNvPr id="328" name="Shape 328"/>
          <p:cNvSpPr txBox="1">
            <a:spLocks noGrp="1"/>
          </p:cNvSpPr>
          <p:nvPr>
            <p:ph type="body" idx="1"/>
          </p:nvPr>
        </p:nvSpPr>
        <p:spPr>
          <a:xfrm>
            <a:off x="338666" y="1086555"/>
            <a:ext cx="8472309" cy="5350821"/>
          </a:xfrm>
          <a:prstGeom prst="rect">
            <a:avLst/>
          </a:prstGeom>
          <a:noFill/>
          <a:ln>
            <a:noFill/>
          </a:ln>
        </p:spPr>
        <p:txBody>
          <a:bodyPr lIns="45700" tIns="45700" rIns="45700" bIns="45700" anchor="t" anchorCtr="0">
            <a:noAutofit/>
          </a:bodyPr>
          <a:lstStyle/>
          <a:p>
            <a:pPr marL="538854" marR="0" lvl="0" indent="-505833" algn="l" rtl="0">
              <a:lnSpc>
                <a:spcPct val="8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The United States and Saudi Arabia are trade partners.</a:t>
            </a:r>
          </a:p>
          <a:p>
            <a:pPr marL="996054" marR="0" lvl="1" indent="-505834" algn="l" rtl="0">
              <a:lnSpc>
                <a:spcPct val="80000"/>
              </a:lnSpc>
              <a:spcBef>
                <a:spcPts val="5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The United States exports many goods to Saudi Arabia, and the US is one of Saudi Arabia’s largest trade partners.</a:t>
            </a:r>
          </a:p>
          <a:p>
            <a:pPr marL="996054" marR="0" lvl="1" indent="-505834" algn="l" rtl="0">
              <a:lnSpc>
                <a:spcPct val="80000"/>
              </a:lnSpc>
              <a:spcBef>
                <a:spcPts val="5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The countries have signed trade agreements to maximize the benefits and successes for both sides.</a:t>
            </a:r>
          </a:p>
          <a:p>
            <a:pPr marL="538854" marR="0" lvl="0" indent="-505833" algn="l" rtl="0">
              <a:lnSpc>
                <a:spcPct val="80000"/>
              </a:lnSpc>
              <a:spcBef>
                <a:spcPts val="5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Currently, trade rates are about even, with the United States importing roughly $17 billion in 2016 and Saudi Arabia importing $18 billion in the same year.</a:t>
            </a:r>
          </a:p>
          <a:p>
            <a:pPr marL="538854" marR="0" lvl="0" indent="-505833" algn="l" rtl="0">
              <a:lnSpc>
                <a:spcPct val="80000"/>
              </a:lnSpc>
              <a:spcBef>
                <a:spcPts val="5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Georgian companies trade with Saudi Arabia.</a:t>
            </a:r>
          </a:p>
          <a:p>
            <a:pPr marL="999103" marR="0" lvl="2" indent="-508883" algn="l" rtl="0">
              <a:lnSpc>
                <a:spcPct val="80000"/>
              </a:lnSpc>
              <a:spcBef>
                <a:spcPts val="5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Some of the goods </a:t>
            </a:r>
            <a:r>
              <a:rPr lang="en-US" sz="2000"/>
              <a:t>Georgia</a:t>
            </a:r>
            <a:r>
              <a:rPr lang="en-US" sz="2000" b="0" i="0" u="none" strike="noStrike" cap="none">
                <a:solidFill>
                  <a:srgbClr val="000000"/>
                </a:solidFill>
                <a:latin typeface="Trebuchet MS"/>
                <a:ea typeface="Trebuchet MS"/>
                <a:cs typeface="Trebuchet MS"/>
                <a:sym typeface="Trebuchet MS"/>
              </a:rPr>
              <a:t> trades include paper, paper products, wood pulp, poultry, carpets, and flooring.</a:t>
            </a:r>
          </a:p>
        </p:txBody>
      </p:sp>
      <p:sp>
        <p:nvSpPr>
          <p:cNvPr id="329" name="Shape 329"/>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42</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0" y="0"/>
            <a:ext cx="9144000" cy="1197862"/>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Saudi Arabia’s Membership in International Organizations</a:t>
            </a:r>
          </a:p>
        </p:txBody>
      </p:sp>
      <p:sp>
        <p:nvSpPr>
          <p:cNvPr id="335" name="Shape 335"/>
          <p:cNvSpPr txBox="1">
            <a:spLocks noGrp="1"/>
          </p:cNvSpPr>
          <p:nvPr>
            <p:ph type="body" idx="1"/>
          </p:nvPr>
        </p:nvSpPr>
        <p:spPr>
          <a:xfrm>
            <a:off x="457200" y="1538109"/>
            <a:ext cx="8229600" cy="4876656"/>
          </a:xfrm>
          <a:prstGeom prst="rect">
            <a:avLst/>
          </a:prstGeom>
          <a:noFill/>
          <a:ln>
            <a:noFill/>
          </a:ln>
        </p:spPr>
        <p:txBody>
          <a:bodyPr lIns="45700" tIns="45700" rIns="45700" bIns="45700" anchor="t" anchorCtr="0">
            <a:noAutofit/>
          </a:bodyPr>
          <a:lstStyle/>
          <a:p>
            <a:pPr marL="690646" marR="0" lvl="0" indent="-690646" algn="l" rtl="0">
              <a:lnSpc>
                <a:spcPct val="80000"/>
              </a:lnSpc>
              <a:spcBef>
                <a:spcPts val="0"/>
              </a:spcBef>
              <a:spcAft>
                <a:spcPts val="0"/>
              </a:spcAft>
              <a:buClr>
                <a:srgbClr val="000000"/>
              </a:buClr>
              <a:buSzPct val="100000"/>
              <a:buFont typeface="Noto Sans Symbols"/>
              <a:buChar char="●"/>
            </a:pPr>
            <a:r>
              <a:rPr lang="en-US" sz="2900" b="0" i="0" u="none" strike="noStrike" cap="none">
                <a:solidFill>
                  <a:srgbClr val="000000"/>
                </a:solidFill>
                <a:latin typeface="Trebuchet MS"/>
                <a:ea typeface="Trebuchet MS"/>
                <a:cs typeface="Trebuchet MS"/>
                <a:sym typeface="Trebuchet MS"/>
              </a:rPr>
              <a:t>Saudi Arabia is a member of many of the same international organizations as the United States.</a:t>
            </a:r>
          </a:p>
          <a:p>
            <a:pPr marL="1150895" marR="0" lvl="2" indent="-693694" algn="l" rtl="0">
              <a:lnSpc>
                <a:spcPct val="80000"/>
              </a:lnSpc>
              <a:spcBef>
                <a:spcPts val="600"/>
              </a:spcBef>
              <a:spcAft>
                <a:spcPts val="0"/>
              </a:spcAft>
              <a:buClr>
                <a:srgbClr val="000000"/>
              </a:buClr>
              <a:buSzPct val="100000"/>
              <a:buFont typeface="Arial"/>
              <a:buChar char="•"/>
            </a:pPr>
            <a:r>
              <a:rPr lang="en-US" sz="2900" b="0" i="0" u="none" strike="noStrike" cap="none">
                <a:solidFill>
                  <a:srgbClr val="000000"/>
                </a:solidFill>
                <a:latin typeface="Trebuchet MS"/>
                <a:ea typeface="Trebuchet MS"/>
                <a:cs typeface="Trebuchet MS"/>
                <a:sym typeface="Trebuchet MS"/>
              </a:rPr>
              <a:t>These include the United Nations, International Monetary Fund, World Bank, and World Trade Organization.</a:t>
            </a:r>
          </a:p>
          <a:p>
            <a:pPr marL="690646" marR="0" lvl="0" indent="-690646" algn="l" rtl="0">
              <a:lnSpc>
                <a:spcPct val="80000"/>
              </a:lnSpc>
              <a:spcBef>
                <a:spcPts val="600"/>
              </a:spcBef>
              <a:spcAft>
                <a:spcPts val="0"/>
              </a:spcAft>
              <a:buClr>
                <a:srgbClr val="000000"/>
              </a:buClr>
              <a:buSzPct val="100000"/>
              <a:buFont typeface="Noto Sans Symbols"/>
              <a:buChar char="●"/>
            </a:pPr>
            <a:r>
              <a:rPr lang="en-US" sz="2900" b="0" i="0" u="none" strike="noStrike" cap="none">
                <a:solidFill>
                  <a:srgbClr val="000000"/>
                </a:solidFill>
                <a:latin typeface="Trebuchet MS"/>
                <a:ea typeface="Trebuchet MS"/>
                <a:cs typeface="Trebuchet MS"/>
                <a:sym typeface="Trebuchet MS"/>
              </a:rPr>
              <a:t>Saudi Arabia is a member of other organizations the United States is not a part of</a:t>
            </a:r>
            <a:r>
              <a:rPr lang="en-US" sz="2900"/>
              <a:t>:</a:t>
            </a:r>
            <a:r>
              <a:rPr lang="en-US" sz="2900" b="0" i="0" u="none" strike="noStrike" cap="none">
                <a:solidFill>
                  <a:srgbClr val="000000"/>
                </a:solidFill>
                <a:latin typeface="Trebuchet MS"/>
                <a:ea typeface="Trebuchet MS"/>
                <a:cs typeface="Trebuchet MS"/>
                <a:sym typeface="Trebuchet MS"/>
              </a:rPr>
              <a:t> OPEC, the Arab League, Gulf Cooperation Council, and the Muslim World League.</a:t>
            </a:r>
          </a:p>
        </p:txBody>
      </p:sp>
      <p:sp>
        <p:nvSpPr>
          <p:cNvPr id="336" name="Shape 336"/>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43</a:t>
            </a:fld>
            <a:endParaRPr lang="en-US" sz="1400" b="1" i="0" u="none" strike="noStrike" cap="none">
              <a:solidFill>
                <a:srgbClr val="FFFFFF"/>
              </a:solidFill>
              <a:latin typeface="Calibri"/>
              <a:ea typeface="Calibri"/>
              <a:cs typeface="Calibri"/>
              <a:sym typeface="Calibri"/>
            </a:endParaRPr>
          </a:p>
        </p:txBody>
      </p:sp>
      <p:sp>
        <p:nvSpPr>
          <p:cNvPr id="337" name="Shape 337"/>
          <p:cNvSpPr/>
          <p:nvPr/>
        </p:nvSpPr>
        <p:spPr>
          <a:xfrm>
            <a:off x="6601582" y="6056628"/>
            <a:ext cx="2430535" cy="358139"/>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00FF"/>
              </a:buClr>
              <a:buSzPct val="25000"/>
              <a:buFont typeface="Trebuchet MS"/>
              <a:buNone/>
            </a:pPr>
            <a:r>
              <a:rPr lang="en-US" sz="1800" b="0" i="0" u="sng" strike="noStrike" cap="none">
                <a:solidFill>
                  <a:schemeClr val="hlink"/>
                </a:solidFill>
                <a:latin typeface="Trebuchet MS"/>
                <a:ea typeface="Trebuchet MS"/>
                <a:cs typeface="Trebuchet MS"/>
                <a:sym typeface="Trebuchet MS"/>
                <a:hlinkClick r:id="rId3"/>
              </a:rPr>
              <a:t>Return to Main Menu</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Shape 34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0" cy="6477951"/>
          </a:xfrm>
          <a:prstGeom prst="rect">
            <a:avLst/>
          </a:prstGeom>
          <a:noFill/>
          <a:ln>
            <a:noFill/>
          </a:ln>
        </p:spPr>
      </p:pic>
      <p:sp>
        <p:nvSpPr>
          <p:cNvPr id="343" name="Shape 343"/>
          <p:cNvSpPr txBox="1">
            <a:spLocks noGrp="1"/>
          </p:cNvSpPr>
          <p:nvPr>
            <p:ph type="sldNum" idx="12"/>
          </p:nvPr>
        </p:nvSpPr>
        <p:spPr>
          <a:xfrm>
            <a:off x="84504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44</a:t>
            </a:fld>
            <a:endParaRPr lang="en-US" sz="1400" b="1" i="0" u="none" strike="noStrike" cap="none">
              <a:solidFill>
                <a:srgbClr val="FFFFFF"/>
              </a:solidFill>
              <a:latin typeface="Calibri"/>
              <a:ea typeface="Calibri"/>
              <a:cs typeface="Calibri"/>
              <a:sym typeface="Calibri"/>
            </a:endParaRPr>
          </a:p>
        </p:txBody>
      </p:sp>
      <p:sp>
        <p:nvSpPr>
          <p:cNvPr id="344" name="Shape 344"/>
          <p:cNvSpPr/>
          <p:nvPr/>
        </p:nvSpPr>
        <p:spPr>
          <a:xfrm>
            <a:off x="630493" y="6108625"/>
            <a:ext cx="7883013" cy="369327"/>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FFFFFF"/>
              </a:buClr>
              <a:buSzPct val="25000"/>
              <a:buFont typeface="Trebuchet MS"/>
              <a:buNone/>
            </a:pPr>
            <a:r>
              <a:rPr lang="en-US" sz="1800" b="0" i="0" u="none" strike="noStrike" cap="none">
                <a:solidFill>
                  <a:srgbClr val="FFFFFF"/>
                </a:solidFill>
                <a:latin typeface="Trebuchet MS"/>
                <a:ea typeface="Trebuchet MS"/>
                <a:cs typeface="Trebuchet MS"/>
                <a:sym typeface="Trebuchet MS"/>
              </a:rPr>
              <a:t>Image Credits: Wikimedia Commons. Maps ©2017 Clairmont Press.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4"/>
                                        </p:tgtEl>
                                        <p:attrNameLst>
                                          <p:attrName>style.visibility</p:attrName>
                                        </p:attrNameLst>
                                      </p:cBhvr>
                                      <p:to>
                                        <p:strVal val="visible"/>
                                      </p:to>
                                    </p:set>
                                    <p:animEffect transition="in" filter="fade">
                                      <p:cBhvr>
                                        <p:cTn id="7" dur="500"/>
                                        <p:tgtEl>
                                          <p:spTgt spid="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0" y="55245"/>
            <a:ext cx="9144000" cy="1143001"/>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Location and Size of Saudi Arabia</a:t>
            </a:r>
          </a:p>
        </p:txBody>
      </p:sp>
      <p:sp>
        <p:nvSpPr>
          <p:cNvPr id="64" name="Shape 64"/>
          <p:cNvSpPr txBox="1">
            <a:spLocks noGrp="1"/>
          </p:cNvSpPr>
          <p:nvPr>
            <p:ph type="body" idx="1"/>
          </p:nvPr>
        </p:nvSpPr>
        <p:spPr>
          <a:xfrm>
            <a:off x="457200" y="1234440"/>
            <a:ext cx="8229600" cy="5148072"/>
          </a:xfrm>
          <a:prstGeom prst="rect">
            <a:avLst/>
          </a:prstGeom>
          <a:noFill/>
          <a:ln>
            <a:noFill/>
          </a:ln>
        </p:spPr>
        <p:txBody>
          <a:bodyPr lIns="45700" tIns="45700" rIns="45700" bIns="45700" anchor="t" anchorCtr="0">
            <a:noAutofit/>
          </a:bodyPr>
          <a:lstStyle/>
          <a:p>
            <a:pPr marL="743771" marR="0" lvl="0" indent="-743771" algn="l" rtl="0">
              <a:lnSpc>
                <a:spcPct val="80000"/>
              </a:lnSpc>
              <a:spcBef>
                <a:spcPts val="0"/>
              </a:spcBef>
              <a:spcAft>
                <a:spcPts val="0"/>
              </a:spcAft>
              <a:buClr>
                <a:srgbClr val="000000"/>
              </a:buClr>
              <a:buSzPct val="101161"/>
              <a:buFont typeface="Noto Sans Symbols"/>
              <a:buChar char="●"/>
            </a:pPr>
            <a:r>
              <a:rPr lang="en-US" sz="3136" b="0" i="0" u="none" strike="noStrike" cap="none">
                <a:solidFill>
                  <a:srgbClr val="000000"/>
                </a:solidFill>
                <a:latin typeface="Trebuchet MS"/>
                <a:ea typeface="Trebuchet MS"/>
                <a:cs typeface="Trebuchet MS"/>
                <a:sym typeface="Trebuchet MS"/>
              </a:rPr>
              <a:t>Saudi Arabia is the largest country in Southwest Asia, covering four-fifths of the Arabian Peninsula.</a:t>
            </a:r>
          </a:p>
          <a:p>
            <a:pPr marL="743771" marR="0" lvl="0" indent="-743771" algn="l" rtl="0">
              <a:lnSpc>
                <a:spcPct val="80000"/>
              </a:lnSpc>
              <a:spcBef>
                <a:spcPts val="600"/>
              </a:spcBef>
              <a:spcAft>
                <a:spcPts val="0"/>
              </a:spcAft>
              <a:buClr>
                <a:srgbClr val="000000"/>
              </a:buClr>
              <a:buSzPct val="101161"/>
              <a:buFont typeface="Noto Sans Symbols"/>
              <a:buChar char="●"/>
            </a:pPr>
            <a:r>
              <a:rPr lang="en-US" sz="3136" b="0" i="0" u="none" strike="noStrike" cap="none">
                <a:solidFill>
                  <a:srgbClr val="000000"/>
                </a:solidFill>
                <a:latin typeface="Trebuchet MS"/>
                <a:ea typeface="Trebuchet MS"/>
                <a:cs typeface="Trebuchet MS"/>
                <a:sym typeface="Trebuchet MS"/>
              </a:rPr>
              <a:t>Much of it is a vast, uninhabited desert, with the Red Sea and Persian Gulf bordering the country on the left and right.</a:t>
            </a:r>
          </a:p>
          <a:p>
            <a:pPr marL="743771" marR="0" lvl="0" indent="-743771" algn="l" rtl="0">
              <a:lnSpc>
                <a:spcPct val="80000"/>
              </a:lnSpc>
              <a:spcBef>
                <a:spcPts val="600"/>
              </a:spcBef>
              <a:spcAft>
                <a:spcPts val="0"/>
              </a:spcAft>
              <a:buClr>
                <a:srgbClr val="000000"/>
              </a:buClr>
              <a:buSzPct val="101161"/>
              <a:buFont typeface="Noto Sans Symbols"/>
              <a:buChar char="●"/>
            </a:pPr>
            <a:r>
              <a:rPr lang="en-US" sz="3136" b="0" i="0" u="none" strike="noStrike" cap="none">
                <a:solidFill>
                  <a:srgbClr val="000000"/>
                </a:solidFill>
                <a:latin typeface="Trebuchet MS"/>
                <a:ea typeface="Trebuchet MS"/>
                <a:cs typeface="Trebuchet MS"/>
                <a:sym typeface="Trebuchet MS"/>
              </a:rPr>
              <a:t>It is also bordered by five other countries: Iraq, Jordan, and Kuwait to the north, with Yemen and Oman to the south.</a:t>
            </a:r>
          </a:p>
        </p:txBody>
      </p:sp>
      <p:sp>
        <p:nvSpPr>
          <p:cNvPr id="65" name="Shape 65"/>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5</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 calcmode="lin" valueType="num">
                                      <p:cBhvr additive="base">
                                        <p:cTn id="7" dur="500"/>
                                        <p:tgtEl>
                                          <p:spTgt spid="64">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64">
                                            <p:txEl>
                                              <p:pRg st="1" end="1"/>
                                            </p:txEl>
                                          </p:spTgt>
                                        </p:tgtEl>
                                        <p:attrNameLst>
                                          <p:attrName>style.visibility</p:attrName>
                                        </p:attrNameLst>
                                      </p:cBhvr>
                                      <p:to>
                                        <p:strVal val="visible"/>
                                      </p:to>
                                    </p:set>
                                    <p:anim calcmode="lin" valueType="num">
                                      <p:cBhvr additive="base">
                                        <p:cTn id="10" dur="500"/>
                                        <p:tgtEl>
                                          <p:spTgt spid="64">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64">
                                            <p:txEl>
                                              <p:pRg st="2" end="2"/>
                                            </p:txEl>
                                          </p:spTgt>
                                        </p:tgtEl>
                                        <p:attrNameLst>
                                          <p:attrName>style.visibility</p:attrName>
                                        </p:attrNameLst>
                                      </p:cBhvr>
                                      <p:to>
                                        <p:strVal val="visible"/>
                                      </p:to>
                                    </p:set>
                                    <p:anim calcmode="lin" valueType="num">
                                      <p:cBhvr additive="base">
                                        <p:cTn id="13" dur="500"/>
                                        <p:tgtEl>
                                          <p:spTgt spid="64">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0" y="21063"/>
            <a:ext cx="9144000" cy="1143002"/>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600" b="1" i="0" u="none" strike="noStrike" cap="none">
                <a:solidFill>
                  <a:srgbClr val="000000"/>
                </a:solidFill>
                <a:latin typeface="Trebuchet MS"/>
                <a:ea typeface="Trebuchet MS"/>
                <a:cs typeface="Trebuchet MS"/>
                <a:sym typeface="Trebuchet MS"/>
              </a:rPr>
              <a:t>Location and Size of Saudi Arabia</a:t>
            </a:r>
          </a:p>
        </p:txBody>
      </p:sp>
      <p:sp>
        <p:nvSpPr>
          <p:cNvPr id="71" name="Shape 71"/>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6</a:t>
            </a:fld>
            <a:endParaRPr lang="en-US" sz="1400" b="1" i="0" u="none" strike="noStrike" cap="none">
              <a:solidFill>
                <a:srgbClr val="FFFFFF"/>
              </a:solidFill>
              <a:latin typeface="Calibri"/>
              <a:ea typeface="Calibri"/>
              <a:cs typeface="Calibri"/>
              <a:sym typeface="Calibri"/>
            </a:endParaRPr>
          </a:p>
        </p:txBody>
      </p:sp>
      <p:pic>
        <p:nvPicPr>
          <p:cNvPr id="72" name="Shape 72"/>
          <p:cNvPicPr preferRelativeResize="0"/>
          <p:nvPr/>
        </p:nvPicPr>
        <p:blipFill rotWithShape="1">
          <a:blip r:embed="rId3">
            <a:alphaModFix/>
          </a:blip>
          <a:srcRect/>
          <a:stretch/>
        </p:blipFill>
        <p:spPr>
          <a:xfrm>
            <a:off x="1435511" y="973470"/>
            <a:ext cx="6274678" cy="530934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546100" y="109538"/>
            <a:ext cx="8229600" cy="1143002"/>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600" b="1" i="0" u="none" strike="noStrike" cap="none">
                <a:solidFill>
                  <a:srgbClr val="000000"/>
                </a:solidFill>
                <a:latin typeface="Trebuchet MS"/>
                <a:ea typeface="Trebuchet MS"/>
                <a:cs typeface="Trebuchet MS"/>
                <a:sym typeface="Trebuchet MS"/>
              </a:rPr>
              <a:t>Location and Size of Saudi Arabia</a:t>
            </a:r>
          </a:p>
        </p:txBody>
      </p:sp>
      <p:sp>
        <p:nvSpPr>
          <p:cNvPr id="78" name="Shape 78"/>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7</a:t>
            </a:fld>
            <a:endParaRPr lang="en-US" sz="1400" b="1" i="0" u="none" strike="noStrike" cap="none">
              <a:solidFill>
                <a:srgbClr val="FFFFFF"/>
              </a:solidFill>
              <a:latin typeface="Calibri"/>
              <a:ea typeface="Calibri"/>
              <a:cs typeface="Calibri"/>
              <a:sym typeface="Calibri"/>
            </a:endParaRPr>
          </a:p>
        </p:txBody>
      </p:sp>
      <p:pic>
        <p:nvPicPr>
          <p:cNvPr id="80" name="Shape 80"/>
          <p:cNvPicPr preferRelativeResize="0"/>
          <p:nvPr/>
        </p:nvPicPr>
        <p:blipFill rotWithShape="1">
          <a:blip r:embed="rId3">
            <a:alphaModFix/>
          </a:blip>
          <a:srcRect/>
          <a:stretch/>
        </p:blipFill>
        <p:spPr>
          <a:xfrm>
            <a:off x="2191698" y="1252540"/>
            <a:ext cx="4938403" cy="447061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0" y="6611"/>
            <a:ext cx="9144000" cy="926643"/>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959" b="1" i="0" u="none" strike="noStrike" cap="none">
                <a:solidFill>
                  <a:srgbClr val="000000"/>
                </a:solidFill>
                <a:latin typeface="Trebuchet MS"/>
                <a:ea typeface="Trebuchet MS"/>
                <a:cs typeface="Trebuchet MS"/>
                <a:sym typeface="Trebuchet MS"/>
              </a:rPr>
              <a:t>Physical Geography of Saudi Arabia</a:t>
            </a:r>
          </a:p>
        </p:txBody>
      </p:sp>
      <p:sp>
        <p:nvSpPr>
          <p:cNvPr id="86" name="Shape 86"/>
          <p:cNvSpPr txBox="1">
            <a:spLocks noGrp="1"/>
          </p:cNvSpPr>
          <p:nvPr>
            <p:ph type="body" idx="1"/>
          </p:nvPr>
        </p:nvSpPr>
        <p:spPr>
          <a:xfrm>
            <a:off x="457200" y="933254"/>
            <a:ext cx="8229600" cy="5544659"/>
          </a:xfrm>
          <a:prstGeom prst="rect">
            <a:avLst/>
          </a:prstGeom>
          <a:noFill/>
          <a:ln>
            <a:noFill/>
          </a:ln>
        </p:spPr>
        <p:txBody>
          <a:bodyPr lIns="45700" tIns="45700" rIns="45700" bIns="45700" anchor="t" anchorCtr="0">
            <a:noAutofit/>
          </a:bodyPr>
          <a:lstStyle/>
          <a:p>
            <a:pPr marL="690645" marR="0" lvl="0" indent="-665245" algn="l" rtl="0">
              <a:lnSpc>
                <a:spcPct val="8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The deserts of Saudi Arabia only receive about an inch of rain each year.</a:t>
            </a:r>
          </a:p>
          <a:p>
            <a:pPr marL="1106697" marR="0" lvl="1" indent="-674897" algn="l" rtl="0">
              <a:lnSpc>
                <a:spcPct val="80000"/>
              </a:lnSpc>
              <a:spcBef>
                <a:spcPts val="6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Over half of Saudi Arabia is covered by deserts, including the world’s largest all-sand desert, the Rub’ al-Khali, which means </a:t>
            </a:r>
            <a:r>
              <a:rPr lang="en-US" sz="2000" b="1" i="0" u="none" strike="noStrike" cap="none">
                <a:solidFill>
                  <a:srgbClr val="000000"/>
                </a:solidFill>
                <a:latin typeface="Trebuchet MS"/>
                <a:ea typeface="Trebuchet MS"/>
                <a:cs typeface="Trebuchet MS"/>
                <a:sym typeface="Trebuchet MS"/>
              </a:rPr>
              <a:t>Empty Quarter</a:t>
            </a:r>
            <a:r>
              <a:rPr lang="en-US" sz="2000" b="0" i="0" u="none" strike="noStrike" cap="none">
                <a:solidFill>
                  <a:srgbClr val="000000"/>
                </a:solidFill>
                <a:latin typeface="Trebuchet MS"/>
                <a:ea typeface="Trebuchet MS"/>
                <a:cs typeface="Trebuchet MS"/>
                <a:sym typeface="Trebuchet MS"/>
              </a:rPr>
              <a:t>.</a:t>
            </a:r>
          </a:p>
          <a:p>
            <a:pPr marL="690645" marR="0" lvl="0" indent="-665245" algn="l" rtl="0">
              <a:lnSpc>
                <a:spcPct val="80000"/>
              </a:lnSpc>
              <a:spcBef>
                <a:spcPts val="6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There is a narrow coastal plain along the Red Sea, w</a:t>
            </a:r>
            <a:r>
              <a:rPr lang="en-US" sz="2000"/>
              <a:t>hich</a:t>
            </a:r>
            <a:r>
              <a:rPr lang="en-US" sz="2000" b="0" i="0" u="none" strike="noStrike" cap="none">
                <a:solidFill>
                  <a:srgbClr val="000000"/>
                </a:solidFill>
                <a:latin typeface="Trebuchet MS"/>
                <a:ea typeface="Trebuchet MS"/>
                <a:cs typeface="Trebuchet MS"/>
                <a:sym typeface="Trebuchet MS"/>
              </a:rPr>
              <a:t> is one of the largest agricultural areas in the country.</a:t>
            </a:r>
          </a:p>
          <a:p>
            <a:pPr marL="1150894" marR="0" lvl="2" indent="-668294" algn="l" rtl="0">
              <a:lnSpc>
                <a:spcPct val="80000"/>
              </a:lnSpc>
              <a:spcBef>
                <a:spcPts val="6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Just inland f</a:t>
            </a:r>
            <a:r>
              <a:rPr lang="en-US" sz="2000"/>
              <a:t>ro</a:t>
            </a:r>
            <a:r>
              <a:rPr lang="en-US" sz="2000" b="0" i="0" u="none" strike="noStrike" cap="none">
                <a:solidFill>
                  <a:srgbClr val="000000"/>
                </a:solidFill>
                <a:latin typeface="Trebuchet MS"/>
                <a:ea typeface="Trebuchet MS"/>
                <a:cs typeface="Trebuchet MS"/>
                <a:sym typeface="Trebuchet MS"/>
              </a:rPr>
              <a:t>m this plain is a mountain range whose highest peak</a:t>
            </a:r>
            <a:r>
              <a:rPr lang="en-US" sz="2000"/>
              <a:t> is</a:t>
            </a:r>
            <a:r>
              <a:rPr lang="en-US" sz="2000" b="0" i="0" u="none" strike="noStrike" cap="none">
                <a:solidFill>
                  <a:srgbClr val="000000"/>
                </a:solidFill>
                <a:latin typeface="Trebuchet MS"/>
                <a:ea typeface="Trebuchet MS"/>
                <a:cs typeface="Trebuchet MS"/>
                <a:sym typeface="Trebuchet MS"/>
              </a:rPr>
              <a:t> Jabal Sawda</a:t>
            </a:r>
            <a:r>
              <a:rPr lang="en-US" sz="2000"/>
              <a:t>. It </a:t>
            </a:r>
            <a:r>
              <a:rPr lang="en-US" sz="2000" b="0" i="0" u="none" strike="noStrike" cap="none">
                <a:solidFill>
                  <a:srgbClr val="000000"/>
                </a:solidFill>
                <a:latin typeface="Trebuchet MS"/>
                <a:ea typeface="Trebuchet MS"/>
                <a:cs typeface="Trebuchet MS"/>
                <a:sym typeface="Trebuchet MS"/>
              </a:rPr>
              <a:t>is nearly 10,000 feet above sea level.</a:t>
            </a:r>
          </a:p>
          <a:p>
            <a:pPr marL="690645" marR="0" lvl="0" indent="-665245" algn="l" rtl="0">
              <a:lnSpc>
                <a:spcPct val="80000"/>
              </a:lnSpc>
              <a:spcBef>
                <a:spcPts val="6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There are no permanent rivers in Saudi Arabia, but other </a:t>
            </a:r>
            <a:r>
              <a:rPr lang="en-US" sz="2000"/>
              <a:t>forms of water</a:t>
            </a:r>
            <a:r>
              <a:rPr lang="en-US" sz="2000" b="0" i="0" u="none" strike="noStrike" cap="none">
                <a:solidFill>
                  <a:srgbClr val="000000"/>
                </a:solidFill>
                <a:latin typeface="Trebuchet MS"/>
                <a:ea typeface="Trebuchet MS"/>
                <a:cs typeface="Trebuchet MS"/>
                <a:sym typeface="Trebuchet MS"/>
              </a:rPr>
              <a:t> can be found throughout the country.</a:t>
            </a:r>
          </a:p>
          <a:p>
            <a:pPr marL="1150894" marR="0" lvl="2" indent="-668294" algn="l" rtl="0">
              <a:lnSpc>
                <a:spcPct val="80000"/>
              </a:lnSpc>
              <a:spcBef>
                <a:spcPts val="6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A </a:t>
            </a:r>
            <a:r>
              <a:rPr lang="en-US" sz="2000" b="1" i="0" u="none" strike="noStrike" cap="none">
                <a:solidFill>
                  <a:srgbClr val="000000"/>
                </a:solidFill>
                <a:latin typeface="Trebuchet MS"/>
                <a:ea typeface="Trebuchet MS"/>
                <a:cs typeface="Trebuchet MS"/>
                <a:sym typeface="Trebuchet MS"/>
              </a:rPr>
              <a:t>wadi</a:t>
            </a:r>
            <a:r>
              <a:rPr lang="en-US" sz="2000" b="0" i="0" u="none" strike="noStrike" cap="none">
                <a:solidFill>
                  <a:srgbClr val="000000"/>
                </a:solidFill>
                <a:latin typeface="Trebuchet MS"/>
                <a:ea typeface="Trebuchet MS"/>
                <a:cs typeface="Trebuchet MS"/>
                <a:sym typeface="Trebuchet MS"/>
              </a:rPr>
              <a:t> is a riverbed that is dry when </a:t>
            </a:r>
            <a:r>
              <a:rPr lang="en-US" sz="2000"/>
              <a:t>there has not been rain,</a:t>
            </a:r>
            <a:r>
              <a:rPr lang="en-US" sz="2000" b="0" i="0" u="none" strike="noStrike" cap="none">
                <a:solidFill>
                  <a:srgbClr val="000000"/>
                </a:solidFill>
                <a:latin typeface="Trebuchet MS"/>
                <a:ea typeface="Trebuchet MS"/>
                <a:cs typeface="Trebuchet MS"/>
                <a:sym typeface="Trebuchet MS"/>
              </a:rPr>
              <a:t> but becomes a river when it rains a lot.</a:t>
            </a:r>
          </a:p>
          <a:p>
            <a:pPr marL="1150894" marR="0" lvl="2" indent="-668294" algn="l" rtl="0">
              <a:lnSpc>
                <a:spcPct val="80000"/>
              </a:lnSpc>
              <a:spcBef>
                <a:spcPts val="6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An </a:t>
            </a:r>
            <a:r>
              <a:rPr lang="en-US" sz="2000" b="1" i="0" u="none" strike="noStrike" cap="none">
                <a:solidFill>
                  <a:srgbClr val="000000"/>
                </a:solidFill>
                <a:latin typeface="Trebuchet MS"/>
                <a:ea typeface="Trebuchet MS"/>
                <a:cs typeface="Trebuchet MS"/>
                <a:sym typeface="Trebuchet MS"/>
              </a:rPr>
              <a:t>oasis</a:t>
            </a:r>
            <a:r>
              <a:rPr lang="en-US" sz="2000" b="0" i="0" u="none" strike="noStrike" cap="none">
                <a:solidFill>
                  <a:srgbClr val="000000"/>
                </a:solidFill>
                <a:latin typeface="Trebuchet MS"/>
                <a:ea typeface="Trebuchet MS"/>
                <a:cs typeface="Trebuchet MS"/>
                <a:sym typeface="Trebuchet MS"/>
              </a:rPr>
              <a:t> </a:t>
            </a:r>
            <a:r>
              <a:rPr lang="en-US" sz="2000"/>
              <a:t>is</a:t>
            </a:r>
            <a:r>
              <a:rPr lang="en-US" sz="2000" b="0" i="0" u="none" strike="noStrike" cap="none">
                <a:solidFill>
                  <a:srgbClr val="000000"/>
                </a:solidFill>
                <a:latin typeface="Trebuchet MS"/>
                <a:ea typeface="Trebuchet MS"/>
                <a:cs typeface="Trebuchet MS"/>
                <a:sym typeface="Trebuchet MS"/>
              </a:rPr>
              <a:t> a natural spring that can create a pond or small lake in the middle of a desert</a:t>
            </a:r>
            <a:r>
              <a:rPr lang="en-US" sz="2000"/>
              <a:t>.</a:t>
            </a:r>
          </a:p>
        </p:txBody>
      </p:sp>
      <p:sp>
        <p:nvSpPr>
          <p:cNvPr id="87" name="Shape 87"/>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8</a:t>
            </a:fld>
            <a:endParaRPr lang="en-US" sz="1400" b="1"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anim calcmode="lin" valueType="num">
                                      <p:cBhvr additive="base">
                                        <p:cTn id="7" dur="500"/>
                                        <p:tgtEl>
                                          <p:spTgt spid="86">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86">
                                            <p:txEl>
                                              <p:pRg st="1" end="1"/>
                                            </p:txEl>
                                          </p:spTgt>
                                        </p:tgtEl>
                                        <p:attrNameLst>
                                          <p:attrName>style.visibility</p:attrName>
                                        </p:attrNameLst>
                                      </p:cBhvr>
                                      <p:to>
                                        <p:strVal val="visible"/>
                                      </p:to>
                                    </p:set>
                                    <p:anim calcmode="lin" valueType="num">
                                      <p:cBhvr additive="base">
                                        <p:cTn id="10" dur="500"/>
                                        <p:tgtEl>
                                          <p:spTgt spid="86">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86">
                                            <p:txEl>
                                              <p:pRg st="2" end="2"/>
                                            </p:txEl>
                                          </p:spTgt>
                                        </p:tgtEl>
                                        <p:attrNameLst>
                                          <p:attrName>style.visibility</p:attrName>
                                        </p:attrNameLst>
                                      </p:cBhvr>
                                      <p:to>
                                        <p:strVal val="visible"/>
                                      </p:to>
                                    </p:set>
                                    <p:anim calcmode="lin" valueType="num">
                                      <p:cBhvr additive="base">
                                        <p:cTn id="13" dur="500"/>
                                        <p:tgtEl>
                                          <p:spTgt spid="86">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86">
                                            <p:txEl>
                                              <p:pRg st="3" end="3"/>
                                            </p:txEl>
                                          </p:spTgt>
                                        </p:tgtEl>
                                        <p:attrNameLst>
                                          <p:attrName>style.visibility</p:attrName>
                                        </p:attrNameLst>
                                      </p:cBhvr>
                                      <p:to>
                                        <p:strVal val="visible"/>
                                      </p:to>
                                    </p:set>
                                    <p:anim calcmode="lin" valueType="num">
                                      <p:cBhvr additive="base">
                                        <p:cTn id="16" dur="500"/>
                                        <p:tgtEl>
                                          <p:spTgt spid="86">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86">
                                            <p:txEl>
                                              <p:pRg st="4" end="4"/>
                                            </p:txEl>
                                          </p:spTgt>
                                        </p:tgtEl>
                                        <p:attrNameLst>
                                          <p:attrName>style.visibility</p:attrName>
                                        </p:attrNameLst>
                                      </p:cBhvr>
                                      <p:to>
                                        <p:strVal val="visible"/>
                                      </p:to>
                                    </p:set>
                                    <p:anim calcmode="lin" valueType="num">
                                      <p:cBhvr additive="base">
                                        <p:cTn id="19" dur="500"/>
                                        <p:tgtEl>
                                          <p:spTgt spid="86">
                                            <p:txEl>
                                              <p:pRg st="4" end="4"/>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86">
                                            <p:txEl>
                                              <p:pRg st="5" end="5"/>
                                            </p:txEl>
                                          </p:spTgt>
                                        </p:tgtEl>
                                        <p:attrNameLst>
                                          <p:attrName>style.visibility</p:attrName>
                                        </p:attrNameLst>
                                      </p:cBhvr>
                                      <p:to>
                                        <p:strVal val="visible"/>
                                      </p:to>
                                    </p:set>
                                    <p:anim calcmode="lin" valueType="num">
                                      <p:cBhvr additive="base">
                                        <p:cTn id="22" dur="500"/>
                                        <p:tgtEl>
                                          <p:spTgt spid="86">
                                            <p:txEl>
                                              <p:pRg st="5" end="5"/>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86">
                                            <p:txEl>
                                              <p:pRg st="6" end="6"/>
                                            </p:txEl>
                                          </p:spTgt>
                                        </p:tgtEl>
                                        <p:attrNameLst>
                                          <p:attrName>style.visibility</p:attrName>
                                        </p:attrNameLst>
                                      </p:cBhvr>
                                      <p:to>
                                        <p:strVal val="visible"/>
                                      </p:to>
                                    </p:set>
                                    <p:anim calcmode="lin" valueType="num">
                                      <p:cBhvr additive="base">
                                        <p:cTn id="25" dur="500"/>
                                        <p:tgtEl>
                                          <p:spTgt spid="86">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0"/>
            <a:ext cx="8229600" cy="1042735"/>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Climate of Saudi Arabia</a:t>
            </a:r>
          </a:p>
        </p:txBody>
      </p:sp>
      <p:sp>
        <p:nvSpPr>
          <p:cNvPr id="93" name="Shape 93"/>
          <p:cNvSpPr txBox="1">
            <a:spLocks noGrp="1"/>
          </p:cNvSpPr>
          <p:nvPr>
            <p:ph type="body" idx="1"/>
          </p:nvPr>
        </p:nvSpPr>
        <p:spPr>
          <a:xfrm>
            <a:off x="457200" y="1042734"/>
            <a:ext cx="8229600" cy="5485381"/>
          </a:xfrm>
          <a:prstGeom prst="rect">
            <a:avLst/>
          </a:prstGeom>
          <a:noFill/>
          <a:ln>
            <a:noFill/>
          </a:ln>
        </p:spPr>
        <p:txBody>
          <a:bodyPr lIns="45700" tIns="45700" rIns="45700" bIns="45700" anchor="t" anchorCtr="0">
            <a:noAutofit/>
          </a:bodyPr>
          <a:lstStyle/>
          <a:p>
            <a:pPr marL="690645" marR="0" lvl="0" indent="-690645" algn="l" rtl="0">
              <a:lnSpc>
                <a:spcPct val="80000"/>
              </a:lnSpc>
              <a:spcBef>
                <a:spcPts val="0"/>
              </a:spcBef>
              <a:spcAft>
                <a:spcPts val="0"/>
              </a:spcAft>
              <a:buClr>
                <a:srgbClr val="000000"/>
              </a:buClr>
              <a:buSzPct val="100413"/>
              <a:buFont typeface="Noto Sans Symbols"/>
              <a:buChar char="●"/>
            </a:pPr>
            <a:r>
              <a:rPr lang="en-US" sz="2912" b="0" i="0" u="none" strike="noStrike" cap="none">
                <a:solidFill>
                  <a:srgbClr val="000000"/>
                </a:solidFill>
                <a:latin typeface="Trebuchet MS"/>
                <a:ea typeface="Trebuchet MS"/>
                <a:cs typeface="Trebuchet MS"/>
                <a:sym typeface="Trebuchet MS"/>
              </a:rPr>
              <a:t>It is no surprise that most of the climate of Saudi Arabia is arid, or hot and dry.</a:t>
            </a:r>
          </a:p>
          <a:p>
            <a:pPr marL="690645" marR="0" lvl="0" indent="-690645" algn="l" rtl="0">
              <a:lnSpc>
                <a:spcPct val="80000"/>
              </a:lnSpc>
              <a:spcBef>
                <a:spcPts val="600"/>
              </a:spcBef>
              <a:spcAft>
                <a:spcPts val="0"/>
              </a:spcAft>
              <a:buClr>
                <a:srgbClr val="000000"/>
              </a:buClr>
              <a:buSzPct val="100413"/>
              <a:buFont typeface="Noto Sans Symbols"/>
              <a:buChar char="●"/>
            </a:pPr>
            <a:r>
              <a:rPr lang="en-US" sz="2912" b="0" i="0" u="none" strike="noStrike" cap="none">
                <a:solidFill>
                  <a:srgbClr val="000000"/>
                </a:solidFill>
                <a:latin typeface="Trebuchet MS"/>
                <a:ea typeface="Trebuchet MS"/>
                <a:cs typeface="Trebuchet MS"/>
                <a:sym typeface="Trebuchet MS"/>
              </a:rPr>
              <a:t>Along the southern Red Sea coastline is a small area with a milder climate that is humid and better for agriculture.</a:t>
            </a:r>
          </a:p>
          <a:p>
            <a:pPr marL="1150894" marR="0" lvl="2" indent="-693694" algn="l" rtl="0">
              <a:lnSpc>
                <a:spcPct val="80000"/>
              </a:lnSpc>
              <a:spcBef>
                <a:spcPts val="600"/>
              </a:spcBef>
              <a:spcAft>
                <a:spcPts val="0"/>
              </a:spcAft>
              <a:buClr>
                <a:srgbClr val="000000"/>
              </a:buClr>
              <a:buSzPct val="100413"/>
              <a:buFont typeface="Arial"/>
              <a:buChar char="•"/>
            </a:pPr>
            <a:r>
              <a:rPr lang="en-US" sz="2912" b="0" i="0" u="none" strike="noStrike" cap="none">
                <a:solidFill>
                  <a:srgbClr val="000000"/>
                </a:solidFill>
                <a:latin typeface="Trebuchet MS"/>
                <a:ea typeface="Trebuchet MS"/>
                <a:cs typeface="Trebuchet MS"/>
                <a:sym typeface="Trebuchet MS"/>
              </a:rPr>
              <a:t>Occasional heavy rains can flood the area.</a:t>
            </a:r>
          </a:p>
          <a:p>
            <a:pPr marL="690645" marR="0" lvl="0" indent="-690645" algn="l" rtl="0">
              <a:lnSpc>
                <a:spcPct val="80000"/>
              </a:lnSpc>
              <a:spcBef>
                <a:spcPts val="600"/>
              </a:spcBef>
              <a:spcAft>
                <a:spcPts val="0"/>
              </a:spcAft>
              <a:buClr>
                <a:srgbClr val="000000"/>
              </a:buClr>
              <a:buSzPct val="100413"/>
              <a:buFont typeface="Noto Sans Symbols"/>
              <a:buChar char="●"/>
            </a:pPr>
            <a:r>
              <a:rPr lang="en-US" sz="2912" b="0" i="0" u="none" strike="noStrike" cap="none">
                <a:solidFill>
                  <a:srgbClr val="000000"/>
                </a:solidFill>
                <a:latin typeface="Trebuchet MS"/>
                <a:ea typeface="Trebuchet MS"/>
                <a:cs typeface="Trebuchet MS"/>
                <a:sym typeface="Trebuchet MS"/>
              </a:rPr>
              <a:t>The inland temperatures can reach 130°F in the summer and drop to the 70s°F during the winter months.</a:t>
            </a:r>
          </a:p>
          <a:p>
            <a:pPr marL="1150894" marR="0" lvl="2" indent="-693694" algn="l" rtl="0">
              <a:lnSpc>
                <a:spcPct val="80000"/>
              </a:lnSpc>
              <a:spcBef>
                <a:spcPts val="600"/>
              </a:spcBef>
              <a:spcAft>
                <a:spcPts val="0"/>
              </a:spcAft>
              <a:buClr>
                <a:srgbClr val="000000"/>
              </a:buClr>
              <a:buSzPct val="100413"/>
              <a:buFont typeface="Arial"/>
              <a:buChar char="•"/>
            </a:pPr>
            <a:r>
              <a:rPr lang="en-US" sz="2912" b="0" i="0" u="none" strike="noStrike" cap="none">
                <a:solidFill>
                  <a:srgbClr val="000000"/>
                </a:solidFill>
                <a:latin typeface="Trebuchet MS"/>
                <a:ea typeface="Trebuchet MS"/>
                <a:cs typeface="Trebuchet MS"/>
                <a:sym typeface="Trebuchet MS"/>
              </a:rPr>
              <a:t>Coastal locations are known for high humidity in the summer, but most of the country has low humidity.</a:t>
            </a:r>
          </a:p>
        </p:txBody>
      </p:sp>
      <p:sp>
        <p:nvSpPr>
          <p:cNvPr id="94" name="Shape 94"/>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9</a:t>
            </a:fld>
            <a:endParaRPr lang="en-US" sz="1400" b="1"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anim calcmode="lin" valueType="num">
                                      <p:cBhvr additive="base">
                                        <p:cTn id="7" dur="500"/>
                                        <p:tgtEl>
                                          <p:spTgt spid="93">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93">
                                            <p:txEl>
                                              <p:pRg st="1" end="1"/>
                                            </p:txEl>
                                          </p:spTgt>
                                        </p:tgtEl>
                                        <p:attrNameLst>
                                          <p:attrName>style.visibility</p:attrName>
                                        </p:attrNameLst>
                                      </p:cBhvr>
                                      <p:to>
                                        <p:strVal val="visible"/>
                                      </p:to>
                                    </p:set>
                                    <p:anim calcmode="lin" valueType="num">
                                      <p:cBhvr additive="base">
                                        <p:cTn id="10" dur="500"/>
                                        <p:tgtEl>
                                          <p:spTgt spid="93">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93">
                                            <p:txEl>
                                              <p:pRg st="2" end="2"/>
                                            </p:txEl>
                                          </p:spTgt>
                                        </p:tgtEl>
                                        <p:attrNameLst>
                                          <p:attrName>style.visibility</p:attrName>
                                        </p:attrNameLst>
                                      </p:cBhvr>
                                      <p:to>
                                        <p:strVal val="visible"/>
                                      </p:to>
                                    </p:set>
                                    <p:anim calcmode="lin" valueType="num">
                                      <p:cBhvr additive="base">
                                        <p:cTn id="13" dur="500"/>
                                        <p:tgtEl>
                                          <p:spTgt spid="93">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93">
                                            <p:txEl>
                                              <p:pRg st="3" end="3"/>
                                            </p:txEl>
                                          </p:spTgt>
                                        </p:tgtEl>
                                        <p:attrNameLst>
                                          <p:attrName>style.visibility</p:attrName>
                                        </p:attrNameLst>
                                      </p:cBhvr>
                                      <p:to>
                                        <p:strVal val="visible"/>
                                      </p:to>
                                    </p:set>
                                    <p:anim calcmode="lin" valueType="num">
                                      <p:cBhvr additive="base">
                                        <p:cTn id="16" dur="500"/>
                                        <p:tgtEl>
                                          <p:spTgt spid="93">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93">
                                            <p:txEl>
                                              <p:pRg st="4" end="4"/>
                                            </p:txEl>
                                          </p:spTgt>
                                        </p:tgtEl>
                                        <p:attrNameLst>
                                          <p:attrName>style.visibility</p:attrName>
                                        </p:attrNameLst>
                                      </p:cBhvr>
                                      <p:to>
                                        <p:strVal val="visible"/>
                                      </p:to>
                                    </p:set>
                                    <p:anim calcmode="lin" valueType="num">
                                      <p:cBhvr additive="base">
                                        <p:cTn id="19" dur="500"/>
                                        <p:tgtEl>
                                          <p:spTgt spid="93">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4F81BD"/>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3449</Words>
  <Application>Microsoft Macintosh PowerPoint</Application>
  <PresentationFormat>On-screen Show (4:3)</PresentationFormat>
  <Paragraphs>281</Paragraphs>
  <Slides>44</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Helvetica Neue</vt:lpstr>
      <vt:lpstr>Noto Sans Symbols</vt:lpstr>
      <vt:lpstr>Trebuchet MS</vt:lpstr>
      <vt:lpstr>Office Theme</vt:lpstr>
      <vt:lpstr>PowerPoint Presentation</vt:lpstr>
      <vt:lpstr>PowerPoint Presentation</vt:lpstr>
      <vt:lpstr>Section 1: The Geography of Saudi Arabia</vt:lpstr>
      <vt:lpstr>Section 1: The Geography of Saudi Arabia</vt:lpstr>
      <vt:lpstr>Location and Size of Saudi Arabia</vt:lpstr>
      <vt:lpstr>Location and Size of Saudi Arabia</vt:lpstr>
      <vt:lpstr>Location and Size of Saudi Arabia</vt:lpstr>
      <vt:lpstr>Physical Geography of Saudi Arabia</vt:lpstr>
      <vt:lpstr>Climate of Saudi Arabia</vt:lpstr>
      <vt:lpstr>Natural Resources of Saudi Arabia</vt:lpstr>
      <vt:lpstr>Environmental Issues in Saudi Arabia</vt:lpstr>
      <vt:lpstr>Impact of Location</vt:lpstr>
      <vt:lpstr>People of Saudi Arabia</vt:lpstr>
      <vt:lpstr>The Hajj</vt:lpstr>
      <vt:lpstr>The Hajj (cont.)</vt:lpstr>
      <vt:lpstr>Section 2: A Brief History of Saudi Arabia</vt:lpstr>
      <vt:lpstr>Section 2: A Brief History of Saudi Arabia</vt:lpstr>
      <vt:lpstr>Early History</vt:lpstr>
      <vt:lpstr>Unification and Creation of Saudi Arabia</vt:lpstr>
      <vt:lpstr>Saudi Arabia in the 21st Century</vt:lpstr>
      <vt:lpstr>Camel Racing</vt:lpstr>
      <vt:lpstr>Section 3: Government of Saudi Arabia</vt:lpstr>
      <vt:lpstr>Section 3: Government of Saudi Arabia</vt:lpstr>
      <vt:lpstr>Structure of Government</vt:lpstr>
      <vt:lpstr>Structure of Government (cont.)</vt:lpstr>
      <vt:lpstr>Laws for Women</vt:lpstr>
      <vt:lpstr>Citizen Participation</vt:lpstr>
      <vt:lpstr>Challenges Facing the Government</vt:lpstr>
      <vt:lpstr>Section 4: Economy of Saudi Arabia</vt:lpstr>
      <vt:lpstr>Section 4: Economy of Saudi Arabia</vt:lpstr>
      <vt:lpstr>Type of Economy</vt:lpstr>
      <vt:lpstr>Type of Economy (cont.)</vt:lpstr>
      <vt:lpstr>Trade</vt:lpstr>
      <vt:lpstr>Currency and Trade Barriers</vt:lpstr>
      <vt:lpstr>Natural Resources</vt:lpstr>
      <vt:lpstr>Human Capital</vt:lpstr>
      <vt:lpstr>Capital Goods</vt:lpstr>
      <vt:lpstr>Entrepreneurship</vt:lpstr>
      <vt:lpstr>Section 5: U.S.-Saudi Relations</vt:lpstr>
      <vt:lpstr>Reasons for Close Ties</vt:lpstr>
      <vt:lpstr>US Assistance to Saudi Arabia</vt:lpstr>
      <vt:lpstr>Bilateral Economic Relations</vt:lpstr>
      <vt:lpstr>Saudi Arabia’s Membership in International Organizations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Emmett Mullins</cp:lastModifiedBy>
  <cp:revision>3</cp:revision>
  <dcterms:modified xsi:type="dcterms:W3CDTF">2020-03-14T18:01:47Z</dcterms:modified>
</cp:coreProperties>
</file>