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53"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117" d="100"/>
          <a:sy n="117" d="100"/>
        </p:scale>
        <p:origin x="148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0"/>
              </a:spcBef>
              <a:buChar char="●"/>
              <a:defRPr sz="1200" b="0" i="0" u="none" strike="noStrike" cap="none">
                <a:latin typeface="Calibri"/>
                <a:ea typeface="Calibri"/>
                <a:cs typeface="Calibri"/>
                <a:sym typeface="Calibri"/>
              </a:defRPr>
            </a:lvl1pPr>
            <a:lvl2pPr marL="457200" marR="0" lvl="1" indent="228600" algn="l" rtl="0">
              <a:spcBef>
                <a:spcPts val="0"/>
              </a:spcBef>
              <a:buChar char="○"/>
              <a:defRPr sz="1200" b="0" i="0" u="none" strike="noStrike" cap="none">
                <a:latin typeface="Calibri"/>
                <a:ea typeface="Calibri"/>
                <a:cs typeface="Calibri"/>
                <a:sym typeface="Calibri"/>
              </a:defRPr>
            </a:lvl2pPr>
            <a:lvl3pPr marL="914400" marR="0" lvl="2" indent="457200" algn="l" rtl="0">
              <a:spcBef>
                <a:spcPts val="0"/>
              </a:spcBef>
              <a:buChar char="■"/>
              <a:defRPr sz="1200" b="0" i="0" u="none" strike="noStrike" cap="none">
                <a:latin typeface="Calibri"/>
                <a:ea typeface="Calibri"/>
                <a:cs typeface="Calibri"/>
                <a:sym typeface="Calibri"/>
              </a:defRPr>
            </a:lvl3pPr>
            <a:lvl4pPr marL="1371600" marR="0" lvl="3" indent="685800" algn="l" rtl="0">
              <a:spcBef>
                <a:spcPts val="0"/>
              </a:spcBef>
              <a:buChar char="●"/>
              <a:defRPr sz="1200" b="0" i="0" u="none" strike="noStrike" cap="none">
                <a:latin typeface="Calibri"/>
                <a:ea typeface="Calibri"/>
                <a:cs typeface="Calibri"/>
                <a:sym typeface="Calibri"/>
              </a:defRPr>
            </a:lvl4pPr>
            <a:lvl5pPr marL="1828800" marR="0" lvl="4" indent="914400" algn="l" rtl="0">
              <a:spcBef>
                <a:spcPts val="0"/>
              </a:spcBef>
              <a:buChar char="○"/>
              <a:defRPr sz="1200" b="0" i="0" u="none" strike="noStrike" cap="none">
                <a:latin typeface="Calibri"/>
                <a:ea typeface="Calibri"/>
                <a:cs typeface="Calibri"/>
                <a:sym typeface="Calibri"/>
              </a:defRPr>
            </a:lvl5pPr>
            <a:lvl6pPr marL="2286000" marR="0" lvl="5" indent="1143000" algn="l" rtl="0">
              <a:spcBef>
                <a:spcPts val="0"/>
              </a:spcBef>
              <a:buChar char="■"/>
              <a:defRPr sz="1200" b="0" i="0" u="none" strike="noStrike" cap="none">
                <a:latin typeface="Calibri"/>
                <a:ea typeface="Calibri"/>
                <a:cs typeface="Calibri"/>
                <a:sym typeface="Calibri"/>
              </a:defRPr>
            </a:lvl6pPr>
            <a:lvl7pPr marL="2743200" marR="0" lvl="6" indent="1371600" algn="l" rtl="0">
              <a:spcBef>
                <a:spcPts val="0"/>
              </a:spcBef>
              <a:buChar char="●"/>
              <a:defRPr sz="1200" b="0" i="0" u="none" strike="noStrike" cap="none">
                <a:latin typeface="Calibri"/>
                <a:ea typeface="Calibri"/>
                <a:cs typeface="Calibri"/>
                <a:sym typeface="Calibri"/>
              </a:defRPr>
            </a:lvl7pPr>
            <a:lvl8pPr marL="3200400" marR="0" lvl="7" indent="1600200" algn="l" rtl="0">
              <a:spcBef>
                <a:spcPts val="0"/>
              </a:spcBef>
              <a:buChar char="○"/>
              <a:defRPr sz="1200" b="0" i="0" u="none" strike="noStrike" cap="none">
                <a:latin typeface="Calibri"/>
                <a:ea typeface="Calibri"/>
                <a:cs typeface="Calibri"/>
                <a:sym typeface="Calibri"/>
              </a:defRPr>
            </a:lvl8pPr>
            <a:lvl9pPr marL="3657600" marR="0" lvl="8" indent="1828800" algn="l" rtl="0">
              <a:spcBef>
                <a:spcPts val="0"/>
              </a:spcBef>
              <a:buChar char="■"/>
              <a:defRPr sz="12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123333654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1" name="Shape 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solidFill>
                  <a:schemeClr val="dk1"/>
                </a:solidFill>
              </a:rPr>
              <a:t>Replace Slide</a:t>
            </a:r>
          </a:p>
          <a:p>
            <a:pPr lvl="0">
              <a:spcBef>
                <a:spcPts val="0"/>
              </a:spcBef>
              <a:buNone/>
            </a:pPr>
            <a:r>
              <a:rPr lang="en-US"/>
              <a:t>Note:  The fourth point needs to be reworded, left their slavery? </a:t>
            </a: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Replace Slide</a:t>
            </a: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rgbClr val="BCC8E5"/>
            </a:gs>
            <a:gs pos="40000">
              <a:srgbClr val="B1BEE1"/>
            </a:gs>
            <a:gs pos="100000">
              <a:srgbClr val="00224B"/>
            </a:gs>
          </a:gsLst>
          <a:path path="circle">
            <a:fillToRect l="50000" t="50000" r="50000" b="50000"/>
          </a:path>
          <a:tileRect/>
        </a:gradFill>
        <a:effectLst/>
      </p:bgPr>
    </p:bg>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Trebuchet MS"/>
              <a:buNone/>
              <a:defRPr sz="4400" b="1" i="0" u="none" strike="noStrike" cap="none">
                <a:solidFill>
                  <a:srgbClr val="FFFFF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12" name="Shape 12"/>
          <p:cNvSpPr txBox="1">
            <a:spLocks noGrp="1"/>
          </p:cNvSpPr>
          <p:nvPr>
            <p:ph type="body"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1pPr>
            <a:lvl2pPr marL="0" marR="0" lvl="1"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2pPr>
            <a:lvl3pPr marL="0" marR="0" lvl="2"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3pPr>
            <a:lvl4pPr marL="0" marR="0" lvl="3"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4pPr>
            <a:lvl5pPr marL="0" marR="0" lvl="4"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13" name="Shape 13"/>
          <p:cNvSpPr txBox="1">
            <a:spLocks noGrp="1"/>
          </p:cNvSpPr>
          <p:nvPr>
            <p:ph type="sldNum" idx="12"/>
          </p:nvPr>
        </p:nvSpPr>
        <p:spPr>
          <a:xfrm>
            <a:off x="86791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400" b="1" i="0" u="none" strike="noStrike" cap="none">
                <a:solidFill>
                  <a:srgbClr val="000000"/>
                </a:solidFill>
                <a:latin typeface="Calibri"/>
                <a:ea typeface="Calibri"/>
                <a:cs typeface="Calibri"/>
                <a:sym typeface="Calibri"/>
              </a:rPr>
              <a:t>‹#›</a:t>
            </a:fld>
            <a:endParaRPr lang="en-US" sz="1400" b="1"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758951" marR="0" lvl="0" indent="-55575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1pPr>
            <a:lvl2pPr marL="783771" marR="0" lvl="1" indent="-12337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2pPr>
            <a:lvl3pPr marL="1219200" marR="0" lvl="2" indent="-10160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3pPr>
            <a:lvl4pPr marL="1737360" marR="0" lvl="3"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4pPr>
            <a:lvl5pPr marL="2194560" marR="0" lvl="4"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17" name="Shape 17"/>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p:spTree>
      <p:nvGrpSpPr>
        <p:cNvPr id="1" name="Shape 18"/>
        <p:cNvGrpSpPr/>
        <p:nvPr/>
      </p:nvGrpSpPr>
      <p:grpSpPr>
        <a:xfrm>
          <a:off x="0" y="0"/>
          <a:ext cx="0" cy="0"/>
          <a:chOff x="0" y="0"/>
          <a:chExt cx="0" cy="0"/>
        </a:xfrm>
      </p:grpSpPr>
      <p:sp>
        <p:nvSpPr>
          <p:cNvPr id="19" name="Shape 19"/>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ntent">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1pPr>
            <a:lvl2pPr marL="790575" marR="0" lvl="1" indent="-155575"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2pPr>
            <a:lvl3pPr marL="1234438" marR="0" lvl="2" indent="-142238"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3pPr>
            <a:lvl4pPr marL="1727200" marR="0" lvl="3" indent="-177800"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4pPr>
            <a:lvl5pPr marL="2184400" marR="0" lvl="4" indent="-177800"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22" name="Shape 22"/>
          <p:cNvSpPr txBox="1">
            <a:spLocks noGrp="1"/>
          </p:cNvSpPr>
          <p:nvPr>
            <p:ph type="title"/>
          </p:nvPr>
        </p:nvSpPr>
        <p:spPr>
          <a:xfrm>
            <a:off x="457200" y="274637"/>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23" name="Shape 23"/>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mparis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26" name="Shape 2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1pPr>
            <a:lvl2pPr marL="0" marR="0" lvl="1"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2pPr>
            <a:lvl3pPr marL="0" marR="0" lvl="2"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3pPr>
            <a:lvl4pPr marL="0" marR="0" lvl="3"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4pPr>
            <a:lvl5pPr marL="0" marR="0" lvl="4"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27" name="Shape 27"/>
          <p:cNvSpPr txBox="1">
            <a:spLocks noGrp="1"/>
          </p:cNvSpPr>
          <p:nvPr>
            <p:ph type="body" idx="2"/>
          </p:nvPr>
        </p:nvSpPr>
        <p:spPr>
          <a:xfrm>
            <a:off x="4645025" y="1535112"/>
            <a:ext cx="4041774" cy="639763"/>
          </a:xfrm>
          <a:prstGeom prst="rect">
            <a:avLst/>
          </a:prstGeom>
          <a:noFill/>
          <a:ln>
            <a:noFill/>
          </a:ln>
        </p:spPr>
        <p:txBody>
          <a:bodyPr lIns="91425" tIns="91425" rIns="91425" bIns="91425" anchor="b" anchorCtr="0"/>
          <a:lstStyle>
            <a:lvl1pPr marL="758951" marR="0" lvl="0" indent="-55575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1pPr>
            <a:lvl2pPr marL="783771" marR="0" lvl="1" indent="-12337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2pPr>
            <a:lvl3pPr marL="1219200" marR="0" lvl="2" indent="-10160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3pPr>
            <a:lvl4pPr marL="1737360" marR="0" lvl="3"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4pPr>
            <a:lvl5pPr marL="2194560" marR="0" lvl="4"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28" name="Shape 28"/>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0980"/>
          </a:schemeClr>
        </a:solidFill>
        <a:effectLst/>
      </p:bgPr>
    </p:bg>
    <p:spTree>
      <p:nvGrpSpPr>
        <p:cNvPr id="1" name="Shape 5"/>
        <p:cNvGrpSpPr/>
        <p:nvPr/>
      </p:nvGrpSpPr>
      <p:grpSpPr>
        <a:xfrm>
          <a:off x="0" y="0"/>
          <a:ext cx="0" cy="0"/>
          <a:chOff x="0" y="0"/>
          <a:chExt cx="0" cy="0"/>
        </a:xfrm>
      </p:grpSpPr>
      <p:sp>
        <p:nvSpPr>
          <p:cNvPr id="6" name="Shape 6"/>
          <p:cNvSpPr/>
          <p:nvPr/>
        </p:nvSpPr>
        <p:spPr>
          <a:xfrm>
            <a:off x="0" y="6477000"/>
            <a:ext cx="9144000" cy="381000"/>
          </a:xfrm>
          <a:prstGeom prst="rect">
            <a:avLst/>
          </a:prstGeom>
          <a:gradFill>
            <a:gsLst>
              <a:gs pos="0">
                <a:srgbClr val="2E5E97"/>
              </a:gs>
              <a:gs pos="80000">
                <a:srgbClr val="3C7BC7"/>
              </a:gs>
              <a:gs pos="100000">
                <a:srgbClr val="3A7CCA"/>
              </a:gs>
            </a:gsLst>
            <a:lin ang="16200000" scaled="0"/>
          </a:gradFill>
          <a:ln>
            <a:noFill/>
          </a:ln>
          <a:effectLst>
            <a:outerShdw blurRad="38100" dist="23000" dir="5400000" rotWithShape="0">
              <a:srgbClr val="000000">
                <a:alpha val="34901"/>
              </a:srgbClr>
            </a:outerShdw>
          </a:effectLst>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Trebuchet MS"/>
              <a:buNone/>
            </a:pPr>
            <a:endParaRPr sz="1800" b="0" i="0" u="none" strike="noStrike" cap="none">
              <a:solidFill>
                <a:srgbClr val="000000"/>
              </a:solidFill>
              <a:latin typeface="Helvetica Neue"/>
              <a:ea typeface="Helvetica Neue"/>
              <a:cs typeface="Helvetica Neue"/>
              <a:sym typeface="Helvetica Neue"/>
            </a:endParaRPr>
          </a:p>
        </p:txBody>
      </p:sp>
      <p:sp>
        <p:nvSpPr>
          <p:cNvPr id="7" name="Shape 7"/>
          <p:cNvSpPr txBox="1">
            <a:spLocks noGrp="1"/>
          </p:cNvSpPr>
          <p:nvPr>
            <p:ph type="title"/>
          </p:nvPr>
        </p:nvSpPr>
        <p:spPr>
          <a:xfrm>
            <a:off x="457200" y="274637"/>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8" name="Shape 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758951" marR="0" lvl="0" indent="-55575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1pPr>
            <a:lvl2pPr marL="783771" marR="0" lvl="1" indent="-12337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2pPr>
            <a:lvl3pPr marL="1219200" marR="0" lvl="2" indent="-10160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3pPr>
            <a:lvl4pPr marL="1737360" marR="0" lvl="3"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4pPr>
            <a:lvl5pPr marL="2194560" marR="0" lvl="4"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9" name="Shape 9"/>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pt/slides/slide2.x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ppt/slides/slide36.xml" TargetMode="External"/><Relationship Id="rId3" Type="http://schemas.openxmlformats.org/officeDocument/2006/relationships/image" Target="../media/image3.jpeg"/><Relationship Id="rId7" Type="http://schemas.openxmlformats.org/officeDocument/2006/relationships/hyperlink" Target="http://ppt/slides/slide26.x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ppt/slides/slide22.xml" TargetMode="External"/><Relationship Id="rId5" Type="http://schemas.openxmlformats.org/officeDocument/2006/relationships/hyperlink" Target="http://ppt/slides/slide16.xml" TargetMode="External"/><Relationship Id="rId4" Type="http://schemas.openxmlformats.org/officeDocument/2006/relationships/hyperlink" Target="http://ppt/slides/slide3.x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ppt/slides/slide2.x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ppt/slides/slide2.x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ppt/slides/slide2.x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ppt/slides/slide2.x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0980"/>
          </a:schemeClr>
        </a:solidFill>
        <a:effectLst/>
      </p:bgPr>
    </p:bg>
    <p:spTree>
      <p:nvGrpSpPr>
        <p:cNvPr id="1" name="Shape 32"/>
        <p:cNvGrpSpPr/>
        <p:nvPr/>
      </p:nvGrpSpPr>
      <p:grpSpPr>
        <a:xfrm>
          <a:off x="0" y="0"/>
          <a:ext cx="0" cy="0"/>
          <a:chOff x="0" y="0"/>
          <a:chExt cx="0" cy="0"/>
        </a:xfrm>
      </p:grpSpPr>
      <p:pic>
        <p:nvPicPr>
          <p:cNvPr id="33" name="Shape 33"/>
          <p:cNvPicPr preferRelativeResize="0"/>
          <p:nvPr/>
        </p:nvPicPr>
        <p:blipFill rotWithShape="1">
          <a:blip r:embed="rId3" cstate="screen">
            <a:alphaModFix/>
            <a:extLst>
              <a:ext uri="{28A0092B-C50C-407E-A947-70E740481C1C}">
                <a14:useLocalDpi xmlns:a14="http://schemas.microsoft.com/office/drawing/2010/main"/>
              </a:ext>
            </a:extLst>
          </a:blip>
          <a:srcRect t="-1"/>
          <a:stretch/>
        </p:blipFill>
        <p:spPr>
          <a:xfrm>
            <a:off x="1377" y="0"/>
            <a:ext cx="9142624" cy="6486569"/>
          </a:xfrm>
          <a:prstGeom prst="rect">
            <a:avLst/>
          </a:prstGeom>
          <a:noFill/>
          <a:ln>
            <a:noFill/>
          </a:ln>
        </p:spPr>
      </p:pic>
      <p:sp>
        <p:nvSpPr>
          <p:cNvPr id="34" name="Shape 34"/>
          <p:cNvSpPr/>
          <p:nvPr/>
        </p:nvSpPr>
        <p:spPr>
          <a:xfrm>
            <a:off x="1377" y="4916912"/>
            <a:ext cx="9141245" cy="1569656"/>
          </a:xfrm>
          <a:prstGeom prst="rect">
            <a:avLst/>
          </a:prstGeom>
          <a:solidFill>
            <a:srgbClr val="DCE6F2">
              <a:alpha val="17647"/>
            </a:srgbClr>
          </a:solidFill>
          <a:ln>
            <a:noFill/>
          </a:ln>
        </p:spPr>
        <p:txBody>
          <a:bodyPr lIns="45700" tIns="45700" rIns="45700"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n-US" sz="3200" b="0" i="0" u="none" strike="noStrike" cap="none">
                <a:solidFill>
                  <a:srgbClr val="FFFFFF"/>
                </a:solidFill>
                <a:latin typeface="Trebuchet MS"/>
                <a:ea typeface="Trebuchet MS"/>
                <a:cs typeface="Trebuchet MS"/>
                <a:sym typeface="Trebuchet MS"/>
              </a:rPr>
              <a:t>Chapter 6:</a:t>
            </a:r>
          </a:p>
          <a:p>
            <a:pPr marL="0" marR="0" lvl="0" indent="0" algn="r" rtl="0">
              <a:lnSpc>
                <a:spcPct val="100000"/>
              </a:lnSpc>
              <a:spcBef>
                <a:spcPts val="0"/>
              </a:spcBef>
              <a:spcAft>
                <a:spcPts val="0"/>
              </a:spcAft>
              <a:buClr>
                <a:srgbClr val="FFFFFF"/>
              </a:buClr>
              <a:buSzPct val="25000"/>
              <a:buFont typeface="Trebuchet MS"/>
              <a:buNone/>
            </a:pPr>
            <a:r>
              <a:rPr lang="en-US" sz="3200" b="0" i="0" u="none" strike="noStrike" cap="none">
                <a:solidFill>
                  <a:srgbClr val="FFFFFF"/>
                </a:solidFill>
                <a:latin typeface="Trebuchet MS"/>
                <a:ea typeface="Trebuchet MS"/>
                <a:cs typeface="Trebuchet MS"/>
                <a:sym typeface="Trebuchet MS"/>
              </a:rPr>
              <a:t>State of Israel</a:t>
            </a:r>
          </a:p>
          <a:p>
            <a:pPr marL="0" marR="0" lvl="0" indent="0" algn="r" rtl="0">
              <a:lnSpc>
                <a:spcPct val="100000"/>
              </a:lnSpc>
              <a:spcBef>
                <a:spcPts val="0"/>
              </a:spcBef>
              <a:spcAft>
                <a:spcPts val="0"/>
              </a:spcAft>
              <a:buClr>
                <a:srgbClr val="FFFFFF"/>
              </a:buClr>
              <a:buSzPct val="25000"/>
              <a:buFont typeface="Trebuchet MS"/>
              <a:buNone/>
            </a:pPr>
            <a:r>
              <a:rPr lang="en-US" sz="3200" b="0" i="0" u="none" strike="noStrike" cap="none">
                <a:solidFill>
                  <a:srgbClr val="FFFFFF"/>
                </a:solidFill>
                <a:latin typeface="Trebuchet MS"/>
                <a:ea typeface="Trebuchet MS"/>
                <a:cs typeface="Trebuchet MS"/>
                <a:sym typeface="Trebuchet MS"/>
              </a:rPr>
              <a:t>STUDY PRESENTATION</a:t>
            </a:r>
          </a:p>
        </p:txBody>
      </p:sp>
      <p:sp>
        <p:nvSpPr>
          <p:cNvPr id="35" name="Shape 35"/>
          <p:cNvSpPr/>
          <p:nvPr/>
        </p:nvSpPr>
        <p:spPr>
          <a:xfrm>
            <a:off x="7543800" y="6545789"/>
            <a:ext cx="1600199" cy="226983"/>
          </a:xfrm>
          <a:prstGeom prst="rect">
            <a:avLst/>
          </a:prstGeom>
          <a:noFill/>
          <a:ln>
            <a:noFill/>
          </a:ln>
        </p:spPr>
        <p:txBody>
          <a:bodyPr lIns="45700" tIns="45700" rIns="45700"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n-US" sz="1000" b="0" i="0" u="none" strike="noStrike" cap="none">
                <a:solidFill>
                  <a:srgbClr val="FFFFFF"/>
                </a:solidFill>
                <a:latin typeface="Arial"/>
                <a:ea typeface="Arial"/>
                <a:cs typeface="Arial"/>
                <a:sym typeface="Arial"/>
              </a:rPr>
              <a:t>© 2020 </a:t>
            </a:r>
            <a:r>
              <a:rPr lang="en-US" sz="1000" b="0" i="0" u="none" strike="noStrike" cap="none" dirty="0">
                <a:solidFill>
                  <a:srgbClr val="FFFFFF"/>
                </a:solidFill>
                <a:latin typeface="Arial"/>
                <a:ea typeface="Arial"/>
                <a:cs typeface="Arial"/>
                <a:sym typeface="Arial"/>
              </a:rPr>
              <a:t>Clairmont Press</a:t>
            </a:r>
          </a:p>
        </p:txBody>
      </p:sp>
      <p:pic>
        <p:nvPicPr>
          <p:cNvPr id="36" name="Shape 36"/>
          <p:cNvPicPr preferRelativeResize="0"/>
          <p:nvPr/>
        </p:nvPicPr>
        <p:blipFill rotWithShape="1">
          <a:blip r:embed="rId4">
            <a:alphaModFix/>
          </a:blip>
          <a:srcRect/>
          <a:stretch/>
        </p:blipFill>
        <p:spPr>
          <a:xfrm>
            <a:off x="236305" y="381141"/>
            <a:ext cx="5476125" cy="14048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0" y="6611"/>
            <a:ext cx="9144000" cy="926643"/>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The Dead Sea</a:t>
            </a:r>
          </a:p>
        </p:txBody>
      </p:sp>
      <p:sp>
        <p:nvSpPr>
          <p:cNvPr id="100" name="Shape 100"/>
          <p:cNvSpPr txBox="1">
            <a:spLocks noGrp="1"/>
          </p:cNvSpPr>
          <p:nvPr>
            <p:ph type="body" idx="1"/>
          </p:nvPr>
        </p:nvSpPr>
        <p:spPr>
          <a:xfrm>
            <a:off x="457200" y="933254"/>
            <a:ext cx="8229600" cy="5544659"/>
          </a:xfrm>
          <a:prstGeom prst="rect">
            <a:avLst/>
          </a:prstGeom>
          <a:noFill/>
          <a:ln>
            <a:noFill/>
          </a:ln>
        </p:spPr>
        <p:txBody>
          <a:bodyPr lIns="45700" tIns="45700" rIns="45700" bIns="45700" anchor="t" anchorCtr="0">
            <a:noAutofit/>
          </a:bodyPr>
          <a:lstStyle/>
          <a:p>
            <a:pPr marL="690645" marR="0" lvl="0" indent="-684295" algn="l" rtl="0">
              <a:lnSpc>
                <a:spcPct val="80000"/>
              </a:lnSpc>
              <a:spcBef>
                <a:spcPts val="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The Dead Sea is a body of water so salty that no fish or aquatic plants can live in it.</a:t>
            </a:r>
          </a:p>
          <a:p>
            <a:pPr marL="1150894" marR="0" lvl="2" indent="-687344" algn="l" rtl="0">
              <a:lnSpc>
                <a:spcPct val="8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The Dead Sea is also the lowest place on the surface of the Earth and the lowest body of water on Earth.</a:t>
            </a:r>
          </a:p>
          <a:p>
            <a:pPr marL="1150894" marR="0" lvl="2" indent="-687344" algn="l" rtl="0">
              <a:lnSpc>
                <a:spcPct val="8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The sea lies between Israel, Jordan, and the West Bank.</a:t>
            </a:r>
          </a:p>
          <a:p>
            <a:pPr marL="690645" marR="0" lvl="0" indent="-684295" algn="l" rtl="0">
              <a:lnSpc>
                <a:spcPct val="80000"/>
              </a:lnSpc>
              <a:spcBef>
                <a:spcPts val="6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The high level of salt in the water makes people more buoyant than normal, so tourists flock here to float on the water or to soak in the mineral baths.</a:t>
            </a:r>
          </a:p>
          <a:p>
            <a:pPr marL="690645" marR="0" lvl="0" indent="-684295" algn="l" rtl="0">
              <a:lnSpc>
                <a:spcPct val="80000"/>
              </a:lnSpc>
              <a:spcBef>
                <a:spcPts val="6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The Jordan River is the main source of water for the Dead Sea.</a:t>
            </a:r>
          </a:p>
          <a:p>
            <a:pPr marL="1150894" marR="0" lvl="2" indent="-687344" algn="l" rtl="0">
              <a:lnSpc>
                <a:spcPct val="8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Beginning in the 1960s, farmers began using water in the Jordan River for irrigation, which, over time, has dropped the water level in the Dead Sea.</a:t>
            </a:r>
          </a:p>
          <a:p>
            <a:pPr marL="1150894" marR="0" lvl="2" indent="-687344" algn="l" rtl="0">
              <a:lnSpc>
                <a:spcPct val="8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To solve this problem, Israel and Jordan plan to make a canal from the Red Sea to the Dead Sea, but many are worried this would cause more problems.</a:t>
            </a:r>
          </a:p>
        </p:txBody>
      </p:sp>
      <p:sp>
        <p:nvSpPr>
          <p:cNvPr id="101" name="Shape 101"/>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10</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p:tgtEl>
                                          <p:spTgt spid="100">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00">
                                            <p:txEl>
                                              <p:pRg st="1" end="1"/>
                                            </p:txEl>
                                          </p:spTgt>
                                        </p:tgtEl>
                                        <p:attrNameLst>
                                          <p:attrName>style.visibility</p:attrName>
                                        </p:attrNameLst>
                                      </p:cBhvr>
                                      <p:to>
                                        <p:strVal val="visible"/>
                                      </p:to>
                                    </p:set>
                                    <p:anim calcmode="lin" valueType="num">
                                      <p:cBhvr additive="base">
                                        <p:cTn id="10" dur="500"/>
                                        <p:tgtEl>
                                          <p:spTgt spid="100">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00">
                                            <p:txEl>
                                              <p:pRg st="2" end="2"/>
                                            </p:txEl>
                                          </p:spTgt>
                                        </p:tgtEl>
                                        <p:attrNameLst>
                                          <p:attrName>style.visibility</p:attrName>
                                        </p:attrNameLst>
                                      </p:cBhvr>
                                      <p:to>
                                        <p:strVal val="visible"/>
                                      </p:to>
                                    </p:set>
                                    <p:anim calcmode="lin" valueType="num">
                                      <p:cBhvr additive="base">
                                        <p:cTn id="13" dur="500"/>
                                        <p:tgtEl>
                                          <p:spTgt spid="100">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00">
                                            <p:txEl>
                                              <p:pRg st="3" end="3"/>
                                            </p:txEl>
                                          </p:spTgt>
                                        </p:tgtEl>
                                        <p:attrNameLst>
                                          <p:attrName>style.visibility</p:attrName>
                                        </p:attrNameLst>
                                      </p:cBhvr>
                                      <p:to>
                                        <p:strVal val="visible"/>
                                      </p:to>
                                    </p:set>
                                    <p:anim calcmode="lin" valueType="num">
                                      <p:cBhvr additive="base">
                                        <p:cTn id="16" dur="500"/>
                                        <p:tgtEl>
                                          <p:spTgt spid="100">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00">
                                            <p:txEl>
                                              <p:pRg st="4" end="4"/>
                                            </p:txEl>
                                          </p:spTgt>
                                        </p:tgtEl>
                                        <p:attrNameLst>
                                          <p:attrName>style.visibility</p:attrName>
                                        </p:attrNameLst>
                                      </p:cBhvr>
                                      <p:to>
                                        <p:strVal val="visible"/>
                                      </p:to>
                                    </p:set>
                                    <p:anim calcmode="lin" valueType="num">
                                      <p:cBhvr additive="base">
                                        <p:cTn id="19" dur="500"/>
                                        <p:tgtEl>
                                          <p:spTgt spid="100">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100">
                                            <p:txEl>
                                              <p:pRg st="5" end="5"/>
                                            </p:txEl>
                                          </p:spTgt>
                                        </p:tgtEl>
                                        <p:attrNameLst>
                                          <p:attrName>style.visibility</p:attrName>
                                        </p:attrNameLst>
                                      </p:cBhvr>
                                      <p:to>
                                        <p:strVal val="visible"/>
                                      </p:to>
                                    </p:set>
                                    <p:anim calcmode="lin" valueType="num">
                                      <p:cBhvr additive="base">
                                        <p:cTn id="22" dur="500"/>
                                        <p:tgtEl>
                                          <p:spTgt spid="100">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100">
                                            <p:txEl>
                                              <p:pRg st="6" end="6"/>
                                            </p:txEl>
                                          </p:spTgt>
                                        </p:tgtEl>
                                        <p:attrNameLst>
                                          <p:attrName>style.visibility</p:attrName>
                                        </p:attrNameLst>
                                      </p:cBhvr>
                                      <p:to>
                                        <p:strVal val="visible"/>
                                      </p:to>
                                    </p:set>
                                    <p:anim calcmode="lin" valueType="num">
                                      <p:cBhvr additive="base">
                                        <p:cTn id="25" dur="500"/>
                                        <p:tgtEl>
                                          <p:spTgt spid="100">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0"/>
            <a:ext cx="8229600" cy="1042735"/>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Climate of Israel</a:t>
            </a:r>
          </a:p>
        </p:txBody>
      </p:sp>
      <p:sp>
        <p:nvSpPr>
          <p:cNvPr id="107" name="Shape 107"/>
          <p:cNvSpPr txBox="1">
            <a:spLocks noGrp="1"/>
          </p:cNvSpPr>
          <p:nvPr>
            <p:ph type="body" idx="1"/>
          </p:nvPr>
        </p:nvSpPr>
        <p:spPr>
          <a:xfrm>
            <a:off x="457200" y="1042734"/>
            <a:ext cx="8229600" cy="5485381"/>
          </a:xfrm>
          <a:prstGeom prst="rect">
            <a:avLst/>
          </a:prstGeom>
          <a:noFill/>
          <a:ln>
            <a:noFill/>
          </a:ln>
        </p:spPr>
        <p:txBody>
          <a:bodyPr lIns="45700" tIns="45700" rIns="45700" bIns="45700" anchor="t" anchorCtr="0">
            <a:noAutofit/>
          </a:bodyPr>
          <a:lstStyle/>
          <a:p>
            <a:pPr marL="690645" marR="0" lvl="0" indent="-690645" algn="l" rtl="0">
              <a:lnSpc>
                <a:spcPct val="80000"/>
              </a:lnSpc>
              <a:spcBef>
                <a:spcPts val="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The climate can vary from temperate to tropical.</a:t>
            </a:r>
          </a:p>
          <a:p>
            <a:pPr marL="690645" marR="0" lvl="0" indent="-690645" algn="l" rtl="0">
              <a:lnSpc>
                <a:spcPct val="80000"/>
              </a:lnSpc>
              <a:spcBef>
                <a:spcPts val="60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There are only two main seasons: a cold, rainy period in winter and spring, and a hot, dry period in summer and fall.</a:t>
            </a:r>
          </a:p>
          <a:p>
            <a:pPr marL="690645" marR="0" lvl="0" indent="-690645" algn="l" rtl="0">
              <a:lnSpc>
                <a:spcPct val="80000"/>
              </a:lnSpc>
              <a:spcBef>
                <a:spcPts val="60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The </a:t>
            </a:r>
            <a:r>
              <a:rPr lang="en-US" sz="2912" b="1" i="0" u="none" strike="noStrike" cap="none">
                <a:solidFill>
                  <a:srgbClr val="000000"/>
                </a:solidFill>
                <a:latin typeface="Trebuchet MS"/>
                <a:ea typeface="Trebuchet MS"/>
                <a:cs typeface="Trebuchet MS"/>
                <a:sym typeface="Trebuchet MS"/>
              </a:rPr>
              <a:t>Mediterranean climate </a:t>
            </a:r>
            <a:r>
              <a:rPr lang="en-US" sz="2912" b="0" i="0" u="none" strike="noStrike" cap="none">
                <a:solidFill>
                  <a:srgbClr val="000000"/>
                </a:solidFill>
                <a:latin typeface="Trebuchet MS"/>
                <a:ea typeface="Trebuchet MS"/>
                <a:cs typeface="Trebuchet MS"/>
                <a:sym typeface="Trebuchet MS"/>
              </a:rPr>
              <a:t>zone is the largest in the country, which means hot, dry summers and mild to cool, dry winters.</a:t>
            </a:r>
          </a:p>
          <a:p>
            <a:pPr marL="690645" marR="0" lvl="0" indent="-690645" algn="l" rtl="0">
              <a:lnSpc>
                <a:spcPct val="80000"/>
              </a:lnSpc>
              <a:spcBef>
                <a:spcPts val="60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The southern and eastern part of the country have a desert climate.</a:t>
            </a:r>
          </a:p>
          <a:p>
            <a:pPr marL="1150894" marR="0" lvl="2" indent="-693694" algn="l" rtl="0">
              <a:lnSpc>
                <a:spcPct val="80000"/>
              </a:lnSpc>
              <a:spcBef>
                <a:spcPts val="600"/>
              </a:spcBef>
              <a:spcAft>
                <a:spcPts val="0"/>
              </a:spcAft>
              <a:buClr>
                <a:srgbClr val="000000"/>
              </a:buClr>
              <a:buSzPct val="100413"/>
              <a:buFont typeface="Arial"/>
              <a:buChar char="•"/>
            </a:pPr>
            <a:r>
              <a:rPr lang="en-US" sz="2912" b="0" i="0" u="none" strike="noStrike" cap="none">
                <a:solidFill>
                  <a:srgbClr val="000000"/>
                </a:solidFill>
                <a:latin typeface="Trebuchet MS"/>
                <a:ea typeface="Trebuchet MS"/>
                <a:cs typeface="Trebuchet MS"/>
                <a:sym typeface="Trebuchet MS"/>
              </a:rPr>
              <a:t>This area can get up to 120°F in the summer and can receive less than two inches of rain a year.</a:t>
            </a:r>
          </a:p>
        </p:txBody>
      </p:sp>
      <p:sp>
        <p:nvSpPr>
          <p:cNvPr id="108" name="Shape 108"/>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11</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 calcmode="lin" valueType="num">
                                      <p:cBhvr additive="base">
                                        <p:cTn id="7" dur="500"/>
                                        <p:tgtEl>
                                          <p:spTgt spid="107">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07">
                                            <p:txEl>
                                              <p:pRg st="1" end="1"/>
                                            </p:txEl>
                                          </p:spTgt>
                                        </p:tgtEl>
                                        <p:attrNameLst>
                                          <p:attrName>style.visibility</p:attrName>
                                        </p:attrNameLst>
                                      </p:cBhvr>
                                      <p:to>
                                        <p:strVal val="visible"/>
                                      </p:to>
                                    </p:set>
                                    <p:anim calcmode="lin" valueType="num">
                                      <p:cBhvr additive="base">
                                        <p:cTn id="10" dur="500"/>
                                        <p:tgtEl>
                                          <p:spTgt spid="107">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07">
                                            <p:txEl>
                                              <p:pRg st="2" end="2"/>
                                            </p:txEl>
                                          </p:spTgt>
                                        </p:tgtEl>
                                        <p:attrNameLst>
                                          <p:attrName>style.visibility</p:attrName>
                                        </p:attrNameLst>
                                      </p:cBhvr>
                                      <p:to>
                                        <p:strVal val="visible"/>
                                      </p:to>
                                    </p:set>
                                    <p:anim calcmode="lin" valueType="num">
                                      <p:cBhvr additive="base">
                                        <p:cTn id="13" dur="500"/>
                                        <p:tgtEl>
                                          <p:spTgt spid="107">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07">
                                            <p:txEl>
                                              <p:pRg st="3" end="3"/>
                                            </p:txEl>
                                          </p:spTgt>
                                        </p:tgtEl>
                                        <p:attrNameLst>
                                          <p:attrName>style.visibility</p:attrName>
                                        </p:attrNameLst>
                                      </p:cBhvr>
                                      <p:to>
                                        <p:strVal val="visible"/>
                                      </p:to>
                                    </p:set>
                                    <p:anim calcmode="lin" valueType="num">
                                      <p:cBhvr additive="base">
                                        <p:cTn id="16" dur="500"/>
                                        <p:tgtEl>
                                          <p:spTgt spid="107">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07">
                                            <p:txEl>
                                              <p:pRg st="4" end="4"/>
                                            </p:txEl>
                                          </p:spTgt>
                                        </p:tgtEl>
                                        <p:attrNameLst>
                                          <p:attrName>style.visibility</p:attrName>
                                        </p:attrNameLst>
                                      </p:cBhvr>
                                      <p:to>
                                        <p:strVal val="visible"/>
                                      </p:to>
                                    </p:set>
                                    <p:anim calcmode="lin" valueType="num">
                                      <p:cBhvr additive="base">
                                        <p:cTn id="19" dur="500"/>
                                        <p:tgtEl>
                                          <p:spTgt spid="107">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0" y="0"/>
            <a:ext cx="9144000" cy="114300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Natural Resources of Israel</a:t>
            </a:r>
          </a:p>
        </p:txBody>
      </p:sp>
      <p:sp>
        <p:nvSpPr>
          <p:cNvPr id="114" name="Shape 114"/>
          <p:cNvSpPr txBox="1">
            <a:spLocks noGrp="1"/>
          </p:cNvSpPr>
          <p:nvPr>
            <p:ph type="body" idx="1"/>
          </p:nvPr>
        </p:nvSpPr>
        <p:spPr>
          <a:xfrm>
            <a:off x="457200" y="1256426"/>
            <a:ext cx="8229600" cy="5171805"/>
          </a:xfrm>
          <a:prstGeom prst="rect">
            <a:avLst/>
          </a:prstGeom>
          <a:noFill/>
          <a:ln>
            <a:noFill/>
          </a:ln>
        </p:spPr>
        <p:txBody>
          <a:bodyPr lIns="45700" tIns="45700" rIns="45700" bIns="45700" anchor="t" anchorCtr="0">
            <a:noAutofit/>
          </a:bodyPr>
          <a:lstStyle/>
          <a:p>
            <a:pPr marL="667877" marR="0" lvl="0" indent="-667877" algn="l" rtl="0">
              <a:lnSpc>
                <a:spcPct val="80000"/>
              </a:lnSpc>
              <a:spcBef>
                <a:spcPts val="0"/>
              </a:spcBef>
              <a:spcAft>
                <a:spcPts val="0"/>
              </a:spcAft>
              <a:buClr>
                <a:srgbClr val="000000"/>
              </a:buClr>
              <a:buSzPct val="100000"/>
              <a:buFont typeface="Noto Sans Symbols"/>
              <a:buChar char="●"/>
            </a:pPr>
            <a:r>
              <a:rPr lang="en-US" sz="3300" b="0" i="0" u="none" strike="noStrike" cap="none">
                <a:solidFill>
                  <a:srgbClr val="000000"/>
                </a:solidFill>
                <a:latin typeface="Trebuchet MS"/>
                <a:ea typeface="Trebuchet MS"/>
                <a:cs typeface="Trebuchet MS"/>
                <a:sym typeface="Trebuchet MS"/>
              </a:rPr>
              <a:t>Israel has very few natural resources.</a:t>
            </a:r>
          </a:p>
          <a:p>
            <a:pPr marL="1128126" marR="0" lvl="2" indent="-670926" algn="l" rtl="0">
              <a:lnSpc>
                <a:spcPct val="80000"/>
              </a:lnSpc>
              <a:spcBef>
                <a:spcPts val="600"/>
              </a:spcBef>
              <a:spcAft>
                <a:spcPts val="0"/>
              </a:spcAft>
              <a:buClr>
                <a:srgbClr val="000000"/>
              </a:buClr>
              <a:buSzPct val="100000"/>
              <a:buFont typeface="Arial"/>
              <a:buChar char="•"/>
            </a:pPr>
            <a:r>
              <a:rPr lang="en-US" sz="3300" b="0" i="0" u="none" strike="noStrike" cap="none">
                <a:solidFill>
                  <a:srgbClr val="000000"/>
                </a:solidFill>
                <a:latin typeface="Trebuchet MS"/>
                <a:ea typeface="Trebuchet MS"/>
                <a:cs typeface="Trebuchet MS"/>
                <a:sym typeface="Trebuchet MS"/>
              </a:rPr>
              <a:t>It has timber, potash, copper ore, natural gas, phosphate rock, magnesium bromide, clays, and sand.</a:t>
            </a:r>
          </a:p>
          <a:p>
            <a:pPr marL="667876" marR="0" lvl="0" indent="-667876" algn="l" rtl="0">
              <a:lnSpc>
                <a:spcPct val="80000"/>
              </a:lnSpc>
              <a:spcBef>
                <a:spcPts val="600"/>
              </a:spcBef>
              <a:spcAft>
                <a:spcPts val="0"/>
              </a:spcAft>
              <a:buClr>
                <a:srgbClr val="000000"/>
              </a:buClr>
              <a:buSzPct val="100000"/>
              <a:buFont typeface="Noto Sans Symbols"/>
              <a:buChar char="●"/>
            </a:pPr>
            <a:r>
              <a:rPr lang="en-US" sz="3300" b="0" i="0" u="none" strike="noStrike" cap="none">
                <a:solidFill>
                  <a:srgbClr val="000000"/>
                </a:solidFill>
                <a:latin typeface="Trebuchet MS"/>
                <a:ea typeface="Trebuchet MS"/>
                <a:cs typeface="Trebuchet MS"/>
                <a:sym typeface="Trebuchet MS"/>
              </a:rPr>
              <a:t>Arable land, land that can be used for agriculture, is very valuable and makes up 24% of Israel’s </a:t>
            </a:r>
            <a:r>
              <a:rPr lang="en-US" sz="3300"/>
              <a:t>area</a:t>
            </a:r>
            <a:r>
              <a:rPr lang="en-US" sz="3300" b="0" i="0" u="none" strike="noStrike" cap="none">
                <a:solidFill>
                  <a:srgbClr val="000000"/>
                </a:solidFill>
                <a:latin typeface="Trebuchet MS"/>
                <a:ea typeface="Trebuchet MS"/>
                <a:cs typeface="Trebuchet MS"/>
                <a:sym typeface="Trebuchet MS"/>
              </a:rPr>
              <a:t>.</a:t>
            </a:r>
          </a:p>
          <a:p>
            <a:pPr marL="667877" marR="0" lvl="0" indent="-667877" algn="l" rtl="0">
              <a:lnSpc>
                <a:spcPct val="80000"/>
              </a:lnSpc>
              <a:spcBef>
                <a:spcPts val="600"/>
              </a:spcBef>
              <a:spcAft>
                <a:spcPts val="0"/>
              </a:spcAft>
              <a:buClr>
                <a:srgbClr val="000000"/>
              </a:buClr>
              <a:buSzPct val="100000"/>
              <a:buFont typeface="Noto Sans Symbols"/>
              <a:buChar char="●"/>
            </a:pPr>
            <a:r>
              <a:rPr lang="en-US" sz="3300" b="0" i="0" u="none" strike="noStrike" cap="none">
                <a:solidFill>
                  <a:srgbClr val="000000"/>
                </a:solidFill>
                <a:latin typeface="Trebuchet MS"/>
                <a:ea typeface="Trebuchet MS"/>
                <a:cs typeface="Trebuchet MS"/>
                <a:sym typeface="Trebuchet MS"/>
              </a:rPr>
              <a:t>Natural gas discoveries have been found in the Mediterranean, but extracting these resources has had some delays.</a:t>
            </a:r>
          </a:p>
        </p:txBody>
      </p:sp>
      <p:sp>
        <p:nvSpPr>
          <p:cNvPr id="115" name="Shape 115"/>
          <p:cNvSpPr txBox="1">
            <a:spLocks noGrp="1"/>
          </p:cNvSpPr>
          <p:nvPr>
            <p:ph type="sldNum" idx="12"/>
          </p:nvPr>
        </p:nvSpPr>
        <p:spPr>
          <a:xfrm>
            <a:off x="8526702" y="6528117"/>
            <a:ext cx="31249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12</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0" y="-814"/>
            <a:ext cx="9144000" cy="958903"/>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100" b="1" i="0" u="none" strike="noStrike" cap="none">
                <a:solidFill>
                  <a:srgbClr val="000000"/>
                </a:solidFill>
                <a:latin typeface="Trebuchet MS"/>
                <a:ea typeface="Trebuchet MS"/>
                <a:cs typeface="Trebuchet MS"/>
                <a:sym typeface="Trebuchet MS"/>
              </a:rPr>
              <a:t>Environmental Issues in </a:t>
            </a:r>
            <a:r>
              <a:rPr lang="en-US" sz="4100"/>
              <a:t>Israel</a:t>
            </a:r>
          </a:p>
        </p:txBody>
      </p:sp>
      <p:sp>
        <p:nvSpPr>
          <p:cNvPr id="121" name="Shape 121"/>
          <p:cNvSpPr txBox="1">
            <a:spLocks noGrp="1"/>
          </p:cNvSpPr>
          <p:nvPr>
            <p:ph type="body" idx="1"/>
          </p:nvPr>
        </p:nvSpPr>
        <p:spPr>
          <a:xfrm>
            <a:off x="457200" y="958088"/>
            <a:ext cx="8229600" cy="4234398"/>
          </a:xfrm>
          <a:prstGeom prst="rect">
            <a:avLst/>
          </a:prstGeom>
          <a:noFill/>
          <a:ln>
            <a:noFill/>
          </a:ln>
        </p:spPr>
        <p:txBody>
          <a:bodyPr lIns="45700" tIns="45700" rIns="45700" bIns="45700" anchor="t" anchorCtr="0">
            <a:noAutofit/>
          </a:bodyPr>
          <a:lstStyle/>
          <a:p>
            <a:pPr marL="705824" marR="0" lvl="0" indent="-667724" algn="l" rtl="0">
              <a:lnSpc>
                <a:spcPct val="80000"/>
              </a:lnSpc>
              <a:spcBef>
                <a:spcPts val="0"/>
              </a:spcBef>
              <a:spcAft>
                <a:spcPts val="0"/>
              </a:spcAft>
              <a:buClr>
                <a:srgbClr val="000000"/>
              </a:buClr>
              <a:buSzPct val="100000"/>
              <a:buFont typeface="Noto Sans Symbols"/>
              <a:buChar char="●"/>
            </a:pPr>
            <a:r>
              <a:rPr lang="en-US" sz="2800" b="0" i="0" u="none" strike="noStrike" cap="none" dirty="0">
                <a:solidFill>
                  <a:srgbClr val="000000"/>
                </a:solidFill>
                <a:latin typeface="Trebuchet MS"/>
                <a:ea typeface="Trebuchet MS"/>
                <a:cs typeface="Trebuchet MS"/>
                <a:sym typeface="Trebuchet MS"/>
              </a:rPr>
              <a:t>Israel is working to be very environmentally friendly, </a:t>
            </a:r>
            <a:r>
              <a:rPr lang="en-US" sz="2800" dirty="0"/>
              <a:t>mainly because </a:t>
            </a:r>
            <a:r>
              <a:rPr lang="en-US" sz="2800" b="0" i="0" u="none" strike="noStrike" cap="none" dirty="0">
                <a:solidFill>
                  <a:srgbClr val="000000"/>
                </a:solidFill>
                <a:latin typeface="Trebuchet MS"/>
                <a:ea typeface="Trebuchet MS"/>
                <a:cs typeface="Trebuchet MS"/>
                <a:sym typeface="Trebuchet MS"/>
              </a:rPr>
              <a:t>it properly disposes of 85% of its solid waste.</a:t>
            </a:r>
          </a:p>
          <a:p>
            <a:pPr marL="705824" marR="0" lvl="0" indent="-667724" algn="l" rtl="0">
              <a:lnSpc>
                <a:spcPct val="80000"/>
              </a:lnSpc>
              <a:spcBef>
                <a:spcPts val="600"/>
              </a:spcBef>
              <a:spcAft>
                <a:spcPts val="0"/>
              </a:spcAft>
              <a:buClr>
                <a:srgbClr val="000000"/>
              </a:buClr>
              <a:buSzPct val="100000"/>
              <a:buFont typeface="Noto Sans Symbols"/>
              <a:buChar char="●"/>
            </a:pPr>
            <a:r>
              <a:rPr lang="en-US" sz="2800" b="0" i="0" u="none" strike="noStrike" cap="none" dirty="0">
                <a:solidFill>
                  <a:srgbClr val="000000"/>
                </a:solidFill>
                <a:latin typeface="Trebuchet MS"/>
                <a:ea typeface="Trebuchet MS"/>
                <a:cs typeface="Trebuchet MS"/>
                <a:sym typeface="Trebuchet MS"/>
              </a:rPr>
              <a:t>However, major cities and industrial cities face pollution from industry and car emissions, which can create many health issues such as respiratory problems.</a:t>
            </a:r>
          </a:p>
          <a:p>
            <a:pPr marL="705824" marR="0" lvl="0" indent="-667724" algn="l" rtl="0">
              <a:lnSpc>
                <a:spcPct val="80000"/>
              </a:lnSpc>
              <a:spcBef>
                <a:spcPts val="600"/>
              </a:spcBef>
              <a:spcAft>
                <a:spcPts val="0"/>
              </a:spcAft>
              <a:buClr>
                <a:srgbClr val="000000"/>
              </a:buClr>
              <a:buSzPct val="100000"/>
              <a:buFont typeface="Noto Sans Symbols"/>
              <a:buChar char="●"/>
            </a:pPr>
            <a:r>
              <a:rPr lang="en-US" sz="2800" b="0" i="0" u="none" strike="noStrike" cap="none" dirty="0">
                <a:solidFill>
                  <a:srgbClr val="000000"/>
                </a:solidFill>
                <a:latin typeface="Trebuchet MS"/>
                <a:ea typeface="Trebuchet MS"/>
                <a:cs typeface="Trebuchet MS"/>
                <a:sym typeface="Trebuchet MS"/>
              </a:rPr>
              <a:t>Water pollution also plagues the country, with chemically-polluted and bacteria-infested rivers.</a:t>
            </a:r>
          </a:p>
          <a:p>
            <a:pPr marL="1166073" marR="0" lvl="2" indent="-670773" algn="l" rtl="0">
              <a:lnSpc>
                <a:spcPct val="80000"/>
              </a:lnSpc>
              <a:spcBef>
                <a:spcPts val="600"/>
              </a:spcBef>
              <a:spcAft>
                <a:spcPts val="0"/>
              </a:spcAft>
              <a:buClr>
                <a:srgbClr val="000000"/>
              </a:buClr>
              <a:buSzPct val="100000"/>
              <a:buFont typeface="Arial"/>
              <a:buChar char="•"/>
            </a:pPr>
            <a:r>
              <a:rPr lang="en-US" sz="2800" b="0" i="0" u="none" strike="noStrike" cap="none" dirty="0">
                <a:solidFill>
                  <a:srgbClr val="000000"/>
                </a:solidFill>
                <a:latin typeface="Trebuchet MS"/>
                <a:ea typeface="Trebuchet MS"/>
                <a:cs typeface="Trebuchet MS"/>
                <a:sym typeface="Trebuchet MS"/>
              </a:rPr>
              <a:t>Water-treatment facilities provide citizens with clean drinking water. </a:t>
            </a:r>
          </a:p>
          <a:p>
            <a:pPr marL="705824" marR="0" lvl="0" indent="-667724" algn="l" rtl="0">
              <a:lnSpc>
                <a:spcPct val="80000"/>
              </a:lnSpc>
              <a:spcBef>
                <a:spcPts val="600"/>
              </a:spcBef>
              <a:spcAft>
                <a:spcPts val="0"/>
              </a:spcAft>
              <a:buClr>
                <a:srgbClr val="000000"/>
              </a:buClr>
              <a:buSzPct val="100000"/>
              <a:buFont typeface="Noto Sans Symbols"/>
              <a:buChar char="●"/>
            </a:pPr>
            <a:r>
              <a:rPr lang="en-US" sz="2800" b="0" i="0" u="none" strike="noStrike" cap="none" dirty="0">
                <a:solidFill>
                  <a:srgbClr val="000000"/>
                </a:solidFill>
                <a:latin typeface="Trebuchet MS"/>
                <a:ea typeface="Trebuchet MS"/>
                <a:cs typeface="Trebuchet MS"/>
                <a:sym typeface="Trebuchet MS"/>
              </a:rPr>
              <a:t>Excessive water usage for agriculture also has led to water shortages for citizens as well as shrinking water levels.</a:t>
            </a:r>
          </a:p>
        </p:txBody>
      </p:sp>
      <p:sp>
        <p:nvSpPr>
          <p:cNvPr id="122" name="Shape 122"/>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13</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0" y="-814"/>
            <a:ext cx="9144000" cy="958903"/>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Impact of Location</a:t>
            </a:r>
          </a:p>
        </p:txBody>
      </p:sp>
      <p:sp>
        <p:nvSpPr>
          <p:cNvPr id="128" name="Shape 128"/>
          <p:cNvSpPr txBox="1">
            <a:spLocks noGrp="1"/>
          </p:cNvSpPr>
          <p:nvPr>
            <p:ph type="body" idx="1"/>
          </p:nvPr>
        </p:nvSpPr>
        <p:spPr>
          <a:xfrm>
            <a:off x="457200" y="958088"/>
            <a:ext cx="8229600" cy="5570026"/>
          </a:xfrm>
          <a:prstGeom prst="rect">
            <a:avLst/>
          </a:prstGeom>
          <a:noFill/>
          <a:ln>
            <a:noFill/>
          </a:ln>
        </p:spPr>
        <p:txBody>
          <a:bodyPr lIns="45700" tIns="45700" rIns="45700" bIns="45700" anchor="t" anchorCtr="0">
            <a:noAutofit/>
          </a:bodyPr>
          <a:lstStyle/>
          <a:p>
            <a:pPr marL="705824" marR="0" lvl="0" indent="-705824" algn="l" rtl="0">
              <a:lnSpc>
                <a:spcPct val="80000"/>
              </a:lnSpc>
              <a:spcBef>
                <a:spcPts val="0"/>
              </a:spcBef>
              <a:spcAft>
                <a:spcPts val="0"/>
              </a:spcAft>
              <a:buClr>
                <a:srgbClr val="000000"/>
              </a:buClr>
              <a:buSzPct val="100000"/>
              <a:buFont typeface="Noto Sans Symbols"/>
              <a:buChar char="●"/>
            </a:pPr>
            <a:r>
              <a:rPr lang="en-US" sz="3300" b="0" i="0" u="none" strike="noStrike" cap="none">
                <a:solidFill>
                  <a:srgbClr val="000000"/>
                </a:solidFill>
                <a:latin typeface="Trebuchet MS"/>
                <a:ea typeface="Trebuchet MS"/>
                <a:cs typeface="Trebuchet MS"/>
                <a:sym typeface="Trebuchet MS"/>
              </a:rPr>
              <a:t>Areas with higher population densities tend to be </a:t>
            </a:r>
            <a:r>
              <a:rPr lang="en-US" sz="3300"/>
              <a:t>near</a:t>
            </a:r>
            <a:r>
              <a:rPr lang="en-US" sz="3300" b="0" i="0" u="none" strike="noStrike" cap="none">
                <a:solidFill>
                  <a:srgbClr val="000000"/>
                </a:solidFill>
                <a:latin typeface="Trebuchet MS"/>
                <a:ea typeface="Trebuchet MS"/>
                <a:cs typeface="Trebuchet MS"/>
                <a:sym typeface="Trebuchet MS"/>
              </a:rPr>
              <a:t> arable land and have a Mediterranean climate.</a:t>
            </a:r>
          </a:p>
          <a:p>
            <a:pPr marL="917449" marR="0" lvl="2" indent="-460249" algn="l" rtl="0">
              <a:lnSpc>
                <a:spcPct val="80000"/>
              </a:lnSpc>
              <a:spcBef>
                <a:spcPts val="600"/>
              </a:spcBef>
              <a:spcAft>
                <a:spcPts val="0"/>
              </a:spcAft>
              <a:buClr>
                <a:srgbClr val="000000"/>
              </a:buClr>
              <a:buSzPct val="100000"/>
              <a:buFont typeface="Arial"/>
              <a:buChar char="•"/>
            </a:pPr>
            <a:r>
              <a:rPr lang="en-US" sz="3300" b="0" i="0" u="none" strike="noStrike" cap="none">
                <a:solidFill>
                  <a:srgbClr val="000000"/>
                </a:solidFill>
                <a:latin typeface="Trebuchet MS"/>
                <a:ea typeface="Trebuchet MS"/>
                <a:cs typeface="Trebuchet MS"/>
                <a:sym typeface="Trebuchet MS"/>
              </a:rPr>
              <a:t>This includes the Coastal Plain and Jordan Rift Valley.</a:t>
            </a:r>
          </a:p>
          <a:p>
            <a:pPr marL="705824" marR="0" lvl="0" indent="-705824" algn="l" rtl="0">
              <a:lnSpc>
                <a:spcPct val="80000"/>
              </a:lnSpc>
              <a:spcBef>
                <a:spcPts val="600"/>
              </a:spcBef>
              <a:spcAft>
                <a:spcPts val="0"/>
              </a:spcAft>
              <a:buClr>
                <a:srgbClr val="000000"/>
              </a:buClr>
              <a:buSzPct val="100000"/>
              <a:buFont typeface="Noto Sans Symbols"/>
              <a:buChar char="●"/>
            </a:pPr>
            <a:r>
              <a:rPr lang="en-US" sz="3300" b="0" i="0" u="none" strike="noStrike" cap="none">
                <a:solidFill>
                  <a:srgbClr val="000000"/>
                </a:solidFill>
                <a:latin typeface="Trebuchet MS"/>
                <a:ea typeface="Trebuchet MS"/>
                <a:cs typeface="Trebuchet MS"/>
                <a:sym typeface="Trebuchet MS"/>
              </a:rPr>
              <a:t>Areas with fresh water also tend to have higher populations nearby.</a:t>
            </a:r>
          </a:p>
          <a:p>
            <a:pPr marL="705824" marR="0" lvl="0" indent="-705824" algn="l" rtl="0">
              <a:lnSpc>
                <a:spcPct val="80000"/>
              </a:lnSpc>
              <a:spcBef>
                <a:spcPts val="600"/>
              </a:spcBef>
              <a:spcAft>
                <a:spcPts val="0"/>
              </a:spcAft>
              <a:buClr>
                <a:srgbClr val="000000"/>
              </a:buClr>
              <a:buSzPct val="100000"/>
              <a:buFont typeface="Noto Sans Symbols"/>
              <a:buChar char="●"/>
            </a:pPr>
            <a:r>
              <a:rPr lang="en-US" sz="3300" b="0" i="0" u="none" strike="noStrike" cap="none">
                <a:solidFill>
                  <a:srgbClr val="000000"/>
                </a:solidFill>
                <a:latin typeface="Trebuchet MS"/>
                <a:ea typeface="Trebuchet MS"/>
                <a:cs typeface="Trebuchet MS"/>
                <a:sym typeface="Trebuchet MS"/>
              </a:rPr>
              <a:t>Israel’s Mediterranean coastline makes trading much easier, with many deepwater ports built to increase the country’s ability to trade. </a:t>
            </a:r>
          </a:p>
        </p:txBody>
      </p:sp>
      <p:sp>
        <p:nvSpPr>
          <p:cNvPr id="129" name="Shape 129"/>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14</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0" y="9144"/>
            <a:ext cx="9144000" cy="1042163"/>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People of Israel</a:t>
            </a:r>
          </a:p>
        </p:txBody>
      </p:sp>
      <p:sp>
        <p:nvSpPr>
          <p:cNvPr id="135" name="Shape 135"/>
          <p:cNvSpPr txBox="1">
            <a:spLocks noGrp="1"/>
          </p:cNvSpPr>
          <p:nvPr>
            <p:ph type="body" idx="1"/>
          </p:nvPr>
        </p:nvSpPr>
        <p:spPr>
          <a:xfrm>
            <a:off x="457200" y="1051308"/>
            <a:ext cx="8229600" cy="5416329"/>
          </a:xfrm>
          <a:prstGeom prst="rect">
            <a:avLst/>
          </a:prstGeom>
          <a:noFill/>
          <a:ln>
            <a:noFill/>
          </a:ln>
        </p:spPr>
        <p:txBody>
          <a:bodyPr lIns="45700" tIns="45700" rIns="45700" bIns="45700" anchor="t" anchorCtr="0">
            <a:noAutofit/>
          </a:bodyPr>
          <a:lstStyle/>
          <a:p>
            <a:pPr marL="612018" marR="0" lvl="0" indent="-612018" algn="l" rtl="0">
              <a:lnSpc>
                <a:spcPct val="72000"/>
              </a:lnSpc>
              <a:spcBef>
                <a:spcPts val="0"/>
              </a:spcBef>
              <a:spcAft>
                <a:spcPts val="0"/>
              </a:spcAft>
              <a:buClr>
                <a:srgbClr val="000000"/>
              </a:buClr>
              <a:buSzPct val="100000"/>
              <a:buFont typeface="Noto Sans Symbols"/>
              <a:buChar char="●"/>
            </a:pPr>
            <a:r>
              <a:rPr lang="en-US" sz="3300" b="0" i="0" u="none" strike="noStrike" cap="none">
                <a:solidFill>
                  <a:srgbClr val="000000"/>
                </a:solidFill>
                <a:latin typeface="Trebuchet MS"/>
                <a:ea typeface="Trebuchet MS"/>
                <a:cs typeface="Trebuchet MS"/>
                <a:sym typeface="Trebuchet MS"/>
              </a:rPr>
              <a:t>Israel’s population is a little over 8 million people, with over three-</a:t>
            </a:r>
            <a:r>
              <a:rPr lang="en-US" sz="3300"/>
              <a:t>fourths</a:t>
            </a:r>
            <a:r>
              <a:rPr lang="en-US" sz="3300" b="0" i="0" u="none" strike="noStrike" cap="none">
                <a:solidFill>
                  <a:srgbClr val="000000"/>
                </a:solidFill>
                <a:latin typeface="Trebuchet MS"/>
                <a:ea typeface="Trebuchet MS"/>
                <a:cs typeface="Trebuchet MS"/>
                <a:sym typeface="Trebuchet MS"/>
              </a:rPr>
              <a:t> being Jewish.</a:t>
            </a:r>
          </a:p>
          <a:p>
            <a:pPr marL="1072267" marR="0" lvl="2" indent="-615067" algn="l" rtl="0">
              <a:lnSpc>
                <a:spcPct val="72000"/>
              </a:lnSpc>
              <a:spcBef>
                <a:spcPts val="500"/>
              </a:spcBef>
              <a:spcAft>
                <a:spcPts val="0"/>
              </a:spcAft>
              <a:buClr>
                <a:srgbClr val="000000"/>
              </a:buClr>
              <a:buSzPct val="100000"/>
              <a:buFont typeface="Arial"/>
              <a:buChar char="•"/>
            </a:pPr>
            <a:r>
              <a:rPr lang="en-US" sz="3300" b="0" i="0" u="none" strike="noStrike" cap="none">
                <a:solidFill>
                  <a:srgbClr val="000000"/>
                </a:solidFill>
                <a:latin typeface="Trebuchet MS"/>
                <a:ea typeface="Trebuchet MS"/>
                <a:cs typeface="Trebuchet MS"/>
                <a:sym typeface="Trebuchet MS"/>
              </a:rPr>
              <a:t>The remaining part is mostly Arabic.</a:t>
            </a:r>
          </a:p>
          <a:p>
            <a:pPr marL="612018" marR="0" lvl="0" indent="-612018" algn="l" rtl="0">
              <a:lnSpc>
                <a:spcPct val="72000"/>
              </a:lnSpc>
              <a:spcBef>
                <a:spcPts val="500"/>
              </a:spcBef>
              <a:spcAft>
                <a:spcPts val="0"/>
              </a:spcAft>
              <a:buClr>
                <a:srgbClr val="000000"/>
              </a:buClr>
              <a:buSzPct val="100000"/>
              <a:buFont typeface="Noto Sans Symbols"/>
              <a:buChar char="●"/>
            </a:pPr>
            <a:r>
              <a:rPr lang="en-US" sz="3300" b="0" i="0" u="none" strike="noStrike" cap="none">
                <a:solidFill>
                  <a:srgbClr val="000000"/>
                </a:solidFill>
                <a:latin typeface="Trebuchet MS"/>
                <a:ea typeface="Trebuchet MS"/>
                <a:cs typeface="Trebuchet MS"/>
                <a:sym typeface="Trebuchet MS"/>
              </a:rPr>
              <a:t>The country has two official languages, Hebrew and Arabic, but English is commonly used because of tourism.</a:t>
            </a:r>
          </a:p>
          <a:p>
            <a:pPr marL="612018" marR="0" lvl="0" indent="-612018" algn="l" rtl="0">
              <a:lnSpc>
                <a:spcPct val="72000"/>
              </a:lnSpc>
              <a:spcBef>
                <a:spcPts val="500"/>
              </a:spcBef>
              <a:spcAft>
                <a:spcPts val="0"/>
              </a:spcAft>
              <a:buClr>
                <a:srgbClr val="000000"/>
              </a:buClr>
              <a:buSzPct val="100000"/>
              <a:buFont typeface="Noto Sans Symbols"/>
              <a:buChar char="●"/>
            </a:pPr>
            <a:r>
              <a:rPr lang="en-US" sz="3300" b="0" i="0" u="none" strike="noStrike" cap="none">
                <a:solidFill>
                  <a:srgbClr val="000000"/>
                </a:solidFill>
                <a:latin typeface="Trebuchet MS"/>
                <a:ea typeface="Trebuchet MS"/>
                <a:cs typeface="Trebuchet MS"/>
                <a:sym typeface="Trebuchet MS"/>
              </a:rPr>
              <a:t>The largest religion practiced here is Judaism, with smaller numbers of Christians and Muslims also in the country.</a:t>
            </a:r>
          </a:p>
        </p:txBody>
      </p:sp>
      <p:sp>
        <p:nvSpPr>
          <p:cNvPr id="136" name="Shape 136"/>
          <p:cNvSpPr txBox="1">
            <a:spLocks noGrp="1"/>
          </p:cNvSpPr>
          <p:nvPr>
            <p:ph type="sldNum" idx="12"/>
          </p:nvPr>
        </p:nvSpPr>
        <p:spPr>
          <a:xfrm>
            <a:off x="8526702" y="6528117"/>
            <a:ext cx="31249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15</a:t>
            </a:fld>
            <a:endParaRPr lang="en-US" sz="1400" b="1" i="0" u="none" strike="noStrike" cap="none">
              <a:solidFill>
                <a:srgbClr val="FFFFFF"/>
              </a:solidFill>
              <a:latin typeface="Calibri"/>
              <a:ea typeface="Calibri"/>
              <a:cs typeface="Calibri"/>
              <a:sym typeface="Calibri"/>
            </a:endParaRPr>
          </a:p>
        </p:txBody>
      </p:sp>
      <p:sp>
        <p:nvSpPr>
          <p:cNvPr id="137" name="Shape 137"/>
          <p:cNvSpPr/>
          <p:nvPr/>
        </p:nvSpPr>
        <p:spPr>
          <a:xfrm>
            <a:off x="6621706" y="6105653"/>
            <a:ext cx="2428387" cy="370837"/>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FF"/>
              </a:buClr>
              <a:buSzPct val="25000"/>
              <a:buFont typeface="Helvetica Neue"/>
              <a:buNone/>
            </a:pPr>
            <a:r>
              <a:rPr lang="en-US" sz="1800" b="0" i="0" u="sng" strike="noStrike" cap="none">
                <a:solidFill>
                  <a:schemeClr val="hlink"/>
                </a:solidFill>
                <a:latin typeface="Helvetica Neue"/>
                <a:ea typeface="Helvetica Neue"/>
                <a:cs typeface="Helvetica Neue"/>
                <a:sym typeface="Helvetica Neue"/>
                <a:hlinkClick r:id="rId3"/>
              </a:rPr>
              <a:t>Return to Main Menu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Section 2: A Brief History of Israel</a:t>
            </a:r>
          </a:p>
        </p:txBody>
      </p:sp>
      <p:sp>
        <p:nvSpPr>
          <p:cNvPr id="143" name="Shape 143"/>
          <p:cNvSpPr txBox="1">
            <a:spLocks noGrp="1"/>
          </p:cNvSpPr>
          <p:nvPr>
            <p:ph type="body" idx="1"/>
          </p:nvPr>
        </p:nvSpPr>
        <p:spPr>
          <a:xfrm>
            <a:off x="457200" y="1600200"/>
            <a:ext cx="8229600" cy="4525963"/>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Essential Question:</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What were some problems associated with the creation of Israel in 1948?</a:t>
            </a:r>
          </a:p>
        </p:txBody>
      </p:sp>
      <p:sp>
        <p:nvSpPr>
          <p:cNvPr id="144" name="Shape 144"/>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16</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 calcmode="lin" valueType="num">
                                      <p:cBhvr additive="base">
                                        <p:cTn id="7" dur="500"/>
                                        <p:tgtEl>
                                          <p:spTgt spid="143">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43">
                                            <p:txEl>
                                              <p:pRg st="1" end="1"/>
                                            </p:txEl>
                                          </p:spTgt>
                                        </p:tgtEl>
                                        <p:attrNameLst>
                                          <p:attrName>style.visibility</p:attrName>
                                        </p:attrNameLst>
                                      </p:cBhvr>
                                      <p:to>
                                        <p:strVal val="visible"/>
                                      </p:to>
                                    </p:set>
                                    <p:anim calcmode="lin" valueType="num">
                                      <p:cBhvr additive="base">
                                        <p:cTn id="10" dur="500"/>
                                        <p:tgtEl>
                                          <p:spTgt spid="143">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Section 2: A Brief History of Israel</a:t>
            </a:r>
          </a:p>
        </p:txBody>
      </p:sp>
      <p:sp>
        <p:nvSpPr>
          <p:cNvPr id="150" name="Shape 150"/>
          <p:cNvSpPr txBox="1">
            <a:spLocks noGrp="1"/>
          </p:cNvSpPr>
          <p:nvPr>
            <p:ph type="body" idx="1"/>
          </p:nvPr>
        </p:nvSpPr>
        <p:spPr>
          <a:xfrm>
            <a:off x="457200" y="1673351"/>
            <a:ext cx="8229600" cy="4854763"/>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What terms do I need to know? </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diaspora</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Crusades</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Zionists</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Nazi Party</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anti-Semitism</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Holocaust</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Six-Day War</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Palestine Liberation Organization (PLO)</a:t>
            </a:r>
          </a:p>
        </p:txBody>
      </p:sp>
      <p:sp>
        <p:nvSpPr>
          <p:cNvPr id="151" name="Shape 151"/>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17</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 calcmode="lin" valueType="num">
                                      <p:cBhvr additive="base">
                                        <p:cTn id="7" dur="500"/>
                                        <p:tgtEl>
                                          <p:spTgt spid="150">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50">
                                            <p:txEl>
                                              <p:pRg st="1" end="1"/>
                                            </p:txEl>
                                          </p:spTgt>
                                        </p:tgtEl>
                                        <p:attrNameLst>
                                          <p:attrName>style.visibility</p:attrName>
                                        </p:attrNameLst>
                                      </p:cBhvr>
                                      <p:to>
                                        <p:strVal val="visible"/>
                                      </p:to>
                                    </p:set>
                                    <p:anim calcmode="lin" valueType="num">
                                      <p:cBhvr additive="base">
                                        <p:cTn id="10" dur="500"/>
                                        <p:tgtEl>
                                          <p:spTgt spid="150">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50">
                                            <p:txEl>
                                              <p:pRg st="2" end="2"/>
                                            </p:txEl>
                                          </p:spTgt>
                                        </p:tgtEl>
                                        <p:attrNameLst>
                                          <p:attrName>style.visibility</p:attrName>
                                        </p:attrNameLst>
                                      </p:cBhvr>
                                      <p:to>
                                        <p:strVal val="visible"/>
                                      </p:to>
                                    </p:set>
                                    <p:anim calcmode="lin" valueType="num">
                                      <p:cBhvr additive="base">
                                        <p:cTn id="13" dur="500"/>
                                        <p:tgtEl>
                                          <p:spTgt spid="150">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50">
                                            <p:txEl>
                                              <p:pRg st="3" end="3"/>
                                            </p:txEl>
                                          </p:spTgt>
                                        </p:tgtEl>
                                        <p:attrNameLst>
                                          <p:attrName>style.visibility</p:attrName>
                                        </p:attrNameLst>
                                      </p:cBhvr>
                                      <p:to>
                                        <p:strVal val="visible"/>
                                      </p:to>
                                    </p:set>
                                    <p:anim calcmode="lin" valueType="num">
                                      <p:cBhvr additive="base">
                                        <p:cTn id="16" dur="500"/>
                                        <p:tgtEl>
                                          <p:spTgt spid="150">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50">
                                            <p:txEl>
                                              <p:pRg st="4" end="4"/>
                                            </p:txEl>
                                          </p:spTgt>
                                        </p:tgtEl>
                                        <p:attrNameLst>
                                          <p:attrName>style.visibility</p:attrName>
                                        </p:attrNameLst>
                                      </p:cBhvr>
                                      <p:to>
                                        <p:strVal val="visible"/>
                                      </p:to>
                                    </p:set>
                                    <p:anim calcmode="lin" valueType="num">
                                      <p:cBhvr additive="base">
                                        <p:cTn id="19" dur="500"/>
                                        <p:tgtEl>
                                          <p:spTgt spid="150">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150">
                                            <p:txEl>
                                              <p:pRg st="5" end="5"/>
                                            </p:txEl>
                                          </p:spTgt>
                                        </p:tgtEl>
                                        <p:attrNameLst>
                                          <p:attrName>style.visibility</p:attrName>
                                        </p:attrNameLst>
                                      </p:cBhvr>
                                      <p:to>
                                        <p:strVal val="visible"/>
                                      </p:to>
                                    </p:set>
                                    <p:anim calcmode="lin" valueType="num">
                                      <p:cBhvr additive="base">
                                        <p:cTn id="22" dur="500"/>
                                        <p:tgtEl>
                                          <p:spTgt spid="150">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150">
                                            <p:txEl>
                                              <p:pRg st="6" end="6"/>
                                            </p:txEl>
                                          </p:spTgt>
                                        </p:tgtEl>
                                        <p:attrNameLst>
                                          <p:attrName>style.visibility</p:attrName>
                                        </p:attrNameLst>
                                      </p:cBhvr>
                                      <p:to>
                                        <p:strVal val="visible"/>
                                      </p:to>
                                    </p:set>
                                    <p:anim calcmode="lin" valueType="num">
                                      <p:cBhvr additive="base">
                                        <p:cTn id="25" dur="500"/>
                                        <p:tgtEl>
                                          <p:spTgt spid="150">
                                            <p:txEl>
                                              <p:pRg st="6" end="6"/>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150">
                                            <p:txEl>
                                              <p:pRg st="7" end="7"/>
                                            </p:txEl>
                                          </p:spTgt>
                                        </p:tgtEl>
                                        <p:attrNameLst>
                                          <p:attrName>style.visibility</p:attrName>
                                        </p:attrNameLst>
                                      </p:cBhvr>
                                      <p:to>
                                        <p:strVal val="visible"/>
                                      </p:to>
                                    </p:set>
                                    <p:anim calcmode="lin" valueType="num">
                                      <p:cBhvr additive="base">
                                        <p:cTn id="28" dur="500"/>
                                        <p:tgtEl>
                                          <p:spTgt spid="150">
                                            <p:txEl>
                                              <p:pRg st="7" end="7"/>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150">
                                            <p:txEl>
                                              <p:pRg st="8" end="8"/>
                                            </p:txEl>
                                          </p:spTgt>
                                        </p:tgtEl>
                                        <p:attrNameLst>
                                          <p:attrName>style.visibility</p:attrName>
                                        </p:attrNameLst>
                                      </p:cBhvr>
                                      <p:to>
                                        <p:strVal val="visible"/>
                                      </p:to>
                                    </p:set>
                                    <p:anim calcmode="lin" valueType="num">
                                      <p:cBhvr additive="base">
                                        <p:cTn id="31" dur="500"/>
                                        <p:tgtEl>
                                          <p:spTgt spid="150">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0" y="-91440"/>
            <a:ext cx="9144000" cy="114300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Early History of Israel</a:t>
            </a:r>
          </a:p>
        </p:txBody>
      </p:sp>
      <p:sp>
        <p:nvSpPr>
          <p:cNvPr id="157" name="Shape 157"/>
          <p:cNvSpPr txBox="1">
            <a:spLocks noGrp="1"/>
          </p:cNvSpPr>
          <p:nvPr>
            <p:ph type="body" idx="1"/>
          </p:nvPr>
        </p:nvSpPr>
        <p:spPr>
          <a:xfrm>
            <a:off x="453349" y="941641"/>
            <a:ext cx="8229600" cy="5504878"/>
          </a:xfrm>
          <a:prstGeom prst="rect">
            <a:avLst/>
          </a:prstGeom>
          <a:noFill/>
          <a:ln>
            <a:noFill/>
          </a:ln>
        </p:spPr>
        <p:txBody>
          <a:bodyPr lIns="45700" tIns="45700" rIns="45700" bIns="45700" anchor="t" anchorCtr="0">
            <a:noAutofit/>
          </a:bodyPr>
          <a:lstStyle/>
          <a:p>
            <a:pPr marL="593955" marR="0" lvl="0" indent="-593955" algn="l" rtl="0">
              <a:lnSpc>
                <a:spcPct val="80000"/>
              </a:lnSpc>
              <a:spcBef>
                <a:spcPts val="0"/>
              </a:spcBef>
              <a:spcAft>
                <a:spcPts val="0"/>
              </a:spcAft>
              <a:buClr>
                <a:srgbClr val="000000"/>
              </a:buClr>
              <a:buSzPct val="101200"/>
              <a:buFont typeface="Noto Sans Symbols"/>
              <a:buChar char="●"/>
            </a:pPr>
            <a:r>
              <a:rPr lang="en-US" sz="2530" b="0" i="0" u="none" strike="noStrike" cap="none">
                <a:solidFill>
                  <a:srgbClr val="000000"/>
                </a:solidFill>
                <a:latin typeface="Trebuchet MS"/>
                <a:ea typeface="Trebuchet MS"/>
                <a:cs typeface="Trebuchet MS"/>
                <a:sym typeface="Trebuchet MS"/>
              </a:rPr>
              <a:t>The history of Israel goes back thousands of years.</a:t>
            </a:r>
          </a:p>
          <a:p>
            <a:pPr marL="593955" marR="0" lvl="0" indent="-593955" algn="l" rtl="0">
              <a:lnSpc>
                <a:spcPct val="80000"/>
              </a:lnSpc>
              <a:spcBef>
                <a:spcPts val="500"/>
              </a:spcBef>
              <a:spcAft>
                <a:spcPts val="0"/>
              </a:spcAft>
              <a:buClr>
                <a:srgbClr val="000000"/>
              </a:buClr>
              <a:buSzPct val="101200"/>
              <a:buFont typeface="Noto Sans Symbols"/>
              <a:buChar char="●"/>
            </a:pPr>
            <a:r>
              <a:rPr lang="en-US" sz="2530" b="0" i="0" u="none" strike="noStrike" cap="none">
                <a:solidFill>
                  <a:srgbClr val="000000"/>
                </a:solidFill>
                <a:latin typeface="Trebuchet MS"/>
                <a:ea typeface="Trebuchet MS"/>
                <a:cs typeface="Trebuchet MS"/>
                <a:sym typeface="Trebuchet MS"/>
              </a:rPr>
              <a:t>A crossroads of ancient trade routes, it was invaded and conquered by many groups, with the Hebrews, Romans, and European crusaders just naming a few.</a:t>
            </a:r>
          </a:p>
          <a:p>
            <a:pPr marL="593955" marR="0" lvl="0" indent="-593955" algn="l" rtl="0">
              <a:lnSpc>
                <a:spcPct val="80000"/>
              </a:lnSpc>
              <a:spcBef>
                <a:spcPts val="500"/>
              </a:spcBef>
              <a:spcAft>
                <a:spcPts val="0"/>
              </a:spcAft>
              <a:buClr>
                <a:srgbClr val="000000"/>
              </a:buClr>
              <a:buSzPct val="101200"/>
              <a:buFont typeface="Noto Sans Symbols"/>
              <a:buChar char="●"/>
            </a:pPr>
            <a:r>
              <a:rPr lang="en-US" sz="2530">
                <a:solidFill>
                  <a:schemeClr val="dk1"/>
                </a:solidFill>
              </a:rPr>
              <a:t>Around 3,500 years ago,</a:t>
            </a:r>
            <a:r>
              <a:rPr lang="en-US" sz="2530"/>
              <a:t> a</a:t>
            </a:r>
            <a:r>
              <a:rPr lang="en-US" sz="2530" b="0" i="0" u="none" strike="noStrike" cap="none">
                <a:solidFill>
                  <a:srgbClr val="000000"/>
                </a:solidFill>
                <a:latin typeface="Trebuchet MS"/>
                <a:ea typeface="Trebuchet MS"/>
                <a:cs typeface="Trebuchet MS"/>
                <a:sym typeface="Trebuchet MS"/>
              </a:rPr>
              <a:t>ccording to Jewish belief, God promised the land of modern-day Israel to the prophet Abraham.</a:t>
            </a:r>
          </a:p>
          <a:p>
            <a:pPr marL="593955" marR="0" lvl="0" indent="-593955" algn="l" rtl="0">
              <a:lnSpc>
                <a:spcPct val="80000"/>
              </a:lnSpc>
              <a:spcBef>
                <a:spcPts val="500"/>
              </a:spcBef>
              <a:spcAft>
                <a:spcPts val="0"/>
              </a:spcAft>
              <a:buClr>
                <a:srgbClr val="000000"/>
              </a:buClr>
              <a:buSzPct val="101200"/>
              <a:buFont typeface="Noto Sans Symbols"/>
              <a:buChar char="●"/>
            </a:pPr>
            <a:r>
              <a:rPr lang="en-US" sz="2530" b="0" i="0" u="none" strike="noStrike" cap="none">
                <a:solidFill>
                  <a:srgbClr val="000000"/>
                </a:solidFill>
                <a:latin typeface="Trebuchet MS"/>
                <a:ea typeface="Trebuchet MS"/>
                <a:cs typeface="Trebuchet MS"/>
                <a:sym typeface="Trebuchet MS"/>
              </a:rPr>
              <a:t>The Hebrews, whose ancestors once lived </a:t>
            </a:r>
            <a:r>
              <a:rPr lang="en-US" sz="2530"/>
              <a:t>in Israel</a:t>
            </a:r>
            <a:r>
              <a:rPr lang="en-US" sz="2530" b="0" i="0" u="none" strike="noStrike" cap="none">
                <a:solidFill>
                  <a:srgbClr val="000000"/>
                </a:solidFill>
                <a:latin typeface="Trebuchet MS"/>
                <a:ea typeface="Trebuchet MS"/>
                <a:cs typeface="Trebuchet MS"/>
                <a:sym typeface="Trebuchet MS"/>
              </a:rPr>
              <a:t>, *left their slavery in Egypt to return to their homeland, winning back the land from other peoples and establishing Israel.</a:t>
            </a:r>
          </a:p>
          <a:p>
            <a:pPr marL="593955" marR="0" lvl="0" indent="-593955" algn="l" rtl="0">
              <a:lnSpc>
                <a:spcPct val="80000"/>
              </a:lnSpc>
              <a:spcBef>
                <a:spcPts val="500"/>
              </a:spcBef>
              <a:spcAft>
                <a:spcPts val="0"/>
              </a:spcAft>
              <a:buClr>
                <a:srgbClr val="000000"/>
              </a:buClr>
              <a:buSzPct val="101200"/>
              <a:buFont typeface="Noto Sans Symbols"/>
              <a:buChar char="●"/>
            </a:pPr>
            <a:r>
              <a:rPr lang="en-US" sz="2530" b="0" i="0" u="none" strike="noStrike" cap="none">
                <a:solidFill>
                  <a:srgbClr val="000000"/>
                </a:solidFill>
                <a:latin typeface="Trebuchet MS"/>
                <a:ea typeface="Trebuchet MS"/>
                <a:cs typeface="Trebuchet MS"/>
                <a:sym typeface="Trebuchet MS"/>
              </a:rPr>
              <a:t>Eventually, outsiders forced the Israelites out into the world in an event called the </a:t>
            </a:r>
            <a:r>
              <a:rPr lang="en-US" sz="2530" b="1" i="0" u="none" strike="noStrike" cap="none">
                <a:solidFill>
                  <a:srgbClr val="000000"/>
                </a:solidFill>
                <a:latin typeface="Trebuchet MS"/>
                <a:ea typeface="Trebuchet MS"/>
                <a:cs typeface="Trebuchet MS"/>
                <a:sym typeface="Trebuchet MS"/>
              </a:rPr>
              <a:t>diaspora</a:t>
            </a:r>
            <a:r>
              <a:rPr lang="en-US" sz="2530" b="0" i="0" u="none" strike="noStrike" cap="none">
                <a:solidFill>
                  <a:srgbClr val="000000"/>
                </a:solidFill>
                <a:latin typeface="Trebuchet MS"/>
                <a:ea typeface="Trebuchet MS"/>
                <a:cs typeface="Trebuchet MS"/>
                <a:sym typeface="Trebuchet MS"/>
              </a:rPr>
              <a:t>.</a:t>
            </a:r>
          </a:p>
          <a:p>
            <a:pPr marL="593955" marR="0" lvl="0" indent="-593955" algn="l" rtl="0">
              <a:lnSpc>
                <a:spcPct val="80000"/>
              </a:lnSpc>
              <a:spcBef>
                <a:spcPts val="500"/>
              </a:spcBef>
              <a:spcAft>
                <a:spcPts val="0"/>
              </a:spcAft>
              <a:buClr>
                <a:srgbClr val="000000"/>
              </a:buClr>
              <a:buSzPct val="101200"/>
              <a:buFont typeface="Noto Sans Symbols"/>
              <a:buChar char="●"/>
            </a:pPr>
            <a:r>
              <a:rPr lang="en-US" sz="2530" b="0" i="0" u="none" strike="noStrike" cap="none">
                <a:solidFill>
                  <a:srgbClr val="000000"/>
                </a:solidFill>
                <a:latin typeface="Trebuchet MS"/>
                <a:ea typeface="Trebuchet MS"/>
                <a:cs typeface="Trebuchet MS"/>
                <a:sym typeface="Trebuchet MS"/>
              </a:rPr>
              <a:t>The area </a:t>
            </a:r>
            <a:r>
              <a:rPr lang="en-US" sz="2530"/>
              <a:t>came </a:t>
            </a:r>
            <a:r>
              <a:rPr lang="en-US" sz="2530" b="0" i="0" u="none" strike="noStrike" cap="none">
                <a:solidFill>
                  <a:srgbClr val="000000"/>
                </a:solidFill>
                <a:latin typeface="Trebuchet MS"/>
                <a:ea typeface="Trebuchet MS"/>
                <a:cs typeface="Trebuchet MS"/>
                <a:sym typeface="Trebuchet MS"/>
              </a:rPr>
              <a:t>under Roman rule, and, during this time, Jesus, the founder of Christianity, was born.</a:t>
            </a:r>
          </a:p>
        </p:txBody>
      </p:sp>
      <p:sp>
        <p:nvSpPr>
          <p:cNvPr id="158" name="Shape 158"/>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18</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 calcmode="lin" valueType="num">
                                      <p:cBhvr additive="base">
                                        <p:cTn id="7" dur="500"/>
                                        <p:tgtEl>
                                          <p:spTgt spid="157">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57">
                                            <p:txEl>
                                              <p:pRg st="1" end="1"/>
                                            </p:txEl>
                                          </p:spTgt>
                                        </p:tgtEl>
                                        <p:attrNameLst>
                                          <p:attrName>style.visibility</p:attrName>
                                        </p:attrNameLst>
                                      </p:cBhvr>
                                      <p:to>
                                        <p:strVal val="visible"/>
                                      </p:to>
                                    </p:set>
                                    <p:anim calcmode="lin" valueType="num">
                                      <p:cBhvr additive="base">
                                        <p:cTn id="10" dur="500"/>
                                        <p:tgtEl>
                                          <p:spTgt spid="157">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57">
                                            <p:txEl>
                                              <p:pRg st="2" end="2"/>
                                            </p:txEl>
                                          </p:spTgt>
                                        </p:tgtEl>
                                        <p:attrNameLst>
                                          <p:attrName>style.visibility</p:attrName>
                                        </p:attrNameLst>
                                      </p:cBhvr>
                                      <p:to>
                                        <p:strVal val="visible"/>
                                      </p:to>
                                    </p:set>
                                    <p:anim calcmode="lin" valueType="num">
                                      <p:cBhvr additive="base">
                                        <p:cTn id="13" dur="500"/>
                                        <p:tgtEl>
                                          <p:spTgt spid="157">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57">
                                            <p:txEl>
                                              <p:pRg st="3" end="3"/>
                                            </p:txEl>
                                          </p:spTgt>
                                        </p:tgtEl>
                                        <p:attrNameLst>
                                          <p:attrName>style.visibility</p:attrName>
                                        </p:attrNameLst>
                                      </p:cBhvr>
                                      <p:to>
                                        <p:strVal val="visible"/>
                                      </p:to>
                                    </p:set>
                                    <p:anim calcmode="lin" valueType="num">
                                      <p:cBhvr additive="base">
                                        <p:cTn id="16" dur="500"/>
                                        <p:tgtEl>
                                          <p:spTgt spid="157">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57">
                                            <p:txEl>
                                              <p:pRg st="4" end="4"/>
                                            </p:txEl>
                                          </p:spTgt>
                                        </p:tgtEl>
                                        <p:attrNameLst>
                                          <p:attrName>style.visibility</p:attrName>
                                        </p:attrNameLst>
                                      </p:cBhvr>
                                      <p:to>
                                        <p:strVal val="visible"/>
                                      </p:to>
                                    </p:set>
                                    <p:anim calcmode="lin" valueType="num">
                                      <p:cBhvr additive="base">
                                        <p:cTn id="19" dur="500"/>
                                        <p:tgtEl>
                                          <p:spTgt spid="157">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157">
                                            <p:txEl>
                                              <p:pRg st="5" end="5"/>
                                            </p:txEl>
                                          </p:spTgt>
                                        </p:tgtEl>
                                        <p:attrNameLst>
                                          <p:attrName>style.visibility</p:attrName>
                                        </p:attrNameLst>
                                      </p:cBhvr>
                                      <p:to>
                                        <p:strVal val="visible"/>
                                      </p:to>
                                    </p:set>
                                    <p:anim calcmode="lin" valueType="num">
                                      <p:cBhvr additive="base">
                                        <p:cTn id="22" dur="500"/>
                                        <p:tgtEl>
                                          <p:spTgt spid="157">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0" y="-91440"/>
            <a:ext cx="9144000" cy="114300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Early History of Israel (cont.)</a:t>
            </a:r>
          </a:p>
        </p:txBody>
      </p:sp>
      <p:sp>
        <p:nvSpPr>
          <p:cNvPr id="164" name="Shape 164"/>
          <p:cNvSpPr txBox="1">
            <a:spLocks noGrp="1"/>
          </p:cNvSpPr>
          <p:nvPr>
            <p:ph type="body" idx="1"/>
          </p:nvPr>
        </p:nvSpPr>
        <p:spPr>
          <a:xfrm>
            <a:off x="453349" y="1051559"/>
            <a:ext cx="8229600" cy="5394959"/>
          </a:xfrm>
          <a:prstGeom prst="rect">
            <a:avLst/>
          </a:prstGeom>
          <a:noFill/>
          <a:ln>
            <a:noFill/>
          </a:ln>
        </p:spPr>
        <p:txBody>
          <a:bodyPr lIns="45700" tIns="45700" rIns="45700" bIns="45700" anchor="t" anchorCtr="0">
            <a:noAutofit/>
          </a:bodyPr>
          <a:lstStyle/>
          <a:p>
            <a:pPr marL="593955" marR="0" lvl="0" indent="-593955" algn="l" rtl="0">
              <a:lnSpc>
                <a:spcPct val="80000"/>
              </a:lnSpc>
              <a:spcBef>
                <a:spcPts val="0"/>
              </a:spcBef>
              <a:spcAft>
                <a:spcPts val="0"/>
              </a:spcAft>
              <a:buClr>
                <a:srgbClr val="000000"/>
              </a:buClr>
              <a:buSzPct val="97826"/>
              <a:buFont typeface="Noto Sans Symbols"/>
              <a:buChar char="●"/>
            </a:pPr>
            <a:r>
              <a:rPr lang="en-US" sz="2250"/>
              <a:t>Three hundred</a:t>
            </a:r>
            <a:r>
              <a:rPr lang="en-US" sz="2250" b="0" i="0" u="none" strike="noStrike" cap="none">
                <a:solidFill>
                  <a:srgbClr val="000000"/>
                </a:solidFill>
                <a:latin typeface="Trebuchet MS"/>
                <a:ea typeface="Trebuchet MS"/>
                <a:cs typeface="Trebuchet MS"/>
                <a:sym typeface="Trebuchet MS"/>
              </a:rPr>
              <a:t> years after Jesus was executed by local officials, Christianity had spread to the point that Roman emperor Constantine converted to the religion.</a:t>
            </a:r>
          </a:p>
          <a:p>
            <a:pPr marL="1054204" marR="0" lvl="2" indent="-597003" algn="l" rtl="0">
              <a:lnSpc>
                <a:spcPct val="80000"/>
              </a:lnSpc>
              <a:spcBef>
                <a:spcPts val="500"/>
              </a:spcBef>
              <a:spcAft>
                <a:spcPts val="0"/>
              </a:spcAft>
              <a:buClr>
                <a:srgbClr val="000000"/>
              </a:buClr>
              <a:buSzPct val="97826"/>
              <a:buFont typeface="Arial"/>
              <a:buChar char="•"/>
            </a:pPr>
            <a:r>
              <a:rPr lang="en-US" sz="2250" b="0" i="0" u="none" strike="noStrike" cap="none">
                <a:solidFill>
                  <a:srgbClr val="000000"/>
                </a:solidFill>
                <a:latin typeface="Trebuchet MS"/>
                <a:ea typeface="Trebuchet MS"/>
                <a:cs typeface="Trebuchet MS"/>
                <a:sym typeface="Trebuchet MS"/>
              </a:rPr>
              <a:t>The land of Israel became known as the Holy Land, and people from all over Europe and Asia wanted to travel to this area.</a:t>
            </a:r>
          </a:p>
          <a:p>
            <a:pPr marL="593955" marR="0" lvl="0" indent="-593955" algn="l" rtl="0">
              <a:lnSpc>
                <a:spcPct val="80000"/>
              </a:lnSpc>
              <a:spcBef>
                <a:spcPts val="500"/>
              </a:spcBef>
              <a:spcAft>
                <a:spcPts val="0"/>
              </a:spcAft>
              <a:buClr>
                <a:srgbClr val="000000"/>
              </a:buClr>
              <a:buSzPct val="97826"/>
              <a:buFont typeface="Noto Sans Symbols"/>
              <a:buChar char="●"/>
            </a:pPr>
            <a:r>
              <a:rPr lang="en-US" sz="2250" b="0" i="0" u="none" strike="noStrike" cap="none">
                <a:solidFill>
                  <a:srgbClr val="000000"/>
                </a:solidFill>
                <a:latin typeface="Trebuchet MS"/>
                <a:ea typeface="Trebuchet MS"/>
                <a:cs typeface="Trebuchet MS"/>
                <a:sym typeface="Trebuchet MS"/>
              </a:rPr>
              <a:t>Around the year 640, Muslims took over the area, who believe the Prophet Muhammad rose to heaven in Jerusalem.</a:t>
            </a:r>
          </a:p>
          <a:p>
            <a:pPr marL="1054204" marR="0" lvl="2" indent="-597003" algn="l" rtl="0">
              <a:lnSpc>
                <a:spcPct val="80000"/>
              </a:lnSpc>
              <a:spcBef>
                <a:spcPts val="500"/>
              </a:spcBef>
              <a:spcAft>
                <a:spcPts val="0"/>
              </a:spcAft>
              <a:buClr>
                <a:srgbClr val="000000"/>
              </a:buClr>
              <a:buSzPct val="97826"/>
              <a:buFont typeface="Arial"/>
              <a:buChar char="•"/>
            </a:pPr>
            <a:r>
              <a:rPr lang="en-US" sz="2250" b="0" i="0" u="none" strike="noStrike" cap="none">
                <a:solidFill>
                  <a:srgbClr val="000000"/>
                </a:solidFill>
                <a:latin typeface="Trebuchet MS"/>
                <a:ea typeface="Trebuchet MS"/>
                <a:cs typeface="Trebuchet MS"/>
                <a:sym typeface="Trebuchet MS"/>
              </a:rPr>
              <a:t>Despite the efforts of the Europeans and their Crusades, or attempts to retake the Holy Land, Israel remained a part of the Ottoman Empire until the end of World War I.</a:t>
            </a:r>
          </a:p>
          <a:p>
            <a:pPr marL="593955" marR="0" lvl="0" indent="-593955" algn="l" rtl="0">
              <a:lnSpc>
                <a:spcPct val="80000"/>
              </a:lnSpc>
              <a:spcBef>
                <a:spcPts val="500"/>
              </a:spcBef>
              <a:spcAft>
                <a:spcPts val="0"/>
              </a:spcAft>
              <a:buClr>
                <a:srgbClr val="000000"/>
              </a:buClr>
              <a:buSzPct val="97826"/>
              <a:buFont typeface="Noto Sans Symbols"/>
              <a:buChar char="●"/>
            </a:pPr>
            <a:r>
              <a:rPr lang="en-US" sz="2250" b="0" i="0" u="none" strike="noStrike" cap="none">
                <a:solidFill>
                  <a:srgbClr val="000000"/>
                </a:solidFill>
                <a:latin typeface="Trebuchet MS"/>
                <a:ea typeface="Trebuchet MS"/>
                <a:cs typeface="Trebuchet MS"/>
                <a:sym typeface="Trebuchet MS"/>
              </a:rPr>
              <a:t>The Ottoman Empire was divided after it lost World War I.</a:t>
            </a:r>
          </a:p>
          <a:p>
            <a:pPr marL="1054204" marR="0" lvl="2" indent="-597003" algn="l" rtl="0">
              <a:lnSpc>
                <a:spcPct val="80000"/>
              </a:lnSpc>
              <a:spcBef>
                <a:spcPts val="500"/>
              </a:spcBef>
              <a:spcAft>
                <a:spcPts val="0"/>
              </a:spcAft>
              <a:buClr>
                <a:srgbClr val="000000"/>
              </a:buClr>
              <a:buSzPct val="97826"/>
              <a:buFont typeface="Arial"/>
              <a:buChar char="•"/>
            </a:pPr>
            <a:r>
              <a:rPr lang="en-US" sz="2250" b="0" i="0" u="none" strike="noStrike" cap="none">
                <a:solidFill>
                  <a:srgbClr val="000000"/>
                </a:solidFill>
                <a:latin typeface="Trebuchet MS"/>
                <a:ea typeface="Trebuchet MS"/>
                <a:cs typeface="Trebuchet MS"/>
                <a:sym typeface="Trebuchet MS"/>
              </a:rPr>
              <a:t>The United Kingdom was given control of the area known as Palestine, making agreements with both Jews and Arabs that would lead to many problems.</a:t>
            </a:r>
          </a:p>
        </p:txBody>
      </p:sp>
      <p:sp>
        <p:nvSpPr>
          <p:cNvPr id="165" name="Shape 165"/>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19</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 calcmode="lin" valueType="num">
                                      <p:cBhvr additive="base">
                                        <p:cTn id="7" dur="500"/>
                                        <p:tgtEl>
                                          <p:spTgt spid="164">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xEl>
                                              <p:pRg st="1" end="1"/>
                                            </p:txEl>
                                          </p:spTgt>
                                        </p:tgtEl>
                                        <p:attrNameLst>
                                          <p:attrName>style.visibility</p:attrName>
                                        </p:attrNameLst>
                                      </p:cBhvr>
                                      <p:to>
                                        <p:strVal val="visible"/>
                                      </p:to>
                                    </p:set>
                                    <p:anim calcmode="lin" valueType="num">
                                      <p:cBhvr additive="base">
                                        <p:cTn id="11" dur="500"/>
                                        <p:tgtEl>
                                          <p:spTgt spid="164">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64">
                                            <p:txEl>
                                              <p:pRg st="2" end="2"/>
                                            </p:txEl>
                                          </p:spTgt>
                                        </p:tgtEl>
                                        <p:attrNameLst>
                                          <p:attrName>style.visibility</p:attrName>
                                        </p:attrNameLst>
                                      </p:cBhvr>
                                      <p:to>
                                        <p:strVal val="visible"/>
                                      </p:to>
                                    </p:set>
                                    <p:anim calcmode="lin" valueType="num">
                                      <p:cBhvr additive="base">
                                        <p:cTn id="15" dur="500"/>
                                        <p:tgtEl>
                                          <p:spTgt spid="164">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64">
                                            <p:txEl>
                                              <p:pRg st="3" end="3"/>
                                            </p:txEl>
                                          </p:spTgt>
                                        </p:tgtEl>
                                        <p:attrNameLst>
                                          <p:attrName>style.visibility</p:attrName>
                                        </p:attrNameLst>
                                      </p:cBhvr>
                                      <p:to>
                                        <p:strVal val="visible"/>
                                      </p:to>
                                    </p:set>
                                    <p:anim calcmode="lin" valueType="num">
                                      <p:cBhvr additive="base">
                                        <p:cTn id="19" dur="500"/>
                                        <p:tgtEl>
                                          <p:spTgt spid="164">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64">
                                            <p:txEl>
                                              <p:pRg st="4" end="4"/>
                                            </p:txEl>
                                          </p:spTgt>
                                        </p:tgtEl>
                                        <p:attrNameLst>
                                          <p:attrName>style.visibility</p:attrName>
                                        </p:attrNameLst>
                                      </p:cBhvr>
                                      <p:to>
                                        <p:strVal val="visible"/>
                                      </p:to>
                                    </p:set>
                                    <p:anim calcmode="lin" valueType="num">
                                      <p:cBhvr additive="base">
                                        <p:cTn id="23" dur="500"/>
                                        <p:tgtEl>
                                          <p:spTgt spid="164">
                                            <p:txEl>
                                              <p:pRg st="4" end="4"/>
                                            </p:txEl>
                                          </p:spTgt>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164">
                                            <p:txEl>
                                              <p:pRg st="5" end="5"/>
                                            </p:txEl>
                                          </p:spTgt>
                                        </p:tgtEl>
                                        <p:attrNameLst>
                                          <p:attrName>style.visibility</p:attrName>
                                        </p:attrNameLst>
                                      </p:cBhvr>
                                      <p:to>
                                        <p:strVal val="visible"/>
                                      </p:to>
                                    </p:set>
                                    <p:anim calcmode="lin" valueType="num">
                                      <p:cBhvr additive="base">
                                        <p:cTn id="27" dur="500"/>
                                        <p:tgtEl>
                                          <p:spTgt spid="164">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30980"/>
          </a:schemeClr>
        </a:solidFill>
        <a:effectLst/>
      </p:bgPr>
    </p:bg>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6521548"/>
          </a:xfrm>
          <a:prstGeom prst="rect">
            <a:avLst/>
          </a:prstGeom>
          <a:noFill/>
          <a:ln>
            <a:noFill/>
          </a:ln>
        </p:spPr>
      </p:pic>
      <p:sp>
        <p:nvSpPr>
          <p:cNvPr id="42" name="Shape 42"/>
          <p:cNvSpPr/>
          <p:nvPr/>
        </p:nvSpPr>
        <p:spPr>
          <a:xfrm>
            <a:off x="3081527" y="4567866"/>
            <a:ext cx="5757673" cy="1406519"/>
          </a:xfrm>
          <a:prstGeom prst="rect">
            <a:avLst/>
          </a:prstGeom>
          <a:solidFill>
            <a:srgbClr val="10253F">
              <a:alpha val="81960"/>
            </a:srgbClr>
          </a:solidFill>
          <a:ln>
            <a:noFill/>
          </a:ln>
          <a:effectLst>
            <a:outerShdw blurRad="152400" dist="250189" dir="8460000" rotWithShape="0">
              <a:srgbClr val="000000">
                <a:alpha val="27843"/>
              </a:srgbClr>
            </a:outerShdw>
          </a:effectLst>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Trebuchet MS"/>
              <a:buNone/>
            </a:pPr>
            <a:endParaRPr sz="1800" b="0" i="0" u="none" strike="noStrike" cap="none">
              <a:solidFill>
                <a:srgbClr val="000000"/>
              </a:solidFill>
              <a:latin typeface="Helvetica Neue"/>
              <a:ea typeface="Helvetica Neue"/>
              <a:cs typeface="Helvetica Neue"/>
              <a:sym typeface="Helvetica Neue"/>
            </a:endParaRPr>
          </a:p>
        </p:txBody>
      </p:sp>
      <p:sp>
        <p:nvSpPr>
          <p:cNvPr id="43" name="Shape 43"/>
          <p:cNvSpPr/>
          <p:nvPr/>
        </p:nvSpPr>
        <p:spPr>
          <a:xfrm>
            <a:off x="3185650" y="4567866"/>
            <a:ext cx="5662334" cy="1354212"/>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FFFFFF"/>
              </a:buClr>
              <a:buSzPct val="25000"/>
              <a:buFont typeface="Trebuchet MS"/>
              <a:buNone/>
            </a:pPr>
            <a:r>
              <a:rPr lang="en-US" sz="1640" b="1" i="0" u="none" strike="noStrike" cap="none">
                <a:solidFill>
                  <a:srgbClr val="FFFFFF"/>
                </a:solidFill>
                <a:latin typeface="Trebuchet MS"/>
                <a:ea typeface="Trebuchet MS"/>
                <a:cs typeface="Trebuchet MS"/>
                <a:sym typeface="Trebuchet MS"/>
              </a:rPr>
              <a:t>Section 1: </a:t>
            </a:r>
            <a:r>
              <a:rPr lang="en-US" sz="1640" b="1" i="0" u="sng" strike="noStrike" cap="none">
                <a:solidFill>
                  <a:schemeClr val="hlink"/>
                </a:solidFill>
                <a:latin typeface="Trebuchet MS"/>
                <a:ea typeface="Trebuchet MS"/>
                <a:cs typeface="Trebuchet MS"/>
                <a:sym typeface="Trebuchet MS"/>
                <a:hlinkClick r:id="rId4"/>
              </a:rPr>
              <a:t>The Geography of Israel</a:t>
            </a:r>
          </a:p>
          <a:p>
            <a:pPr marL="0" marR="0" lvl="0" indent="0" algn="l" rtl="0">
              <a:lnSpc>
                <a:spcPct val="100000"/>
              </a:lnSpc>
              <a:spcBef>
                <a:spcPts val="0"/>
              </a:spcBef>
              <a:spcAft>
                <a:spcPts val="0"/>
              </a:spcAft>
              <a:buClr>
                <a:srgbClr val="FFFFFF"/>
              </a:buClr>
              <a:buSzPct val="25000"/>
              <a:buFont typeface="Trebuchet MS"/>
              <a:buNone/>
            </a:pPr>
            <a:r>
              <a:rPr lang="en-US" sz="1640" b="1" i="0" u="none" strike="noStrike" cap="none">
                <a:solidFill>
                  <a:srgbClr val="FFFFFF"/>
                </a:solidFill>
                <a:latin typeface="Trebuchet MS"/>
                <a:ea typeface="Trebuchet MS"/>
                <a:cs typeface="Trebuchet MS"/>
                <a:sym typeface="Trebuchet MS"/>
              </a:rPr>
              <a:t>Section 2: </a:t>
            </a:r>
            <a:r>
              <a:rPr lang="en-US" sz="1640" b="1" i="0" u="sng" strike="noStrike" cap="none">
                <a:solidFill>
                  <a:schemeClr val="hlink"/>
                </a:solidFill>
                <a:latin typeface="Trebuchet MS"/>
                <a:ea typeface="Trebuchet MS"/>
                <a:cs typeface="Trebuchet MS"/>
                <a:sym typeface="Trebuchet MS"/>
                <a:hlinkClick r:id="rId5"/>
              </a:rPr>
              <a:t>A Brief History of Israel</a:t>
            </a:r>
          </a:p>
          <a:p>
            <a:pPr marL="0" marR="0" lvl="0" indent="0" algn="l" rtl="0">
              <a:lnSpc>
                <a:spcPct val="100000"/>
              </a:lnSpc>
              <a:spcBef>
                <a:spcPts val="0"/>
              </a:spcBef>
              <a:spcAft>
                <a:spcPts val="0"/>
              </a:spcAft>
              <a:buClr>
                <a:srgbClr val="FFFFFF"/>
              </a:buClr>
              <a:buSzPct val="25000"/>
              <a:buFont typeface="Trebuchet MS"/>
              <a:buNone/>
            </a:pPr>
            <a:r>
              <a:rPr lang="en-US" sz="1640" b="1" i="0" u="none" strike="noStrike" cap="none">
                <a:solidFill>
                  <a:srgbClr val="FFFFFF"/>
                </a:solidFill>
                <a:latin typeface="Trebuchet MS"/>
                <a:ea typeface="Trebuchet MS"/>
                <a:cs typeface="Trebuchet MS"/>
                <a:sym typeface="Trebuchet MS"/>
              </a:rPr>
              <a:t>Section 3: </a:t>
            </a:r>
            <a:r>
              <a:rPr lang="en-US" sz="1640" b="1" i="0" u="sng" strike="noStrike" cap="none">
                <a:solidFill>
                  <a:schemeClr val="hlink"/>
                </a:solidFill>
                <a:latin typeface="Trebuchet MS"/>
                <a:ea typeface="Trebuchet MS"/>
                <a:cs typeface="Trebuchet MS"/>
                <a:sym typeface="Trebuchet MS"/>
                <a:hlinkClick r:id="rId6"/>
              </a:rPr>
              <a:t>Government of Israel</a:t>
            </a:r>
          </a:p>
          <a:p>
            <a:pPr marL="0" marR="0" lvl="0" indent="0" algn="l" rtl="0">
              <a:lnSpc>
                <a:spcPct val="100000"/>
              </a:lnSpc>
              <a:spcBef>
                <a:spcPts val="0"/>
              </a:spcBef>
              <a:spcAft>
                <a:spcPts val="0"/>
              </a:spcAft>
              <a:buClr>
                <a:srgbClr val="FFFFFF"/>
              </a:buClr>
              <a:buSzPct val="25000"/>
              <a:buFont typeface="Trebuchet MS"/>
              <a:buNone/>
            </a:pPr>
            <a:r>
              <a:rPr lang="en-US" sz="1640" b="1" i="0" u="none" strike="noStrike" cap="none">
                <a:solidFill>
                  <a:srgbClr val="FFFFFF"/>
                </a:solidFill>
                <a:latin typeface="Trebuchet MS"/>
                <a:ea typeface="Trebuchet MS"/>
                <a:cs typeface="Trebuchet MS"/>
                <a:sym typeface="Trebuchet MS"/>
              </a:rPr>
              <a:t>Section 4: </a:t>
            </a:r>
            <a:r>
              <a:rPr lang="en-US" sz="1640" b="1" i="0" u="sng" strike="noStrike" cap="none">
                <a:solidFill>
                  <a:schemeClr val="hlink"/>
                </a:solidFill>
                <a:latin typeface="Trebuchet MS"/>
                <a:ea typeface="Trebuchet MS"/>
                <a:cs typeface="Trebuchet MS"/>
                <a:sym typeface="Trebuchet MS"/>
                <a:hlinkClick r:id="rId7"/>
              </a:rPr>
              <a:t>Economy of Israel</a:t>
            </a:r>
          </a:p>
          <a:p>
            <a:pPr marL="0" marR="0" lvl="0" indent="0" algn="l" rtl="0">
              <a:lnSpc>
                <a:spcPct val="100000"/>
              </a:lnSpc>
              <a:spcBef>
                <a:spcPts val="0"/>
              </a:spcBef>
              <a:spcAft>
                <a:spcPts val="0"/>
              </a:spcAft>
              <a:buClr>
                <a:srgbClr val="FFFFFF"/>
              </a:buClr>
              <a:buSzPct val="25000"/>
              <a:buFont typeface="Trebuchet MS"/>
              <a:buNone/>
            </a:pPr>
            <a:r>
              <a:rPr lang="en-US" sz="1640" b="1" i="0" u="none" strike="noStrike" cap="none">
                <a:solidFill>
                  <a:srgbClr val="FFFFFF"/>
                </a:solidFill>
                <a:latin typeface="Trebuchet MS"/>
                <a:ea typeface="Trebuchet MS"/>
                <a:cs typeface="Trebuchet MS"/>
                <a:sym typeface="Trebuchet MS"/>
              </a:rPr>
              <a:t>Section 5: </a:t>
            </a:r>
            <a:r>
              <a:rPr lang="en-US" sz="1640" b="1" i="0" u="sng" strike="noStrike" cap="none">
                <a:solidFill>
                  <a:schemeClr val="hlink"/>
                </a:solidFill>
                <a:latin typeface="Trebuchet MS"/>
                <a:ea typeface="Trebuchet MS"/>
                <a:cs typeface="Trebuchet MS"/>
                <a:sym typeface="Trebuchet MS"/>
                <a:hlinkClick r:id="rId8"/>
              </a:rPr>
              <a:t>U.S.-Israel Relations</a:t>
            </a:r>
          </a:p>
        </p:txBody>
      </p:sp>
      <p:sp>
        <p:nvSpPr>
          <p:cNvPr id="44" name="Shape 44"/>
          <p:cNvSpPr txBox="1">
            <a:spLocks noGrp="1"/>
          </p:cNvSpPr>
          <p:nvPr>
            <p:ph type="sldNum" idx="12"/>
          </p:nvPr>
        </p:nvSpPr>
        <p:spPr>
          <a:xfrm>
            <a:off x="86791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400" b="1" i="0" u="none" strike="noStrike" cap="none">
                <a:solidFill>
                  <a:srgbClr val="000000"/>
                </a:solidFill>
                <a:latin typeface="Calibri"/>
                <a:ea typeface="Calibri"/>
                <a:cs typeface="Calibri"/>
                <a:sym typeface="Calibri"/>
              </a:rPr>
              <a:t>2</a:t>
            </a:fld>
            <a:endParaRPr lang="en-US" sz="1400" b="1"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p:tgtEl>
                                          <p:spTgt spid="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0" y="0"/>
            <a:ext cx="9144000" cy="89611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Creation of Israel</a:t>
            </a:r>
          </a:p>
        </p:txBody>
      </p:sp>
      <p:sp>
        <p:nvSpPr>
          <p:cNvPr id="171" name="Shape 171"/>
          <p:cNvSpPr txBox="1">
            <a:spLocks noGrp="1"/>
          </p:cNvSpPr>
          <p:nvPr>
            <p:ph type="body" idx="1"/>
          </p:nvPr>
        </p:nvSpPr>
        <p:spPr>
          <a:xfrm>
            <a:off x="457200" y="896112"/>
            <a:ext cx="8229600" cy="5632004"/>
          </a:xfrm>
          <a:prstGeom prst="rect">
            <a:avLst/>
          </a:prstGeom>
          <a:noFill/>
          <a:ln>
            <a:noFill/>
          </a:ln>
        </p:spPr>
        <p:txBody>
          <a:bodyPr lIns="45700" tIns="45700" rIns="45700" bIns="45700" anchor="t" anchorCtr="0">
            <a:noAutofit/>
          </a:bodyPr>
          <a:lstStyle/>
          <a:p>
            <a:pPr marL="443787" marR="0" lvl="0" indent="-443787" algn="l" rtl="0">
              <a:lnSpc>
                <a:spcPct val="90000"/>
              </a:lnSpc>
              <a:spcBef>
                <a:spcPts val="0"/>
              </a:spcBef>
              <a:spcAft>
                <a:spcPts val="0"/>
              </a:spcAft>
              <a:buClr>
                <a:srgbClr val="080808"/>
              </a:buClr>
              <a:buSzPct val="100000"/>
              <a:buFont typeface="Noto Sans Symbols"/>
              <a:buChar char="●"/>
            </a:pPr>
            <a:r>
              <a:rPr lang="en-US" sz="2000" b="0" i="0" u="none" strike="noStrike" cap="none">
                <a:solidFill>
                  <a:srgbClr val="080808"/>
                </a:solidFill>
                <a:latin typeface="Trebuchet MS"/>
                <a:ea typeface="Trebuchet MS"/>
                <a:cs typeface="Trebuchet MS"/>
                <a:sym typeface="Trebuchet MS"/>
              </a:rPr>
              <a:t>Most of the people in Palestine before World War II were Palestinian Arabs, but since the late 1800s, large numbers of Jews had been immigrating to the area.</a:t>
            </a:r>
          </a:p>
          <a:p>
            <a:pPr marL="904037" marR="0" lvl="2" indent="-446836" algn="l" rtl="0">
              <a:lnSpc>
                <a:spcPct val="90000"/>
              </a:lnSpc>
              <a:spcBef>
                <a:spcPts val="300"/>
              </a:spcBef>
              <a:spcAft>
                <a:spcPts val="0"/>
              </a:spcAft>
              <a:buClr>
                <a:srgbClr val="080808"/>
              </a:buClr>
              <a:buSzPct val="100000"/>
              <a:buFont typeface="Arial"/>
              <a:buChar char="•"/>
            </a:pPr>
            <a:r>
              <a:rPr lang="en-US" sz="2000" b="0" i="0" u="none" strike="noStrike" cap="none">
                <a:solidFill>
                  <a:srgbClr val="080808"/>
                </a:solidFill>
                <a:latin typeface="Trebuchet MS"/>
                <a:ea typeface="Trebuchet MS"/>
                <a:cs typeface="Trebuchet MS"/>
                <a:sym typeface="Trebuchet MS"/>
              </a:rPr>
              <a:t>Some of these settlers, called </a:t>
            </a:r>
            <a:r>
              <a:rPr lang="en-US" sz="2000" b="1" i="0" u="none" strike="noStrike" cap="none">
                <a:solidFill>
                  <a:srgbClr val="080808"/>
                </a:solidFill>
                <a:latin typeface="Trebuchet MS"/>
                <a:ea typeface="Trebuchet MS"/>
                <a:cs typeface="Trebuchet MS"/>
                <a:sym typeface="Trebuchet MS"/>
              </a:rPr>
              <a:t>Zionists</a:t>
            </a:r>
            <a:r>
              <a:rPr lang="en-US" sz="2000" b="0" i="0" u="none" strike="noStrike" cap="none">
                <a:solidFill>
                  <a:srgbClr val="080808"/>
                </a:solidFill>
                <a:latin typeface="Trebuchet MS"/>
                <a:ea typeface="Trebuchet MS"/>
                <a:cs typeface="Trebuchet MS"/>
                <a:sym typeface="Trebuchet MS"/>
              </a:rPr>
              <a:t>, wanted to create a homeland for Jews in Palestine.</a:t>
            </a:r>
          </a:p>
          <a:p>
            <a:pPr marL="904037" marR="0" lvl="2" indent="-446836" algn="l" rtl="0">
              <a:lnSpc>
                <a:spcPct val="90000"/>
              </a:lnSpc>
              <a:spcBef>
                <a:spcPts val="300"/>
              </a:spcBef>
              <a:spcAft>
                <a:spcPts val="0"/>
              </a:spcAft>
              <a:buClr>
                <a:srgbClr val="080808"/>
              </a:buClr>
              <a:buSzPct val="100000"/>
              <a:buFont typeface="Arial"/>
              <a:buChar char="•"/>
            </a:pPr>
            <a:r>
              <a:rPr lang="en-US" sz="2000" b="0" i="0" u="none" strike="noStrike" cap="none">
                <a:solidFill>
                  <a:srgbClr val="080808"/>
                </a:solidFill>
                <a:latin typeface="Trebuchet MS"/>
                <a:ea typeface="Trebuchet MS"/>
                <a:cs typeface="Trebuchet MS"/>
                <a:sym typeface="Trebuchet MS"/>
              </a:rPr>
              <a:t>Conflicts broke out between these settlers and the Palestinian Arabs, with each side trying to hold onto the land.</a:t>
            </a:r>
          </a:p>
          <a:p>
            <a:pPr marL="443787" marR="0" lvl="0" indent="-443787" algn="l" rtl="0">
              <a:lnSpc>
                <a:spcPct val="90000"/>
              </a:lnSpc>
              <a:spcBef>
                <a:spcPts val="300"/>
              </a:spcBef>
              <a:spcAft>
                <a:spcPts val="0"/>
              </a:spcAft>
              <a:buClr>
                <a:srgbClr val="080808"/>
              </a:buClr>
              <a:buSzPct val="100000"/>
              <a:buFont typeface="Noto Sans Symbols"/>
              <a:buChar char="●"/>
            </a:pPr>
            <a:r>
              <a:rPr lang="en-US" sz="2000" b="0" i="0" u="none" strike="noStrike" cap="none">
                <a:solidFill>
                  <a:srgbClr val="080808"/>
                </a:solidFill>
                <a:latin typeface="Trebuchet MS"/>
                <a:ea typeface="Trebuchet MS"/>
                <a:cs typeface="Trebuchet MS"/>
                <a:sym typeface="Trebuchet MS"/>
              </a:rPr>
              <a:t>During World War II, the Jewish people of Europe were the target of the Nazi Party, led by Adolf Hitler.</a:t>
            </a:r>
          </a:p>
          <a:p>
            <a:pPr marL="904037" marR="0" lvl="2" indent="-446836" algn="l" rtl="0">
              <a:lnSpc>
                <a:spcPct val="90000"/>
              </a:lnSpc>
              <a:spcBef>
                <a:spcPts val="300"/>
              </a:spcBef>
              <a:spcAft>
                <a:spcPts val="0"/>
              </a:spcAft>
              <a:buClr>
                <a:srgbClr val="080808"/>
              </a:buClr>
              <a:buSzPct val="100000"/>
              <a:buFont typeface="Arial"/>
              <a:buChar char="•"/>
            </a:pPr>
            <a:r>
              <a:rPr lang="en-US" sz="2000" b="1" i="0" u="none" strike="noStrike" cap="none">
                <a:solidFill>
                  <a:srgbClr val="080808"/>
                </a:solidFill>
                <a:latin typeface="Trebuchet MS"/>
                <a:ea typeface="Trebuchet MS"/>
                <a:cs typeface="Trebuchet MS"/>
                <a:sym typeface="Trebuchet MS"/>
              </a:rPr>
              <a:t>Anti-Semitism </a:t>
            </a:r>
            <a:r>
              <a:rPr lang="en-US" sz="2000" b="0" i="0" u="none" strike="noStrike" cap="none">
                <a:solidFill>
                  <a:srgbClr val="080808"/>
                </a:solidFill>
                <a:latin typeface="Trebuchet MS"/>
                <a:ea typeface="Trebuchet MS"/>
                <a:cs typeface="Trebuchet MS"/>
                <a:sym typeface="Trebuchet MS"/>
              </a:rPr>
              <a:t>(or hatred of Jews) spread, and over 6 million European Jews were killed in Nazi concentration camps in an event known as the </a:t>
            </a:r>
            <a:r>
              <a:rPr lang="en-US" sz="2000" b="1" i="0" u="none" strike="noStrike" cap="none">
                <a:solidFill>
                  <a:srgbClr val="080808"/>
                </a:solidFill>
                <a:latin typeface="Trebuchet MS"/>
                <a:ea typeface="Trebuchet MS"/>
                <a:cs typeface="Trebuchet MS"/>
                <a:sym typeface="Trebuchet MS"/>
              </a:rPr>
              <a:t>Holocaust</a:t>
            </a:r>
            <a:r>
              <a:rPr lang="en-US" sz="2000" b="0" i="0" u="none" strike="noStrike" cap="none">
                <a:solidFill>
                  <a:srgbClr val="080808"/>
                </a:solidFill>
                <a:latin typeface="Trebuchet MS"/>
                <a:ea typeface="Trebuchet MS"/>
                <a:cs typeface="Trebuchet MS"/>
                <a:sym typeface="Trebuchet MS"/>
              </a:rPr>
              <a:t>.</a:t>
            </a:r>
          </a:p>
          <a:p>
            <a:pPr marL="443787" marR="0" lvl="0" indent="-443787" algn="l" rtl="0">
              <a:lnSpc>
                <a:spcPct val="90000"/>
              </a:lnSpc>
              <a:spcBef>
                <a:spcPts val="300"/>
              </a:spcBef>
              <a:spcAft>
                <a:spcPts val="0"/>
              </a:spcAft>
              <a:buClr>
                <a:srgbClr val="080808"/>
              </a:buClr>
              <a:buSzPct val="100000"/>
              <a:buFont typeface="Noto Sans Symbols"/>
              <a:buChar char="●"/>
            </a:pPr>
            <a:r>
              <a:rPr lang="en-US" sz="2000" b="0" i="0" u="none" strike="noStrike" cap="none">
                <a:solidFill>
                  <a:srgbClr val="080808"/>
                </a:solidFill>
                <a:latin typeface="Trebuchet MS"/>
                <a:ea typeface="Trebuchet MS"/>
                <a:cs typeface="Trebuchet MS"/>
                <a:sym typeface="Trebuchet MS"/>
              </a:rPr>
              <a:t>After all the suffering the Jews endured, the new United Nations believed something should be done to ease their pain.</a:t>
            </a:r>
          </a:p>
          <a:p>
            <a:pPr marL="443787" marR="0" lvl="0" indent="-443787" algn="l" rtl="0">
              <a:lnSpc>
                <a:spcPct val="90000"/>
              </a:lnSpc>
              <a:spcBef>
                <a:spcPts val="300"/>
              </a:spcBef>
              <a:spcAft>
                <a:spcPts val="0"/>
              </a:spcAft>
              <a:buClr>
                <a:srgbClr val="080808"/>
              </a:buClr>
              <a:buSzPct val="100000"/>
              <a:buFont typeface="Noto Sans Symbols"/>
              <a:buChar char="●"/>
            </a:pPr>
            <a:r>
              <a:rPr lang="en-US" sz="2000" b="0" i="0" u="none" strike="noStrike" cap="none">
                <a:solidFill>
                  <a:srgbClr val="080808"/>
                </a:solidFill>
                <a:latin typeface="Trebuchet MS"/>
                <a:ea typeface="Trebuchet MS"/>
                <a:cs typeface="Trebuchet MS"/>
                <a:sym typeface="Trebuchet MS"/>
              </a:rPr>
              <a:t>In 1948, the United Nations voted to create a Jewish homeland in part of Palestine.</a:t>
            </a:r>
          </a:p>
          <a:p>
            <a:pPr marL="904037" marR="0" lvl="2" indent="-446836" algn="l" rtl="0">
              <a:lnSpc>
                <a:spcPct val="90000"/>
              </a:lnSpc>
              <a:spcBef>
                <a:spcPts val="300"/>
              </a:spcBef>
              <a:spcAft>
                <a:spcPts val="0"/>
              </a:spcAft>
              <a:buClr>
                <a:srgbClr val="080808"/>
              </a:buClr>
              <a:buSzPct val="100000"/>
              <a:buFont typeface="Arial"/>
              <a:buChar char="•"/>
            </a:pPr>
            <a:r>
              <a:rPr lang="en-US" sz="2000" b="0" i="0" u="none" strike="noStrike" cap="none">
                <a:solidFill>
                  <a:srgbClr val="080808"/>
                </a:solidFill>
                <a:latin typeface="Trebuchet MS"/>
                <a:ea typeface="Trebuchet MS"/>
                <a:cs typeface="Trebuchet MS"/>
                <a:sym typeface="Trebuchet MS"/>
              </a:rPr>
              <a:t>The plan was to divide Palestine between the Arabs and Jews, with the Arabs retaining control of the Gaza Strip, West Bank, and Golan Heights.</a:t>
            </a:r>
          </a:p>
        </p:txBody>
      </p:sp>
      <p:sp>
        <p:nvSpPr>
          <p:cNvPr id="172" name="Shape 172"/>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20</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 calcmode="lin" valueType="num">
                                      <p:cBhvr additive="base">
                                        <p:cTn id="7" dur="500"/>
                                        <p:tgtEl>
                                          <p:spTgt spid="171">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71">
                                            <p:txEl>
                                              <p:pRg st="1" end="1"/>
                                            </p:txEl>
                                          </p:spTgt>
                                        </p:tgtEl>
                                        <p:attrNameLst>
                                          <p:attrName>style.visibility</p:attrName>
                                        </p:attrNameLst>
                                      </p:cBhvr>
                                      <p:to>
                                        <p:strVal val="visible"/>
                                      </p:to>
                                    </p:set>
                                    <p:anim calcmode="lin" valueType="num">
                                      <p:cBhvr additive="base">
                                        <p:cTn id="10" dur="500"/>
                                        <p:tgtEl>
                                          <p:spTgt spid="171">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71">
                                            <p:txEl>
                                              <p:pRg st="2" end="2"/>
                                            </p:txEl>
                                          </p:spTgt>
                                        </p:tgtEl>
                                        <p:attrNameLst>
                                          <p:attrName>style.visibility</p:attrName>
                                        </p:attrNameLst>
                                      </p:cBhvr>
                                      <p:to>
                                        <p:strVal val="visible"/>
                                      </p:to>
                                    </p:set>
                                    <p:anim calcmode="lin" valueType="num">
                                      <p:cBhvr additive="base">
                                        <p:cTn id="13" dur="500"/>
                                        <p:tgtEl>
                                          <p:spTgt spid="171">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71">
                                            <p:txEl>
                                              <p:pRg st="3" end="3"/>
                                            </p:txEl>
                                          </p:spTgt>
                                        </p:tgtEl>
                                        <p:attrNameLst>
                                          <p:attrName>style.visibility</p:attrName>
                                        </p:attrNameLst>
                                      </p:cBhvr>
                                      <p:to>
                                        <p:strVal val="visible"/>
                                      </p:to>
                                    </p:set>
                                    <p:anim calcmode="lin" valueType="num">
                                      <p:cBhvr additive="base">
                                        <p:cTn id="16" dur="500"/>
                                        <p:tgtEl>
                                          <p:spTgt spid="171">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71">
                                            <p:txEl>
                                              <p:pRg st="4" end="4"/>
                                            </p:txEl>
                                          </p:spTgt>
                                        </p:tgtEl>
                                        <p:attrNameLst>
                                          <p:attrName>style.visibility</p:attrName>
                                        </p:attrNameLst>
                                      </p:cBhvr>
                                      <p:to>
                                        <p:strVal val="visible"/>
                                      </p:to>
                                    </p:set>
                                    <p:anim calcmode="lin" valueType="num">
                                      <p:cBhvr additive="base">
                                        <p:cTn id="19" dur="500"/>
                                        <p:tgtEl>
                                          <p:spTgt spid="171">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171">
                                            <p:txEl>
                                              <p:pRg st="5" end="5"/>
                                            </p:txEl>
                                          </p:spTgt>
                                        </p:tgtEl>
                                        <p:attrNameLst>
                                          <p:attrName>style.visibility</p:attrName>
                                        </p:attrNameLst>
                                      </p:cBhvr>
                                      <p:to>
                                        <p:strVal val="visible"/>
                                      </p:to>
                                    </p:set>
                                    <p:anim calcmode="lin" valueType="num">
                                      <p:cBhvr additive="base">
                                        <p:cTn id="22" dur="500"/>
                                        <p:tgtEl>
                                          <p:spTgt spid="171">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171">
                                            <p:txEl>
                                              <p:pRg st="6" end="6"/>
                                            </p:txEl>
                                          </p:spTgt>
                                        </p:tgtEl>
                                        <p:attrNameLst>
                                          <p:attrName>style.visibility</p:attrName>
                                        </p:attrNameLst>
                                      </p:cBhvr>
                                      <p:to>
                                        <p:strVal val="visible"/>
                                      </p:to>
                                    </p:set>
                                    <p:anim calcmode="lin" valueType="num">
                                      <p:cBhvr additive="base">
                                        <p:cTn id="25" dur="500"/>
                                        <p:tgtEl>
                                          <p:spTgt spid="171">
                                            <p:txEl>
                                              <p:pRg st="6" end="6"/>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171">
                                            <p:txEl>
                                              <p:pRg st="7" end="7"/>
                                            </p:txEl>
                                          </p:spTgt>
                                        </p:tgtEl>
                                        <p:attrNameLst>
                                          <p:attrName>style.visibility</p:attrName>
                                        </p:attrNameLst>
                                      </p:cBhvr>
                                      <p:to>
                                        <p:strVal val="visible"/>
                                      </p:to>
                                    </p:set>
                                    <p:anim calcmode="lin" valueType="num">
                                      <p:cBhvr additive="base">
                                        <p:cTn id="28" dur="500"/>
                                        <p:tgtEl>
                                          <p:spTgt spid="171">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0" y="0"/>
            <a:ext cx="9144000" cy="89611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Creation of Israel (cont.)</a:t>
            </a:r>
          </a:p>
        </p:txBody>
      </p:sp>
      <p:sp>
        <p:nvSpPr>
          <p:cNvPr id="178" name="Shape 178"/>
          <p:cNvSpPr txBox="1">
            <a:spLocks noGrp="1"/>
          </p:cNvSpPr>
          <p:nvPr>
            <p:ph type="body" idx="1"/>
          </p:nvPr>
        </p:nvSpPr>
        <p:spPr>
          <a:xfrm>
            <a:off x="457200" y="896112"/>
            <a:ext cx="8229600" cy="5632004"/>
          </a:xfrm>
          <a:prstGeom prst="rect">
            <a:avLst/>
          </a:prstGeom>
          <a:noFill/>
          <a:ln>
            <a:noFill/>
          </a:ln>
        </p:spPr>
        <p:txBody>
          <a:bodyPr lIns="45700" tIns="45700" rIns="45700" bIns="45700" anchor="t" anchorCtr="0">
            <a:noAutofit/>
          </a:bodyPr>
          <a:lstStyle/>
          <a:p>
            <a:pPr marL="443787" marR="0" lvl="0" indent="-443787" algn="l" rtl="0">
              <a:lnSpc>
                <a:spcPct val="90000"/>
              </a:lnSpc>
              <a:spcBef>
                <a:spcPts val="0"/>
              </a:spcBef>
              <a:spcAft>
                <a:spcPts val="0"/>
              </a:spcAft>
              <a:buClr>
                <a:srgbClr val="080808"/>
              </a:buClr>
              <a:buSzPct val="100000"/>
              <a:buFont typeface="Noto Sans Symbols"/>
              <a:buChar char="●"/>
            </a:pPr>
            <a:r>
              <a:rPr lang="en-US" sz="2200" b="0" i="0" u="none" strike="noStrike" cap="none">
                <a:solidFill>
                  <a:srgbClr val="080808"/>
                </a:solidFill>
                <a:latin typeface="Trebuchet MS"/>
                <a:ea typeface="Trebuchet MS"/>
                <a:cs typeface="Trebuchet MS"/>
                <a:sym typeface="Trebuchet MS"/>
              </a:rPr>
              <a:t>(Cont.) In 1948, the United Nations voted to create a Jewish homeland in part of Palestine.</a:t>
            </a:r>
          </a:p>
          <a:p>
            <a:pPr marL="904037" marR="0" lvl="2" indent="-446836" algn="l" rtl="0">
              <a:lnSpc>
                <a:spcPct val="90000"/>
              </a:lnSpc>
              <a:spcBef>
                <a:spcPts val="300"/>
              </a:spcBef>
              <a:spcAft>
                <a:spcPts val="0"/>
              </a:spcAft>
              <a:buClr>
                <a:srgbClr val="080808"/>
              </a:buClr>
              <a:buSzPct val="100000"/>
              <a:buFont typeface="Arial"/>
              <a:buChar char="•"/>
            </a:pPr>
            <a:r>
              <a:rPr lang="en-US" sz="2200" b="0" i="0" u="none" strike="noStrike" cap="none">
                <a:solidFill>
                  <a:srgbClr val="080808"/>
                </a:solidFill>
                <a:latin typeface="Trebuchet MS"/>
                <a:ea typeface="Trebuchet MS"/>
                <a:cs typeface="Trebuchet MS"/>
                <a:sym typeface="Trebuchet MS"/>
              </a:rPr>
              <a:t>In this deal, Jerusalem would be an international zone with neither group controlling it.</a:t>
            </a:r>
          </a:p>
          <a:p>
            <a:pPr marL="443787" marR="0" lvl="0" indent="-443787" algn="l" rtl="0">
              <a:lnSpc>
                <a:spcPct val="90000"/>
              </a:lnSpc>
              <a:spcBef>
                <a:spcPts val="300"/>
              </a:spcBef>
              <a:spcAft>
                <a:spcPts val="0"/>
              </a:spcAft>
              <a:buClr>
                <a:srgbClr val="080808"/>
              </a:buClr>
              <a:buSzPct val="100000"/>
              <a:buFont typeface="Noto Sans Symbols"/>
              <a:buChar char="●"/>
            </a:pPr>
            <a:r>
              <a:rPr lang="en-US" sz="2200" b="0" i="0" u="none" strike="noStrike" cap="none">
                <a:solidFill>
                  <a:srgbClr val="080808"/>
                </a:solidFill>
                <a:latin typeface="Trebuchet MS"/>
                <a:ea typeface="Trebuchet MS"/>
                <a:cs typeface="Trebuchet MS"/>
                <a:sym typeface="Trebuchet MS"/>
              </a:rPr>
              <a:t>The Jews agreed and declared the creation of the State of Israel, but the Palestinian Arabs believed they were treated unfairly in the decision-making process and, along with other Arab countries, did not accept the new country.</a:t>
            </a:r>
          </a:p>
          <a:p>
            <a:pPr marL="443787" marR="0" lvl="0" indent="-443787" algn="l" rtl="0">
              <a:lnSpc>
                <a:spcPct val="90000"/>
              </a:lnSpc>
              <a:spcBef>
                <a:spcPts val="300"/>
              </a:spcBef>
              <a:spcAft>
                <a:spcPts val="0"/>
              </a:spcAft>
              <a:buClr>
                <a:srgbClr val="080808"/>
              </a:buClr>
              <a:buSzPct val="100000"/>
              <a:buFont typeface="Noto Sans Symbols"/>
              <a:buChar char="●"/>
            </a:pPr>
            <a:r>
              <a:rPr lang="en-US" sz="2200" b="0" i="0" u="none" strike="noStrike" cap="none">
                <a:solidFill>
                  <a:srgbClr val="080808"/>
                </a:solidFill>
                <a:latin typeface="Trebuchet MS"/>
                <a:ea typeface="Trebuchet MS"/>
                <a:cs typeface="Trebuchet MS"/>
                <a:sym typeface="Trebuchet MS"/>
              </a:rPr>
              <a:t>War broke out in May 1948 between Israel and the Palestinians, with Arab countries supporting Palestine.</a:t>
            </a:r>
          </a:p>
          <a:p>
            <a:pPr marL="904037" marR="0" lvl="2" indent="-446836" algn="l" rtl="0">
              <a:lnSpc>
                <a:spcPct val="90000"/>
              </a:lnSpc>
              <a:spcBef>
                <a:spcPts val="300"/>
              </a:spcBef>
              <a:spcAft>
                <a:spcPts val="0"/>
              </a:spcAft>
              <a:buClr>
                <a:srgbClr val="080808"/>
              </a:buClr>
              <a:buSzPct val="100000"/>
              <a:buFont typeface="Arial"/>
              <a:buChar char="•"/>
            </a:pPr>
            <a:r>
              <a:rPr lang="en-US" sz="2200" b="0" i="0" u="none" strike="noStrike" cap="none">
                <a:solidFill>
                  <a:srgbClr val="080808"/>
                </a:solidFill>
                <a:latin typeface="Trebuchet MS"/>
                <a:ea typeface="Trebuchet MS"/>
                <a:cs typeface="Trebuchet MS"/>
                <a:sym typeface="Trebuchet MS"/>
              </a:rPr>
              <a:t>The Israelis not only won the war, but it also managed to </a:t>
            </a:r>
            <a:r>
              <a:rPr lang="en-US" sz="2200">
                <a:solidFill>
                  <a:srgbClr val="080808"/>
                </a:solidFill>
              </a:rPr>
              <a:t>claim</a:t>
            </a:r>
            <a:r>
              <a:rPr lang="en-US" sz="2200" b="0" i="0" u="none" strike="noStrike" cap="none">
                <a:solidFill>
                  <a:srgbClr val="080808"/>
                </a:solidFill>
                <a:latin typeface="Trebuchet MS"/>
                <a:ea typeface="Trebuchet MS"/>
                <a:cs typeface="Trebuchet MS"/>
                <a:sym typeface="Trebuchet MS"/>
              </a:rPr>
              <a:t> much more land in the process.</a:t>
            </a:r>
          </a:p>
          <a:p>
            <a:pPr marL="443787" marR="0" lvl="0" indent="-443787" algn="l" rtl="0">
              <a:lnSpc>
                <a:spcPct val="90000"/>
              </a:lnSpc>
              <a:spcBef>
                <a:spcPts val="300"/>
              </a:spcBef>
              <a:spcAft>
                <a:spcPts val="0"/>
              </a:spcAft>
              <a:buClr>
                <a:srgbClr val="080808"/>
              </a:buClr>
              <a:buSzPct val="100000"/>
              <a:buFont typeface="Noto Sans Symbols"/>
              <a:buChar char="●"/>
            </a:pPr>
            <a:r>
              <a:rPr lang="en-US" sz="2200" b="0" i="0" u="none" strike="noStrike" cap="none">
                <a:solidFill>
                  <a:srgbClr val="080808"/>
                </a:solidFill>
                <a:latin typeface="Trebuchet MS"/>
                <a:ea typeface="Trebuchet MS"/>
                <a:cs typeface="Trebuchet MS"/>
                <a:sym typeface="Trebuchet MS"/>
              </a:rPr>
              <a:t>In 1967, the Six-Day War broke out, where Israel managed to take even more land in the conflict.</a:t>
            </a:r>
          </a:p>
          <a:p>
            <a:pPr marL="443787" marR="0" lvl="0" indent="-443787" algn="l" rtl="0">
              <a:lnSpc>
                <a:spcPct val="90000"/>
              </a:lnSpc>
              <a:spcBef>
                <a:spcPts val="300"/>
              </a:spcBef>
              <a:spcAft>
                <a:spcPts val="0"/>
              </a:spcAft>
              <a:buClr>
                <a:srgbClr val="080808"/>
              </a:buClr>
              <a:buSzPct val="100000"/>
              <a:buFont typeface="Noto Sans Symbols"/>
              <a:buChar char="●"/>
            </a:pPr>
            <a:r>
              <a:rPr lang="en-US" sz="2200" b="0" i="0" u="none" strike="noStrike" cap="none">
                <a:solidFill>
                  <a:srgbClr val="080808"/>
                </a:solidFill>
                <a:latin typeface="Trebuchet MS"/>
                <a:ea typeface="Trebuchet MS"/>
                <a:cs typeface="Trebuchet MS"/>
                <a:sym typeface="Trebuchet MS"/>
              </a:rPr>
              <a:t>In 1993, the Israeli government and the Palestine Liberation Organization (PLO) signed a peace treaty.</a:t>
            </a:r>
          </a:p>
          <a:p>
            <a:pPr marL="904037" marR="0" lvl="2" indent="-446836" algn="l" rtl="0">
              <a:lnSpc>
                <a:spcPct val="90000"/>
              </a:lnSpc>
              <a:spcBef>
                <a:spcPts val="300"/>
              </a:spcBef>
              <a:spcAft>
                <a:spcPts val="0"/>
              </a:spcAft>
              <a:buClr>
                <a:srgbClr val="080808"/>
              </a:buClr>
              <a:buSzPct val="100000"/>
              <a:buFont typeface="Arial"/>
              <a:buChar char="•"/>
            </a:pPr>
            <a:r>
              <a:rPr lang="en-US" sz="2200" b="0" i="0" u="none" strike="noStrike" cap="none">
                <a:solidFill>
                  <a:srgbClr val="080808"/>
                </a:solidFill>
                <a:latin typeface="Trebuchet MS"/>
                <a:ea typeface="Trebuchet MS"/>
                <a:cs typeface="Trebuchet MS"/>
                <a:sym typeface="Trebuchet MS"/>
              </a:rPr>
              <a:t>However, fighting still continues.</a:t>
            </a:r>
          </a:p>
        </p:txBody>
      </p:sp>
      <p:sp>
        <p:nvSpPr>
          <p:cNvPr id="179" name="Shape 179"/>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21</a:t>
            </a:fld>
            <a:endParaRPr lang="en-US" sz="1400" b="1" i="0" u="none" strike="noStrike" cap="none">
              <a:solidFill>
                <a:srgbClr val="FFFFFF"/>
              </a:solidFill>
              <a:latin typeface="Calibri"/>
              <a:ea typeface="Calibri"/>
              <a:cs typeface="Calibri"/>
              <a:sym typeface="Calibri"/>
            </a:endParaRPr>
          </a:p>
        </p:txBody>
      </p:sp>
      <p:sp>
        <p:nvSpPr>
          <p:cNvPr id="180" name="Shape 180"/>
          <p:cNvSpPr/>
          <p:nvPr/>
        </p:nvSpPr>
        <p:spPr>
          <a:xfrm>
            <a:off x="6601582" y="6111492"/>
            <a:ext cx="2430535" cy="358139"/>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FF"/>
              </a:buClr>
              <a:buSzPct val="25000"/>
              <a:buFont typeface="Trebuchet MS"/>
              <a:buNone/>
            </a:pPr>
            <a:r>
              <a:rPr lang="en-US" sz="1800" b="0" i="0" u="sng" strike="noStrike" cap="none">
                <a:solidFill>
                  <a:schemeClr val="hlink"/>
                </a:solidFill>
                <a:latin typeface="Trebuchet MS"/>
                <a:ea typeface="Trebuchet MS"/>
                <a:cs typeface="Trebuchet MS"/>
                <a:sym typeface="Trebuchet MS"/>
                <a:hlinkClick r:id="rId3"/>
              </a:rPr>
              <a:t>Return to Main Menu</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 calcmode="lin" valueType="num">
                                      <p:cBhvr additive="base">
                                        <p:cTn id="7" dur="500"/>
                                        <p:tgtEl>
                                          <p:spTgt spid="178">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78">
                                            <p:txEl>
                                              <p:pRg st="1" end="1"/>
                                            </p:txEl>
                                          </p:spTgt>
                                        </p:tgtEl>
                                        <p:attrNameLst>
                                          <p:attrName>style.visibility</p:attrName>
                                        </p:attrNameLst>
                                      </p:cBhvr>
                                      <p:to>
                                        <p:strVal val="visible"/>
                                      </p:to>
                                    </p:set>
                                    <p:anim calcmode="lin" valueType="num">
                                      <p:cBhvr additive="base">
                                        <p:cTn id="10" dur="500"/>
                                        <p:tgtEl>
                                          <p:spTgt spid="178">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78">
                                            <p:txEl>
                                              <p:pRg st="2" end="2"/>
                                            </p:txEl>
                                          </p:spTgt>
                                        </p:tgtEl>
                                        <p:attrNameLst>
                                          <p:attrName>style.visibility</p:attrName>
                                        </p:attrNameLst>
                                      </p:cBhvr>
                                      <p:to>
                                        <p:strVal val="visible"/>
                                      </p:to>
                                    </p:set>
                                    <p:anim calcmode="lin" valueType="num">
                                      <p:cBhvr additive="base">
                                        <p:cTn id="13" dur="500"/>
                                        <p:tgtEl>
                                          <p:spTgt spid="178">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78">
                                            <p:txEl>
                                              <p:pRg st="3" end="3"/>
                                            </p:txEl>
                                          </p:spTgt>
                                        </p:tgtEl>
                                        <p:attrNameLst>
                                          <p:attrName>style.visibility</p:attrName>
                                        </p:attrNameLst>
                                      </p:cBhvr>
                                      <p:to>
                                        <p:strVal val="visible"/>
                                      </p:to>
                                    </p:set>
                                    <p:anim calcmode="lin" valueType="num">
                                      <p:cBhvr additive="base">
                                        <p:cTn id="16" dur="500"/>
                                        <p:tgtEl>
                                          <p:spTgt spid="178">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78">
                                            <p:txEl>
                                              <p:pRg st="4" end="4"/>
                                            </p:txEl>
                                          </p:spTgt>
                                        </p:tgtEl>
                                        <p:attrNameLst>
                                          <p:attrName>style.visibility</p:attrName>
                                        </p:attrNameLst>
                                      </p:cBhvr>
                                      <p:to>
                                        <p:strVal val="visible"/>
                                      </p:to>
                                    </p:set>
                                    <p:anim calcmode="lin" valueType="num">
                                      <p:cBhvr additive="base">
                                        <p:cTn id="19" dur="500"/>
                                        <p:tgtEl>
                                          <p:spTgt spid="178">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178">
                                            <p:txEl>
                                              <p:pRg st="5" end="5"/>
                                            </p:txEl>
                                          </p:spTgt>
                                        </p:tgtEl>
                                        <p:attrNameLst>
                                          <p:attrName>style.visibility</p:attrName>
                                        </p:attrNameLst>
                                      </p:cBhvr>
                                      <p:to>
                                        <p:strVal val="visible"/>
                                      </p:to>
                                    </p:set>
                                    <p:anim calcmode="lin" valueType="num">
                                      <p:cBhvr additive="base">
                                        <p:cTn id="22" dur="500"/>
                                        <p:tgtEl>
                                          <p:spTgt spid="178">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178">
                                            <p:txEl>
                                              <p:pRg st="6" end="6"/>
                                            </p:txEl>
                                          </p:spTgt>
                                        </p:tgtEl>
                                        <p:attrNameLst>
                                          <p:attrName>style.visibility</p:attrName>
                                        </p:attrNameLst>
                                      </p:cBhvr>
                                      <p:to>
                                        <p:strVal val="visible"/>
                                      </p:to>
                                    </p:set>
                                    <p:anim calcmode="lin" valueType="num">
                                      <p:cBhvr additive="base">
                                        <p:cTn id="25" dur="500"/>
                                        <p:tgtEl>
                                          <p:spTgt spid="178">
                                            <p:txEl>
                                              <p:pRg st="6" end="6"/>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178">
                                            <p:txEl>
                                              <p:pRg st="7" end="7"/>
                                            </p:txEl>
                                          </p:spTgt>
                                        </p:tgtEl>
                                        <p:attrNameLst>
                                          <p:attrName>style.visibility</p:attrName>
                                        </p:attrNameLst>
                                      </p:cBhvr>
                                      <p:to>
                                        <p:strVal val="visible"/>
                                      </p:to>
                                    </p:set>
                                    <p:anim calcmode="lin" valueType="num">
                                      <p:cBhvr additive="base">
                                        <p:cTn id="28" dur="500"/>
                                        <p:tgtEl>
                                          <p:spTgt spid="178">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Section 3: Government of Israel</a:t>
            </a:r>
          </a:p>
        </p:txBody>
      </p:sp>
      <p:sp>
        <p:nvSpPr>
          <p:cNvPr id="186" name="Shape 186"/>
          <p:cNvSpPr txBox="1">
            <a:spLocks noGrp="1"/>
          </p:cNvSpPr>
          <p:nvPr>
            <p:ph type="body" idx="1"/>
          </p:nvPr>
        </p:nvSpPr>
        <p:spPr>
          <a:xfrm>
            <a:off x="457200" y="1533832"/>
            <a:ext cx="8229600" cy="4592330"/>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dirty="0">
                <a:solidFill>
                  <a:srgbClr val="000000"/>
                </a:solidFill>
                <a:latin typeface="Trebuchet MS"/>
                <a:ea typeface="Trebuchet MS"/>
                <a:cs typeface="Trebuchet MS"/>
                <a:sym typeface="Trebuchet MS"/>
              </a:rPr>
              <a:t>Essential Question:</a:t>
            </a:r>
          </a:p>
          <a:p>
            <a:pPr marL="742950" marR="0" lvl="1" indent="-285750" algn="l" rtl="0">
              <a:lnSpc>
                <a:spcPct val="100000"/>
              </a:lnSpc>
              <a:spcBef>
                <a:spcPts val="600"/>
              </a:spcBef>
              <a:spcAft>
                <a:spcPts val="0"/>
              </a:spcAft>
              <a:buClr>
                <a:srgbClr val="080808"/>
              </a:buClr>
              <a:buSzPct val="100000"/>
              <a:buFont typeface="Arial"/>
              <a:buChar char="•"/>
            </a:pPr>
            <a:r>
              <a:rPr lang="en-US" sz="2800" b="0" i="0" u="none" strike="noStrike" cap="none" dirty="0">
                <a:solidFill>
                  <a:srgbClr val="080808"/>
                </a:solidFill>
                <a:latin typeface="Trebuchet MS"/>
                <a:ea typeface="Trebuchet MS"/>
                <a:cs typeface="Trebuchet MS"/>
                <a:sym typeface="Trebuchet MS"/>
              </a:rPr>
              <a:t>What type of government does Israel have?</a:t>
            </a:r>
          </a:p>
        </p:txBody>
      </p:sp>
      <p:sp>
        <p:nvSpPr>
          <p:cNvPr id="187" name="Shape 187"/>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22</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 calcmode="lin" valueType="num">
                                      <p:cBhvr additive="base">
                                        <p:cTn id="7" dur="500"/>
                                        <p:tgtEl>
                                          <p:spTgt spid="186">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86">
                                            <p:txEl>
                                              <p:pRg st="1" end="1"/>
                                            </p:txEl>
                                          </p:spTgt>
                                        </p:tgtEl>
                                        <p:attrNameLst>
                                          <p:attrName>style.visibility</p:attrName>
                                        </p:attrNameLst>
                                      </p:cBhvr>
                                      <p:to>
                                        <p:strVal val="visible"/>
                                      </p:to>
                                    </p:set>
                                    <p:anim calcmode="lin" valueType="num">
                                      <p:cBhvr additive="base">
                                        <p:cTn id="10" dur="500"/>
                                        <p:tgtEl>
                                          <p:spTgt spid="186">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Section 3: Government of Israel</a:t>
            </a:r>
          </a:p>
        </p:txBody>
      </p:sp>
      <p:sp>
        <p:nvSpPr>
          <p:cNvPr id="193" name="Shape 193"/>
          <p:cNvSpPr txBox="1">
            <a:spLocks noGrp="1"/>
          </p:cNvSpPr>
          <p:nvPr>
            <p:ph type="body" idx="1"/>
          </p:nvPr>
        </p:nvSpPr>
        <p:spPr>
          <a:xfrm>
            <a:off x="457200" y="1524000"/>
            <a:ext cx="8229600" cy="4572000"/>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What terms do I need to know? </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Knesset</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Law of Return</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secular</a:t>
            </a:r>
          </a:p>
        </p:txBody>
      </p:sp>
      <p:sp>
        <p:nvSpPr>
          <p:cNvPr id="194" name="Shape 194"/>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23</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 calcmode="lin" valueType="num">
                                      <p:cBhvr additive="base">
                                        <p:cTn id="7" dur="500"/>
                                        <p:tgtEl>
                                          <p:spTgt spid="193">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93">
                                            <p:txEl>
                                              <p:pRg st="1" end="1"/>
                                            </p:txEl>
                                          </p:spTgt>
                                        </p:tgtEl>
                                        <p:attrNameLst>
                                          <p:attrName>style.visibility</p:attrName>
                                        </p:attrNameLst>
                                      </p:cBhvr>
                                      <p:to>
                                        <p:strVal val="visible"/>
                                      </p:to>
                                    </p:set>
                                    <p:anim calcmode="lin" valueType="num">
                                      <p:cBhvr additive="base">
                                        <p:cTn id="10" dur="500"/>
                                        <p:tgtEl>
                                          <p:spTgt spid="193">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93">
                                            <p:txEl>
                                              <p:pRg st="2" end="2"/>
                                            </p:txEl>
                                          </p:spTgt>
                                        </p:tgtEl>
                                        <p:attrNameLst>
                                          <p:attrName>style.visibility</p:attrName>
                                        </p:attrNameLst>
                                      </p:cBhvr>
                                      <p:to>
                                        <p:strVal val="visible"/>
                                      </p:to>
                                    </p:set>
                                    <p:anim calcmode="lin" valueType="num">
                                      <p:cBhvr additive="base">
                                        <p:cTn id="13" dur="500"/>
                                        <p:tgtEl>
                                          <p:spTgt spid="193">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93">
                                            <p:txEl>
                                              <p:pRg st="3" end="3"/>
                                            </p:txEl>
                                          </p:spTgt>
                                        </p:tgtEl>
                                        <p:attrNameLst>
                                          <p:attrName>style.visibility</p:attrName>
                                        </p:attrNameLst>
                                      </p:cBhvr>
                                      <p:to>
                                        <p:strVal val="visible"/>
                                      </p:to>
                                    </p:set>
                                    <p:anim calcmode="lin" valueType="num">
                                      <p:cBhvr additive="base">
                                        <p:cTn id="16" dur="500"/>
                                        <p:tgtEl>
                                          <p:spTgt spid="193">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3349" y="0"/>
            <a:ext cx="8229600" cy="96356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Type of Government</a:t>
            </a:r>
          </a:p>
        </p:txBody>
      </p:sp>
      <p:sp>
        <p:nvSpPr>
          <p:cNvPr id="200" name="Shape 200"/>
          <p:cNvSpPr txBox="1">
            <a:spLocks noGrp="1"/>
          </p:cNvSpPr>
          <p:nvPr>
            <p:ph type="body" idx="1"/>
          </p:nvPr>
        </p:nvSpPr>
        <p:spPr>
          <a:xfrm>
            <a:off x="457200" y="1051559"/>
            <a:ext cx="8229600" cy="5476555"/>
          </a:xfrm>
          <a:prstGeom prst="rect">
            <a:avLst/>
          </a:prstGeom>
          <a:noFill/>
          <a:ln>
            <a:noFill/>
          </a:ln>
        </p:spPr>
        <p:txBody>
          <a:bodyPr lIns="45700" tIns="45700" rIns="45700" bIns="45700" anchor="t" anchorCtr="0">
            <a:noAutofit/>
          </a:bodyPr>
          <a:lstStyle/>
          <a:p>
            <a:pPr marL="538703" marR="0" lvl="0" indent="-519653" algn="l" rtl="0">
              <a:lnSpc>
                <a:spcPct val="80000"/>
              </a:lnSpc>
              <a:spcBef>
                <a:spcPts val="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The State of Israel is a parliamentary democracy, with its parliament called the </a:t>
            </a:r>
            <a:r>
              <a:rPr lang="en-US" sz="2200" b="1" i="0" u="none" strike="noStrike" cap="none">
                <a:solidFill>
                  <a:srgbClr val="000000"/>
                </a:solidFill>
                <a:latin typeface="Trebuchet MS"/>
                <a:ea typeface="Trebuchet MS"/>
                <a:cs typeface="Trebuchet MS"/>
                <a:sym typeface="Trebuchet MS"/>
              </a:rPr>
              <a:t>Knesset</a:t>
            </a:r>
            <a:r>
              <a:rPr lang="en-US" sz="2200" b="0" i="0" u="none" strike="noStrike" cap="none">
                <a:solidFill>
                  <a:srgbClr val="000000"/>
                </a:solidFill>
                <a:latin typeface="Trebuchet MS"/>
                <a:ea typeface="Trebuchet MS"/>
                <a:cs typeface="Trebuchet MS"/>
                <a:sym typeface="Trebuchet MS"/>
              </a:rPr>
              <a:t>.</a:t>
            </a:r>
          </a:p>
          <a:p>
            <a:pPr marL="998952" marR="0" lvl="2" indent="-522702" algn="l" rtl="0">
              <a:lnSpc>
                <a:spcPct val="80000"/>
              </a:lnSpc>
              <a:spcBef>
                <a:spcPts val="4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The prime minister is the head of government, and there is a president of the state who serves only ceremonial roles and duties.</a:t>
            </a:r>
          </a:p>
          <a:p>
            <a:pPr marL="538703" marR="0" lvl="0" indent="-519653" algn="l" rtl="0">
              <a:lnSpc>
                <a:spcPct val="80000"/>
              </a:lnSpc>
              <a:spcBef>
                <a:spcPts val="4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Israel does not have a written constitution.</a:t>
            </a:r>
          </a:p>
          <a:p>
            <a:pPr marL="998952" marR="0" lvl="2" indent="-522702" algn="l" rtl="0">
              <a:lnSpc>
                <a:spcPct val="80000"/>
              </a:lnSpc>
              <a:spcBef>
                <a:spcPts val="4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Instead, the government is based on the Declaration of Establishment (1948), the Basic Laws, and the </a:t>
            </a:r>
            <a:r>
              <a:rPr lang="en-US" sz="2200" b="1" i="0" u="none" strike="noStrike" cap="none">
                <a:solidFill>
                  <a:srgbClr val="000000"/>
                </a:solidFill>
                <a:latin typeface="Trebuchet MS"/>
                <a:ea typeface="Trebuchet MS"/>
                <a:cs typeface="Trebuchet MS"/>
                <a:sym typeface="Trebuchet MS"/>
              </a:rPr>
              <a:t>Law of Return</a:t>
            </a:r>
            <a:r>
              <a:rPr lang="en-US" sz="2200" b="0" i="0" u="none" strike="noStrike" cap="none">
                <a:solidFill>
                  <a:srgbClr val="000000"/>
                </a:solidFill>
                <a:latin typeface="Trebuchet MS"/>
                <a:ea typeface="Trebuchet MS"/>
                <a:cs typeface="Trebuchet MS"/>
                <a:sym typeface="Trebuchet MS"/>
              </a:rPr>
              <a:t>.</a:t>
            </a:r>
          </a:p>
          <a:p>
            <a:pPr marL="998952" marR="0" lvl="2" indent="-522702" algn="l" rtl="0">
              <a:lnSpc>
                <a:spcPct val="80000"/>
              </a:lnSpc>
              <a:spcBef>
                <a:spcPts val="4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Both the Basic Laws and Law of Return have been amended several times.</a:t>
            </a:r>
          </a:p>
          <a:p>
            <a:pPr marL="538703" marR="0" lvl="0" indent="-519653" algn="l" rtl="0">
              <a:lnSpc>
                <a:spcPct val="80000"/>
              </a:lnSpc>
              <a:spcBef>
                <a:spcPts val="4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Most of Israel’s Jewish citizens see themselves as secular, meaning they do not feel the country’s laws should be based solely on religious beliefs.</a:t>
            </a:r>
          </a:p>
          <a:p>
            <a:pPr marL="998952" marR="0" lvl="2" indent="-522702" algn="l" rtl="0">
              <a:lnSpc>
                <a:spcPct val="80000"/>
              </a:lnSpc>
              <a:spcBef>
                <a:spcPts val="4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However, many Orthodox Jews influence Israeli laws.</a:t>
            </a:r>
          </a:p>
        </p:txBody>
      </p:sp>
      <p:sp>
        <p:nvSpPr>
          <p:cNvPr id="201" name="Shape 201"/>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24</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 calcmode="lin" valueType="num">
                                      <p:cBhvr additive="base">
                                        <p:cTn id="7" dur="500"/>
                                        <p:tgtEl>
                                          <p:spTgt spid="200">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00">
                                            <p:txEl>
                                              <p:pRg st="1" end="1"/>
                                            </p:txEl>
                                          </p:spTgt>
                                        </p:tgtEl>
                                        <p:attrNameLst>
                                          <p:attrName>style.visibility</p:attrName>
                                        </p:attrNameLst>
                                      </p:cBhvr>
                                      <p:to>
                                        <p:strVal val="visible"/>
                                      </p:to>
                                    </p:set>
                                    <p:anim calcmode="lin" valueType="num">
                                      <p:cBhvr additive="base">
                                        <p:cTn id="10" dur="500"/>
                                        <p:tgtEl>
                                          <p:spTgt spid="200">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00">
                                            <p:txEl>
                                              <p:pRg st="2" end="2"/>
                                            </p:txEl>
                                          </p:spTgt>
                                        </p:tgtEl>
                                        <p:attrNameLst>
                                          <p:attrName>style.visibility</p:attrName>
                                        </p:attrNameLst>
                                      </p:cBhvr>
                                      <p:to>
                                        <p:strVal val="visible"/>
                                      </p:to>
                                    </p:set>
                                    <p:anim calcmode="lin" valueType="num">
                                      <p:cBhvr additive="base">
                                        <p:cTn id="13" dur="500"/>
                                        <p:tgtEl>
                                          <p:spTgt spid="200">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00">
                                            <p:txEl>
                                              <p:pRg st="3" end="3"/>
                                            </p:txEl>
                                          </p:spTgt>
                                        </p:tgtEl>
                                        <p:attrNameLst>
                                          <p:attrName>style.visibility</p:attrName>
                                        </p:attrNameLst>
                                      </p:cBhvr>
                                      <p:to>
                                        <p:strVal val="visible"/>
                                      </p:to>
                                    </p:set>
                                    <p:anim calcmode="lin" valueType="num">
                                      <p:cBhvr additive="base">
                                        <p:cTn id="16" dur="500"/>
                                        <p:tgtEl>
                                          <p:spTgt spid="200">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00">
                                            <p:txEl>
                                              <p:pRg st="4" end="4"/>
                                            </p:txEl>
                                          </p:spTgt>
                                        </p:tgtEl>
                                        <p:attrNameLst>
                                          <p:attrName>style.visibility</p:attrName>
                                        </p:attrNameLst>
                                      </p:cBhvr>
                                      <p:to>
                                        <p:strVal val="visible"/>
                                      </p:to>
                                    </p:set>
                                    <p:anim calcmode="lin" valueType="num">
                                      <p:cBhvr additive="base">
                                        <p:cTn id="19" dur="500"/>
                                        <p:tgtEl>
                                          <p:spTgt spid="200">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00">
                                            <p:txEl>
                                              <p:pRg st="5" end="5"/>
                                            </p:txEl>
                                          </p:spTgt>
                                        </p:tgtEl>
                                        <p:attrNameLst>
                                          <p:attrName>style.visibility</p:attrName>
                                        </p:attrNameLst>
                                      </p:cBhvr>
                                      <p:to>
                                        <p:strVal val="visible"/>
                                      </p:to>
                                    </p:set>
                                    <p:anim calcmode="lin" valueType="num">
                                      <p:cBhvr additive="base">
                                        <p:cTn id="22" dur="500"/>
                                        <p:tgtEl>
                                          <p:spTgt spid="200">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200">
                                            <p:txEl>
                                              <p:pRg st="6" end="6"/>
                                            </p:txEl>
                                          </p:spTgt>
                                        </p:tgtEl>
                                        <p:attrNameLst>
                                          <p:attrName>style.visibility</p:attrName>
                                        </p:attrNameLst>
                                      </p:cBhvr>
                                      <p:to>
                                        <p:strVal val="visible"/>
                                      </p:to>
                                    </p:set>
                                    <p:anim calcmode="lin" valueType="num">
                                      <p:cBhvr additive="base">
                                        <p:cTn id="25" dur="500"/>
                                        <p:tgtEl>
                                          <p:spTgt spid="200">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0" y="0"/>
            <a:ext cx="9144000" cy="96356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Branches of Government</a:t>
            </a:r>
          </a:p>
        </p:txBody>
      </p:sp>
      <p:sp>
        <p:nvSpPr>
          <p:cNvPr id="207" name="Shape 207"/>
          <p:cNvSpPr txBox="1">
            <a:spLocks noGrp="1"/>
          </p:cNvSpPr>
          <p:nvPr>
            <p:ph type="body" idx="1"/>
          </p:nvPr>
        </p:nvSpPr>
        <p:spPr>
          <a:xfrm>
            <a:off x="457200" y="1051559"/>
            <a:ext cx="8229600" cy="5257799"/>
          </a:xfrm>
          <a:prstGeom prst="rect">
            <a:avLst/>
          </a:prstGeom>
          <a:noFill/>
          <a:ln>
            <a:noFill/>
          </a:ln>
        </p:spPr>
        <p:txBody>
          <a:bodyPr lIns="45700" tIns="45700" rIns="45700" bIns="45700" anchor="t" anchorCtr="0">
            <a:noAutofit/>
          </a:bodyPr>
          <a:lstStyle/>
          <a:p>
            <a:pPr marL="538703" marR="0" lvl="0" indent="-538703" algn="l" rtl="0">
              <a:lnSpc>
                <a:spcPct val="80000"/>
              </a:lnSpc>
              <a:spcBef>
                <a:spcPts val="0"/>
              </a:spcBef>
              <a:spcAft>
                <a:spcPts val="0"/>
              </a:spcAft>
              <a:buClr>
                <a:srgbClr val="000000"/>
              </a:buClr>
              <a:buSzPct val="100000"/>
              <a:buFont typeface="Noto Sans Symbols"/>
              <a:buChar char="●"/>
            </a:pPr>
            <a:r>
              <a:rPr lang="en-US" sz="3100" b="0" i="0" u="none" strike="noStrike" cap="none">
                <a:solidFill>
                  <a:srgbClr val="000000"/>
                </a:solidFill>
                <a:latin typeface="Trebuchet MS"/>
                <a:ea typeface="Trebuchet MS"/>
                <a:cs typeface="Trebuchet MS"/>
                <a:sym typeface="Trebuchet MS"/>
              </a:rPr>
              <a:t>The government is divided into three branches.</a:t>
            </a:r>
          </a:p>
          <a:p>
            <a:pPr marL="998952" marR="0" lvl="2" indent="-541752" algn="l" rtl="0">
              <a:lnSpc>
                <a:spcPct val="80000"/>
              </a:lnSpc>
              <a:spcBef>
                <a:spcPts val="400"/>
              </a:spcBef>
              <a:spcAft>
                <a:spcPts val="0"/>
              </a:spcAft>
              <a:buClr>
                <a:srgbClr val="000000"/>
              </a:buClr>
              <a:buSzPct val="100000"/>
              <a:buFont typeface="Arial"/>
              <a:buChar char="•"/>
            </a:pPr>
            <a:r>
              <a:rPr lang="en-US" sz="3100" b="0" i="0" u="none" strike="noStrike" cap="none">
                <a:solidFill>
                  <a:srgbClr val="000000"/>
                </a:solidFill>
                <a:latin typeface="Trebuchet MS"/>
                <a:ea typeface="Trebuchet MS"/>
                <a:cs typeface="Trebuchet MS"/>
                <a:sym typeface="Trebuchet MS"/>
              </a:rPr>
              <a:t>The executive branch includes the prime minister and cabinet, who are chosen by the winning political party.</a:t>
            </a:r>
          </a:p>
          <a:p>
            <a:pPr marL="998952" marR="0" lvl="2" indent="-541752" algn="l" rtl="0">
              <a:lnSpc>
                <a:spcPct val="80000"/>
              </a:lnSpc>
              <a:spcBef>
                <a:spcPts val="400"/>
              </a:spcBef>
              <a:spcAft>
                <a:spcPts val="0"/>
              </a:spcAft>
              <a:buClr>
                <a:srgbClr val="000000"/>
              </a:buClr>
              <a:buSzPct val="100000"/>
              <a:buFont typeface="Arial"/>
              <a:buChar char="•"/>
            </a:pPr>
            <a:r>
              <a:rPr lang="en-US" sz="3100" b="0" i="0" u="none" strike="noStrike" cap="none">
                <a:solidFill>
                  <a:srgbClr val="000000"/>
                </a:solidFill>
                <a:latin typeface="Trebuchet MS"/>
                <a:ea typeface="Trebuchet MS"/>
                <a:cs typeface="Trebuchet MS"/>
                <a:sym typeface="Trebuchet MS"/>
              </a:rPr>
              <a:t>The Knesset makes up the legislative branch, where members are directly elected by citizens every four years.</a:t>
            </a:r>
          </a:p>
          <a:p>
            <a:pPr marL="998952" marR="0" lvl="2" indent="-541752" algn="l" rtl="0">
              <a:lnSpc>
                <a:spcPct val="80000"/>
              </a:lnSpc>
              <a:spcBef>
                <a:spcPts val="400"/>
              </a:spcBef>
              <a:spcAft>
                <a:spcPts val="0"/>
              </a:spcAft>
              <a:buClr>
                <a:srgbClr val="000000"/>
              </a:buClr>
              <a:buSzPct val="100000"/>
              <a:buFont typeface="Arial"/>
              <a:buChar char="•"/>
            </a:pPr>
            <a:r>
              <a:rPr lang="en-US" sz="3100" b="0" i="0" u="none" strike="noStrike" cap="none">
                <a:solidFill>
                  <a:srgbClr val="000000"/>
                </a:solidFill>
                <a:latin typeface="Trebuchet MS"/>
                <a:ea typeface="Trebuchet MS"/>
                <a:cs typeface="Trebuchet MS"/>
                <a:sym typeface="Trebuchet MS"/>
              </a:rPr>
              <a:t>The judicial branch is the Supreme Court, where justices serve until 70 years old.</a:t>
            </a:r>
          </a:p>
          <a:p>
            <a:pPr marL="538703" marR="0" lvl="0" indent="-538703" algn="l" rtl="0">
              <a:lnSpc>
                <a:spcPct val="80000"/>
              </a:lnSpc>
              <a:spcBef>
                <a:spcPts val="400"/>
              </a:spcBef>
              <a:spcAft>
                <a:spcPts val="0"/>
              </a:spcAft>
              <a:buClr>
                <a:srgbClr val="000000"/>
              </a:buClr>
              <a:buSzPct val="100000"/>
              <a:buFont typeface="Noto Sans Symbols"/>
              <a:buChar char="●"/>
            </a:pPr>
            <a:r>
              <a:rPr lang="en-US" sz="3100" b="0" i="0" u="none" strike="noStrike" cap="none">
                <a:solidFill>
                  <a:srgbClr val="000000"/>
                </a:solidFill>
                <a:latin typeface="Trebuchet MS"/>
                <a:ea typeface="Trebuchet MS"/>
                <a:cs typeface="Trebuchet MS"/>
                <a:sym typeface="Trebuchet MS"/>
              </a:rPr>
              <a:t>All citizens 18 and older can vote in elections for parliament members.</a:t>
            </a:r>
          </a:p>
        </p:txBody>
      </p:sp>
      <p:sp>
        <p:nvSpPr>
          <p:cNvPr id="208" name="Shape 208"/>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25</a:t>
            </a:fld>
            <a:endParaRPr lang="en-US" sz="1400" b="1" i="0" u="none" strike="noStrike" cap="none">
              <a:solidFill>
                <a:srgbClr val="FFFFFF"/>
              </a:solidFill>
              <a:latin typeface="Calibri"/>
              <a:ea typeface="Calibri"/>
              <a:cs typeface="Calibri"/>
              <a:sym typeface="Calibri"/>
            </a:endParaRPr>
          </a:p>
        </p:txBody>
      </p:sp>
      <p:sp>
        <p:nvSpPr>
          <p:cNvPr id="209" name="Shape 209"/>
          <p:cNvSpPr/>
          <p:nvPr/>
        </p:nvSpPr>
        <p:spPr>
          <a:xfrm>
            <a:off x="6601582" y="6111492"/>
            <a:ext cx="2430535" cy="358139"/>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FF"/>
              </a:buClr>
              <a:buSzPct val="25000"/>
              <a:buFont typeface="Trebuchet MS"/>
              <a:buNone/>
            </a:pPr>
            <a:r>
              <a:rPr lang="en-US" sz="1800" b="0" i="0" u="sng" strike="noStrike" cap="none">
                <a:solidFill>
                  <a:schemeClr val="hlink"/>
                </a:solidFill>
                <a:latin typeface="Trebuchet MS"/>
                <a:ea typeface="Trebuchet MS"/>
                <a:cs typeface="Trebuchet MS"/>
                <a:sym typeface="Trebuchet MS"/>
                <a:hlinkClick r:id="rId3"/>
              </a:rPr>
              <a:t>Return to Main Menu</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anim calcmode="lin" valueType="num">
                                      <p:cBhvr additive="base">
                                        <p:cTn id="7" dur="500"/>
                                        <p:tgtEl>
                                          <p:spTgt spid="207">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07">
                                            <p:txEl>
                                              <p:pRg st="1" end="1"/>
                                            </p:txEl>
                                          </p:spTgt>
                                        </p:tgtEl>
                                        <p:attrNameLst>
                                          <p:attrName>style.visibility</p:attrName>
                                        </p:attrNameLst>
                                      </p:cBhvr>
                                      <p:to>
                                        <p:strVal val="visible"/>
                                      </p:to>
                                    </p:set>
                                    <p:anim calcmode="lin" valueType="num">
                                      <p:cBhvr additive="base">
                                        <p:cTn id="10" dur="500"/>
                                        <p:tgtEl>
                                          <p:spTgt spid="207">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07">
                                            <p:txEl>
                                              <p:pRg st="2" end="2"/>
                                            </p:txEl>
                                          </p:spTgt>
                                        </p:tgtEl>
                                        <p:attrNameLst>
                                          <p:attrName>style.visibility</p:attrName>
                                        </p:attrNameLst>
                                      </p:cBhvr>
                                      <p:to>
                                        <p:strVal val="visible"/>
                                      </p:to>
                                    </p:set>
                                    <p:anim calcmode="lin" valueType="num">
                                      <p:cBhvr additive="base">
                                        <p:cTn id="13" dur="500"/>
                                        <p:tgtEl>
                                          <p:spTgt spid="207">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07">
                                            <p:txEl>
                                              <p:pRg st="3" end="3"/>
                                            </p:txEl>
                                          </p:spTgt>
                                        </p:tgtEl>
                                        <p:attrNameLst>
                                          <p:attrName>style.visibility</p:attrName>
                                        </p:attrNameLst>
                                      </p:cBhvr>
                                      <p:to>
                                        <p:strVal val="visible"/>
                                      </p:to>
                                    </p:set>
                                    <p:anim calcmode="lin" valueType="num">
                                      <p:cBhvr additive="base">
                                        <p:cTn id="16" dur="500"/>
                                        <p:tgtEl>
                                          <p:spTgt spid="207">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07">
                                            <p:txEl>
                                              <p:pRg st="4" end="4"/>
                                            </p:txEl>
                                          </p:spTgt>
                                        </p:tgtEl>
                                        <p:attrNameLst>
                                          <p:attrName>style.visibility</p:attrName>
                                        </p:attrNameLst>
                                      </p:cBhvr>
                                      <p:to>
                                        <p:strVal val="visible"/>
                                      </p:to>
                                    </p:set>
                                    <p:anim calcmode="lin" valueType="num">
                                      <p:cBhvr additive="base">
                                        <p:cTn id="19" dur="500"/>
                                        <p:tgtEl>
                                          <p:spTgt spid="207">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0" y="0"/>
            <a:ext cx="9144000" cy="105205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Section 4: Economy of Israel</a:t>
            </a:r>
          </a:p>
        </p:txBody>
      </p:sp>
      <p:sp>
        <p:nvSpPr>
          <p:cNvPr id="215" name="Shape 215"/>
          <p:cNvSpPr txBox="1">
            <a:spLocks noGrp="1"/>
          </p:cNvSpPr>
          <p:nvPr>
            <p:ph type="body" idx="1"/>
          </p:nvPr>
        </p:nvSpPr>
        <p:spPr>
          <a:xfrm>
            <a:off x="457200" y="2002535"/>
            <a:ext cx="8229600" cy="4123627"/>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Essential question:</a:t>
            </a:r>
          </a:p>
          <a:p>
            <a:pPr marL="1219200" marR="0" lvl="2" indent="-304800" algn="l" rtl="0">
              <a:lnSpc>
                <a:spcPct val="80000"/>
              </a:lnSpc>
              <a:spcBef>
                <a:spcPts val="700"/>
              </a:spcBef>
              <a:spcAft>
                <a:spcPts val="0"/>
              </a:spcAft>
              <a:buClr>
                <a:srgbClr val="000000"/>
              </a:buClr>
              <a:buSzPct val="100000"/>
              <a:buFont typeface="Arial"/>
              <a:buChar char="•"/>
            </a:pPr>
            <a:r>
              <a:rPr lang="en-US" sz="3200" b="0" i="0" u="none" strike="noStrike" cap="none">
                <a:solidFill>
                  <a:srgbClr val="000000"/>
                </a:solidFill>
                <a:latin typeface="Trebuchet MS"/>
                <a:ea typeface="Trebuchet MS"/>
                <a:cs typeface="Trebuchet MS"/>
                <a:sym typeface="Trebuchet MS"/>
              </a:rPr>
              <a:t>What is the core of Israel’s economy?</a:t>
            </a:r>
          </a:p>
        </p:txBody>
      </p:sp>
      <p:sp>
        <p:nvSpPr>
          <p:cNvPr id="216" name="Shape 216"/>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26</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0" y="0"/>
            <a:ext cx="9144000" cy="1022554"/>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Section 4: Economy of Israel</a:t>
            </a:r>
          </a:p>
        </p:txBody>
      </p:sp>
      <p:sp>
        <p:nvSpPr>
          <p:cNvPr id="222" name="Shape 222"/>
          <p:cNvSpPr txBox="1">
            <a:spLocks noGrp="1"/>
          </p:cNvSpPr>
          <p:nvPr>
            <p:ph type="body" idx="1"/>
          </p:nvPr>
        </p:nvSpPr>
        <p:spPr>
          <a:xfrm>
            <a:off x="457200" y="2039111"/>
            <a:ext cx="8229600" cy="4087051"/>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What terms do I need to know?</a:t>
            </a:r>
          </a:p>
          <a:p>
            <a:pPr marL="1216150" marR="0" lvl="1" indent="-771650" algn="l" rtl="0">
              <a:lnSpc>
                <a:spcPct val="80000"/>
              </a:lnSpc>
              <a:spcBef>
                <a:spcPts val="70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pharmaceuticals</a:t>
            </a:r>
          </a:p>
          <a:p>
            <a:pPr marL="1216150" marR="0" lvl="1" indent="-771650" algn="l" rtl="0">
              <a:lnSpc>
                <a:spcPct val="80000"/>
              </a:lnSpc>
              <a:spcBef>
                <a:spcPts val="70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diversified economy</a:t>
            </a:r>
          </a:p>
          <a:p>
            <a:pPr marL="1216150" marR="0" lvl="1" indent="-771650" algn="l" rtl="0">
              <a:lnSpc>
                <a:spcPct val="80000"/>
              </a:lnSpc>
              <a:spcBef>
                <a:spcPts val="70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shekel</a:t>
            </a:r>
          </a:p>
        </p:txBody>
      </p:sp>
      <p:sp>
        <p:nvSpPr>
          <p:cNvPr id="223" name="Shape 223"/>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27</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8826"/>
            <a:ext cx="8229600" cy="98222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Type of Economy</a:t>
            </a:r>
          </a:p>
        </p:txBody>
      </p:sp>
      <p:sp>
        <p:nvSpPr>
          <p:cNvPr id="229" name="Shape 229"/>
          <p:cNvSpPr txBox="1">
            <a:spLocks noGrp="1"/>
          </p:cNvSpPr>
          <p:nvPr>
            <p:ph type="body" idx="1"/>
          </p:nvPr>
        </p:nvSpPr>
        <p:spPr>
          <a:xfrm>
            <a:off x="457200" y="973394"/>
            <a:ext cx="8229600" cy="5554721"/>
          </a:xfrm>
          <a:prstGeom prst="rect">
            <a:avLst/>
          </a:prstGeom>
          <a:noFill/>
          <a:ln>
            <a:noFill/>
          </a:ln>
        </p:spPr>
        <p:txBody>
          <a:bodyPr lIns="45700" tIns="45700" rIns="45700" bIns="45700" anchor="t" anchorCtr="0">
            <a:noAutofit/>
          </a:bodyPr>
          <a:lstStyle/>
          <a:p>
            <a:pPr marL="690645" marR="0" lvl="0" indent="-690645" algn="l" rtl="0">
              <a:lnSpc>
                <a:spcPct val="80000"/>
              </a:lnSpc>
              <a:spcBef>
                <a:spcPts val="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Israel has a market economy, and its citizens enjoy a rather high standard of living.</a:t>
            </a:r>
          </a:p>
          <a:p>
            <a:pPr marL="690645" marR="0" lvl="0" indent="-690645" algn="l" rtl="0">
              <a:lnSpc>
                <a:spcPct val="80000"/>
              </a:lnSpc>
              <a:spcBef>
                <a:spcPts val="60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The country has a strong justice system that protects businesses</a:t>
            </a:r>
            <a:r>
              <a:rPr lang="en-US" sz="2912"/>
              <a:t>.</a:t>
            </a:r>
            <a:r>
              <a:rPr lang="en-US" sz="2912" b="0" i="0" u="none" strike="noStrike" cap="none">
                <a:solidFill>
                  <a:srgbClr val="000000"/>
                </a:solidFill>
                <a:latin typeface="Trebuchet MS"/>
                <a:ea typeface="Trebuchet MS"/>
                <a:cs typeface="Trebuchet MS"/>
                <a:sym typeface="Trebuchet MS"/>
              </a:rPr>
              <a:t> </a:t>
            </a:r>
            <a:r>
              <a:rPr lang="en-US" sz="2912"/>
              <a:t>B</a:t>
            </a:r>
            <a:r>
              <a:rPr lang="en-US" sz="2912" b="0" i="0" u="none" strike="noStrike" cap="none">
                <a:solidFill>
                  <a:srgbClr val="000000"/>
                </a:solidFill>
                <a:latin typeface="Trebuchet MS"/>
                <a:ea typeface="Trebuchet MS"/>
                <a:cs typeface="Trebuchet MS"/>
                <a:sym typeface="Trebuchet MS"/>
              </a:rPr>
              <a:t>ribery and other corruption are illegal.</a:t>
            </a:r>
          </a:p>
          <a:p>
            <a:pPr marL="690645" marR="0" lvl="0" indent="-690645" algn="l" rtl="0">
              <a:lnSpc>
                <a:spcPct val="80000"/>
              </a:lnSpc>
              <a:spcBef>
                <a:spcPts val="60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There are few barriers on trade other than tariffs on food imports.</a:t>
            </a:r>
          </a:p>
          <a:p>
            <a:pPr marL="690645" marR="0" lvl="0" indent="-690645" algn="l" rtl="0">
              <a:lnSpc>
                <a:spcPct val="80000"/>
              </a:lnSpc>
              <a:spcBef>
                <a:spcPts val="60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Israel’s economy is heavily based on high-tech equipment, technology-based industries, diamond cutting, and </a:t>
            </a:r>
            <a:r>
              <a:rPr lang="en-US" sz="2912" b="1" i="0" u="none" strike="noStrike" cap="none">
                <a:solidFill>
                  <a:srgbClr val="000000"/>
                </a:solidFill>
                <a:latin typeface="Trebuchet MS"/>
                <a:ea typeface="Trebuchet MS"/>
                <a:cs typeface="Trebuchet MS"/>
                <a:sym typeface="Trebuchet MS"/>
              </a:rPr>
              <a:t>pharmaceuticals</a:t>
            </a:r>
            <a:r>
              <a:rPr lang="en-US" sz="2912" b="0" i="0" u="none" strike="noStrike" cap="none">
                <a:solidFill>
                  <a:srgbClr val="000000"/>
                </a:solidFill>
                <a:latin typeface="Trebuchet MS"/>
                <a:ea typeface="Trebuchet MS"/>
                <a:cs typeface="Trebuchet MS"/>
                <a:sym typeface="Trebuchet MS"/>
              </a:rPr>
              <a:t>.</a:t>
            </a:r>
          </a:p>
          <a:p>
            <a:pPr marL="690645" marR="0" lvl="0" indent="-690645" algn="l" rtl="0">
              <a:lnSpc>
                <a:spcPct val="80000"/>
              </a:lnSpc>
              <a:spcBef>
                <a:spcPts val="60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Israel’s economy was unaffected during the Arab Spring of 2011.</a:t>
            </a:r>
          </a:p>
        </p:txBody>
      </p:sp>
      <p:sp>
        <p:nvSpPr>
          <p:cNvPr id="230" name="Shape 230"/>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28</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8826"/>
            <a:ext cx="8229600" cy="98222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Type of Economy (cont.)</a:t>
            </a:r>
          </a:p>
        </p:txBody>
      </p:sp>
      <p:sp>
        <p:nvSpPr>
          <p:cNvPr id="236" name="Shape 236"/>
          <p:cNvSpPr txBox="1">
            <a:spLocks noGrp="1"/>
          </p:cNvSpPr>
          <p:nvPr>
            <p:ph type="body" idx="1"/>
          </p:nvPr>
        </p:nvSpPr>
        <p:spPr>
          <a:xfrm>
            <a:off x="457200" y="973394"/>
            <a:ext cx="8229600" cy="5554721"/>
          </a:xfrm>
          <a:prstGeom prst="rect">
            <a:avLst/>
          </a:prstGeom>
          <a:noFill/>
          <a:ln>
            <a:noFill/>
          </a:ln>
        </p:spPr>
        <p:txBody>
          <a:bodyPr lIns="45700" tIns="45700" rIns="45700" bIns="45700" anchor="t" anchorCtr="0">
            <a:noAutofit/>
          </a:bodyPr>
          <a:lstStyle/>
          <a:p>
            <a:pPr marL="690645" marR="0" lvl="0" indent="-690645" algn="l" rtl="0">
              <a:lnSpc>
                <a:spcPct val="80000"/>
              </a:lnSpc>
              <a:spcBef>
                <a:spcPts val="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High housing prices and income inequality are problems for Israel’s economy.</a:t>
            </a:r>
          </a:p>
          <a:p>
            <a:pPr marL="690645" marR="0" lvl="0" indent="-690645" algn="l" rtl="0">
              <a:lnSpc>
                <a:spcPct val="80000"/>
              </a:lnSpc>
              <a:spcBef>
                <a:spcPts val="60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The technology sector only employs about 8% of the workers in the country, even though they generate a lot of income.</a:t>
            </a:r>
          </a:p>
          <a:p>
            <a:pPr marL="690645" marR="0" lvl="0" indent="-690645" algn="l" rtl="0">
              <a:lnSpc>
                <a:spcPct val="80000"/>
              </a:lnSpc>
              <a:spcBef>
                <a:spcPts val="60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Service and manufacturing jobs are the most important sources of work for Israelis.</a:t>
            </a:r>
          </a:p>
          <a:p>
            <a:pPr marL="690645" marR="0" lvl="0" indent="-690645" algn="l" rtl="0">
              <a:lnSpc>
                <a:spcPct val="80000"/>
              </a:lnSpc>
              <a:spcBef>
                <a:spcPts val="60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Unlike many countries </a:t>
            </a:r>
            <a:r>
              <a:rPr lang="en-US" sz="2912"/>
              <a:t>in</a:t>
            </a:r>
            <a:r>
              <a:rPr lang="en-US" sz="2912" b="0" i="0" u="none" strike="noStrike" cap="none">
                <a:solidFill>
                  <a:srgbClr val="000000"/>
                </a:solidFill>
                <a:latin typeface="Trebuchet MS"/>
                <a:ea typeface="Trebuchet MS"/>
                <a:cs typeface="Trebuchet MS"/>
                <a:sym typeface="Trebuchet MS"/>
              </a:rPr>
              <a:t> Southwest Asia, Israel has a </a:t>
            </a:r>
            <a:r>
              <a:rPr lang="en-US" sz="2912" b="1" i="0" u="none" strike="noStrike" cap="none">
                <a:solidFill>
                  <a:srgbClr val="000000"/>
                </a:solidFill>
                <a:latin typeface="Trebuchet MS"/>
                <a:ea typeface="Trebuchet MS"/>
                <a:cs typeface="Trebuchet MS"/>
                <a:sym typeface="Trebuchet MS"/>
              </a:rPr>
              <a:t>diversified economy</a:t>
            </a:r>
            <a:r>
              <a:rPr lang="en-US" sz="2912" b="0" i="0" u="none" strike="noStrike" cap="none">
                <a:solidFill>
                  <a:srgbClr val="000000"/>
                </a:solidFill>
                <a:latin typeface="Trebuchet MS"/>
                <a:ea typeface="Trebuchet MS"/>
                <a:cs typeface="Trebuchet MS"/>
                <a:sym typeface="Trebuchet MS"/>
              </a:rPr>
              <a:t>, or an economy that focuses on the production of many goods rather than just one.</a:t>
            </a:r>
          </a:p>
          <a:p>
            <a:pPr marL="1150894" marR="0" lvl="2" indent="-693694" algn="l" rtl="0">
              <a:lnSpc>
                <a:spcPct val="80000"/>
              </a:lnSpc>
              <a:spcBef>
                <a:spcPts val="600"/>
              </a:spcBef>
              <a:spcAft>
                <a:spcPts val="0"/>
              </a:spcAft>
              <a:buClr>
                <a:srgbClr val="000000"/>
              </a:buClr>
              <a:buSzPct val="100413"/>
              <a:buFont typeface="Arial"/>
              <a:buChar char="•"/>
            </a:pPr>
            <a:r>
              <a:rPr lang="en-US" sz="2912" b="0" i="0" u="none" strike="noStrike" cap="none">
                <a:solidFill>
                  <a:srgbClr val="000000"/>
                </a:solidFill>
                <a:latin typeface="Trebuchet MS"/>
                <a:ea typeface="Trebuchet MS"/>
                <a:cs typeface="Trebuchet MS"/>
                <a:sym typeface="Trebuchet MS"/>
              </a:rPr>
              <a:t>Roughly 70% of the country’s GDP comes from things like tourism, housekeeping, medical treatments, and education.</a:t>
            </a:r>
          </a:p>
        </p:txBody>
      </p:sp>
      <p:sp>
        <p:nvSpPr>
          <p:cNvPr id="237" name="Shape 237"/>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29</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Section 1: The Geography of Israel</a:t>
            </a:r>
          </a:p>
        </p:txBody>
      </p:sp>
      <p:sp>
        <p:nvSpPr>
          <p:cNvPr id="50" name="Shape 50"/>
          <p:cNvSpPr txBox="1">
            <a:spLocks noGrp="1"/>
          </p:cNvSpPr>
          <p:nvPr>
            <p:ph type="body" idx="1"/>
          </p:nvPr>
        </p:nvSpPr>
        <p:spPr>
          <a:xfrm>
            <a:off x="457200" y="1600200"/>
            <a:ext cx="8229600" cy="4525963"/>
          </a:xfrm>
          <a:prstGeom prst="rect">
            <a:avLst/>
          </a:prstGeom>
          <a:noFill/>
          <a:ln>
            <a:noFill/>
          </a:ln>
        </p:spPr>
        <p:txBody>
          <a:bodyPr lIns="45700" tIns="45700" rIns="45700" bIns="45700" anchor="t" anchorCtr="0">
            <a:noAutofit/>
          </a:bodyPr>
          <a:lstStyle/>
          <a:p>
            <a:pPr marL="342900" marR="0" lvl="1" indent="-342900" algn="l" rtl="0">
              <a:lnSpc>
                <a:spcPct val="100000"/>
              </a:lnSpc>
              <a:spcBef>
                <a:spcPts val="0"/>
              </a:spcBef>
              <a:spcAft>
                <a:spcPts val="0"/>
              </a:spcAft>
              <a:buClr>
                <a:srgbClr val="000000"/>
              </a:buClr>
              <a:buSzPct val="100000"/>
              <a:buFont typeface="Noto Sans Symbols"/>
              <a:buChar char="●"/>
            </a:pPr>
            <a:r>
              <a:rPr lang="en-US" sz="3200" b="0" i="0" u="none" strike="noStrike" cap="none" dirty="0">
                <a:solidFill>
                  <a:srgbClr val="000000"/>
                </a:solidFill>
                <a:latin typeface="Trebuchet MS"/>
                <a:ea typeface="Trebuchet MS"/>
                <a:cs typeface="Trebuchet MS"/>
                <a:sym typeface="Trebuchet MS"/>
              </a:rPr>
              <a:t>Essential Question:</a:t>
            </a:r>
          </a:p>
          <a:p>
            <a:pPr marL="742950" marR="0" lvl="2" indent="-349250" algn="l" rtl="0">
              <a:lnSpc>
                <a:spcPct val="100000"/>
              </a:lnSpc>
              <a:spcBef>
                <a:spcPts val="600"/>
              </a:spcBef>
              <a:spcAft>
                <a:spcPts val="0"/>
              </a:spcAft>
              <a:buClr>
                <a:srgbClr val="000000"/>
              </a:buClr>
              <a:buSzPct val="100000"/>
              <a:buFont typeface="Arial"/>
              <a:buChar char="•"/>
            </a:pPr>
            <a:r>
              <a:rPr lang="en-US" sz="2800" b="0" i="0" u="none" strike="noStrike" cap="none" dirty="0">
                <a:solidFill>
                  <a:srgbClr val="000000"/>
                </a:solidFill>
                <a:latin typeface="Trebuchet MS"/>
                <a:ea typeface="Trebuchet MS"/>
                <a:cs typeface="Trebuchet MS"/>
                <a:sym typeface="Trebuchet MS"/>
              </a:rPr>
              <a:t>Why would water from the Jordan River be a source of conflict? </a:t>
            </a:r>
          </a:p>
        </p:txBody>
      </p:sp>
      <p:sp>
        <p:nvSpPr>
          <p:cNvPr id="51" name="Shape 51"/>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8826"/>
            <a:ext cx="8229600" cy="98222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Trade in Israel</a:t>
            </a:r>
          </a:p>
        </p:txBody>
      </p:sp>
      <p:sp>
        <p:nvSpPr>
          <p:cNvPr id="243" name="Shape 243"/>
          <p:cNvSpPr txBox="1">
            <a:spLocks noGrp="1"/>
          </p:cNvSpPr>
          <p:nvPr>
            <p:ph type="body" idx="1"/>
          </p:nvPr>
        </p:nvSpPr>
        <p:spPr>
          <a:xfrm>
            <a:off x="457200" y="973392"/>
            <a:ext cx="8229600" cy="5476566"/>
          </a:xfrm>
          <a:prstGeom prst="rect">
            <a:avLst/>
          </a:prstGeom>
          <a:noFill/>
          <a:ln>
            <a:noFill/>
          </a:ln>
        </p:spPr>
        <p:txBody>
          <a:bodyPr lIns="45700" tIns="45700" rIns="45700" bIns="45700" anchor="t" anchorCtr="0">
            <a:noAutofit/>
          </a:bodyPr>
          <a:lstStyle/>
          <a:p>
            <a:pPr marL="690645" marR="0" lvl="0" indent="-690645" algn="l" rtl="0">
              <a:lnSpc>
                <a:spcPct val="80000"/>
              </a:lnSpc>
              <a:spcBef>
                <a:spcPts val="0"/>
              </a:spcBef>
              <a:spcAft>
                <a:spcPts val="0"/>
              </a:spcAft>
              <a:buClr>
                <a:srgbClr val="000000"/>
              </a:buClr>
              <a:buSzPct val="100000"/>
              <a:buFont typeface="Noto Sans Symbols"/>
              <a:buChar char="●"/>
            </a:pPr>
            <a:r>
              <a:rPr lang="en-US" sz="2700" b="0" i="0" u="none" strike="noStrike" cap="none">
                <a:solidFill>
                  <a:srgbClr val="000000"/>
                </a:solidFill>
                <a:latin typeface="Trebuchet MS"/>
                <a:ea typeface="Trebuchet MS"/>
                <a:cs typeface="Trebuchet MS"/>
                <a:sym typeface="Trebuchet MS"/>
              </a:rPr>
              <a:t>Because the country lacks many resources, trade is very important.</a:t>
            </a:r>
          </a:p>
          <a:p>
            <a:pPr marL="1150894" marR="0" lvl="2" indent="-693694" algn="l" rtl="0">
              <a:lnSpc>
                <a:spcPct val="80000"/>
              </a:lnSpc>
              <a:spcBef>
                <a:spcPts val="600"/>
              </a:spcBef>
              <a:spcAft>
                <a:spcPts val="0"/>
              </a:spcAft>
              <a:buClr>
                <a:srgbClr val="000000"/>
              </a:buClr>
              <a:buSzPct val="100000"/>
              <a:buFont typeface="Arial"/>
              <a:buChar char="•"/>
            </a:pPr>
            <a:r>
              <a:rPr lang="en-US" sz="2700" b="0" i="0" u="none" strike="noStrike" cap="none">
                <a:solidFill>
                  <a:srgbClr val="000000"/>
                </a:solidFill>
                <a:latin typeface="Trebuchet MS"/>
                <a:ea typeface="Trebuchet MS"/>
                <a:cs typeface="Trebuchet MS"/>
                <a:sym typeface="Trebuchet MS"/>
              </a:rPr>
              <a:t>I</a:t>
            </a:r>
            <a:r>
              <a:rPr lang="en-US" sz="2700"/>
              <a:t>srael</a:t>
            </a:r>
            <a:r>
              <a:rPr lang="en-US" sz="2700" b="0" i="0" u="none" strike="noStrike" cap="none">
                <a:solidFill>
                  <a:srgbClr val="000000"/>
                </a:solidFill>
                <a:latin typeface="Trebuchet MS"/>
                <a:ea typeface="Trebuchet MS"/>
                <a:cs typeface="Trebuchet MS"/>
                <a:sym typeface="Trebuchet MS"/>
              </a:rPr>
              <a:t> exports machinery and equipment, software, cut diamonds, and more. </a:t>
            </a:r>
          </a:p>
          <a:p>
            <a:pPr marL="1150894" marR="0" lvl="2" indent="-693694" algn="l" rtl="0">
              <a:lnSpc>
                <a:spcPct val="80000"/>
              </a:lnSpc>
              <a:spcBef>
                <a:spcPts val="600"/>
              </a:spcBef>
              <a:spcAft>
                <a:spcPts val="0"/>
              </a:spcAft>
              <a:buClr>
                <a:srgbClr val="000000"/>
              </a:buClr>
              <a:buSzPct val="100000"/>
              <a:buFont typeface="Arial"/>
              <a:buChar char="•"/>
            </a:pPr>
            <a:r>
              <a:rPr lang="en-US" sz="2700"/>
              <a:t>It imports</a:t>
            </a:r>
            <a:r>
              <a:rPr lang="en-US" sz="2700" b="0" i="0" u="none" strike="noStrike" cap="none">
                <a:solidFill>
                  <a:srgbClr val="000000"/>
                </a:solidFill>
                <a:latin typeface="Trebuchet MS"/>
                <a:ea typeface="Trebuchet MS"/>
                <a:cs typeface="Trebuchet MS"/>
                <a:sym typeface="Trebuchet MS"/>
              </a:rPr>
              <a:t> raw materials, military equipment, fuels, grains, and more.</a:t>
            </a:r>
          </a:p>
          <a:p>
            <a:pPr marL="690645" marR="0" lvl="0" indent="-690645" algn="l" rtl="0">
              <a:lnSpc>
                <a:spcPct val="80000"/>
              </a:lnSpc>
              <a:spcBef>
                <a:spcPts val="600"/>
              </a:spcBef>
              <a:spcAft>
                <a:spcPts val="0"/>
              </a:spcAft>
              <a:buClr>
                <a:srgbClr val="000000"/>
              </a:buClr>
              <a:buSzPct val="100000"/>
              <a:buFont typeface="Noto Sans Symbols"/>
              <a:buChar char="●"/>
            </a:pPr>
            <a:r>
              <a:rPr lang="en-US" sz="2700" b="0" i="0" u="none" strike="noStrike" cap="none">
                <a:solidFill>
                  <a:srgbClr val="000000"/>
                </a:solidFill>
                <a:latin typeface="Trebuchet MS"/>
                <a:ea typeface="Trebuchet MS"/>
                <a:cs typeface="Trebuchet MS"/>
                <a:sym typeface="Trebuchet MS"/>
              </a:rPr>
              <a:t>Free trade agreements have greatly helped Israel’s economy.</a:t>
            </a:r>
          </a:p>
          <a:p>
            <a:pPr marL="1150894" marR="0" lvl="2" indent="-693694" algn="l" rtl="0">
              <a:lnSpc>
                <a:spcPct val="80000"/>
              </a:lnSpc>
              <a:spcBef>
                <a:spcPts val="600"/>
              </a:spcBef>
              <a:spcAft>
                <a:spcPts val="0"/>
              </a:spcAft>
              <a:buClr>
                <a:srgbClr val="000000"/>
              </a:buClr>
              <a:buSzPct val="100000"/>
              <a:buFont typeface="Arial"/>
              <a:buChar char="•"/>
            </a:pPr>
            <a:r>
              <a:rPr lang="en-US" sz="2700" b="0" i="0" u="none" strike="noStrike" cap="none">
                <a:solidFill>
                  <a:srgbClr val="000000"/>
                </a:solidFill>
                <a:latin typeface="Trebuchet MS"/>
                <a:ea typeface="Trebuchet MS"/>
                <a:cs typeface="Trebuchet MS"/>
                <a:sym typeface="Trebuchet MS"/>
              </a:rPr>
              <a:t>The country uses very low tariffs.</a:t>
            </a:r>
          </a:p>
          <a:p>
            <a:pPr marL="690645" marR="0" lvl="0" indent="-690645" algn="l" rtl="0">
              <a:lnSpc>
                <a:spcPct val="80000"/>
              </a:lnSpc>
              <a:spcBef>
                <a:spcPts val="600"/>
              </a:spcBef>
              <a:spcAft>
                <a:spcPts val="0"/>
              </a:spcAft>
              <a:buClr>
                <a:srgbClr val="000000"/>
              </a:buClr>
              <a:buSzPct val="100000"/>
              <a:buFont typeface="Noto Sans Symbols"/>
              <a:buChar char="●"/>
            </a:pPr>
            <a:r>
              <a:rPr lang="en-US" sz="2700" b="0" i="0" u="none" strike="noStrike" cap="none">
                <a:solidFill>
                  <a:srgbClr val="000000"/>
                </a:solidFill>
                <a:latin typeface="Trebuchet MS"/>
                <a:ea typeface="Trebuchet MS"/>
                <a:cs typeface="Trebuchet MS"/>
                <a:sym typeface="Trebuchet MS"/>
              </a:rPr>
              <a:t>The </a:t>
            </a:r>
            <a:r>
              <a:rPr lang="en-US" sz="2700" b="1" i="0" u="none" strike="noStrike" cap="none">
                <a:solidFill>
                  <a:srgbClr val="000000"/>
                </a:solidFill>
                <a:latin typeface="Trebuchet MS"/>
                <a:ea typeface="Trebuchet MS"/>
                <a:cs typeface="Trebuchet MS"/>
                <a:sym typeface="Trebuchet MS"/>
              </a:rPr>
              <a:t>shekel</a:t>
            </a:r>
            <a:r>
              <a:rPr lang="en-US" sz="2700" b="0" i="0" u="none" strike="noStrike" cap="none">
                <a:solidFill>
                  <a:srgbClr val="000000"/>
                </a:solidFill>
                <a:latin typeface="Trebuchet MS"/>
                <a:ea typeface="Trebuchet MS"/>
                <a:cs typeface="Trebuchet MS"/>
                <a:sym typeface="Trebuchet MS"/>
              </a:rPr>
              <a:t> is the currency other countries must use when trading with Israel.</a:t>
            </a:r>
          </a:p>
          <a:p>
            <a:pPr marL="690645" marR="0" lvl="0" indent="-690645" algn="l" rtl="0">
              <a:lnSpc>
                <a:spcPct val="80000"/>
              </a:lnSpc>
              <a:spcBef>
                <a:spcPts val="600"/>
              </a:spcBef>
              <a:spcAft>
                <a:spcPts val="0"/>
              </a:spcAft>
              <a:buClr>
                <a:srgbClr val="000000"/>
              </a:buClr>
              <a:buSzPct val="100000"/>
              <a:buFont typeface="Noto Sans Symbols"/>
              <a:buChar char="●"/>
            </a:pPr>
            <a:r>
              <a:rPr lang="en-US" sz="2700" b="0" i="0" u="none" strike="noStrike" cap="none">
                <a:solidFill>
                  <a:srgbClr val="000000"/>
                </a:solidFill>
                <a:latin typeface="Trebuchet MS"/>
                <a:ea typeface="Trebuchet MS"/>
                <a:cs typeface="Trebuchet MS"/>
                <a:sym typeface="Trebuchet MS"/>
              </a:rPr>
              <a:t>Georgia businesses and Israeli businesses trade with one another</a:t>
            </a:r>
            <a:r>
              <a:rPr lang="en-US" sz="2700"/>
              <a:t>. </a:t>
            </a:r>
            <a:r>
              <a:rPr lang="en-US" sz="2700" b="0" i="0" u="none" strike="noStrike" cap="none">
                <a:solidFill>
                  <a:srgbClr val="000000"/>
                </a:solidFill>
                <a:latin typeface="Trebuchet MS"/>
                <a:ea typeface="Trebuchet MS"/>
                <a:cs typeface="Trebuchet MS"/>
                <a:sym typeface="Trebuchet MS"/>
              </a:rPr>
              <a:t>Governor Nathan Deal visit</a:t>
            </a:r>
            <a:r>
              <a:rPr lang="en-US" sz="2700"/>
              <a:t>ed</a:t>
            </a:r>
            <a:r>
              <a:rPr lang="en-US" sz="2700" b="0" i="0" u="none" strike="noStrike" cap="none">
                <a:solidFill>
                  <a:srgbClr val="000000"/>
                </a:solidFill>
                <a:latin typeface="Trebuchet MS"/>
                <a:ea typeface="Trebuchet MS"/>
                <a:cs typeface="Trebuchet MS"/>
                <a:sym typeface="Trebuchet MS"/>
              </a:rPr>
              <a:t> Israel in 2014 to promote trade and investment.</a:t>
            </a:r>
          </a:p>
        </p:txBody>
      </p:sp>
      <p:sp>
        <p:nvSpPr>
          <p:cNvPr id="244" name="Shape 244"/>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30</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3747"/>
            <a:ext cx="8229600" cy="1036136"/>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Natural Resources</a:t>
            </a:r>
          </a:p>
        </p:txBody>
      </p:sp>
      <p:sp>
        <p:nvSpPr>
          <p:cNvPr id="250" name="Shape 250"/>
          <p:cNvSpPr txBox="1">
            <a:spLocks noGrp="1"/>
          </p:cNvSpPr>
          <p:nvPr>
            <p:ph type="body" idx="1"/>
          </p:nvPr>
        </p:nvSpPr>
        <p:spPr>
          <a:xfrm>
            <a:off x="457200" y="1198248"/>
            <a:ext cx="8229600" cy="5329867"/>
          </a:xfrm>
          <a:prstGeom prst="rect">
            <a:avLst/>
          </a:prstGeom>
          <a:noFill/>
          <a:ln>
            <a:noFill/>
          </a:ln>
        </p:spPr>
        <p:txBody>
          <a:bodyPr lIns="45700" tIns="45700" rIns="45700" bIns="45700" anchor="t" anchorCtr="0">
            <a:noAutofit/>
          </a:bodyPr>
          <a:lstStyle/>
          <a:p>
            <a:pPr marL="690645" marR="0" lvl="0" indent="-690645" algn="l" rtl="0">
              <a:lnSpc>
                <a:spcPct val="80000"/>
              </a:lnSpc>
              <a:spcBef>
                <a:spcPts val="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While it does not have many natural resources, Israel does have a highly developed industrial economy that requires oil.</a:t>
            </a:r>
          </a:p>
          <a:p>
            <a:pPr marL="1150894" marR="0" lvl="2" indent="-693694" algn="l" rtl="0">
              <a:lnSpc>
                <a:spcPct val="80000"/>
              </a:lnSpc>
              <a:spcBef>
                <a:spcPts val="600"/>
              </a:spcBef>
              <a:spcAft>
                <a:spcPts val="0"/>
              </a:spcAft>
              <a:buClr>
                <a:srgbClr val="000000"/>
              </a:buClr>
              <a:buSzPct val="100413"/>
              <a:buFont typeface="Arial"/>
              <a:buChar char="•"/>
            </a:pPr>
            <a:r>
              <a:rPr lang="en-US" sz="2912" b="0" i="0" u="none" strike="noStrike" cap="none">
                <a:solidFill>
                  <a:srgbClr val="000000"/>
                </a:solidFill>
                <a:latin typeface="Trebuchet MS"/>
                <a:ea typeface="Trebuchet MS"/>
                <a:cs typeface="Trebuchet MS"/>
                <a:sym typeface="Trebuchet MS"/>
              </a:rPr>
              <a:t>Oil prices greatly affect the country because of this.</a:t>
            </a:r>
          </a:p>
          <a:p>
            <a:pPr marL="690645" marR="0" lvl="0" indent="-690645" algn="l" rtl="0">
              <a:lnSpc>
                <a:spcPct val="80000"/>
              </a:lnSpc>
              <a:spcBef>
                <a:spcPts val="60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Minerals and salts are collected and sold.</a:t>
            </a:r>
          </a:p>
          <a:p>
            <a:pPr marL="690645" marR="0" lvl="0" indent="-690645" algn="l" rtl="0">
              <a:lnSpc>
                <a:spcPct val="80000"/>
              </a:lnSpc>
              <a:spcBef>
                <a:spcPts val="60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Israel’s technology depends on resources it does not have, which means it must purchase the fuel it needs or look for alternative sources.</a:t>
            </a:r>
          </a:p>
        </p:txBody>
      </p:sp>
      <p:sp>
        <p:nvSpPr>
          <p:cNvPr id="251" name="Shape 251"/>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31</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3747"/>
            <a:ext cx="8229600" cy="1036136"/>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Human Capital in Israel</a:t>
            </a:r>
          </a:p>
        </p:txBody>
      </p:sp>
      <p:sp>
        <p:nvSpPr>
          <p:cNvPr id="257" name="Shape 257"/>
          <p:cNvSpPr txBox="1">
            <a:spLocks noGrp="1"/>
          </p:cNvSpPr>
          <p:nvPr>
            <p:ph type="body" idx="1"/>
          </p:nvPr>
        </p:nvSpPr>
        <p:spPr>
          <a:xfrm>
            <a:off x="457200" y="1198248"/>
            <a:ext cx="8229600" cy="5329867"/>
          </a:xfrm>
          <a:prstGeom prst="rect">
            <a:avLst/>
          </a:prstGeom>
          <a:noFill/>
          <a:ln>
            <a:noFill/>
          </a:ln>
        </p:spPr>
        <p:txBody>
          <a:bodyPr lIns="45700" tIns="45700" rIns="45700" bIns="45700" anchor="t" anchorCtr="0">
            <a:noAutofit/>
          </a:bodyPr>
          <a:lstStyle/>
          <a:p>
            <a:pPr marL="690645" marR="0" lvl="0" indent="-690645" algn="l" rtl="0">
              <a:lnSpc>
                <a:spcPct val="80000"/>
              </a:lnSpc>
              <a:spcBef>
                <a:spcPts val="0"/>
              </a:spcBef>
              <a:spcAft>
                <a:spcPts val="0"/>
              </a:spcAft>
              <a:buClr>
                <a:srgbClr val="000000"/>
              </a:buClr>
              <a:buSzPct val="100000"/>
              <a:buFont typeface="Noto Sans Symbols"/>
              <a:buChar char="●"/>
            </a:pPr>
            <a:r>
              <a:rPr lang="en-US" sz="3100" b="0" i="0" u="none" strike="noStrike" cap="none">
                <a:solidFill>
                  <a:srgbClr val="000000"/>
                </a:solidFill>
                <a:latin typeface="Trebuchet MS"/>
                <a:ea typeface="Trebuchet MS"/>
                <a:cs typeface="Trebuchet MS"/>
                <a:sym typeface="Trebuchet MS"/>
              </a:rPr>
              <a:t>Israel’s well-educated population has helped the economy remain strong.</a:t>
            </a:r>
          </a:p>
          <a:p>
            <a:pPr marL="1150894" marR="0" lvl="2" indent="-693694" algn="l" rtl="0">
              <a:lnSpc>
                <a:spcPct val="80000"/>
              </a:lnSpc>
              <a:spcBef>
                <a:spcPts val="600"/>
              </a:spcBef>
              <a:spcAft>
                <a:spcPts val="0"/>
              </a:spcAft>
              <a:buClr>
                <a:srgbClr val="000000"/>
              </a:buClr>
              <a:buSzPct val="100000"/>
              <a:buFont typeface="Arial"/>
              <a:buChar char="•"/>
            </a:pPr>
            <a:r>
              <a:rPr lang="en-US" sz="3100" b="0" i="0" u="none" strike="noStrike" cap="none">
                <a:solidFill>
                  <a:srgbClr val="000000"/>
                </a:solidFill>
                <a:latin typeface="Trebuchet MS"/>
                <a:ea typeface="Trebuchet MS"/>
                <a:cs typeface="Trebuchet MS"/>
                <a:sym typeface="Trebuchet MS"/>
              </a:rPr>
              <a:t>Israelis have wide access to education</a:t>
            </a:r>
            <a:r>
              <a:rPr lang="en-US" sz="3100"/>
              <a:t>.</a:t>
            </a:r>
            <a:r>
              <a:rPr lang="en-US" sz="3100" b="0" i="0" u="none" strike="noStrike" cap="none">
                <a:solidFill>
                  <a:srgbClr val="000000"/>
                </a:solidFill>
                <a:latin typeface="Trebuchet MS"/>
                <a:ea typeface="Trebuchet MS"/>
                <a:cs typeface="Trebuchet MS"/>
                <a:sym typeface="Trebuchet MS"/>
              </a:rPr>
              <a:t> </a:t>
            </a:r>
            <a:r>
              <a:rPr lang="en-US" sz="3100"/>
              <a:t>S</a:t>
            </a:r>
            <a:r>
              <a:rPr lang="en-US" sz="3100" b="0" i="0" u="none" strike="noStrike" cap="none">
                <a:solidFill>
                  <a:srgbClr val="000000"/>
                </a:solidFill>
                <a:latin typeface="Trebuchet MS"/>
                <a:ea typeface="Trebuchet MS"/>
                <a:cs typeface="Trebuchet MS"/>
                <a:sym typeface="Trebuchet MS"/>
              </a:rPr>
              <a:t>chool attendance is required from age 5, and education is free until age 18.</a:t>
            </a:r>
          </a:p>
          <a:p>
            <a:pPr marL="1150894" marR="0" lvl="2" indent="-693694" algn="l" rtl="0">
              <a:lnSpc>
                <a:spcPct val="80000"/>
              </a:lnSpc>
              <a:spcBef>
                <a:spcPts val="600"/>
              </a:spcBef>
              <a:spcAft>
                <a:spcPts val="0"/>
              </a:spcAft>
              <a:buClr>
                <a:srgbClr val="000000"/>
              </a:buClr>
              <a:buSzPct val="100000"/>
              <a:buFont typeface="Arial"/>
              <a:buChar char="•"/>
            </a:pPr>
            <a:r>
              <a:rPr lang="en-US" sz="3100" b="0" i="0" u="none" strike="noStrike" cap="none">
                <a:solidFill>
                  <a:srgbClr val="000000"/>
                </a:solidFill>
                <a:latin typeface="Trebuchet MS"/>
                <a:ea typeface="Trebuchet MS"/>
                <a:cs typeface="Trebuchet MS"/>
                <a:sym typeface="Trebuchet MS"/>
              </a:rPr>
              <a:t>The country has a literacy rate of 98%.</a:t>
            </a:r>
          </a:p>
          <a:p>
            <a:pPr marL="690645" marR="0" lvl="0" indent="-690645" algn="l" rtl="0">
              <a:lnSpc>
                <a:spcPct val="80000"/>
              </a:lnSpc>
              <a:spcBef>
                <a:spcPts val="600"/>
              </a:spcBef>
              <a:spcAft>
                <a:spcPts val="0"/>
              </a:spcAft>
              <a:buClr>
                <a:srgbClr val="000000"/>
              </a:buClr>
              <a:buSzPct val="100000"/>
              <a:buFont typeface="Noto Sans Symbols"/>
              <a:buChar char="●"/>
            </a:pPr>
            <a:r>
              <a:rPr lang="en-US" sz="3100" b="0" i="0" u="none" strike="noStrike" cap="none">
                <a:solidFill>
                  <a:srgbClr val="000000"/>
                </a:solidFill>
                <a:latin typeface="Trebuchet MS"/>
                <a:ea typeface="Trebuchet MS"/>
                <a:cs typeface="Trebuchet MS"/>
                <a:sym typeface="Trebuchet MS"/>
              </a:rPr>
              <a:t>Many Israelis work in highly</a:t>
            </a:r>
            <a:r>
              <a:rPr lang="en-US" sz="3100"/>
              <a:t>-</a:t>
            </a:r>
            <a:r>
              <a:rPr lang="en-US" sz="3100" b="0" i="0" u="none" strike="noStrike" cap="none">
                <a:solidFill>
                  <a:srgbClr val="000000"/>
                </a:solidFill>
                <a:latin typeface="Trebuchet MS"/>
                <a:ea typeface="Trebuchet MS"/>
                <a:cs typeface="Trebuchet MS"/>
                <a:sym typeface="Trebuchet MS"/>
              </a:rPr>
              <a:t>skilled jobs that require a well-educated work force</a:t>
            </a:r>
            <a:r>
              <a:rPr lang="en-US" sz="3100"/>
              <a:t>.</a:t>
            </a:r>
            <a:r>
              <a:rPr lang="en-US" sz="3100" b="0" i="0" u="none" strike="noStrike" cap="none">
                <a:solidFill>
                  <a:srgbClr val="000000"/>
                </a:solidFill>
                <a:latin typeface="Trebuchet MS"/>
                <a:ea typeface="Trebuchet MS"/>
                <a:cs typeface="Trebuchet MS"/>
                <a:sym typeface="Trebuchet MS"/>
              </a:rPr>
              <a:t> </a:t>
            </a:r>
            <a:r>
              <a:rPr lang="en-US" sz="3100"/>
              <a:t>For example:</a:t>
            </a:r>
            <a:r>
              <a:rPr lang="en-US" sz="3100" b="0" i="0" u="none" strike="noStrike" cap="none">
                <a:solidFill>
                  <a:srgbClr val="000000"/>
                </a:solidFill>
                <a:latin typeface="Trebuchet MS"/>
                <a:ea typeface="Trebuchet MS"/>
                <a:cs typeface="Trebuchet MS"/>
                <a:sym typeface="Trebuchet MS"/>
              </a:rPr>
              <a:t> medical technologies, electronics, and mining.</a:t>
            </a:r>
          </a:p>
        </p:txBody>
      </p:sp>
      <p:sp>
        <p:nvSpPr>
          <p:cNvPr id="258" name="Shape 258"/>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32</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318"/>
            <a:ext cx="8229600" cy="1143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Capital Goods in Israel</a:t>
            </a:r>
          </a:p>
        </p:txBody>
      </p:sp>
      <p:sp>
        <p:nvSpPr>
          <p:cNvPr id="264" name="Shape 264"/>
          <p:cNvSpPr txBox="1">
            <a:spLocks noGrp="1"/>
          </p:cNvSpPr>
          <p:nvPr>
            <p:ph type="body" idx="1"/>
          </p:nvPr>
        </p:nvSpPr>
        <p:spPr>
          <a:xfrm>
            <a:off x="457200" y="1313816"/>
            <a:ext cx="8229600" cy="5141847"/>
          </a:xfrm>
          <a:prstGeom prst="rect">
            <a:avLst/>
          </a:prstGeom>
          <a:noFill/>
          <a:ln>
            <a:noFill/>
          </a:ln>
        </p:spPr>
        <p:txBody>
          <a:bodyPr lIns="45700" tIns="45700" rIns="45700" bIns="45700" anchor="t" anchorCtr="0">
            <a:noAutofit/>
          </a:bodyPr>
          <a:lstStyle/>
          <a:p>
            <a:pPr marL="758951" marR="0" lvl="1" indent="-758951" algn="l" rtl="0">
              <a:lnSpc>
                <a:spcPct val="80000"/>
              </a:lnSpc>
              <a:spcBef>
                <a:spcPts val="0"/>
              </a:spcBef>
              <a:spcAft>
                <a:spcPts val="0"/>
              </a:spcAft>
              <a:buClr>
                <a:srgbClr val="000000"/>
              </a:buClr>
              <a:buSzPct val="98611"/>
              <a:buFont typeface="Noto Sans Symbols"/>
              <a:buChar char="●"/>
            </a:pPr>
            <a:r>
              <a:rPr lang="en-US" sz="3550" b="0" i="0" u="none" strike="noStrike" cap="none">
                <a:solidFill>
                  <a:srgbClr val="000000"/>
                </a:solidFill>
                <a:latin typeface="Trebuchet MS"/>
                <a:ea typeface="Trebuchet MS"/>
                <a:cs typeface="Trebuchet MS"/>
                <a:sym typeface="Trebuchet MS"/>
              </a:rPr>
              <a:t>Israel has invested in </a:t>
            </a:r>
            <a:r>
              <a:rPr lang="en-US" sz="3550"/>
              <a:t>capital goods</a:t>
            </a:r>
            <a:r>
              <a:rPr lang="en-US" sz="3550" b="0" i="0" u="none" strike="noStrike" cap="none">
                <a:solidFill>
                  <a:srgbClr val="000000"/>
                </a:solidFill>
                <a:latin typeface="Trebuchet MS"/>
                <a:ea typeface="Trebuchet MS"/>
                <a:cs typeface="Trebuchet MS"/>
                <a:sym typeface="Trebuchet MS"/>
              </a:rPr>
              <a:t>, including technology and industrial production.</a:t>
            </a:r>
          </a:p>
          <a:p>
            <a:pPr marL="758951" marR="0" lvl="1" indent="-758951" algn="l" rtl="0">
              <a:lnSpc>
                <a:spcPct val="80000"/>
              </a:lnSpc>
              <a:spcBef>
                <a:spcPts val="700"/>
              </a:spcBef>
              <a:spcAft>
                <a:spcPts val="0"/>
              </a:spcAft>
              <a:buClr>
                <a:srgbClr val="000000"/>
              </a:buClr>
              <a:buSzPct val="98611"/>
              <a:buFont typeface="Noto Sans Symbols"/>
              <a:buChar char="●"/>
            </a:pPr>
            <a:r>
              <a:rPr lang="en-US" sz="3550" b="0" i="0" u="none" strike="noStrike" cap="none">
                <a:solidFill>
                  <a:srgbClr val="000000"/>
                </a:solidFill>
                <a:latin typeface="Trebuchet MS"/>
                <a:ea typeface="Trebuchet MS"/>
                <a:cs typeface="Trebuchet MS"/>
                <a:sym typeface="Trebuchet MS"/>
              </a:rPr>
              <a:t>Israel is also heavily invested in defensive technologies.</a:t>
            </a:r>
          </a:p>
          <a:p>
            <a:pPr marL="758951" marR="0" lvl="1" indent="-758951" algn="l" rtl="0">
              <a:lnSpc>
                <a:spcPct val="80000"/>
              </a:lnSpc>
              <a:spcBef>
                <a:spcPts val="700"/>
              </a:spcBef>
              <a:spcAft>
                <a:spcPts val="0"/>
              </a:spcAft>
              <a:buClr>
                <a:srgbClr val="000000"/>
              </a:buClr>
              <a:buSzPct val="98611"/>
              <a:buFont typeface="Noto Sans Symbols"/>
              <a:buChar char="●"/>
            </a:pPr>
            <a:r>
              <a:rPr lang="en-US" sz="3550" b="0" i="0" u="none" strike="noStrike" cap="none">
                <a:solidFill>
                  <a:srgbClr val="000000"/>
                </a:solidFill>
                <a:latin typeface="Trebuchet MS"/>
                <a:ea typeface="Trebuchet MS"/>
                <a:cs typeface="Trebuchet MS"/>
                <a:sym typeface="Trebuchet MS"/>
              </a:rPr>
              <a:t>Some major technologies developed here include solar windows that improve energy efficiency and generate power.</a:t>
            </a:r>
          </a:p>
          <a:p>
            <a:pPr marL="758951" marR="0" lvl="1" indent="-758951" algn="l" rtl="0">
              <a:lnSpc>
                <a:spcPct val="80000"/>
              </a:lnSpc>
              <a:spcBef>
                <a:spcPts val="700"/>
              </a:spcBef>
              <a:spcAft>
                <a:spcPts val="0"/>
              </a:spcAft>
              <a:buClr>
                <a:srgbClr val="000000"/>
              </a:buClr>
              <a:buSzPct val="98611"/>
              <a:buFont typeface="Noto Sans Symbols"/>
              <a:buChar char="●"/>
            </a:pPr>
            <a:r>
              <a:rPr lang="en-US" sz="3550" b="0" i="0" u="none" strike="noStrike" cap="none">
                <a:solidFill>
                  <a:srgbClr val="000000"/>
                </a:solidFill>
                <a:latin typeface="Trebuchet MS"/>
                <a:ea typeface="Trebuchet MS"/>
                <a:cs typeface="Trebuchet MS"/>
                <a:sym typeface="Trebuchet MS"/>
              </a:rPr>
              <a:t>Innovation is </a:t>
            </a:r>
            <a:r>
              <a:rPr lang="en-US" sz="3550"/>
              <a:t>valued</a:t>
            </a:r>
            <a:r>
              <a:rPr lang="en-US" sz="3550" b="0" i="0" u="none" strike="noStrike" cap="none">
                <a:solidFill>
                  <a:srgbClr val="000000"/>
                </a:solidFill>
                <a:latin typeface="Trebuchet MS"/>
                <a:ea typeface="Trebuchet MS"/>
                <a:cs typeface="Trebuchet MS"/>
                <a:sym typeface="Trebuchet MS"/>
              </a:rPr>
              <a:t> in Israel for developing better technologies.</a:t>
            </a:r>
          </a:p>
        </p:txBody>
      </p:sp>
      <p:sp>
        <p:nvSpPr>
          <p:cNvPr id="265" name="Shape 265"/>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33</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318"/>
            <a:ext cx="8229600" cy="1143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Entrepreneurship in Israel</a:t>
            </a:r>
          </a:p>
        </p:txBody>
      </p:sp>
      <p:sp>
        <p:nvSpPr>
          <p:cNvPr id="271" name="Shape 271"/>
          <p:cNvSpPr txBox="1">
            <a:spLocks noGrp="1"/>
          </p:cNvSpPr>
          <p:nvPr>
            <p:ph type="body" idx="1"/>
          </p:nvPr>
        </p:nvSpPr>
        <p:spPr>
          <a:xfrm>
            <a:off x="457200" y="1313816"/>
            <a:ext cx="8229600" cy="5141847"/>
          </a:xfrm>
          <a:prstGeom prst="rect">
            <a:avLst/>
          </a:prstGeom>
          <a:noFill/>
          <a:ln>
            <a:noFill/>
          </a:ln>
        </p:spPr>
        <p:txBody>
          <a:bodyPr lIns="45700" tIns="45700" rIns="45700" bIns="45700" anchor="t" anchorCtr="0">
            <a:noAutofit/>
          </a:bodyPr>
          <a:lstStyle/>
          <a:p>
            <a:pPr marL="758951" marR="0" lvl="1" indent="-758951" algn="l" rtl="0">
              <a:lnSpc>
                <a:spcPct val="80000"/>
              </a:lnSpc>
              <a:spcBef>
                <a:spcPts val="0"/>
              </a:spcBef>
              <a:spcAft>
                <a:spcPts val="0"/>
              </a:spcAft>
              <a:buClr>
                <a:srgbClr val="000000"/>
              </a:buClr>
              <a:buSzPct val="100000"/>
              <a:buFont typeface="Noto Sans Symbols"/>
              <a:buChar char="●"/>
            </a:pPr>
            <a:r>
              <a:rPr lang="en-US" sz="3600" b="0" i="0" u="none" strike="noStrike" cap="none">
                <a:solidFill>
                  <a:srgbClr val="000000"/>
                </a:solidFill>
                <a:latin typeface="Trebuchet MS"/>
                <a:ea typeface="Trebuchet MS"/>
                <a:cs typeface="Trebuchet MS"/>
                <a:sym typeface="Trebuchet MS"/>
              </a:rPr>
              <a:t>Innovation in Israel is largely due to the high number of entrepreneurs.</a:t>
            </a:r>
          </a:p>
          <a:p>
            <a:pPr marL="758951" marR="0" lvl="0" indent="-758951" algn="l" rtl="0">
              <a:lnSpc>
                <a:spcPct val="80000"/>
              </a:lnSpc>
              <a:spcBef>
                <a:spcPts val="700"/>
              </a:spcBef>
              <a:spcAft>
                <a:spcPts val="0"/>
              </a:spcAft>
              <a:buClr>
                <a:srgbClr val="000000"/>
              </a:buClr>
              <a:buSzPct val="100000"/>
              <a:buFont typeface="Noto Sans Symbols"/>
              <a:buChar char="●"/>
            </a:pPr>
            <a:r>
              <a:rPr lang="en-US" sz="3600" b="0" i="0" u="none" strike="noStrike" cap="none">
                <a:solidFill>
                  <a:srgbClr val="000000"/>
                </a:solidFill>
                <a:latin typeface="Trebuchet MS"/>
                <a:ea typeface="Trebuchet MS"/>
                <a:cs typeface="Trebuchet MS"/>
                <a:sym typeface="Trebuchet MS"/>
              </a:rPr>
              <a:t>The country has more than 3,000 high-tech companies, and it also has the highest rate of female entrepreneurs in the world.</a:t>
            </a:r>
          </a:p>
          <a:p>
            <a:pPr marL="758951" marR="0" lvl="0" indent="-758951" algn="l" rtl="0">
              <a:lnSpc>
                <a:spcPct val="80000"/>
              </a:lnSpc>
              <a:spcBef>
                <a:spcPts val="700"/>
              </a:spcBef>
              <a:spcAft>
                <a:spcPts val="0"/>
              </a:spcAft>
              <a:buClr>
                <a:srgbClr val="000000"/>
              </a:buClr>
              <a:buSzPct val="100000"/>
              <a:buFont typeface="Noto Sans Symbols"/>
              <a:buChar char="●"/>
            </a:pPr>
            <a:r>
              <a:rPr lang="en-US" sz="3600" b="0" i="0" u="none" strike="noStrike" cap="none">
                <a:solidFill>
                  <a:srgbClr val="000000"/>
                </a:solidFill>
                <a:latin typeface="Trebuchet MS"/>
                <a:ea typeface="Trebuchet MS"/>
                <a:cs typeface="Trebuchet MS"/>
                <a:sym typeface="Trebuchet MS"/>
              </a:rPr>
              <a:t>As entrepreneurs open more businesses in the country, </a:t>
            </a:r>
            <a:r>
              <a:rPr lang="en-US" sz="3600"/>
              <a:t>that</a:t>
            </a:r>
            <a:r>
              <a:rPr lang="en-US" sz="3600" b="0" i="0" u="none" strike="noStrike" cap="none">
                <a:solidFill>
                  <a:srgbClr val="000000"/>
                </a:solidFill>
                <a:latin typeface="Trebuchet MS"/>
                <a:ea typeface="Trebuchet MS"/>
                <a:cs typeface="Trebuchet MS"/>
                <a:sym typeface="Trebuchet MS"/>
              </a:rPr>
              <a:t> creates higher paying jobs for the citizens.</a:t>
            </a:r>
          </a:p>
        </p:txBody>
      </p:sp>
      <p:sp>
        <p:nvSpPr>
          <p:cNvPr id="272" name="Shape 272"/>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34</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318"/>
            <a:ext cx="8229600" cy="1143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A Kibbutz</a:t>
            </a:r>
          </a:p>
        </p:txBody>
      </p:sp>
      <p:sp>
        <p:nvSpPr>
          <p:cNvPr id="278" name="Shape 278"/>
          <p:cNvSpPr txBox="1">
            <a:spLocks noGrp="1"/>
          </p:cNvSpPr>
          <p:nvPr>
            <p:ph type="body" idx="1"/>
          </p:nvPr>
        </p:nvSpPr>
        <p:spPr>
          <a:xfrm>
            <a:off x="457200" y="1143320"/>
            <a:ext cx="8229600" cy="5312343"/>
          </a:xfrm>
          <a:prstGeom prst="rect">
            <a:avLst/>
          </a:prstGeom>
          <a:noFill/>
          <a:ln>
            <a:noFill/>
          </a:ln>
        </p:spPr>
        <p:txBody>
          <a:bodyPr lIns="45700" tIns="45700" rIns="45700" bIns="45700" anchor="t" anchorCtr="0">
            <a:noAutofit/>
          </a:bodyPr>
          <a:lstStyle/>
          <a:p>
            <a:pPr marL="758951" marR="0" lvl="1" indent="-758951" algn="l" rtl="0">
              <a:lnSpc>
                <a:spcPct val="80000"/>
              </a:lnSpc>
              <a:spcBef>
                <a:spcPts val="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A kibbutz is a community in Israel where the goal is collective ownership, equality, and democracy.</a:t>
            </a:r>
          </a:p>
          <a:p>
            <a:pPr marL="1410789" marR="0" lvl="3" indent="-458288" algn="l" rtl="0">
              <a:lnSpc>
                <a:spcPct val="80000"/>
              </a:lnSpc>
              <a:spcBef>
                <a:spcPts val="7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Money from paying jobs is combined, protected, and divided between each family based on </a:t>
            </a:r>
            <a:r>
              <a:rPr lang="en-US" sz="2800"/>
              <a:t>its</a:t>
            </a:r>
            <a:r>
              <a:rPr lang="en-US" sz="2800" b="0" i="0" u="none" strike="noStrike" cap="none">
                <a:solidFill>
                  <a:srgbClr val="000000"/>
                </a:solidFill>
                <a:latin typeface="Trebuchet MS"/>
                <a:ea typeface="Trebuchet MS"/>
                <a:cs typeface="Trebuchet MS"/>
                <a:sym typeface="Trebuchet MS"/>
              </a:rPr>
              <a:t> size.</a:t>
            </a:r>
          </a:p>
          <a:p>
            <a:pPr marL="758951" marR="0" lvl="0" indent="-758951" algn="l" rtl="0">
              <a:lnSpc>
                <a:spcPct val="80000"/>
              </a:lnSpc>
              <a:spcBef>
                <a:spcPts val="7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The roots go back to the early 1900s, when a group of young Eastern Europeans moved to Palestine.</a:t>
            </a:r>
          </a:p>
          <a:p>
            <a:pPr marL="1219200" marR="0" lvl="2" indent="-304800" algn="l" rtl="0">
              <a:lnSpc>
                <a:spcPct val="80000"/>
              </a:lnSpc>
              <a:spcBef>
                <a:spcPts val="7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They created the first kibbutz, which quickly spread.</a:t>
            </a:r>
          </a:p>
          <a:p>
            <a:pPr marL="758951" marR="0" lvl="0" indent="-758951" algn="l" rtl="0">
              <a:lnSpc>
                <a:spcPct val="80000"/>
              </a:lnSpc>
              <a:spcBef>
                <a:spcPts val="7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There are roughly 270 kibbutzim today, with over 130,000 people living in them.</a:t>
            </a:r>
          </a:p>
        </p:txBody>
      </p:sp>
      <p:sp>
        <p:nvSpPr>
          <p:cNvPr id="279" name="Shape 279"/>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35</a:t>
            </a:fld>
            <a:endParaRPr lang="en-US" sz="1400" b="1" i="0" u="none" strike="noStrike" cap="none">
              <a:solidFill>
                <a:srgbClr val="FFFFFF"/>
              </a:solidFill>
              <a:latin typeface="Calibri"/>
              <a:ea typeface="Calibri"/>
              <a:cs typeface="Calibri"/>
              <a:sym typeface="Calibri"/>
            </a:endParaRPr>
          </a:p>
        </p:txBody>
      </p:sp>
      <p:sp>
        <p:nvSpPr>
          <p:cNvPr id="280" name="Shape 280"/>
          <p:cNvSpPr/>
          <p:nvPr/>
        </p:nvSpPr>
        <p:spPr>
          <a:xfrm>
            <a:off x="6621706" y="6105653"/>
            <a:ext cx="2428387" cy="370838"/>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FF"/>
              </a:buClr>
              <a:buSzPct val="25000"/>
              <a:buFont typeface="Helvetica Neue"/>
              <a:buNone/>
            </a:pPr>
            <a:r>
              <a:rPr lang="en-US" sz="1800" b="0" i="0" u="sng" strike="noStrike" cap="none">
                <a:solidFill>
                  <a:schemeClr val="hlink"/>
                </a:solidFill>
                <a:latin typeface="Helvetica Neue"/>
                <a:ea typeface="Helvetica Neue"/>
                <a:cs typeface="Helvetica Neue"/>
                <a:sym typeface="Helvetica Neue"/>
                <a:hlinkClick r:id="rId3"/>
              </a:rPr>
              <a:t>Return to Main Menu</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0" y="20639"/>
            <a:ext cx="9144000" cy="1143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Section 5: U.S.-Israel Relations</a:t>
            </a:r>
          </a:p>
        </p:txBody>
      </p:sp>
      <p:sp>
        <p:nvSpPr>
          <p:cNvPr id="286" name="Shape 286"/>
          <p:cNvSpPr txBox="1">
            <a:spLocks noGrp="1"/>
          </p:cNvSpPr>
          <p:nvPr>
            <p:ph type="body" idx="1"/>
          </p:nvPr>
        </p:nvSpPr>
        <p:spPr>
          <a:xfrm>
            <a:off x="457200" y="1892808"/>
            <a:ext cx="8229600" cy="4233355"/>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Essential question:</a:t>
            </a:r>
          </a:p>
          <a:p>
            <a:pPr marL="1219200" marR="0" lvl="2" indent="-304800" algn="l" rtl="0">
              <a:lnSpc>
                <a:spcPct val="80000"/>
              </a:lnSpc>
              <a:spcBef>
                <a:spcPts val="700"/>
              </a:spcBef>
              <a:spcAft>
                <a:spcPts val="0"/>
              </a:spcAft>
              <a:buClr>
                <a:srgbClr val="000000"/>
              </a:buClr>
              <a:buSzPct val="100000"/>
              <a:buFont typeface="Arial"/>
              <a:buChar char="•"/>
            </a:pPr>
            <a:r>
              <a:rPr lang="en-US" sz="3200" b="0" i="0" u="none" strike="noStrike" cap="none">
                <a:solidFill>
                  <a:srgbClr val="000000"/>
                </a:solidFill>
                <a:latin typeface="Trebuchet MS"/>
                <a:ea typeface="Trebuchet MS"/>
                <a:cs typeface="Trebuchet MS"/>
                <a:sym typeface="Trebuchet MS"/>
              </a:rPr>
              <a:t>How long have the United States and Israel been allies?</a:t>
            </a:r>
          </a:p>
        </p:txBody>
      </p:sp>
      <p:sp>
        <p:nvSpPr>
          <p:cNvPr id="287" name="Shape 287"/>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36</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0" y="0"/>
            <a:ext cx="9144000" cy="1022554"/>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Section 5: U.S.-Israel Relations</a:t>
            </a:r>
          </a:p>
        </p:txBody>
      </p:sp>
      <p:sp>
        <p:nvSpPr>
          <p:cNvPr id="293" name="Shape 293"/>
          <p:cNvSpPr txBox="1">
            <a:spLocks noGrp="1"/>
          </p:cNvSpPr>
          <p:nvPr>
            <p:ph type="body" idx="1"/>
          </p:nvPr>
        </p:nvSpPr>
        <p:spPr>
          <a:xfrm>
            <a:off x="457200" y="2039111"/>
            <a:ext cx="8229600" cy="4087051"/>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What terms do I need to know?</a:t>
            </a:r>
          </a:p>
          <a:p>
            <a:pPr marL="1216150" marR="0" lvl="1" indent="-771650" algn="l" rtl="0">
              <a:lnSpc>
                <a:spcPct val="80000"/>
              </a:lnSpc>
              <a:spcBef>
                <a:spcPts val="70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Joint Economic Development Group</a:t>
            </a:r>
          </a:p>
        </p:txBody>
      </p:sp>
      <p:sp>
        <p:nvSpPr>
          <p:cNvPr id="294" name="Shape 294"/>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37</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0" y="0"/>
            <a:ext cx="9144000" cy="923545"/>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300" b="1" i="0" u="none" strike="noStrike" cap="none">
                <a:solidFill>
                  <a:srgbClr val="000000"/>
                </a:solidFill>
                <a:latin typeface="Trebuchet MS"/>
                <a:ea typeface="Trebuchet MS"/>
                <a:cs typeface="Trebuchet MS"/>
                <a:sym typeface="Trebuchet MS"/>
              </a:rPr>
              <a:t>The Friendship of Israel and the United States</a:t>
            </a:r>
          </a:p>
        </p:txBody>
      </p:sp>
      <p:sp>
        <p:nvSpPr>
          <p:cNvPr id="300" name="Shape 300"/>
          <p:cNvSpPr txBox="1">
            <a:spLocks noGrp="1"/>
          </p:cNvSpPr>
          <p:nvPr>
            <p:ph type="body" idx="1"/>
          </p:nvPr>
        </p:nvSpPr>
        <p:spPr>
          <a:xfrm>
            <a:off x="457200" y="1161287"/>
            <a:ext cx="8558783" cy="5276088"/>
          </a:xfrm>
          <a:prstGeom prst="rect">
            <a:avLst/>
          </a:prstGeom>
          <a:noFill/>
          <a:ln>
            <a:noFill/>
          </a:ln>
        </p:spPr>
        <p:txBody>
          <a:bodyPr lIns="45700" tIns="45700" rIns="45700" bIns="45700" anchor="t" anchorCtr="0">
            <a:noAutofit/>
          </a:bodyPr>
          <a:lstStyle/>
          <a:p>
            <a:pPr marL="538854" marR="0" lvl="0" indent="-538854" algn="l" rtl="0">
              <a:lnSpc>
                <a:spcPct val="80000"/>
              </a:lnSpc>
              <a:spcBef>
                <a:spcPts val="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The relationship between these two countries began the moment Israel came into being.</a:t>
            </a:r>
          </a:p>
          <a:p>
            <a:pPr marL="538854" marR="0" lvl="0" indent="-538854" algn="l" rtl="0">
              <a:lnSpc>
                <a:spcPct val="80000"/>
              </a:lnSpc>
              <a:spcBef>
                <a:spcPts val="5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Israel is the most reliable partner of the US in Southwest Asia.</a:t>
            </a:r>
          </a:p>
          <a:p>
            <a:pPr marL="538854" marR="0" lvl="0" indent="-538854" algn="l" rtl="0">
              <a:lnSpc>
                <a:spcPct val="80000"/>
              </a:lnSpc>
              <a:spcBef>
                <a:spcPts val="5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The two share many of the same goals, </a:t>
            </a:r>
            <a:r>
              <a:rPr lang="en-US" sz="2800"/>
              <a:t>such as</a:t>
            </a:r>
            <a:r>
              <a:rPr lang="en-US" sz="2800" b="0" i="0" u="none" strike="noStrike" cap="none">
                <a:solidFill>
                  <a:srgbClr val="000000"/>
                </a:solidFill>
                <a:latin typeface="Trebuchet MS"/>
                <a:ea typeface="Trebuchet MS"/>
                <a:cs typeface="Trebuchet MS"/>
                <a:sym typeface="Trebuchet MS"/>
              </a:rPr>
              <a:t> maintaining a secure Jewish homeland in Israel, and spreading democratic values in the Middle East.</a:t>
            </a:r>
          </a:p>
          <a:p>
            <a:pPr marL="563674" marR="0" lvl="1" indent="-550974" algn="l" rtl="0">
              <a:lnSpc>
                <a:spcPct val="80000"/>
              </a:lnSpc>
              <a:spcBef>
                <a:spcPts val="5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The United States is also dedicated to finding a solution for the Arab-Israeli conflict.</a:t>
            </a:r>
          </a:p>
        </p:txBody>
      </p:sp>
      <p:sp>
        <p:nvSpPr>
          <p:cNvPr id="301" name="Shape 301"/>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38</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0"/>
            <a:ext cx="8229600" cy="923545"/>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US Assistance to Israel</a:t>
            </a:r>
          </a:p>
        </p:txBody>
      </p:sp>
      <p:sp>
        <p:nvSpPr>
          <p:cNvPr id="307" name="Shape 307"/>
          <p:cNvSpPr txBox="1">
            <a:spLocks noGrp="1"/>
          </p:cNvSpPr>
          <p:nvPr>
            <p:ph type="body" idx="1"/>
          </p:nvPr>
        </p:nvSpPr>
        <p:spPr>
          <a:xfrm>
            <a:off x="457200" y="1058333"/>
            <a:ext cx="8558783" cy="5379043"/>
          </a:xfrm>
          <a:prstGeom prst="rect">
            <a:avLst/>
          </a:prstGeom>
          <a:noFill/>
          <a:ln>
            <a:noFill/>
          </a:ln>
        </p:spPr>
        <p:txBody>
          <a:bodyPr lIns="45700" tIns="45700" rIns="45700" bIns="45700" anchor="t" anchorCtr="0">
            <a:noAutofit/>
          </a:bodyPr>
          <a:lstStyle/>
          <a:p>
            <a:pPr marL="538854" marR="0" lvl="0" indent="-538854" algn="l" rtl="0">
              <a:lnSpc>
                <a:spcPct val="80000"/>
              </a:lnSpc>
              <a:spcBef>
                <a:spcPts val="0"/>
              </a:spcBef>
              <a:spcAft>
                <a:spcPts val="0"/>
              </a:spcAft>
              <a:buClr>
                <a:srgbClr val="000000"/>
              </a:buClr>
              <a:buSzPct val="100000"/>
              <a:buFont typeface="Noto Sans Symbols"/>
              <a:buChar char="●"/>
            </a:pPr>
            <a:r>
              <a:rPr lang="en-US" sz="3400" b="0" i="0" u="none" strike="noStrike" cap="none">
                <a:solidFill>
                  <a:srgbClr val="000000"/>
                </a:solidFill>
                <a:latin typeface="Trebuchet MS"/>
                <a:ea typeface="Trebuchet MS"/>
                <a:cs typeface="Trebuchet MS"/>
                <a:sym typeface="Trebuchet MS"/>
              </a:rPr>
              <a:t>The United States provides over $3 billion in Foreign Military Financing to Israel.</a:t>
            </a:r>
          </a:p>
          <a:p>
            <a:pPr marL="538854" marR="0" lvl="0" indent="-538854" algn="l" rtl="0">
              <a:lnSpc>
                <a:spcPct val="80000"/>
              </a:lnSpc>
              <a:spcBef>
                <a:spcPts val="500"/>
              </a:spcBef>
              <a:spcAft>
                <a:spcPts val="0"/>
              </a:spcAft>
              <a:buClr>
                <a:srgbClr val="000000"/>
              </a:buClr>
              <a:buSzPct val="100000"/>
              <a:buFont typeface="Noto Sans Symbols"/>
              <a:buChar char="●"/>
            </a:pPr>
            <a:r>
              <a:rPr lang="en-US" sz="3400" b="0" i="0" u="none" strike="noStrike" cap="none">
                <a:solidFill>
                  <a:srgbClr val="000000"/>
                </a:solidFill>
                <a:latin typeface="Trebuchet MS"/>
                <a:ea typeface="Trebuchet MS"/>
                <a:cs typeface="Trebuchet MS"/>
                <a:sym typeface="Trebuchet MS"/>
              </a:rPr>
              <a:t>Both countries participate in joint military exercises, military research, and weapons development, and both fight terrorism together.</a:t>
            </a:r>
          </a:p>
          <a:p>
            <a:pPr marL="538854" marR="0" lvl="0" indent="-538854" algn="l" rtl="0">
              <a:lnSpc>
                <a:spcPct val="80000"/>
              </a:lnSpc>
              <a:spcBef>
                <a:spcPts val="500"/>
              </a:spcBef>
              <a:spcAft>
                <a:spcPts val="0"/>
              </a:spcAft>
              <a:buClr>
                <a:srgbClr val="000000"/>
              </a:buClr>
              <a:buSzPct val="100000"/>
              <a:buFont typeface="Noto Sans Symbols"/>
              <a:buChar char="●"/>
            </a:pPr>
            <a:r>
              <a:rPr lang="en-US" sz="3400" b="0" i="0" u="none" strike="noStrike" cap="none">
                <a:solidFill>
                  <a:srgbClr val="000000"/>
                </a:solidFill>
                <a:latin typeface="Trebuchet MS"/>
                <a:ea typeface="Trebuchet MS"/>
                <a:cs typeface="Trebuchet MS"/>
                <a:sym typeface="Trebuchet MS"/>
              </a:rPr>
              <a:t>It is estimated that the United States has provided $127 billion to Israel in financial assistance since its creation.</a:t>
            </a:r>
          </a:p>
        </p:txBody>
      </p:sp>
      <p:sp>
        <p:nvSpPr>
          <p:cNvPr id="308" name="Shape 308"/>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39</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Section 1: The Geography of Israel</a:t>
            </a:r>
          </a:p>
        </p:txBody>
      </p:sp>
      <p:sp>
        <p:nvSpPr>
          <p:cNvPr id="57" name="Shape 57"/>
          <p:cNvSpPr txBox="1">
            <a:spLocks noGrp="1"/>
          </p:cNvSpPr>
          <p:nvPr>
            <p:ph type="body" idx="1"/>
          </p:nvPr>
        </p:nvSpPr>
        <p:spPr>
          <a:xfrm>
            <a:off x="457200" y="1710813"/>
            <a:ext cx="8229600" cy="4415349"/>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What terms do I need to know? </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rift valley</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Mediterranean climate</a:t>
            </a:r>
          </a:p>
        </p:txBody>
      </p:sp>
      <p:sp>
        <p:nvSpPr>
          <p:cNvPr id="58" name="Shape 58"/>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base">
                                        <p:cTn id="7" dur="500"/>
                                        <p:tgtEl>
                                          <p:spTgt spid="57">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57">
                                            <p:txEl>
                                              <p:pRg st="1" end="1"/>
                                            </p:txEl>
                                          </p:spTgt>
                                        </p:tgtEl>
                                        <p:attrNameLst>
                                          <p:attrName>style.visibility</p:attrName>
                                        </p:attrNameLst>
                                      </p:cBhvr>
                                      <p:to>
                                        <p:strVal val="visible"/>
                                      </p:to>
                                    </p:set>
                                    <p:anim calcmode="lin" valueType="num">
                                      <p:cBhvr additive="base">
                                        <p:cTn id="10" dur="500"/>
                                        <p:tgtEl>
                                          <p:spTgt spid="57">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57">
                                            <p:txEl>
                                              <p:pRg st="2" end="2"/>
                                            </p:txEl>
                                          </p:spTgt>
                                        </p:tgtEl>
                                        <p:attrNameLst>
                                          <p:attrName>style.visibility</p:attrName>
                                        </p:attrNameLst>
                                      </p:cBhvr>
                                      <p:to>
                                        <p:strVal val="visible"/>
                                      </p:to>
                                    </p:set>
                                    <p:anim calcmode="lin" valueType="num">
                                      <p:cBhvr additive="base">
                                        <p:cTn id="13" dur="500"/>
                                        <p:tgtEl>
                                          <p:spTgt spid="57">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0" y="0"/>
            <a:ext cx="9144000" cy="923545"/>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Bilateral Economic Relations</a:t>
            </a:r>
          </a:p>
        </p:txBody>
      </p:sp>
      <p:sp>
        <p:nvSpPr>
          <p:cNvPr id="314" name="Shape 314"/>
          <p:cNvSpPr txBox="1">
            <a:spLocks noGrp="1"/>
          </p:cNvSpPr>
          <p:nvPr>
            <p:ph type="body" idx="1"/>
          </p:nvPr>
        </p:nvSpPr>
        <p:spPr>
          <a:xfrm>
            <a:off x="338666" y="1086555"/>
            <a:ext cx="8472309" cy="5350821"/>
          </a:xfrm>
          <a:prstGeom prst="rect">
            <a:avLst/>
          </a:prstGeom>
          <a:noFill/>
          <a:ln>
            <a:noFill/>
          </a:ln>
        </p:spPr>
        <p:txBody>
          <a:bodyPr lIns="45700" tIns="45700" rIns="45700" bIns="45700" anchor="t" anchorCtr="0">
            <a:noAutofit/>
          </a:bodyPr>
          <a:lstStyle/>
          <a:p>
            <a:pPr marL="538854" marR="0" lvl="0" indent="-538854" algn="l" rtl="0">
              <a:lnSpc>
                <a:spcPct val="80000"/>
              </a:lnSpc>
              <a:spcBef>
                <a:spcPts val="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Israel’s largest trade partner is the United States.</a:t>
            </a:r>
          </a:p>
          <a:p>
            <a:pPr marL="538854" marR="0" lvl="0" indent="-538854" algn="l" rtl="0">
              <a:lnSpc>
                <a:spcPct val="80000"/>
              </a:lnSpc>
              <a:spcBef>
                <a:spcPts val="5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In addition, both countries heavily invest in each other’s manufacturing sectors.</a:t>
            </a:r>
          </a:p>
          <a:p>
            <a:pPr marL="538854" marR="0" lvl="0" indent="-538854" algn="l" rtl="0">
              <a:lnSpc>
                <a:spcPct val="80000"/>
              </a:lnSpc>
              <a:spcBef>
                <a:spcPts val="5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Since 1985, the United States and Israel have had a free trade agreement, allowing for expansion of trade and increased investment between the countries.</a:t>
            </a:r>
          </a:p>
          <a:p>
            <a:pPr marL="538854" marR="0" lvl="0" indent="-538854" algn="l" rtl="0">
              <a:lnSpc>
                <a:spcPct val="80000"/>
              </a:lnSpc>
              <a:spcBef>
                <a:spcPts val="5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The two countries meet at the Joint Economic Development Group, which is a bilateral meeting to discuss economic conditions and reforms.</a:t>
            </a:r>
          </a:p>
          <a:p>
            <a:pPr marL="538854" marR="0" lvl="0" indent="-538854" algn="l" rtl="0">
              <a:lnSpc>
                <a:spcPct val="80000"/>
              </a:lnSpc>
              <a:spcBef>
                <a:spcPts val="5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The countries also have scientific and cultural exchange partnerships.</a:t>
            </a:r>
          </a:p>
        </p:txBody>
      </p:sp>
      <p:sp>
        <p:nvSpPr>
          <p:cNvPr id="315" name="Shape 315"/>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40</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0" y="0"/>
            <a:ext cx="9144000" cy="119786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Israel’s Membership in International Organizations</a:t>
            </a:r>
          </a:p>
        </p:txBody>
      </p:sp>
      <p:sp>
        <p:nvSpPr>
          <p:cNvPr id="321" name="Shape 321"/>
          <p:cNvSpPr txBox="1">
            <a:spLocks noGrp="1"/>
          </p:cNvSpPr>
          <p:nvPr>
            <p:ph type="body" idx="1"/>
          </p:nvPr>
        </p:nvSpPr>
        <p:spPr>
          <a:xfrm>
            <a:off x="457200" y="1538109"/>
            <a:ext cx="8229600" cy="4876656"/>
          </a:xfrm>
          <a:prstGeom prst="rect">
            <a:avLst/>
          </a:prstGeom>
          <a:noFill/>
          <a:ln>
            <a:noFill/>
          </a:ln>
        </p:spPr>
        <p:txBody>
          <a:bodyPr lIns="45700" tIns="45700" rIns="45700" bIns="45700" anchor="t" anchorCtr="0">
            <a:noAutofit/>
          </a:bodyPr>
          <a:lstStyle/>
          <a:p>
            <a:pPr marL="690646" marR="0" lvl="0" indent="-690646" algn="l" rtl="0">
              <a:lnSpc>
                <a:spcPct val="80000"/>
              </a:lnSpc>
              <a:spcBef>
                <a:spcPts val="0"/>
              </a:spcBef>
              <a:spcAft>
                <a:spcPts val="0"/>
              </a:spcAft>
              <a:buClr>
                <a:srgbClr val="000000"/>
              </a:buClr>
              <a:buSzPct val="100000"/>
              <a:buFont typeface="Noto Sans Symbols"/>
              <a:buChar char="●"/>
            </a:pPr>
            <a:r>
              <a:rPr lang="en-US" sz="2900" b="0" i="0" u="none" strike="noStrike" cap="none">
                <a:solidFill>
                  <a:srgbClr val="000000"/>
                </a:solidFill>
                <a:latin typeface="Trebuchet MS"/>
                <a:ea typeface="Trebuchet MS"/>
                <a:cs typeface="Trebuchet MS"/>
                <a:sym typeface="Trebuchet MS"/>
              </a:rPr>
              <a:t>Israel is a member of many of the same international organizations as the United States.</a:t>
            </a:r>
          </a:p>
          <a:p>
            <a:pPr marL="1150895" marR="0" lvl="2" indent="-693694" algn="l" rtl="0">
              <a:lnSpc>
                <a:spcPct val="80000"/>
              </a:lnSpc>
              <a:spcBef>
                <a:spcPts val="600"/>
              </a:spcBef>
              <a:spcAft>
                <a:spcPts val="0"/>
              </a:spcAft>
              <a:buClr>
                <a:srgbClr val="000000"/>
              </a:buClr>
              <a:buSzPct val="100000"/>
              <a:buFont typeface="Arial"/>
              <a:buChar char="•"/>
            </a:pPr>
            <a:r>
              <a:rPr lang="en-US" sz="2900" b="0" i="0" u="none" strike="noStrike" cap="none">
                <a:solidFill>
                  <a:srgbClr val="000000"/>
                </a:solidFill>
                <a:latin typeface="Trebuchet MS"/>
                <a:ea typeface="Trebuchet MS"/>
                <a:cs typeface="Trebuchet MS"/>
                <a:sym typeface="Trebuchet MS"/>
              </a:rPr>
              <a:t>These include the United Nations, International Monetary Fund, World Bank, and World Trade Organization.</a:t>
            </a:r>
          </a:p>
          <a:p>
            <a:pPr marL="690646" marR="0" lvl="0" indent="-690646" algn="l" rtl="0">
              <a:lnSpc>
                <a:spcPct val="80000"/>
              </a:lnSpc>
              <a:spcBef>
                <a:spcPts val="600"/>
              </a:spcBef>
              <a:spcAft>
                <a:spcPts val="0"/>
              </a:spcAft>
              <a:buClr>
                <a:srgbClr val="000000"/>
              </a:buClr>
              <a:buSzPct val="100000"/>
              <a:buFont typeface="Noto Sans Symbols"/>
              <a:buChar char="●"/>
            </a:pPr>
            <a:r>
              <a:rPr lang="en-US" sz="2900" b="0" i="0" u="none" strike="noStrike" cap="none">
                <a:solidFill>
                  <a:srgbClr val="000000"/>
                </a:solidFill>
                <a:latin typeface="Trebuchet MS"/>
                <a:ea typeface="Trebuchet MS"/>
                <a:cs typeface="Trebuchet MS"/>
                <a:sym typeface="Trebuchet MS"/>
              </a:rPr>
              <a:t>Israel is also involved in European organizations.</a:t>
            </a:r>
          </a:p>
          <a:p>
            <a:pPr marL="690646" marR="0" lvl="0" indent="-690646" algn="l" rtl="0">
              <a:lnSpc>
                <a:spcPct val="80000"/>
              </a:lnSpc>
              <a:spcBef>
                <a:spcPts val="600"/>
              </a:spcBef>
              <a:spcAft>
                <a:spcPts val="0"/>
              </a:spcAft>
              <a:buClr>
                <a:srgbClr val="000000"/>
              </a:buClr>
              <a:buSzPct val="100000"/>
              <a:buFont typeface="Noto Sans Symbols"/>
              <a:buChar char="●"/>
            </a:pPr>
            <a:r>
              <a:rPr lang="en-US" sz="2900" b="0" i="0" u="none" strike="noStrike" cap="none">
                <a:solidFill>
                  <a:srgbClr val="000000"/>
                </a:solidFill>
                <a:latin typeface="Trebuchet MS"/>
                <a:ea typeface="Trebuchet MS"/>
                <a:cs typeface="Trebuchet MS"/>
                <a:sym typeface="Trebuchet MS"/>
              </a:rPr>
              <a:t>Both the US and Israel belong to the Organization for Economic Cooperation and Development, which allows countries to receive economic investment to boost their economy.</a:t>
            </a:r>
          </a:p>
        </p:txBody>
      </p:sp>
      <p:sp>
        <p:nvSpPr>
          <p:cNvPr id="322" name="Shape 322"/>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41</a:t>
            </a:fld>
            <a:endParaRPr lang="en-US" sz="1400" b="1" i="0" u="none" strike="noStrike" cap="none">
              <a:solidFill>
                <a:srgbClr val="FFFFFF"/>
              </a:solidFill>
              <a:latin typeface="Calibri"/>
              <a:ea typeface="Calibri"/>
              <a:cs typeface="Calibri"/>
              <a:sym typeface="Calibri"/>
            </a:endParaRPr>
          </a:p>
        </p:txBody>
      </p:sp>
      <p:sp>
        <p:nvSpPr>
          <p:cNvPr id="323" name="Shape 323"/>
          <p:cNvSpPr/>
          <p:nvPr/>
        </p:nvSpPr>
        <p:spPr>
          <a:xfrm>
            <a:off x="6601582" y="6056628"/>
            <a:ext cx="2430535" cy="358139"/>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FF"/>
              </a:buClr>
              <a:buSzPct val="25000"/>
              <a:buFont typeface="Trebuchet MS"/>
              <a:buNone/>
            </a:pPr>
            <a:r>
              <a:rPr lang="en-US" sz="1800" b="0" i="0" u="sng" strike="noStrike" cap="none">
                <a:solidFill>
                  <a:schemeClr val="hlink"/>
                </a:solidFill>
                <a:latin typeface="Trebuchet MS"/>
                <a:ea typeface="Trebuchet MS"/>
                <a:cs typeface="Trebuchet MS"/>
                <a:sym typeface="Trebuchet MS"/>
                <a:hlinkClick r:id="rId3"/>
              </a:rPr>
              <a:t>Return to Main Menu</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Shape 3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715"/>
            <a:ext cx="9144000" cy="6477237"/>
          </a:xfrm>
          <a:prstGeom prst="rect">
            <a:avLst/>
          </a:prstGeom>
          <a:noFill/>
          <a:ln>
            <a:noFill/>
          </a:ln>
        </p:spPr>
      </p:pic>
      <p:sp>
        <p:nvSpPr>
          <p:cNvPr id="329" name="Shape 329"/>
          <p:cNvSpPr txBox="1">
            <a:spLocks noGrp="1"/>
          </p:cNvSpPr>
          <p:nvPr>
            <p:ph type="sldNum" idx="12"/>
          </p:nvPr>
        </p:nvSpPr>
        <p:spPr>
          <a:xfrm>
            <a:off x="84504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42</a:t>
            </a:fld>
            <a:endParaRPr lang="en-US" sz="1400" b="1" i="0" u="none" strike="noStrike" cap="none">
              <a:solidFill>
                <a:srgbClr val="FFFFFF"/>
              </a:solidFill>
              <a:latin typeface="Calibri"/>
              <a:ea typeface="Calibri"/>
              <a:cs typeface="Calibri"/>
              <a:sym typeface="Calibri"/>
            </a:endParaRPr>
          </a:p>
        </p:txBody>
      </p:sp>
      <p:sp>
        <p:nvSpPr>
          <p:cNvPr id="330" name="Shape 330"/>
          <p:cNvSpPr/>
          <p:nvPr/>
        </p:nvSpPr>
        <p:spPr>
          <a:xfrm>
            <a:off x="630493" y="6108625"/>
            <a:ext cx="7883013" cy="369327"/>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FFFFFF"/>
              </a:buClr>
              <a:buSzPct val="25000"/>
              <a:buFont typeface="Trebuchet MS"/>
              <a:buNone/>
            </a:pPr>
            <a:r>
              <a:rPr lang="en-US" sz="1800" b="0" i="0" u="none" strike="noStrike" cap="none">
                <a:solidFill>
                  <a:srgbClr val="FFFFFF"/>
                </a:solidFill>
                <a:latin typeface="Trebuchet MS"/>
                <a:ea typeface="Trebuchet MS"/>
                <a:cs typeface="Trebuchet MS"/>
                <a:sym typeface="Trebuchet MS"/>
              </a:rPr>
              <a:t>Image Credits: Wikimedia Commons. Maps ©2017 Clairmont Press.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0" y="-3747"/>
            <a:ext cx="9144000" cy="114300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Location and Size of Israel</a:t>
            </a:r>
          </a:p>
        </p:txBody>
      </p:sp>
      <p:sp>
        <p:nvSpPr>
          <p:cNvPr id="64" name="Shape 64"/>
          <p:cNvSpPr txBox="1">
            <a:spLocks noGrp="1"/>
          </p:cNvSpPr>
          <p:nvPr>
            <p:ph type="body" idx="1"/>
          </p:nvPr>
        </p:nvSpPr>
        <p:spPr>
          <a:xfrm>
            <a:off x="457200" y="1234440"/>
            <a:ext cx="8229600" cy="5148072"/>
          </a:xfrm>
          <a:prstGeom prst="rect">
            <a:avLst/>
          </a:prstGeom>
          <a:noFill/>
          <a:ln>
            <a:noFill/>
          </a:ln>
        </p:spPr>
        <p:txBody>
          <a:bodyPr lIns="45700" tIns="45700" rIns="45700" bIns="45700" anchor="t" anchorCtr="0">
            <a:noAutofit/>
          </a:bodyPr>
          <a:lstStyle/>
          <a:p>
            <a:pPr marL="743771" marR="0" lvl="0" indent="-743771" algn="l" rtl="0">
              <a:lnSpc>
                <a:spcPct val="80000"/>
              </a:lnSpc>
              <a:spcBef>
                <a:spcPts val="0"/>
              </a:spcBef>
              <a:spcAft>
                <a:spcPts val="0"/>
              </a:spcAft>
              <a:buClr>
                <a:srgbClr val="000000"/>
              </a:buClr>
              <a:buSzPct val="100000"/>
              <a:buFont typeface="Noto Sans Symbols"/>
              <a:buChar char="●"/>
            </a:pPr>
            <a:r>
              <a:rPr lang="en-US" sz="3400" b="0" i="0" u="none" strike="noStrike" cap="none">
                <a:solidFill>
                  <a:srgbClr val="000000"/>
                </a:solidFill>
                <a:latin typeface="Trebuchet MS"/>
                <a:ea typeface="Trebuchet MS"/>
                <a:cs typeface="Trebuchet MS"/>
                <a:sym typeface="Trebuchet MS"/>
              </a:rPr>
              <a:t>Israel is located in Southwest Asia and is found in both the northern and eastern hemispheres.</a:t>
            </a:r>
          </a:p>
          <a:p>
            <a:pPr marL="743771" marR="0" lvl="0" indent="-743771" algn="l" rtl="0">
              <a:lnSpc>
                <a:spcPct val="80000"/>
              </a:lnSpc>
              <a:spcBef>
                <a:spcPts val="600"/>
              </a:spcBef>
              <a:spcAft>
                <a:spcPts val="0"/>
              </a:spcAft>
              <a:buClr>
                <a:srgbClr val="000000"/>
              </a:buClr>
              <a:buSzPct val="100000"/>
              <a:buFont typeface="Noto Sans Symbols"/>
              <a:buChar char="●"/>
            </a:pPr>
            <a:r>
              <a:rPr lang="en-US" sz="3400" b="0" i="0" u="none" strike="noStrike" cap="none">
                <a:solidFill>
                  <a:srgbClr val="000000"/>
                </a:solidFill>
                <a:latin typeface="Trebuchet MS"/>
                <a:ea typeface="Trebuchet MS"/>
                <a:cs typeface="Trebuchet MS"/>
                <a:sym typeface="Trebuchet MS"/>
              </a:rPr>
              <a:t>Israel is bordered by Lebanon, Syria, Jordan, and Egypt, with the Mediterranean Sea to the west.</a:t>
            </a:r>
          </a:p>
          <a:p>
            <a:pPr marL="743771" marR="0" lvl="0" indent="-743771" algn="l" rtl="0">
              <a:lnSpc>
                <a:spcPct val="80000"/>
              </a:lnSpc>
              <a:spcBef>
                <a:spcPts val="600"/>
              </a:spcBef>
              <a:spcAft>
                <a:spcPts val="0"/>
              </a:spcAft>
              <a:buClr>
                <a:srgbClr val="000000"/>
              </a:buClr>
              <a:buSzPct val="100000"/>
              <a:buFont typeface="Noto Sans Symbols"/>
              <a:buChar char="●"/>
            </a:pPr>
            <a:r>
              <a:rPr lang="en-US" sz="3400" b="0" i="0" u="none" strike="noStrike" cap="none">
                <a:solidFill>
                  <a:srgbClr val="000000"/>
                </a:solidFill>
                <a:latin typeface="Trebuchet MS"/>
                <a:ea typeface="Trebuchet MS"/>
                <a:cs typeface="Trebuchet MS"/>
                <a:sym typeface="Trebuchet MS"/>
              </a:rPr>
              <a:t>The country is about 8,000 square miles in size, which is roughly the size of Georgia’s ten largest counties combined.</a:t>
            </a:r>
          </a:p>
        </p:txBody>
      </p:sp>
      <p:sp>
        <p:nvSpPr>
          <p:cNvPr id="65" name="Shape 65"/>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5</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 calcmode="lin" valueType="num">
                                      <p:cBhvr additive="base">
                                        <p:cTn id="7" dur="500"/>
                                        <p:tgtEl>
                                          <p:spTgt spid="64">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64">
                                            <p:txEl>
                                              <p:pRg st="1" end="1"/>
                                            </p:txEl>
                                          </p:spTgt>
                                        </p:tgtEl>
                                        <p:attrNameLst>
                                          <p:attrName>style.visibility</p:attrName>
                                        </p:attrNameLst>
                                      </p:cBhvr>
                                      <p:to>
                                        <p:strVal val="visible"/>
                                      </p:to>
                                    </p:set>
                                    <p:anim calcmode="lin" valueType="num">
                                      <p:cBhvr additive="base">
                                        <p:cTn id="10" dur="500"/>
                                        <p:tgtEl>
                                          <p:spTgt spid="64">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64">
                                            <p:txEl>
                                              <p:pRg st="2" end="2"/>
                                            </p:txEl>
                                          </p:spTgt>
                                        </p:tgtEl>
                                        <p:attrNameLst>
                                          <p:attrName>style.visibility</p:attrName>
                                        </p:attrNameLst>
                                      </p:cBhvr>
                                      <p:to>
                                        <p:strVal val="visible"/>
                                      </p:to>
                                    </p:set>
                                    <p:anim calcmode="lin" valueType="num">
                                      <p:cBhvr additive="base">
                                        <p:cTn id="13" dur="500"/>
                                        <p:tgtEl>
                                          <p:spTgt spid="64">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0" y="21063"/>
            <a:ext cx="9144000" cy="1143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Location and Size of Israel</a:t>
            </a:r>
          </a:p>
        </p:txBody>
      </p:sp>
      <p:sp>
        <p:nvSpPr>
          <p:cNvPr id="71" name="Shape 71"/>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6</a:t>
            </a:fld>
            <a:endParaRPr lang="en-US" sz="1400" b="1" i="0" u="none" strike="noStrike" cap="none">
              <a:solidFill>
                <a:srgbClr val="FFFFFF"/>
              </a:solidFill>
              <a:latin typeface="Calibri"/>
              <a:ea typeface="Calibri"/>
              <a:cs typeface="Calibri"/>
              <a:sym typeface="Calibri"/>
            </a:endParaRPr>
          </a:p>
        </p:txBody>
      </p:sp>
      <p:pic>
        <p:nvPicPr>
          <p:cNvPr id="72" name="Shape 72"/>
          <p:cNvPicPr preferRelativeResize="0"/>
          <p:nvPr/>
        </p:nvPicPr>
        <p:blipFill rotWithShape="1">
          <a:blip r:embed="rId3" cstate="screen">
            <a:alphaModFix/>
            <a:extLst>
              <a:ext uri="{28A0092B-C50C-407E-A947-70E740481C1C}">
                <a14:useLocalDpi xmlns:a14="http://schemas.microsoft.com/office/drawing/2010/main"/>
              </a:ext>
            </a:extLst>
          </a:blip>
          <a:srcRect l="2026" t="501" r="1370" b="915"/>
          <a:stretch/>
        </p:blipFill>
        <p:spPr>
          <a:xfrm>
            <a:off x="5004619" y="1164065"/>
            <a:ext cx="2997648" cy="5072942"/>
          </a:xfrm>
          <a:prstGeom prst="rect">
            <a:avLst/>
          </a:prstGeom>
          <a:noFill/>
          <a:ln>
            <a:noFill/>
          </a:ln>
        </p:spPr>
      </p:pic>
      <p:pic>
        <p:nvPicPr>
          <p:cNvPr id="73" name="Shape 73"/>
          <p:cNvPicPr preferRelativeResize="0"/>
          <p:nvPr/>
        </p:nvPicPr>
        <p:blipFill rotWithShape="1">
          <a:blip r:embed="rId4" cstate="screen">
            <a:alphaModFix/>
            <a:extLst>
              <a:ext uri="{28A0092B-C50C-407E-A947-70E740481C1C}">
                <a14:useLocalDpi xmlns:a14="http://schemas.microsoft.com/office/drawing/2010/main"/>
              </a:ext>
            </a:extLst>
          </a:blip>
          <a:srcRect l="2265" t="5370" r="2201"/>
          <a:stretch/>
        </p:blipFill>
        <p:spPr>
          <a:xfrm>
            <a:off x="1268361" y="2143163"/>
            <a:ext cx="3411793" cy="34058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546100" y="109538"/>
            <a:ext cx="8229600" cy="1143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Location and Size of Israel</a:t>
            </a:r>
          </a:p>
        </p:txBody>
      </p:sp>
      <p:sp>
        <p:nvSpPr>
          <p:cNvPr id="79" name="Shape 79"/>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7</a:t>
            </a:fld>
            <a:endParaRPr lang="en-US" sz="1400" b="1" i="0" u="none" strike="noStrike" cap="none">
              <a:solidFill>
                <a:srgbClr val="FFFFFF"/>
              </a:solidFill>
              <a:latin typeface="Calibri"/>
              <a:ea typeface="Calibri"/>
              <a:cs typeface="Calibri"/>
              <a:sym typeface="Calibri"/>
            </a:endParaRPr>
          </a:p>
        </p:txBody>
      </p:sp>
      <p:pic>
        <p:nvPicPr>
          <p:cNvPr id="80" name="Shape 80"/>
          <p:cNvPicPr preferRelativeResize="0"/>
          <p:nvPr/>
        </p:nvPicPr>
        <p:blipFill rotWithShape="1">
          <a:blip r:embed="rId3">
            <a:alphaModFix/>
          </a:blip>
          <a:srcRect/>
          <a:stretch/>
        </p:blipFill>
        <p:spPr>
          <a:xfrm>
            <a:off x="1434691" y="1366682"/>
            <a:ext cx="6458740" cy="39767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0" y="6611"/>
            <a:ext cx="9144000" cy="926643"/>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Physical Geography of Israel</a:t>
            </a:r>
          </a:p>
        </p:txBody>
      </p:sp>
      <p:sp>
        <p:nvSpPr>
          <p:cNvPr id="86" name="Shape 86"/>
          <p:cNvSpPr txBox="1">
            <a:spLocks noGrp="1"/>
          </p:cNvSpPr>
          <p:nvPr>
            <p:ph type="body" idx="1"/>
          </p:nvPr>
        </p:nvSpPr>
        <p:spPr>
          <a:xfrm>
            <a:off x="457200" y="933254"/>
            <a:ext cx="8229600" cy="5544659"/>
          </a:xfrm>
          <a:prstGeom prst="rect">
            <a:avLst/>
          </a:prstGeom>
          <a:noFill/>
          <a:ln>
            <a:noFill/>
          </a:ln>
        </p:spPr>
        <p:txBody>
          <a:bodyPr lIns="45700" tIns="45700" rIns="45700" bIns="45700" anchor="t" anchorCtr="0">
            <a:noAutofit/>
          </a:bodyPr>
          <a:lstStyle/>
          <a:p>
            <a:pPr marL="690645" marR="0" lvl="0" indent="-665245" algn="l" rtl="0">
              <a:lnSpc>
                <a:spcPct val="80000"/>
              </a:lnSpc>
              <a:spcBef>
                <a:spcPts val="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Israel can be divided into four geographical regions:</a:t>
            </a:r>
          </a:p>
          <a:p>
            <a:pPr marL="1150894" marR="0" lvl="2" indent="-668294"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The Mediterranean Coastal Plain is made of sandy beaches and fertile farmland. Over half of Israel’s population lives in this region. This area includes major cities, harbors for trade, a majority of industry, and a large part of agriculture and tourism.</a:t>
            </a:r>
          </a:p>
          <a:p>
            <a:pPr marL="1150894" marR="0" lvl="2" indent="-668294"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The Central Hills region is made up of several small mountain ranges. These hills can reach heights of 4,000 feet above sea level, and their valleys are full of fertile land. This area focuses on agriculture, and the lowest freshwater lake, the Sea of Galilee, is located here.</a:t>
            </a:r>
          </a:p>
        </p:txBody>
      </p:sp>
      <p:sp>
        <p:nvSpPr>
          <p:cNvPr id="87" name="Shape 87"/>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8</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 calcmode="lin" valueType="num">
                                      <p:cBhvr additive="base">
                                        <p:cTn id="7" dur="500"/>
                                        <p:tgtEl>
                                          <p:spTgt spid="86">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86">
                                            <p:txEl>
                                              <p:pRg st="1" end="1"/>
                                            </p:txEl>
                                          </p:spTgt>
                                        </p:tgtEl>
                                        <p:attrNameLst>
                                          <p:attrName>style.visibility</p:attrName>
                                        </p:attrNameLst>
                                      </p:cBhvr>
                                      <p:to>
                                        <p:strVal val="visible"/>
                                      </p:to>
                                    </p:set>
                                    <p:anim calcmode="lin" valueType="num">
                                      <p:cBhvr additive="base">
                                        <p:cTn id="10" dur="500"/>
                                        <p:tgtEl>
                                          <p:spTgt spid="86">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86">
                                            <p:txEl>
                                              <p:pRg st="2" end="2"/>
                                            </p:txEl>
                                          </p:spTgt>
                                        </p:tgtEl>
                                        <p:attrNameLst>
                                          <p:attrName>style.visibility</p:attrName>
                                        </p:attrNameLst>
                                      </p:cBhvr>
                                      <p:to>
                                        <p:strVal val="visible"/>
                                      </p:to>
                                    </p:set>
                                    <p:anim calcmode="lin" valueType="num">
                                      <p:cBhvr additive="base">
                                        <p:cTn id="13" dur="500"/>
                                        <p:tgtEl>
                                          <p:spTgt spid="86">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0" y="6611"/>
            <a:ext cx="9144000" cy="926643"/>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200" b="1" i="0" u="none" strike="noStrike" cap="none">
                <a:solidFill>
                  <a:srgbClr val="000000"/>
                </a:solidFill>
                <a:latin typeface="Trebuchet MS"/>
                <a:ea typeface="Trebuchet MS"/>
                <a:cs typeface="Trebuchet MS"/>
                <a:sym typeface="Trebuchet MS"/>
              </a:rPr>
              <a:t>Physical Geography of Israel (cont.)</a:t>
            </a:r>
          </a:p>
        </p:txBody>
      </p:sp>
      <p:sp>
        <p:nvSpPr>
          <p:cNvPr id="93" name="Shape 93"/>
          <p:cNvSpPr txBox="1">
            <a:spLocks noGrp="1"/>
          </p:cNvSpPr>
          <p:nvPr>
            <p:ph type="body" idx="1"/>
          </p:nvPr>
        </p:nvSpPr>
        <p:spPr>
          <a:xfrm>
            <a:off x="457200" y="933254"/>
            <a:ext cx="8229600" cy="5544659"/>
          </a:xfrm>
          <a:prstGeom prst="rect">
            <a:avLst/>
          </a:prstGeom>
          <a:noFill/>
          <a:ln>
            <a:noFill/>
          </a:ln>
        </p:spPr>
        <p:txBody>
          <a:bodyPr lIns="45700" tIns="45700" rIns="45700" bIns="45700" anchor="t" anchorCtr="0">
            <a:noAutofit/>
          </a:bodyPr>
          <a:lstStyle/>
          <a:p>
            <a:pPr marL="690645" marR="0" lvl="0" indent="-690645" algn="l" rtl="0">
              <a:lnSpc>
                <a:spcPct val="80000"/>
              </a:lnSpc>
              <a:spcBef>
                <a:spcPts val="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Israel can be divided into four geographical regions:</a:t>
            </a:r>
          </a:p>
          <a:p>
            <a:pPr marL="1150894" marR="0" lvl="2" indent="-693694"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The Negev Desert covers 60% of Israel. This area has a sparse population, focusing on agriculture and industrial jobs.</a:t>
            </a:r>
          </a:p>
          <a:p>
            <a:pPr marL="1150894" marR="0" lvl="2" indent="-693694"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The Jordan Rift Valley is located in eastern Israel. </a:t>
            </a:r>
            <a:r>
              <a:rPr lang="en-US" sz="2400" b="1" i="0" u="none" strike="noStrike" cap="none">
                <a:solidFill>
                  <a:srgbClr val="000000"/>
                </a:solidFill>
                <a:latin typeface="Trebuchet MS"/>
                <a:ea typeface="Trebuchet MS"/>
                <a:cs typeface="Trebuchet MS"/>
                <a:sym typeface="Trebuchet MS"/>
              </a:rPr>
              <a:t>Rift valleys </a:t>
            </a:r>
            <a:r>
              <a:rPr lang="en-US" sz="2400" b="0" i="0" u="none" strike="noStrike" cap="none">
                <a:solidFill>
                  <a:srgbClr val="000000"/>
                </a:solidFill>
                <a:latin typeface="Trebuchet MS"/>
                <a:ea typeface="Trebuchet MS"/>
                <a:cs typeface="Trebuchet MS"/>
                <a:sym typeface="Trebuchet MS"/>
              </a:rPr>
              <a:t>occur when plates on the Earth’s surface move away from each other. The land is very fertile in the north, and the area focuses on agriculture, fishing, industry, and tourism.</a:t>
            </a:r>
          </a:p>
          <a:p>
            <a:pPr marL="1669053" marR="0" lvl="3" indent="-691153" algn="l" rtl="0">
              <a:lnSpc>
                <a:spcPct val="80000"/>
              </a:lnSpc>
              <a:spcBef>
                <a:spcPts val="600"/>
              </a:spcBef>
              <a:spcAft>
                <a:spcPts val="0"/>
              </a:spcAft>
              <a:buClr>
                <a:srgbClr val="000000"/>
              </a:buClr>
              <a:buSzPct val="100000"/>
              <a:buFont typeface="Arial"/>
              <a:buChar char="•"/>
            </a:pPr>
            <a:r>
              <a:rPr lang="en-US" sz="2400" b="0" i="0" u="none" strike="noStrike" cap="none">
                <a:solidFill>
                  <a:srgbClr val="000000"/>
                </a:solidFill>
                <a:latin typeface="Trebuchet MS"/>
                <a:ea typeface="Trebuchet MS"/>
                <a:cs typeface="Trebuchet MS"/>
                <a:sym typeface="Trebuchet MS"/>
              </a:rPr>
              <a:t>The Jordan River flows through this region and is one of the major freshwater sources for Israel. It is shared with Syria and Jordan, which has caused conflicts in the past over how water should be used among the three countries.</a:t>
            </a:r>
          </a:p>
        </p:txBody>
      </p:sp>
      <p:sp>
        <p:nvSpPr>
          <p:cNvPr id="94" name="Shape 94"/>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9</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 calcmode="lin" valueType="num">
                                      <p:cBhvr additive="base">
                                        <p:cTn id="7" dur="500"/>
                                        <p:tgtEl>
                                          <p:spTgt spid="93">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93">
                                            <p:txEl>
                                              <p:pRg st="1" end="1"/>
                                            </p:txEl>
                                          </p:spTgt>
                                        </p:tgtEl>
                                        <p:attrNameLst>
                                          <p:attrName>style.visibility</p:attrName>
                                        </p:attrNameLst>
                                      </p:cBhvr>
                                      <p:to>
                                        <p:strVal val="visible"/>
                                      </p:to>
                                    </p:set>
                                    <p:anim calcmode="lin" valueType="num">
                                      <p:cBhvr additive="base">
                                        <p:cTn id="10" dur="500"/>
                                        <p:tgtEl>
                                          <p:spTgt spid="93">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93">
                                            <p:txEl>
                                              <p:pRg st="2" end="2"/>
                                            </p:txEl>
                                          </p:spTgt>
                                        </p:tgtEl>
                                        <p:attrNameLst>
                                          <p:attrName>style.visibility</p:attrName>
                                        </p:attrNameLst>
                                      </p:cBhvr>
                                      <p:to>
                                        <p:strVal val="visible"/>
                                      </p:to>
                                    </p:set>
                                    <p:anim calcmode="lin" valueType="num">
                                      <p:cBhvr additive="base">
                                        <p:cTn id="13" dur="500"/>
                                        <p:tgtEl>
                                          <p:spTgt spid="93">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93">
                                            <p:txEl>
                                              <p:pRg st="3" end="3"/>
                                            </p:txEl>
                                          </p:spTgt>
                                        </p:tgtEl>
                                        <p:attrNameLst>
                                          <p:attrName>style.visibility</p:attrName>
                                        </p:attrNameLst>
                                      </p:cBhvr>
                                      <p:to>
                                        <p:strVal val="visible"/>
                                      </p:to>
                                    </p:set>
                                    <p:anim calcmode="lin" valueType="num">
                                      <p:cBhvr additive="base">
                                        <p:cTn id="16" dur="500"/>
                                        <p:tgtEl>
                                          <p:spTgt spid="93">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4F81B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3052</Words>
  <Application>Microsoft Macintosh PowerPoint</Application>
  <PresentationFormat>On-screen Show (4:3)</PresentationFormat>
  <Paragraphs>283</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Helvetica Neue</vt:lpstr>
      <vt:lpstr>Noto Sans Symbols</vt:lpstr>
      <vt:lpstr>Trebuchet MS</vt:lpstr>
      <vt:lpstr>Office Theme</vt:lpstr>
      <vt:lpstr>PowerPoint Presentation</vt:lpstr>
      <vt:lpstr>PowerPoint Presentation</vt:lpstr>
      <vt:lpstr>Section 1: The Geography of Israel</vt:lpstr>
      <vt:lpstr>Section 1: The Geography of Israel</vt:lpstr>
      <vt:lpstr>Location and Size of Israel</vt:lpstr>
      <vt:lpstr>Location and Size of Israel</vt:lpstr>
      <vt:lpstr>Location and Size of Israel</vt:lpstr>
      <vt:lpstr>Physical Geography of Israel</vt:lpstr>
      <vt:lpstr>Physical Geography of Israel (cont.)</vt:lpstr>
      <vt:lpstr>The Dead Sea</vt:lpstr>
      <vt:lpstr>Climate of Israel</vt:lpstr>
      <vt:lpstr>Natural Resources of Israel</vt:lpstr>
      <vt:lpstr>Environmental Issues in Israel</vt:lpstr>
      <vt:lpstr>Impact of Location</vt:lpstr>
      <vt:lpstr>People of Israel</vt:lpstr>
      <vt:lpstr>Section 2: A Brief History of Israel</vt:lpstr>
      <vt:lpstr>Section 2: A Brief History of Israel</vt:lpstr>
      <vt:lpstr>Early History of Israel</vt:lpstr>
      <vt:lpstr>Early History of Israel (cont.)</vt:lpstr>
      <vt:lpstr>Creation of Israel</vt:lpstr>
      <vt:lpstr>Creation of Israel (cont.)</vt:lpstr>
      <vt:lpstr>Section 3: Government of Israel</vt:lpstr>
      <vt:lpstr>Section 3: Government of Israel</vt:lpstr>
      <vt:lpstr>Type of Government</vt:lpstr>
      <vt:lpstr>Branches of Government</vt:lpstr>
      <vt:lpstr>Section 4: Economy of Israel</vt:lpstr>
      <vt:lpstr>Section 4: Economy of Israel</vt:lpstr>
      <vt:lpstr>Type of Economy</vt:lpstr>
      <vt:lpstr>Type of Economy (cont.)</vt:lpstr>
      <vt:lpstr>Trade in Israel</vt:lpstr>
      <vt:lpstr>Natural Resources</vt:lpstr>
      <vt:lpstr>Human Capital in Israel</vt:lpstr>
      <vt:lpstr>Capital Goods in Israel</vt:lpstr>
      <vt:lpstr>Entrepreneurship in Israel</vt:lpstr>
      <vt:lpstr>A Kibbutz</vt:lpstr>
      <vt:lpstr>Section 5: U.S.-Israel Relations</vt:lpstr>
      <vt:lpstr>Section 5: U.S.-Israel Relations</vt:lpstr>
      <vt:lpstr>The Friendship of Israel and the United States</vt:lpstr>
      <vt:lpstr>US Assistance to Israel</vt:lpstr>
      <vt:lpstr>Bilateral Economic Relations</vt:lpstr>
      <vt:lpstr>Israel’s Membership in International Organizations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Emmett Mullins</cp:lastModifiedBy>
  <cp:revision>7</cp:revision>
  <dcterms:modified xsi:type="dcterms:W3CDTF">2020-03-14T17:56:37Z</dcterms:modified>
</cp:coreProperties>
</file>