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3"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94522"/>
  </p:normalViewPr>
  <p:slideViewPr>
    <p:cSldViewPr snapToGrid="0" snapToObjects="1">
      <p:cViewPr varScale="1">
        <p:scale>
          <a:sx n="117" d="100"/>
          <a:sy n="117" d="100"/>
        </p:scale>
        <p:origin x="16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latin typeface="Calibri"/>
                <a:ea typeface="Calibri"/>
                <a:cs typeface="Calibri"/>
                <a:sym typeface="Calibri"/>
              </a:defRPr>
            </a:lvl1pPr>
            <a:lvl2pPr marL="457200" marR="0" lvl="1" indent="228600" algn="l" rtl="0">
              <a:spcBef>
                <a:spcPts val="0"/>
              </a:spcBef>
              <a:buChar char="○"/>
              <a:defRPr sz="1200" b="0" i="0" u="none" strike="noStrike" cap="none">
                <a:latin typeface="Calibri"/>
                <a:ea typeface="Calibri"/>
                <a:cs typeface="Calibri"/>
                <a:sym typeface="Calibri"/>
              </a:defRPr>
            </a:lvl2pPr>
            <a:lvl3pPr marL="914400" marR="0" lvl="2" indent="457200" algn="l" rtl="0">
              <a:spcBef>
                <a:spcPts val="0"/>
              </a:spcBef>
              <a:buChar char="■"/>
              <a:defRPr sz="1200" b="0" i="0" u="none" strike="noStrike" cap="none">
                <a:latin typeface="Calibri"/>
                <a:ea typeface="Calibri"/>
                <a:cs typeface="Calibri"/>
                <a:sym typeface="Calibri"/>
              </a:defRPr>
            </a:lvl3pPr>
            <a:lvl4pPr marL="1371600" marR="0" lvl="3" indent="685800" algn="l" rtl="0">
              <a:spcBef>
                <a:spcPts val="0"/>
              </a:spcBef>
              <a:buChar char="●"/>
              <a:defRPr sz="1200" b="0" i="0" u="none" strike="noStrike" cap="none">
                <a:latin typeface="Calibri"/>
                <a:ea typeface="Calibri"/>
                <a:cs typeface="Calibri"/>
                <a:sym typeface="Calibri"/>
              </a:defRPr>
            </a:lvl4pPr>
            <a:lvl5pPr marL="1828800" marR="0" lvl="4" indent="914400" algn="l" rtl="0">
              <a:spcBef>
                <a:spcPts val="0"/>
              </a:spcBef>
              <a:buChar char="○"/>
              <a:defRPr sz="1200" b="0" i="0" u="none" strike="noStrike" cap="none">
                <a:latin typeface="Calibri"/>
                <a:ea typeface="Calibri"/>
                <a:cs typeface="Calibri"/>
                <a:sym typeface="Calibri"/>
              </a:defRPr>
            </a:lvl5pPr>
            <a:lvl6pPr marL="2286000" marR="0" lvl="5" indent="1143000" algn="l" rtl="0">
              <a:spcBef>
                <a:spcPts val="0"/>
              </a:spcBef>
              <a:buChar char="■"/>
              <a:defRPr sz="1200" b="0" i="0" u="none" strike="noStrike" cap="none">
                <a:latin typeface="Calibri"/>
                <a:ea typeface="Calibri"/>
                <a:cs typeface="Calibri"/>
                <a:sym typeface="Calibri"/>
              </a:defRPr>
            </a:lvl6pPr>
            <a:lvl7pPr marL="2743200" marR="0" lvl="6" indent="1371600" algn="l" rtl="0">
              <a:spcBef>
                <a:spcPts val="0"/>
              </a:spcBef>
              <a:buChar char="●"/>
              <a:defRPr sz="1200" b="0" i="0" u="none" strike="noStrike" cap="none">
                <a:latin typeface="Calibri"/>
                <a:ea typeface="Calibri"/>
                <a:cs typeface="Calibri"/>
                <a:sym typeface="Calibri"/>
              </a:defRPr>
            </a:lvl7pPr>
            <a:lvl8pPr marL="3200400" marR="0" lvl="7" indent="1600200" algn="l" rtl="0">
              <a:spcBef>
                <a:spcPts val="0"/>
              </a:spcBef>
              <a:buChar char="○"/>
              <a:defRPr sz="1200" b="0" i="0" u="none" strike="noStrike" cap="none">
                <a:latin typeface="Calibri"/>
                <a:ea typeface="Calibri"/>
                <a:cs typeface="Calibri"/>
                <a:sym typeface="Calibri"/>
              </a:defRPr>
            </a:lvl8pPr>
            <a:lvl9pPr marL="3657600" marR="0" lvl="8" indent="1828800" algn="l" rtl="0">
              <a:spcBef>
                <a:spcPts val="0"/>
              </a:spcBef>
              <a:buChar char="■"/>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a:p>
            <a:pPr lvl="0">
              <a:spcBef>
                <a:spcPts val="0"/>
              </a:spcBef>
              <a:buNone/>
            </a:pPr>
            <a:r>
              <a:rPr lang="en-US"/>
              <a:t>Note: * Last segment of the first sentence needs more clarification</a:t>
            </a: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Replace Slide</a:t>
            </a:r>
          </a:p>
          <a:p>
            <a:pPr lvl="0">
              <a:spcBef>
                <a:spcPts val="0"/>
              </a:spcBef>
              <a:buNone/>
            </a:pPr>
            <a:r>
              <a:rPr lang="en-US"/>
              <a:t>Note: The second part of the last sentence  doesn’t make sense. Demand for wood is understood but “fuel climbing” is confusing.</a:t>
            </a: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BCC8E5"/>
            </a:gs>
            <a:gs pos="40000">
              <a:srgbClr val="B1BEE1"/>
            </a:gs>
            <a:gs pos="100000">
              <a:srgbClr val="00224B"/>
            </a:gs>
          </a:gsLst>
          <a:path path="circle">
            <a:fillToRect l="50000" t="50000" r="50000" b="50000"/>
          </a:path>
          <a:tileRect/>
        </a:gradFill>
        <a:effectLst/>
      </p:bgPr>
    </p:bg>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Trebuchet MS"/>
              <a:buNone/>
              <a:defRPr sz="4400" b="1"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2" name="Shape 12"/>
          <p:cNvSpPr txBox="1">
            <a:spLocks noGrp="1"/>
          </p:cNvSpPr>
          <p:nvPr>
            <p:ph type="body"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2pPr>
            <a:lvl3pPr marL="0" marR="0" lvl="2"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3pPr>
            <a:lvl4pPr marL="0" marR="0" lvl="3"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4pPr>
            <a:lvl5pPr marL="0" marR="0" lvl="4"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3" name="Shape 13"/>
          <p:cNvSpPr txBox="1">
            <a:spLocks noGrp="1"/>
          </p:cNvSpPr>
          <p:nvPr>
            <p:ph type="sldNum" idx="12"/>
          </p:nvPr>
        </p:nvSpPr>
        <p:spPr>
          <a:xfrm>
            <a:off x="86791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1" i="0" u="none" strike="noStrike" cap="none">
                <a:solidFill>
                  <a:srgbClr val="000000"/>
                </a:solidFill>
                <a:latin typeface="Calibri"/>
                <a:ea typeface="Calibri"/>
                <a:cs typeface="Calibri"/>
                <a:sym typeface="Calibri"/>
              </a:rPr>
              <a:t>‹#›</a:t>
            </a:fld>
            <a:endParaRPr lang="en-US" sz="1400" b="1"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7" name="Shape 17"/>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8"/>
        <p:cNvGrpSpPr/>
        <p:nvPr/>
      </p:nvGrpSpPr>
      <p:grpSpPr>
        <a:xfrm>
          <a:off x="0" y="0"/>
          <a:ext cx="0" cy="0"/>
          <a:chOff x="0" y="0"/>
          <a:chExt cx="0" cy="0"/>
        </a:xfrm>
      </p:grpSpPr>
      <p:sp>
        <p:nvSpPr>
          <p:cNvPr id="19" name="Shape 1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1pPr>
            <a:lvl2pPr marL="790575" marR="0" lvl="1" indent="-155575"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2pPr>
            <a:lvl3pPr marL="1234438" marR="0" lvl="2" indent="-142238"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3pPr>
            <a:lvl4pPr marL="1727200" marR="0" lvl="3"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4pPr>
            <a:lvl5pPr marL="2184400" marR="0" lvl="4"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2" name="Shape 22"/>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1pPr>
            <a:lvl2pPr marL="0" marR="0" lvl="1"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2pPr>
            <a:lvl3pPr marL="0" marR="0" lvl="2"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3pPr>
            <a:lvl4pPr marL="0" marR="0" lvl="3"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4pPr>
            <a:lvl5pPr marL="0" marR="0" lvl="4"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7" name="Shape 27"/>
          <p:cNvSpPr txBox="1">
            <a:spLocks noGrp="1"/>
          </p:cNvSpPr>
          <p:nvPr>
            <p:ph type="body" idx="2"/>
          </p:nvPr>
        </p:nvSpPr>
        <p:spPr>
          <a:xfrm>
            <a:off x="4645025" y="1535112"/>
            <a:ext cx="4041774" cy="639763"/>
          </a:xfrm>
          <a:prstGeom prst="rect">
            <a:avLst/>
          </a:prstGeom>
          <a:noFill/>
          <a:ln>
            <a:noFill/>
          </a:ln>
        </p:spPr>
        <p:txBody>
          <a:bodyPr lIns="91425" tIns="91425" rIns="91425" bIns="91425" anchor="b"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8" name="Shape 28"/>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5"/>
        <p:cNvGrpSpPr/>
        <p:nvPr/>
      </p:nvGrpSpPr>
      <p:grpSpPr>
        <a:xfrm>
          <a:off x="0" y="0"/>
          <a:ext cx="0" cy="0"/>
          <a:chOff x="0" y="0"/>
          <a:chExt cx="0" cy="0"/>
        </a:xfrm>
      </p:grpSpPr>
      <p:sp>
        <p:nvSpPr>
          <p:cNvPr id="6" name="Shape 6"/>
          <p:cNvSpPr/>
          <p:nvPr/>
        </p:nvSpPr>
        <p:spPr>
          <a:xfrm>
            <a:off x="0" y="6477000"/>
            <a:ext cx="9144000" cy="381000"/>
          </a:xfrm>
          <a:prstGeom prst="rect">
            <a:avLst/>
          </a:prstGeom>
          <a:gradFill>
            <a:gsLst>
              <a:gs pos="0">
                <a:srgbClr val="2E5E97"/>
              </a:gs>
              <a:gs pos="80000">
                <a:srgbClr val="3C7BC7"/>
              </a:gs>
              <a:gs pos="100000">
                <a:srgbClr val="3A7CCA"/>
              </a:gs>
            </a:gsLst>
            <a:lin ang="16200000" scaled="0"/>
          </a:gradFill>
          <a:ln>
            <a:noFill/>
          </a:ln>
          <a:effectLst>
            <a:outerShdw blurRad="38100" dist="23000" dir="5400000" rotWithShape="0">
              <a:srgbClr val="000000">
                <a:alpha val="34901"/>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7" name="Shape 7"/>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8" name="Shape 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9" name="Shape 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ppt/slides/slide27.xml" TargetMode="External"/><Relationship Id="rId5" Type="http://schemas.openxmlformats.org/officeDocument/2006/relationships/hyperlink" Target="http://ppt/slides/slide21.xml" TargetMode="External"/><Relationship Id="rId4" Type="http://schemas.openxmlformats.org/officeDocument/2006/relationships/hyperlink" Target="http://ppt/slides/slide3.x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32"/>
        <p:cNvGrpSpPr/>
        <p:nvPr/>
      </p:nvGrpSpPr>
      <p:grpSpPr>
        <a:xfrm>
          <a:off x="0" y="0"/>
          <a:ext cx="0" cy="0"/>
          <a:chOff x="0" y="0"/>
          <a:chExt cx="0" cy="0"/>
        </a:xfrm>
      </p:grpSpPr>
      <p:pic>
        <p:nvPicPr>
          <p:cNvPr id="33" name="Shape 33" descr="Egyptian_Pyramids.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1" cy="6486569"/>
          </a:xfrm>
          <a:prstGeom prst="rect">
            <a:avLst/>
          </a:prstGeom>
          <a:noFill/>
          <a:ln>
            <a:noFill/>
          </a:ln>
        </p:spPr>
      </p:pic>
      <p:sp>
        <p:nvSpPr>
          <p:cNvPr id="34" name="Shape 34"/>
          <p:cNvSpPr/>
          <p:nvPr/>
        </p:nvSpPr>
        <p:spPr>
          <a:xfrm>
            <a:off x="1377" y="4916912"/>
            <a:ext cx="9141245" cy="1569656"/>
          </a:xfrm>
          <a:prstGeom prst="rect">
            <a:avLst/>
          </a:prstGeom>
          <a:solidFill>
            <a:srgbClr val="DCE6F2">
              <a:alpha val="17647"/>
            </a:srgbClr>
          </a:solid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Chapter 8:</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The Geography and History of Africa</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STUDY PRESENTATION</a:t>
            </a:r>
          </a:p>
        </p:txBody>
      </p:sp>
      <p:sp>
        <p:nvSpPr>
          <p:cNvPr id="35" name="Shape 35"/>
          <p:cNvSpPr/>
          <p:nvPr/>
        </p:nvSpPr>
        <p:spPr>
          <a:xfrm>
            <a:off x="7543800" y="6545789"/>
            <a:ext cx="1600199" cy="226983"/>
          </a:xfrm>
          <a:prstGeom prst="rect">
            <a:avLst/>
          </a:prstGeom>
          <a:no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000" b="0" i="0" u="none" strike="noStrike" cap="none">
                <a:solidFill>
                  <a:srgbClr val="FFFFFF"/>
                </a:solidFill>
                <a:latin typeface="Arial"/>
                <a:ea typeface="Arial"/>
                <a:cs typeface="Arial"/>
                <a:sym typeface="Arial"/>
              </a:rPr>
              <a:t>© 2020 </a:t>
            </a:r>
            <a:r>
              <a:rPr lang="en-US" sz="1000" b="0" i="0" u="none" strike="noStrike" cap="none" dirty="0">
                <a:solidFill>
                  <a:srgbClr val="FFFFFF"/>
                </a:solidFill>
                <a:latin typeface="Arial"/>
                <a:ea typeface="Arial"/>
                <a:cs typeface="Arial"/>
                <a:sym typeface="Arial"/>
              </a:rPr>
              <a:t>Clairmont Press</a:t>
            </a:r>
          </a:p>
        </p:txBody>
      </p:sp>
      <p:pic>
        <p:nvPicPr>
          <p:cNvPr id="36" name="Shape 36"/>
          <p:cNvPicPr preferRelativeResize="0"/>
          <p:nvPr/>
        </p:nvPicPr>
        <p:blipFill rotWithShape="1">
          <a:blip r:embed="rId4">
            <a:alphaModFix/>
          </a:blip>
          <a:srcRect/>
          <a:stretch/>
        </p:blipFill>
        <p:spPr>
          <a:xfrm>
            <a:off x="236305" y="381141"/>
            <a:ext cx="5476125" cy="14048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0" y="0"/>
            <a:ext cx="9144000" cy="98631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Rivers and Lakes</a:t>
            </a:r>
          </a:p>
        </p:txBody>
      </p:sp>
      <p:sp>
        <p:nvSpPr>
          <p:cNvPr id="99" name="Shape 99"/>
          <p:cNvSpPr txBox="1">
            <a:spLocks noGrp="1"/>
          </p:cNvSpPr>
          <p:nvPr>
            <p:ph type="body" idx="1"/>
          </p:nvPr>
        </p:nvSpPr>
        <p:spPr>
          <a:xfrm>
            <a:off x="457200" y="1084950"/>
            <a:ext cx="8229600" cy="5443164"/>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longest river in the world is the Nile, with its origins as the Blue Nile and White Nile in Sudan.</a:t>
            </a:r>
          </a:p>
          <a:p>
            <a:pPr marL="1150894" marR="0" lvl="2" indent="-693694"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These tributaries meet and form the Nile, which runs north to the Mediterranean.</a:t>
            </a:r>
          </a:p>
          <a:p>
            <a:pPr marL="1150894" marR="0" lvl="2" indent="-693694"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The White Nile begins in Lake Victoria, the largest lake in Africa and a very important lake for the region.</a:t>
            </a:r>
          </a:p>
          <a:p>
            <a:pPr marL="690645" marR="0" lvl="0" indent="-690645"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Congo River begins near Lake Tanganyika, flows through central Africa and the Congo Rain Forest, and to the coast of the Atlantic Ocean</a:t>
            </a:r>
            <a:r>
              <a:rPr lang="en-US" sz="2600"/>
              <a:t>.</a:t>
            </a:r>
            <a:r>
              <a:rPr lang="en-US" sz="2600" b="0" i="0" u="none" strike="noStrike" cap="none">
                <a:solidFill>
                  <a:srgbClr val="000000"/>
                </a:solidFill>
                <a:latin typeface="Trebuchet MS"/>
                <a:ea typeface="Trebuchet MS"/>
                <a:cs typeface="Trebuchet MS"/>
                <a:sym typeface="Trebuchet MS"/>
              </a:rPr>
              <a:t> </a:t>
            </a:r>
            <a:r>
              <a:rPr lang="en-US" sz="2600"/>
              <a:t>It is</a:t>
            </a:r>
            <a:r>
              <a:rPr lang="en-US" sz="2600" b="0" i="0" u="none" strike="noStrike" cap="none">
                <a:solidFill>
                  <a:srgbClr val="000000"/>
                </a:solidFill>
                <a:latin typeface="Trebuchet MS"/>
                <a:ea typeface="Trebuchet MS"/>
                <a:cs typeface="Trebuchet MS"/>
                <a:sym typeface="Trebuchet MS"/>
              </a:rPr>
              <a:t> an important source of fresh water for the region.</a:t>
            </a:r>
          </a:p>
          <a:p>
            <a:pPr marL="690645" marR="0" lvl="0" indent="-690645"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Niger River begins in Guinea, flowing 2,600 miles through many countries, to its mouth in Nigeria.</a:t>
            </a:r>
          </a:p>
        </p:txBody>
      </p:sp>
      <p:sp>
        <p:nvSpPr>
          <p:cNvPr id="100" name="Shape 100"/>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10</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p:tgtEl>
                                          <p:spTgt spid="9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99">
                                            <p:txEl>
                                              <p:pRg st="1" end="1"/>
                                            </p:txEl>
                                          </p:spTgt>
                                        </p:tgtEl>
                                        <p:attrNameLst>
                                          <p:attrName>style.visibility</p:attrName>
                                        </p:attrNameLst>
                                      </p:cBhvr>
                                      <p:to>
                                        <p:strVal val="visible"/>
                                      </p:to>
                                    </p:set>
                                    <p:anim calcmode="lin" valueType="num">
                                      <p:cBhvr additive="base">
                                        <p:cTn id="10" dur="500"/>
                                        <p:tgtEl>
                                          <p:spTgt spid="9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anim calcmode="lin" valueType="num">
                                      <p:cBhvr additive="base">
                                        <p:cTn id="13" dur="500"/>
                                        <p:tgtEl>
                                          <p:spTgt spid="9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99">
                                            <p:txEl>
                                              <p:pRg st="3" end="3"/>
                                            </p:txEl>
                                          </p:spTgt>
                                        </p:tgtEl>
                                        <p:attrNameLst>
                                          <p:attrName>style.visibility</p:attrName>
                                        </p:attrNameLst>
                                      </p:cBhvr>
                                      <p:to>
                                        <p:strVal val="visible"/>
                                      </p:to>
                                    </p:set>
                                    <p:anim calcmode="lin" valueType="num">
                                      <p:cBhvr additive="base">
                                        <p:cTn id="16" dur="500"/>
                                        <p:tgtEl>
                                          <p:spTgt spid="9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99">
                                            <p:txEl>
                                              <p:pRg st="4" end="4"/>
                                            </p:txEl>
                                          </p:spTgt>
                                        </p:tgtEl>
                                        <p:attrNameLst>
                                          <p:attrName>style.visibility</p:attrName>
                                        </p:attrNameLst>
                                      </p:cBhvr>
                                      <p:to>
                                        <p:strVal val="visible"/>
                                      </p:to>
                                    </p:set>
                                    <p:anim calcmode="lin" valueType="num">
                                      <p:cBhvr additive="base">
                                        <p:cTn id="19" dur="500"/>
                                        <p:tgtEl>
                                          <p:spTgt spid="99">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0" y="0"/>
            <a:ext cx="9144000" cy="98631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Mountains and Valleys</a:t>
            </a:r>
          </a:p>
        </p:txBody>
      </p:sp>
      <p:sp>
        <p:nvSpPr>
          <p:cNvPr id="106" name="Shape 106"/>
          <p:cNvSpPr txBox="1">
            <a:spLocks noGrp="1"/>
          </p:cNvSpPr>
          <p:nvPr>
            <p:ph type="body" idx="1"/>
          </p:nvPr>
        </p:nvSpPr>
        <p:spPr>
          <a:xfrm>
            <a:off x="457200" y="1084950"/>
            <a:ext cx="8229600" cy="5443164"/>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Atlas Mountains are found in the northwest part of the continent, stretching across the north, and separating the coastal region and </a:t>
            </a:r>
            <a:r>
              <a:rPr lang="en-US" sz="2600"/>
              <a:t>r</a:t>
            </a:r>
            <a:r>
              <a:rPr lang="en-US" sz="2600" b="0" i="0" u="none" strike="noStrike" cap="none">
                <a:solidFill>
                  <a:srgbClr val="000000"/>
                </a:solidFill>
                <a:latin typeface="Trebuchet MS"/>
                <a:ea typeface="Trebuchet MS"/>
                <a:cs typeface="Trebuchet MS"/>
                <a:sym typeface="Trebuchet MS"/>
              </a:rPr>
              <a:t>ains* of the Mediterranean from the Sahara.</a:t>
            </a:r>
          </a:p>
          <a:p>
            <a:pPr marL="690645" marR="0" lvl="0" indent="-690645"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Mount Kilimanjaro, the tallest mountain in Africa, is in East Africa and is actually the combination of three volcanoes, two of which are extinct and </a:t>
            </a:r>
            <a:r>
              <a:rPr lang="en-US" sz="2600"/>
              <a:t>the third</a:t>
            </a:r>
            <a:r>
              <a:rPr lang="en-US" sz="2600" b="0" i="0" u="none" strike="noStrike" cap="none">
                <a:solidFill>
                  <a:srgbClr val="000000"/>
                </a:solidFill>
                <a:latin typeface="Trebuchet MS"/>
                <a:ea typeface="Trebuchet MS"/>
                <a:cs typeface="Trebuchet MS"/>
                <a:sym typeface="Trebuchet MS"/>
              </a:rPr>
              <a:t> is dormant.</a:t>
            </a:r>
          </a:p>
          <a:p>
            <a:pPr marL="690645" marR="0" lvl="0" indent="-690645"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Great Rift Valley, located in East Africa, is formed from plate tectonics moving away from each other.</a:t>
            </a:r>
          </a:p>
          <a:p>
            <a:pPr marL="1150894" marR="0" lvl="2" indent="-693694"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The valley runs about 4,000 miles from Syria through Africa to Mozambique, with a split in Africa: the Eastern and Western Rifts.</a:t>
            </a:r>
          </a:p>
        </p:txBody>
      </p:sp>
      <p:sp>
        <p:nvSpPr>
          <p:cNvPr id="107" name="Shape 107"/>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11</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additive="base">
                                        <p:cTn id="7" dur="500"/>
                                        <p:tgtEl>
                                          <p:spTgt spid="10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6">
                                            <p:txEl>
                                              <p:pRg st="1" end="1"/>
                                            </p:txEl>
                                          </p:spTgt>
                                        </p:tgtEl>
                                        <p:attrNameLst>
                                          <p:attrName>style.visibility</p:attrName>
                                        </p:attrNameLst>
                                      </p:cBhvr>
                                      <p:to>
                                        <p:strVal val="visible"/>
                                      </p:to>
                                    </p:set>
                                    <p:anim calcmode="lin" valueType="num">
                                      <p:cBhvr additive="base">
                                        <p:cTn id="10" dur="500"/>
                                        <p:tgtEl>
                                          <p:spTgt spid="106">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06">
                                            <p:txEl>
                                              <p:pRg st="2" end="2"/>
                                            </p:txEl>
                                          </p:spTgt>
                                        </p:tgtEl>
                                        <p:attrNameLst>
                                          <p:attrName>style.visibility</p:attrName>
                                        </p:attrNameLst>
                                      </p:cBhvr>
                                      <p:to>
                                        <p:strVal val="visible"/>
                                      </p:to>
                                    </p:set>
                                    <p:anim calcmode="lin" valueType="num">
                                      <p:cBhvr additive="base">
                                        <p:cTn id="13" dur="500"/>
                                        <p:tgtEl>
                                          <p:spTgt spid="106">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06">
                                            <p:txEl>
                                              <p:pRg st="3" end="3"/>
                                            </p:txEl>
                                          </p:spTgt>
                                        </p:tgtEl>
                                        <p:attrNameLst>
                                          <p:attrName>style.visibility</p:attrName>
                                        </p:attrNameLst>
                                      </p:cBhvr>
                                      <p:to>
                                        <p:strVal val="visible"/>
                                      </p:to>
                                    </p:set>
                                    <p:anim calcmode="lin" valueType="num">
                                      <p:cBhvr additive="base">
                                        <p:cTn id="16" dur="500"/>
                                        <p:tgtEl>
                                          <p:spTgt spid="106">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0" y="-2434"/>
            <a:ext cx="9144000" cy="1086955"/>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Mount Kilimanjaro</a:t>
            </a:r>
          </a:p>
        </p:txBody>
      </p:sp>
      <p:sp>
        <p:nvSpPr>
          <p:cNvPr id="113" name="Shape 113"/>
          <p:cNvSpPr txBox="1">
            <a:spLocks noGrp="1"/>
          </p:cNvSpPr>
          <p:nvPr>
            <p:ph type="body" idx="1"/>
          </p:nvPr>
        </p:nvSpPr>
        <p:spPr>
          <a:xfrm>
            <a:off x="457200" y="1084520"/>
            <a:ext cx="8229600" cy="5443595"/>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Referred to as the “roof of Africa”, Kilimanjaro has a snow-covered peak despite being on the hottest latitude.</a:t>
            </a:r>
          </a:p>
          <a:p>
            <a:pPr marL="705824" marR="0" lvl="0" indent="-70582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mountain has had many names, but the origin of the name ‘Kilimanjaro’ is a mystery.</a:t>
            </a:r>
          </a:p>
          <a:p>
            <a:pPr marL="705824" marR="0" lvl="0" indent="-70582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There are some mysteries and myths </a:t>
            </a:r>
            <a:r>
              <a:rPr lang="en-US" sz="2400"/>
              <a:t>about this</a:t>
            </a:r>
            <a:r>
              <a:rPr lang="en-US" sz="2400" b="0" i="0" u="none" strike="noStrike" cap="none">
                <a:solidFill>
                  <a:srgbClr val="000000"/>
                </a:solidFill>
                <a:latin typeface="Trebuchet MS"/>
                <a:ea typeface="Trebuchet MS"/>
                <a:cs typeface="Trebuchet MS"/>
                <a:sym typeface="Trebuchet MS"/>
              </a:rPr>
              <a:t> mountain:</a:t>
            </a:r>
          </a:p>
          <a:p>
            <a:pPr marL="1166073" marR="0" lvl="2" indent="-708873"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Locals believe that the peak is the seat of God, which is why it is always white.</a:t>
            </a:r>
          </a:p>
          <a:p>
            <a:pPr marL="1166073" marR="0" lvl="2" indent="-708873"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mountain is supposed to be the home to small humans who live as hunters and gatherers.</a:t>
            </a:r>
          </a:p>
          <a:p>
            <a:pPr marL="705824" marR="0" lvl="0" indent="-70582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Mount Kilimanjaro is one of the seven summits people attempt to climb around the world</a:t>
            </a:r>
            <a:r>
              <a:rPr lang="en-US" sz="2400"/>
              <a:t>.</a:t>
            </a:r>
            <a:r>
              <a:rPr lang="en-US" sz="2400" b="0" i="0" u="none" strike="noStrike" cap="none">
                <a:solidFill>
                  <a:srgbClr val="000000"/>
                </a:solidFill>
                <a:latin typeface="Trebuchet MS"/>
                <a:ea typeface="Trebuchet MS"/>
                <a:cs typeface="Trebuchet MS"/>
                <a:sym typeface="Trebuchet MS"/>
              </a:rPr>
              <a:t> </a:t>
            </a:r>
            <a:r>
              <a:rPr lang="en-US" sz="2400"/>
              <a:t>A</a:t>
            </a:r>
            <a:r>
              <a:rPr lang="en-US" sz="2400" b="0" i="0" u="none" strike="noStrike" cap="none">
                <a:solidFill>
                  <a:srgbClr val="000000"/>
                </a:solidFill>
                <a:latin typeface="Trebuchet MS"/>
                <a:ea typeface="Trebuchet MS"/>
                <a:cs typeface="Trebuchet MS"/>
                <a:sym typeface="Trebuchet MS"/>
              </a:rPr>
              <a:t>n estimated two-thirds of these climb</a:t>
            </a:r>
            <a:r>
              <a:rPr lang="en-US" sz="2400"/>
              <a:t>ers are</a:t>
            </a:r>
            <a:r>
              <a:rPr lang="en-US" sz="2400" b="0" i="0" u="none" strike="noStrike" cap="none">
                <a:solidFill>
                  <a:srgbClr val="000000"/>
                </a:solidFill>
                <a:latin typeface="Trebuchet MS"/>
                <a:ea typeface="Trebuchet MS"/>
                <a:cs typeface="Trebuchet MS"/>
                <a:sym typeface="Trebuchet MS"/>
              </a:rPr>
              <a:t> successful at reaching the top.</a:t>
            </a:r>
          </a:p>
        </p:txBody>
      </p:sp>
      <p:sp>
        <p:nvSpPr>
          <p:cNvPr id="114" name="Shape 114"/>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0" y="-2434"/>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Environmental Issues of Africa</a:t>
            </a:r>
          </a:p>
        </p:txBody>
      </p:sp>
      <p:sp>
        <p:nvSpPr>
          <p:cNvPr id="120" name="Shape 120"/>
          <p:cNvSpPr txBox="1">
            <a:spLocks noGrp="1"/>
          </p:cNvSpPr>
          <p:nvPr>
            <p:ph type="body" idx="1"/>
          </p:nvPr>
        </p:nvSpPr>
        <p:spPr>
          <a:xfrm>
            <a:off x="457200" y="1084520"/>
            <a:ext cx="8229600" cy="5443595"/>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There are many environmental issues </a:t>
            </a:r>
            <a:r>
              <a:rPr lang="en-US" sz="2800"/>
              <a:t>affecting</a:t>
            </a:r>
            <a:r>
              <a:rPr lang="en-US" sz="2800" b="0" i="0" u="none" strike="noStrike" cap="none">
                <a:solidFill>
                  <a:srgbClr val="000000"/>
                </a:solidFill>
                <a:latin typeface="Trebuchet MS"/>
                <a:ea typeface="Trebuchet MS"/>
                <a:cs typeface="Trebuchet MS"/>
                <a:sym typeface="Trebuchet MS"/>
              </a:rPr>
              <a:t> the </a:t>
            </a:r>
            <a:r>
              <a:rPr lang="en-US" sz="2800"/>
              <a:t>continent</a:t>
            </a:r>
            <a:r>
              <a:rPr lang="en-US" sz="2800" b="0" i="0" u="none" strike="noStrike" cap="none">
                <a:solidFill>
                  <a:srgbClr val="000000"/>
                </a:solidFill>
                <a:latin typeface="Trebuchet MS"/>
                <a:ea typeface="Trebuchet MS"/>
                <a:cs typeface="Trebuchet MS"/>
                <a:sym typeface="Trebuchet MS"/>
              </a:rPr>
              <a:t>.</a:t>
            </a:r>
          </a:p>
          <a:p>
            <a:pPr marL="1166073" marR="0" lvl="2" indent="-708873" algn="l" rtl="0">
              <a:lnSpc>
                <a:spcPct val="8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Many of these problems are not common in the United States or other developing countries, but they are devastating Africa.</a:t>
            </a:r>
          </a:p>
          <a:p>
            <a:pPr marL="705824" marR="0" lvl="0" indent="-705824" algn="l" rtl="0">
              <a:lnSpc>
                <a:spcPct val="80000"/>
              </a:lnSpc>
              <a:spcBef>
                <a:spcPts val="6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Lack of clean water, poor soil quality, and expanding deserts are just a few of the </a:t>
            </a:r>
            <a:r>
              <a:rPr lang="en-US" sz="2800"/>
              <a:t>issues</a:t>
            </a:r>
            <a:r>
              <a:rPr lang="en-US" sz="2800" b="0" i="0" u="none" strike="noStrike" cap="none">
                <a:solidFill>
                  <a:srgbClr val="000000"/>
                </a:solidFill>
                <a:latin typeface="Trebuchet MS"/>
                <a:ea typeface="Trebuchet MS"/>
                <a:cs typeface="Trebuchet MS"/>
                <a:sym typeface="Trebuchet MS"/>
              </a:rPr>
              <a:t>.</a:t>
            </a:r>
          </a:p>
          <a:p>
            <a:pPr marL="1166073" marR="0" lvl="2" indent="-708873" algn="l" rtl="0">
              <a:lnSpc>
                <a:spcPct val="8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The growing number of factories, causes increased pollution and more frequent droughts, which can lead to fertile places becoming deserts.</a:t>
            </a:r>
          </a:p>
        </p:txBody>
      </p:sp>
      <p:sp>
        <p:nvSpPr>
          <p:cNvPr id="121" name="Shape 12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0" y="-2434"/>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300" b="1" i="0" u="none" strike="noStrike" cap="none">
                <a:solidFill>
                  <a:srgbClr val="000000"/>
                </a:solidFill>
                <a:latin typeface="Trebuchet MS"/>
                <a:ea typeface="Trebuchet MS"/>
                <a:cs typeface="Trebuchet MS"/>
                <a:sym typeface="Trebuchet MS"/>
              </a:rPr>
              <a:t>Water Pollution and Unequal Access to Water</a:t>
            </a:r>
          </a:p>
        </p:txBody>
      </p:sp>
      <p:sp>
        <p:nvSpPr>
          <p:cNvPr id="127" name="Shape 127"/>
          <p:cNvSpPr txBox="1">
            <a:spLocks noGrp="1"/>
          </p:cNvSpPr>
          <p:nvPr>
            <p:ph type="body" idx="1"/>
          </p:nvPr>
        </p:nvSpPr>
        <p:spPr>
          <a:xfrm>
            <a:off x="457200" y="1084520"/>
            <a:ext cx="8229600" cy="5443595"/>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Many countries in Africa struggle to have enough water for people to survive</a:t>
            </a:r>
            <a:r>
              <a:rPr lang="en-US" sz="2350"/>
              <a:t>. They do</a:t>
            </a:r>
            <a:r>
              <a:rPr lang="en-US" sz="2350" b="0" i="0" u="none" strike="noStrike" cap="none">
                <a:solidFill>
                  <a:srgbClr val="000000"/>
                </a:solidFill>
                <a:latin typeface="Trebuchet MS"/>
                <a:ea typeface="Trebuchet MS"/>
                <a:cs typeface="Trebuchet MS"/>
                <a:sym typeface="Trebuchet MS"/>
              </a:rPr>
              <a:t> not hav</a:t>
            </a:r>
            <a:r>
              <a:rPr lang="en-US" sz="2350"/>
              <a:t>e</a:t>
            </a:r>
            <a:r>
              <a:rPr lang="en-US" sz="2350" b="0" i="0" u="none" strike="noStrike" cap="none">
                <a:solidFill>
                  <a:srgbClr val="000000"/>
                </a:solidFill>
                <a:latin typeface="Trebuchet MS"/>
                <a:ea typeface="Trebuchet MS"/>
                <a:cs typeface="Trebuchet MS"/>
                <a:sym typeface="Trebuchet MS"/>
              </a:rPr>
              <a:t> access to the long rivers or nearby lakes.</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Many guess that Africa will have to deal with </a:t>
            </a:r>
            <a:r>
              <a:rPr lang="en-US" sz="2350" b="1" i="0" u="none" strike="noStrike" cap="none">
                <a:solidFill>
                  <a:srgbClr val="000000"/>
                </a:solidFill>
                <a:latin typeface="Trebuchet MS"/>
                <a:ea typeface="Trebuchet MS"/>
                <a:cs typeface="Trebuchet MS"/>
                <a:sym typeface="Trebuchet MS"/>
              </a:rPr>
              <a:t>water wars </a:t>
            </a:r>
            <a:r>
              <a:rPr lang="en-US" sz="2350" b="0" i="0" u="none" strike="noStrike" cap="none">
                <a:solidFill>
                  <a:srgbClr val="000000"/>
                </a:solidFill>
                <a:latin typeface="Trebuchet MS"/>
                <a:ea typeface="Trebuchet MS"/>
                <a:cs typeface="Trebuchet MS"/>
                <a:sym typeface="Trebuchet MS"/>
              </a:rPr>
              <a:t>(conflicts over water) in the near future.</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Even countries on a river </a:t>
            </a:r>
            <a:r>
              <a:rPr lang="en-US" sz="2350"/>
              <a:t>may</a:t>
            </a:r>
            <a:r>
              <a:rPr lang="en-US" sz="2350" b="0" i="0" u="none" strike="noStrike" cap="none">
                <a:solidFill>
                  <a:srgbClr val="000000"/>
                </a:solidFill>
                <a:latin typeface="Trebuchet MS"/>
                <a:ea typeface="Trebuchet MS"/>
                <a:cs typeface="Trebuchet MS"/>
                <a:sym typeface="Trebuchet MS"/>
              </a:rPr>
              <a:t> have limited amounts of water, due to other countries’ use of the water upstream.</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Fresh water is also becoming polluted, due to: human waste contamination, </a:t>
            </a:r>
            <a:r>
              <a:rPr lang="en-US" sz="2350" b="1" i="0" u="none" strike="noStrike" cap="none">
                <a:solidFill>
                  <a:srgbClr val="000000"/>
                </a:solidFill>
                <a:latin typeface="Trebuchet MS"/>
                <a:ea typeface="Trebuchet MS"/>
                <a:cs typeface="Trebuchet MS"/>
                <a:sym typeface="Trebuchet MS"/>
              </a:rPr>
              <a:t>fertilizers</a:t>
            </a:r>
            <a:r>
              <a:rPr lang="en-US" sz="2350" b="0" i="0" u="none" strike="noStrike" cap="none">
                <a:solidFill>
                  <a:srgbClr val="000000"/>
                </a:solidFill>
                <a:latin typeface="Trebuchet MS"/>
                <a:ea typeface="Trebuchet MS"/>
                <a:cs typeface="Trebuchet MS"/>
                <a:sym typeface="Trebuchet MS"/>
              </a:rPr>
              <a:t> in runoff water from farms, and </a:t>
            </a:r>
            <a:r>
              <a:rPr lang="en-US" sz="2350" b="1" i="0" u="none" strike="noStrike" cap="none">
                <a:solidFill>
                  <a:srgbClr val="000000"/>
                </a:solidFill>
                <a:latin typeface="Trebuchet MS"/>
                <a:ea typeface="Trebuchet MS"/>
                <a:cs typeface="Trebuchet MS"/>
                <a:sym typeface="Trebuchet MS"/>
              </a:rPr>
              <a:t>industrial wastes </a:t>
            </a:r>
            <a:r>
              <a:rPr lang="en-US" sz="2350" b="0" i="0" u="none" strike="noStrike" cap="none">
                <a:solidFill>
                  <a:srgbClr val="000000"/>
                </a:solidFill>
                <a:latin typeface="Trebuchet MS"/>
                <a:ea typeface="Trebuchet MS"/>
                <a:cs typeface="Trebuchet MS"/>
                <a:sym typeface="Trebuchet MS"/>
              </a:rPr>
              <a:t>from factories dumping into the rivers.</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Parasites are also a threat to fresh water sources, causing many diseases from drinking the water.</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These problems are </a:t>
            </a:r>
            <a:r>
              <a:rPr lang="en-US" sz="2350"/>
              <a:t>important</a:t>
            </a:r>
            <a:r>
              <a:rPr lang="en-US" sz="2350" b="0" i="0" u="none" strike="noStrike" cap="none">
                <a:solidFill>
                  <a:srgbClr val="000000"/>
                </a:solidFill>
                <a:latin typeface="Trebuchet MS"/>
                <a:ea typeface="Trebuchet MS"/>
                <a:cs typeface="Trebuchet MS"/>
                <a:sym typeface="Trebuchet MS"/>
              </a:rPr>
              <a:t>, and the African countries are trying to solve them.</a:t>
            </a:r>
          </a:p>
        </p:txBody>
      </p:sp>
      <p:sp>
        <p:nvSpPr>
          <p:cNvPr id="128" name="Shape 12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0" y="-2434"/>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Poor Soil and Deforestation</a:t>
            </a:r>
          </a:p>
        </p:txBody>
      </p:sp>
      <p:sp>
        <p:nvSpPr>
          <p:cNvPr id="134" name="Shape 134"/>
          <p:cNvSpPr txBox="1">
            <a:spLocks noGrp="1"/>
          </p:cNvSpPr>
          <p:nvPr>
            <p:ph type="body" idx="1"/>
          </p:nvPr>
        </p:nvSpPr>
        <p:spPr>
          <a:xfrm>
            <a:off x="457200" y="1084520"/>
            <a:ext cx="8229600" cy="5443595"/>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Most historians believe the Sahel once had rich farmland.</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However, centuries of poor farming practices and less rainfall have led to a damaged Sahel and growing desert.</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1" i="0" u="none" strike="noStrike" cap="none">
                <a:solidFill>
                  <a:srgbClr val="000000"/>
                </a:solidFill>
                <a:latin typeface="Trebuchet MS"/>
                <a:ea typeface="Trebuchet MS"/>
                <a:cs typeface="Trebuchet MS"/>
                <a:sym typeface="Trebuchet MS"/>
              </a:rPr>
              <a:t>Deforestation</a:t>
            </a:r>
            <a:r>
              <a:rPr lang="en-US" sz="2350" b="0" i="0" u="none" strike="noStrike" cap="none">
                <a:solidFill>
                  <a:srgbClr val="000000"/>
                </a:solidFill>
                <a:latin typeface="Trebuchet MS"/>
                <a:ea typeface="Trebuchet MS"/>
                <a:cs typeface="Trebuchet MS"/>
                <a:sym typeface="Trebuchet MS"/>
              </a:rPr>
              <a:t>, or the destruction of trees and other vegetation, has also affected the soil, removing the very roots preventing the dirt from blowing away.</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Rain forests are also hit with deforestation, due to logging, clearing of land for farming, and for fuel.</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As a result of the poor soil, many face starvation and poverty.</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Some attempt to find </a:t>
            </a:r>
            <a:r>
              <a:rPr lang="en-US" sz="2350"/>
              <a:t>jobs in urban areas</a:t>
            </a:r>
            <a:r>
              <a:rPr lang="en-US" sz="2350" b="0" i="0" u="none" strike="noStrike" cap="none">
                <a:solidFill>
                  <a:srgbClr val="000000"/>
                </a:solidFill>
                <a:latin typeface="Trebuchet MS"/>
                <a:ea typeface="Trebuchet MS"/>
                <a:cs typeface="Trebuchet MS"/>
                <a:sym typeface="Trebuchet MS"/>
              </a:rPr>
              <a:t>, but many of those </a:t>
            </a:r>
            <a:r>
              <a:rPr lang="en-US" sz="2350"/>
              <a:t>are</a:t>
            </a:r>
            <a:r>
              <a:rPr lang="en-US" sz="2350" b="0" i="0" u="none" strike="noStrike" cap="none">
                <a:solidFill>
                  <a:srgbClr val="000000"/>
                </a:solidFill>
                <a:latin typeface="Trebuchet MS"/>
                <a:ea typeface="Trebuchet MS"/>
                <a:cs typeface="Trebuchet MS"/>
                <a:sym typeface="Trebuchet MS"/>
              </a:rPr>
              <a:t> not able to find work.</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In recent years, world organizations have tried to step in to help those affected by providing them with food and teaching them better farming techniques.</a:t>
            </a:r>
          </a:p>
        </p:txBody>
      </p:sp>
      <p:sp>
        <p:nvSpPr>
          <p:cNvPr id="135" name="Shape 135"/>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2434"/>
            <a:ext cx="9144000" cy="977337"/>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Desertification</a:t>
            </a:r>
          </a:p>
        </p:txBody>
      </p:sp>
      <p:sp>
        <p:nvSpPr>
          <p:cNvPr id="141" name="Shape 141"/>
          <p:cNvSpPr txBox="1">
            <a:spLocks noGrp="1"/>
          </p:cNvSpPr>
          <p:nvPr>
            <p:ph type="body" idx="1"/>
          </p:nvPr>
        </p:nvSpPr>
        <p:spPr>
          <a:xfrm>
            <a:off x="457200" y="1058865"/>
            <a:ext cx="8229600" cy="5443595"/>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97916"/>
              <a:buFont typeface="Noto Sans Symbols"/>
              <a:buChar char="●"/>
            </a:pPr>
            <a:r>
              <a:rPr lang="en-US" sz="2350" b="1" i="0" u="none" strike="noStrike" cap="none">
                <a:solidFill>
                  <a:srgbClr val="000000"/>
                </a:solidFill>
                <a:latin typeface="Trebuchet MS"/>
                <a:ea typeface="Trebuchet MS"/>
                <a:cs typeface="Trebuchet MS"/>
                <a:sym typeface="Trebuchet MS"/>
              </a:rPr>
              <a:t>Desertification</a:t>
            </a:r>
            <a:r>
              <a:rPr lang="en-US" sz="2350" b="0" i="0" u="none" strike="noStrike" cap="none">
                <a:solidFill>
                  <a:srgbClr val="000000"/>
                </a:solidFill>
                <a:latin typeface="Trebuchet MS"/>
                <a:ea typeface="Trebuchet MS"/>
                <a:cs typeface="Trebuchet MS"/>
                <a:sym typeface="Trebuchet MS"/>
              </a:rPr>
              <a:t> </a:t>
            </a:r>
            <a:r>
              <a:rPr lang="en-US" sz="2350"/>
              <a:t>occurs</a:t>
            </a:r>
            <a:r>
              <a:rPr lang="en-US" sz="2350" b="0" i="0" u="none" strike="noStrike" cap="none">
                <a:solidFill>
                  <a:srgbClr val="000000"/>
                </a:solidFill>
                <a:latin typeface="Trebuchet MS"/>
                <a:ea typeface="Trebuchet MS"/>
                <a:cs typeface="Trebuchet MS"/>
                <a:sym typeface="Trebuchet MS"/>
              </a:rPr>
              <a:t> when a desert expands into areas that had been farmland previously.</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When farmland is overused, the soil becomes powdery, eventually being blown away by Saharan winds and leaving a rocky terrain.</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In the Sahel, desertification is largely caused by people, not the climate.</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In East Africa, people have </a:t>
            </a:r>
            <a:r>
              <a:rPr lang="en-US" sz="2350"/>
              <a:t>relied</a:t>
            </a:r>
            <a:r>
              <a:rPr lang="en-US" sz="2350" b="0" i="0" u="none" strike="noStrike" cap="none">
                <a:solidFill>
                  <a:srgbClr val="000000"/>
                </a:solidFill>
                <a:latin typeface="Trebuchet MS"/>
                <a:ea typeface="Trebuchet MS"/>
                <a:cs typeface="Trebuchet MS"/>
                <a:sym typeface="Trebuchet MS"/>
              </a:rPr>
              <a:t> on farming and  raising cattle</a:t>
            </a:r>
            <a:r>
              <a:rPr lang="en-US" sz="2350"/>
              <a:t>.</a:t>
            </a:r>
            <a:r>
              <a:rPr lang="en-US" sz="2350" b="0" i="0" u="none" strike="noStrike" cap="none">
                <a:solidFill>
                  <a:srgbClr val="000000"/>
                </a:solidFill>
                <a:latin typeface="Trebuchet MS"/>
                <a:ea typeface="Trebuchet MS"/>
                <a:cs typeface="Trebuchet MS"/>
                <a:sym typeface="Trebuchet MS"/>
              </a:rPr>
              <a:t> However, less grazing land, droughts, and expanding cities</a:t>
            </a:r>
            <a:r>
              <a:rPr lang="en-US" sz="2350"/>
              <a:t>, </a:t>
            </a:r>
            <a:r>
              <a:rPr lang="en-US" sz="2350" b="0" i="0" u="none" strike="noStrike" cap="none">
                <a:solidFill>
                  <a:srgbClr val="000000"/>
                </a:solidFill>
                <a:latin typeface="Trebuchet MS"/>
                <a:ea typeface="Trebuchet MS"/>
                <a:cs typeface="Trebuchet MS"/>
                <a:sym typeface="Trebuchet MS"/>
              </a:rPr>
              <a:t>ha</a:t>
            </a:r>
            <a:r>
              <a:rPr lang="en-US" sz="2350"/>
              <a:t>ve</a:t>
            </a:r>
            <a:r>
              <a:rPr lang="en-US" sz="2350" b="0" i="0" u="none" strike="noStrike" cap="none">
                <a:solidFill>
                  <a:srgbClr val="000000"/>
                </a:solidFill>
                <a:latin typeface="Trebuchet MS"/>
                <a:ea typeface="Trebuchet MS"/>
                <a:cs typeface="Trebuchet MS"/>
                <a:sym typeface="Trebuchet MS"/>
              </a:rPr>
              <a:t> forced farmers to reuse their land over and over again, resulting in the soil wearing out.</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People are trying to fight the spread of the desert by planting trees, and building windbreaks to keep out sand.</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However, the desert continues to expand every year.</a:t>
            </a:r>
          </a:p>
        </p:txBody>
      </p:sp>
      <p:sp>
        <p:nvSpPr>
          <p:cNvPr id="142" name="Shape 142"/>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16</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0" y="-2434"/>
            <a:ext cx="9144000" cy="95168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Living in the Sahara Desert</a:t>
            </a:r>
          </a:p>
        </p:txBody>
      </p:sp>
      <p:sp>
        <p:nvSpPr>
          <p:cNvPr id="148" name="Shape 148"/>
          <p:cNvSpPr txBox="1">
            <a:spLocks noGrp="1"/>
          </p:cNvSpPr>
          <p:nvPr>
            <p:ph type="body" idx="1"/>
          </p:nvPr>
        </p:nvSpPr>
        <p:spPr>
          <a:xfrm>
            <a:off x="457200" y="949249"/>
            <a:ext cx="8229600" cy="5578867"/>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Very few people are able to live in the Sahara, which is considered one of the harshest environments.</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There are few places where water is available, like in an </a:t>
            </a:r>
            <a:r>
              <a:rPr lang="en-US" sz="2600" b="1" i="0" u="none" strike="noStrike" cap="none">
                <a:solidFill>
                  <a:srgbClr val="000000"/>
                </a:solidFill>
                <a:latin typeface="Trebuchet MS"/>
                <a:ea typeface="Trebuchet MS"/>
                <a:cs typeface="Trebuchet MS"/>
                <a:sym typeface="Trebuchet MS"/>
              </a:rPr>
              <a:t>oasis</a:t>
            </a:r>
            <a:r>
              <a:rPr lang="en-US" sz="2600" b="0" i="0" u="none" strike="noStrike" cap="none">
                <a:solidFill>
                  <a:srgbClr val="000000"/>
                </a:solidFill>
                <a:latin typeface="Trebuchet MS"/>
                <a:ea typeface="Trebuchet MS"/>
                <a:cs typeface="Trebuchet MS"/>
                <a:sym typeface="Trebuchet MS"/>
              </a:rPr>
              <a:t>, or where a spring of fresh water comes from the ground.</a:t>
            </a:r>
          </a:p>
          <a:p>
            <a:pPr marL="1166073" marR="0" lvl="2" indent="-708873"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While rare, they do tend to grow vegetation, and some people even choose to live there.</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Today, most who live in the Sahara are nomads, moving from place to place in search of water.</a:t>
            </a:r>
          </a:p>
          <a:p>
            <a:pPr marL="1166073" marR="0" lvl="2" indent="-708873"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They usually travel by camel and trade with other tribes of nomads.</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Nomads have a hard time earning a living nowadays, so many are actually settling down in towns and cities to find stable work.</a:t>
            </a:r>
          </a:p>
        </p:txBody>
      </p:sp>
      <p:sp>
        <p:nvSpPr>
          <p:cNvPr id="149" name="Shape 149"/>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17</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2434"/>
            <a:ext cx="9144000" cy="95168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Living in the Sahel</a:t>
            </a:r>
          </a:p>
        </p:txBody>
      </p:sp>
      <p:sp>
        <p:nvSpPr>
          <p:cNvPr id="155" name="Shape 155"/>
          <p:cNvSpPr txBox="1">
            <a:spLocks noGrp="1"/>
          </p:cNvSpPr>
          <p:nvPr>
            <p:ph type="body" idx="1"/>
          </p:nvPr>
        </p:nvSpPr>
        <p:spPr>
          <a:xfrm>
            <a:off x="457200" y="949249"/>
            <a:ext cx="8229600" cy="5578867"/>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While there is more rain in the Sahel than in the Sahara, the amount of rainfall can range from 6 to 20 inches a year.</a:t>
            </a:r>
          </a:p>
          <a:p>
            <a:pPr marL="1166073" marR="0" lvl="2" indent="-708873"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This makes farming difficult, and vegetation is sparse and unevenly distributed in this region.</a:t>
            </a:r>
          </a:p>
          <a:p>
            <a:pPr marL="1166073" marR="0" lvl="2" indent="-708873"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Desertification is a major problem in the Sahel.</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Most people living here make their living by herding animals, and liv</a:t>
            </a:r>
            <a:r>
              <a:rPr lang="en-US" sz="2600"/>
              <a:t>e</a:t>
            </a:r>
            <a:r>
              <a:rPr lang="en-US" sz="2600" b="0" i="0" u="none" strike="noStrike" cap="none">
                <a:solidFill>
                  <a:srgbClr val="000000"/>
                </a:solidFill>
                <a:latin typeface="Trebuchet MS"/>
                <a:ea typeface="Trebuchet MS"/>
                <a:cs typeface="Trebuchet MS"/>
                <a:sym typeface="Trebuchet MS"/>
              </a:rPr>
              <a:t> in an area until the grasses and water run out.</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Some people are subsistence farmers, meaning they grow just enough food for themselves and their families.</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main crops of this region are peanuts and millet, but unreliable rainfall can make farming difficult.</a:t>
            </a:r>
          </a:p>
        </p:txBody>
      </p:sp>
      <p:sp>
        <p:nvSpPr>
          <p:cNvPr id="156" name="Shape 156"/>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18</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0" y="-2434"/>
            <a:ext cx="9144000" cy="95168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Living in the Savanna</a:t>
            </a:r>
          </a:p>
        </p:txBody>
      </p:sp>
      <p:sp>
        <p:nvSpPr>
          <p:cNvPr id="162" name="Shape 162"/>
          <p:cNvSpPr txBox="1">
            <a:spLocks noGrp="1"/>
          </p:cNvSpPr>
          <p:nvPr>
            <p:ph type="body" idx="1"/>
          </p:nvPr>
        </p:nvSpPr>
        <p:spPr>
          <a:xfrm>
            <a:off x="457200" y="949249"/>
            <a:ext cx="8229600" cy="5578867"/>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Africa has the largest savanna, or grassland region, in the world, with heavy rains in the summer supporting the thick, green grass.</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People in these areas usually farm, </a:t>
            </a:r>
            <a:r>
              <a:rPr lang="en-US" sz="2600"/>
              <a:t>and their</a:t>
            </a:r>
            <a:r>
              <a:rPr lang="en-US" sz="2600" b="0" i="0" u="none" strike="noStrike" cap="none">
                <a:solidFill>
                  <a:srgbClr val="000000"/>
                </a:solidFill>
                <a:latin typeface="Trebuchet MS"/>
                <a:ea typeface="Trebuchet MS"/>
                <a:cs typeface="Trebuchet MS"/>
                <a:sym typeface="Trebuchet MS"/>
              </a:rPr>
              <a:t> crops includ</a:t>
            </a:r>
            <a:r>
              <a:rPr lang="en-US" sz="2600"/>
              <a:t>e</a:t>
            </a:r>
            <a:r>
              <a:rPr lang="en-US" sz="2600" b="0" i="0" u="none" strike="noStrike" cap="none">
                <a:solidFill>
                  <a:srgbClr val="000000"/>
                </a:solidFill>
                <a:latin typeface="Trebuchet MS"/>
                <a:ea typeface="Trebuchet MS"/>
                <a:cs typeface="Trebuchet MS"/>
                <a:sym typeface="Trebuchet MS"/>
              </a:rPr>
              <a:t> wheat, oats, and sorghum.</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These grasslands are an important </a:t>
            </a:r>
            <a:r>
              <a:rPr lang="en-US" sz="2600" b="1" i="0" u="none" strike="noStrike" cap="none">
                <a:solidFill>
                  <a:srgbClr val="000000"/>
                </a:solidFill>
                <a:latin typeface="Trebuchet MS"/>
                <a:ea typeface="Trebuchet MS"/>
                <a:cs typeface="Trebuchet MS"/>
                <a:sym typeface="Trebuchet MS"/>
              </a:rPr>
              <a:t>ecosystem</a:t>
            </a:r>
            <a:r>
              <a:rPr lang="en-US" sz="2600" b="0" i="0" u="none" strike="noStrike" cap="none">
                <a:solidFill>
                  <a:srgbClr val="000000"/>
                </a:solidFill>
                <a:latin typeface="Trebuchet MS"/>
                <a:ea typeface="Trebuchet MS"/>
                <a:cs typeface="Trebuchet MS"/>
                <a:sym typeface="Trebuchet MS"/>
              </a:rPr>
              <a:t>, which is a biological community of interacting organisms and their physical environment.</a:t>
            </a:r>
          </a:p>
          <a:p>
            <a:pPr marL="1166073" marR="0" lvl="2" indent="-708873"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Lions, elephants, giraffes, and other </a:t>
            </a:r>
            <a:r>
              <a:rPr lang="en-US" sz="2600"/>
              <a:t>familiar</a:t>
            </a:r>
            <a:r>
              <a:rPr lang="en-US" sz="2600" b="0" i="0" u="none" strike="noStrike" cap="none">
                <a:solidFill>
                  <a:srgbClr val="000000"/>
                </a:solidFill>
                <a:latin typeface="Trebuchet MS"/>
                <a:ea typeface="Trebuchet MS"/>
                <a:cs typeface="Trebuchet MS"/>
                <a:sym typeface="Trebuchet MS"/>
              </a:rPr>
              <a:t> African animals live here.</a:t>
            </a:r>
          </a:p>
          <a:p>
            <a:pPr marL="705824" marR="0" lvl="0" indent="-70582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expansion of human populations into </a:t>
            </a:r>
            <a:r>
              <a:rPr lang="en-US" sz="2600"/>
              <a:t>the Savanna</a:t>
            </a:r>
            <a:r>
              <a:rPr lang="en-US" sz="2600" b="0" i="0" u="none" strike="noStrike" cap="none">
                <a:solidFill>
                  <a:srgbClr val="000000"/>
                </a:solidFill>
                <a:latin typeface="Trebuchet MS"/>
                <a:ea typeface="Trebuchet MS"/>
                <a:cs typeface="Trebuchet MS"/>
                <a:sym typeface="Trebuchet MS"/>
              </a:rPr>
              <a:t> </a:t>
            </a:r>
            <a:r>
              <a:rPr lang="en-US" sz="2600"/>
              <a:t>is</a:t>
            </a:r>
            <a:r>
              <a:rPr lang="en-US" sz="2600" b="0" i="0" u="none" strike="noStrike" cap="none">
                <a:solidFill>
                  <a:srgbClr val="000000"/>
                </a:solidFill>
                <a:latin typeface="Trebuchet MS"/>
                <a:ea typeface="Trebuchet MS"/>
                <a:cs typeface="Trebuchet MS"/>
                <a:sym typeface="Trebuchet MS"/>
              </a:rPr>
              <a:t> threatening the </a:t>
            </a:r>
            <a:r>
              <a:rPr lang="en-US" sz="2600"/>
              <a:t>animal’s environment. </a:t>
            </a:r>
          </a:p>
          <a:p>
            <a:pPr marL="1166073" marR="0" lvl="2" indent="-708873" algn="l" rtl="0">
              <a:lnSpc>
                <a:spcPct val="80000"/>
              </a:lnSpc>
              <a:spcBef>
                <a:spcPts val="6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However, some countries have set up national parks and wildlife preserves to create a protected area for these animals to live.</a:t>
            </a:r>
          </a:p>
        </p:txBody>
      </p:sp>
      <p:sp>
        <p:nvSpPr>
          <p:cNvPr id="163" name="Shape 163"/>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19</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40"/>
        <p:cNvGrpSpPr/>
        <p:nvPr/>
      </p:nvGrpSpPr>
      <p:grpSpPr>
        <a:xfrm>
          <a:off x="0" y="0"/>
          <a:ext cx="0" cy="0"/>
          <a:chOff x="0" y="0"/>
          <a:chExt cx="0" cy="0"/>
        </a:xfrm>
      </p:grpSpPr>
      <p:pic>
        <p:nvPicPr>
          <p:cNvPr id="41" name="Shape 41" descr="Evening_Port_Louis.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1" cy="6476999"/>
          </a:xfrm>
          <a:prstGeom prst="rect">
            <a:avLst/>
          </a:prstGeom>
          <a:noFill/>
          <a:ln>
            <a:noFill/>
          </a:ln>
        </p:spPr>
      </p:pic>
      <p:sp>
        <p:nvSpPr>
          <p:cNvPr id="42" name="Shape 42"/>
          <p:cNvSpPr/>
          <p:nvPr/>
        </p:nvSpPr>
        <p:spPr>
          <a:xfrm>
            <a:off x="3081527" y="4465673"/>
            <a:ext cx="5757673" cy="1508710"/>
          </a:xfrm>
          <a:prstGeom prst="rect">
            <a:avLst/>
          </a:prstGeom>
          <a:solidFill>
            <a:srgbClr val="10253F">
              <a:alpha val="81960"/>
            </a:srgbClr>
          </a:solidFill>
          <a:ln>
            <a:noFill/>
          </a:ln>
          <a:effectLst>
            <a:outerShdw blurRad="152400" dist="250189" dir="8460000" rotWithShape="0">
              <a:srgbClr val="000000">
                <a:alpha val="27843"/>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43" name="Shape 43"/>
          <p:cNvSpPr/>
          <p:nvPr/>
        </p:nvSpPr>
        <p:spPr>
          <a:xfrm>
            <a:off x="3130689" y="4499262"/>
            <a:ext cx="5766457" cy="1392684"/>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2050" b="1" i="0" u="none" strike="noStrike" cap="none" dirty="0">
                <a:solidFill>
                  <a:srgbClr val="FFFFFF"/>
                </a:solidFill>
                <a:latin typeface="Trebuchet MS"/>
                <a:ea typeface="Trebuchet MS"/>
                <a:cs typeface="Trebuchet MS"/>
                <a:sym typeface="Trebuchet MS"/>
              </a:rPr>
              <a:t>Section 1: </a:t>
            </a:r>
            <a:r>
              <a:rPr lang="en-US" sz="2050" b="1" i="0" u="sng" strike="noStrike" cap="none" dirty="0">
                <a:solidFill>
                  <a:schemeClr val="hlink"/>
                </a:solidFill>
                <a:latin typeface="Trebuchet MS"/>
                <a:ea typeface="Trebuchet MS"/>
                <a:cs typeface="Trebuchet MS"/>
                <a:sym typeface="Trebuchet MS"/>
                <a:hlinkClick r:id="rId4"/>
              </a:rPr>
              <a:t>The Geography of Africa</a:t>
            </a:r>
          </a:p>
          <a:p>
            <a:pPr marL="0" marR="0" lvl="0" indent="0" algn="l" rtl="0">
              <a:lnSpc>
                <a:spcPct val="100000"/>
              </a:lnSpc>
              <a:spcBef>
                <a:spcPts val="120"/>
              </a:spcBef>
              <a:spcAft>
                <a:spcPts val="0"/>
              </a:spcAft>
              <a:buClr>
                <a:srgbClr val="FFFFFF"/>
              </a:buClr>
              <a:buSzPct val="25000"/>
              <a:buFont typeface="Trebuchet MS"/>
              <a:buNone/>
            </a:pPr>
            <a:r>
              <a:rPr lang="en-US" sz="2050" b="1" i="0" u="none" strike="noStrike" cap="none" dirty="0">
                <a:solidFill>
                  <a:srgbClr val="FFFFFF"/>
                </a:solidFill>
                <a:latin typeface="Trebuchet MS"/>
                <a:ea typeface="Trebuchet MS"/>
                <a:cs typeface="Trebuchet MS"/>
                <a:sym typeface="Trebuchet MS"/>
              </a:rPr>
              <a:t>Section 2: </a:t>
            </a:r>
            <a:r>
              <a:rPr lang="en-US" sz="2050" b="1" i="0" u="sng" strike="noStrike" cap="none" dirty="0">
                <a:solidFill>
                  <a:schemeClr val="hlink"/>
                </a:solidFill>
                <a:latin typeface="Trebuchet MS"/>
                <a:ea typeface="Trebuchet MS"/>
                <a:cs typeface="Trebuchet MS"/>
                <a:sym typeface="Trebuchet MS"/>
                <a:hlinkClick r:id="rId5"/>
              </a:rPr>
              <a:t>The People of Africa</a:t>
            </a:r>
          </a:p>
          <a:p>
            <a:pPr marL="0" marR="0" lvl="0" indent="0" algn="l" rtl="0">
              <a:lnSpc>
                <a:spcPct val="100000"/>
              </a:lnSpc>
              <a:spcBef>
                <a:spcPts val="120"/>
              </a:spcBef>
              <a:spcAft>
                <a:spcPts val="0"/>
              </a:spcAft>
              <a:buClr>
                <a:srgbClr val="FFFFFF"/>
              </a:buClr>
              <a:buSzPct val="25000"/>
              <a:buFont typeface="Trebuchet MS"/>
              <a:buNone/>
            </a:pPr>
            <a:r>
              <a:rPr lang="en-US" sz="2050" b="1" i="0" u="none" strike="noStrike" cap="none" dirty="0">
                <a:solidFill>
                  <a:srgbClr val="FFFFFF"/>
                </a:solidFill>
                <a:latin typeface="Trebuchet MS"/>
                <a:ea typeface="Trebuchet MS"/>
                <a:cs typeface="Trebuchet MS"/>
                <a:sym typeface="Trebuchet MS"/>
              </a:rPr>
              <a:t>Section 3: </a:t>
            </a:r>
            <a:r>
              <a:rPr lang="en-US" sz="2050" b="1" i="0" u="sng" strike="noStrike" cap="none" dirty="0">
                <a:solidFill>
                  <a:schemeClr val="hlink"/>
                </a:solidFill>
                <a:latin typeface="Trebuchet MS"/>
                <a:ea typeface="Trebuchet MS"/>
                <a:cs typeface="Trebuchet MS"/>
                <a:sym typeface="Trebuchet MS"/>
                <a:hlinkClick r:id="rId6"/>
              </a:rPr>
              <a:t>An Overview of African History</a:t>
            </a:r>
          </a:p>
          <a:p>
            <a:pPr marL="0" marR="0" lvl="0" indent="0" algn="l" rtl="0">
              <a:lnSpc>
                <a:spcPct val="100000"/>
              </a:lnSpc>
              <a:spcBef>
                <a:spcPts val="120"/>
              </a:spcBef>
              <a:spcAft>
                <a:spcPts val="0"/>
              </a:spcAft>
              <a:buClr>
                <a:srgbClr val="FFFFFF"/>
              </a:buClr>
              <a:buSzPct val="25000"/>
              <a:buFont typeface="Trebuchet MS"/>
              <a:buNone/>
            </a:pPr>
            <a:r>
              <a:rPr lang="en-US" sz="2050" b="1" i="0" u="none" strike="noStrike" cap="none" dirty="0">
                <a:solidFill>
                  <a:srgbClr val="FFFFFF"/>
                </a:solidFill>
                <a:latin typeface="Trebuchet MS"/>
                <a:ea typeface="Trebuchet MS"/>
                <a:cs typeface="Trebuchet MS"/>
                <a:sym typeface="Trebuchet MS"/>
              </a:rPr>
              <a:t>Section 4: </a:t>
            </a:r>
            <a:r>
              <a:rPr lang="en-US" sz="2050" b="1" i="0" u="sng" strike="noStrike" cap="none" dirty="0">
                <a:solidFill>
                  <a:srgbClr val="0000FF"/>
                </a:solidFill>
                <a:latin typeface="Trebuchet MS"/>
                <a:ea typeface="Trebuchet MS"/>
                <a:cs typeface="Trebuchet MS"/>
                <a:sym typeface="Trebuchet MS"/>
              </a:rPr>
              <a:t>Government Instability in Africa</a:t>
            </a:r>
          </a:p>
        </p:txBody>
      </p:sp>
      <p:sp>
        <p:nvSpPr>
          <p:cNvPr id="44" name="Shape 44"/>
          <p:cNvSpPr txBox="1">
            <a:spLocks noGrp="1"/>
          </p:cNvSpPr>
          <p:nvPr>
            <p:ph type="sldNum" idx="12"/>
          </p:nvPr>
        </p:nvSpPr>
        <p:spPr>
          <a:xfrm>
            <a:off x="8655496" y="6521548"/>
            <a:ext cx="183700" cy="307773"/>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2434"/>
            <a:ext cx="9144000" cy="95168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Living in the Tropical Rain Forests</a:t>
            </a:r>
          </a:p>
        </p:txBody>
      </p:sp>
      <p:sp>
        <p:nvSpPr>
          <p:cNvPr id="169" name="Shape 169"/>
          <p:cNvSpPr txBox="1">
            <a:spLocks noGrp="1"/>
          </p:cNvSpPr>
          <p:nvPr>
            <p:ph type="body" idx="1"/>
          </p:nvPr>
        </p:nvSpPr>
        <p:spPr>
          <a:xfrm>
            <a:off x="457200" y="949249"/>
            <a:ext cx="8229600" cy="5578867"/>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2700" b="0" i="0" u="none" strike="noStrike" cap="none">
                <a:solidFill>
                  <a:srgbClr val="000000"/>
                </a:solidFill>
                <a:latin typeface="Trebuchet MS"/>
                <a:ea typeface="Trebuchet MS"/>
                <a:cs typeface="Trebuchet MS"/>
                <a:sym typeface="Trebuchet MS"/>
              </a:rPr>
              <a:t>There are many different ecosystems in the tropical rain forest: the forest floor, the rivers and streams, and high up in the trees.</a:t>
            </a:r>
          </a:p>
          <a:p>
            <a:pPr marL="1166073" marR="0" lvl="2" indent="-708873" algn="l" rtl="0">
              <a:lnSpc>
                <a:spcPct val="80000"/>
              </a:lnSpc>
              <a:spcBef>
                <a:spcPts val="600"/>
              </a:spcBef>
              <a:spcAft>
                <a:spcPts val="0"/>
              </a:spcAft>
              <a:buClr>
                <a:srgbClr val="000000"/>
              </a:buClr>
              <a:buSzPct val="100000"/>
              <a:buFont typeface="Arial"/>
              <a:buChar char="•"/>
            </a:pPr>
            <a:r>
              <a:rPr lang="en-US" sz="2700" b="0" i="0" u="none" strike="noStrike" cap="none">
                <a:solidFill>
                  <a:srgbClr val="000000"/>
                </a:solidFill>
                <a:latin typeface="Trebuchet MS"/>
                <a:ea typeface="Trebuchet MS"/>
                <a:cs typeface="Trebuchet MS"/>
                <a:sym typeface="Trebuchet MS"/>
              </a:rPr>
              <a:t>Each ecosystem has its own unique set of species.</a:t>
            </a:r>
          </a:p>
          <a:p>
            <a:pPr marL="705824" marR="0" lvl="0" indent="-705824" algn="l" rtl="0">
              <a:lnSpc>
                <a:spcPct val="80000"/>
              </a:lnSpc>
              <a:spcBef>
                <a:spcPts val="600"/>
              </a:spcBef>
              <a:spcAft>
                <a:spcPts val="0"/>
              </a:spcAft>
              <a:buClr>
                <a:srgbClr val="000000"/>
              </a:buClr>
              <a:buSzPct val="100000"/>
              <a:buFont typeface="Noto Sans Symbols"/>
              <a:buChar char="●"/>
            </a:pPr>
            <a:r>
              <a:rPr lang="en-US" sz="2700" b="0" i="0" u="none" strike="noStrike" cap="none">
                <a:solidFill>
                  <a:srgbClr val="000000"/>
                </a:solidFill>
                <a:latin typeface="Trebuchet MS"/>
                <a:ea typeface="Trebuchet MS"/>
                <a:cs typeface="Trebuchet MS"/>
                <a:sym typeface="Trebuchet MS"/>
              </a:rPr>
              <a:t>The Europeans in the 1800s changed the lives of the people who lived in the forests, clearing land for plantations and harvesting resources of the forest.</a:t>
            </a:r>
          </a:p>
          <a:p>
            <a:pPr marL="705824" marR="0" lvl="0" indent="-705824" algn="l" rtl="0">
              <a:lnSpc>
                <a:spcPct val="80000"/>
              </a:lnSpc>
              <a:spcBef>
                <a:spcPts val="600"/>
              </a:spcBef>
              <a:spcAft>
                <a:spcPts val="0"/>
              </a:spcAft>
              <a:buClr>
                <a:srgbClr val="000000"/>
              </a:buClr>
              <a:buSzPct val="100000"/>
              <a:buFont typeface="Noto Sans Symbols"/>
              <a:buChar char="●"/>
            </a:pPr>
            <a:r>
              <a:rPr lang="en-US" sz="2700" b="0" i="0" u="none" strike="noStrike" cap="none">
                <a:solidFill>
                  <a:srgbClr val="000000"/>
                </a:solidFill>
                <a:latin typeface="Trebuchet MS"/>
                <a:ea typeface="Trebuchet MS"/>
                <a:cs typeface="Trebuchet MS"/>
                <a:sym typeface="Trebuchet MS"/>
              </a:rPr>
              <a:t>The rain forests are still being destroyed today, through commercial logging and road building.</a:t>
            </a:r>
          </a:p>
          <a:p>
            <a:pPr marL="1166073" marR="0" lvl="2" indent="-708873" algn="l" rtl="0">
              <a:lnSpc>
                <a:spcPct val="80000"/>
              </a:lnSpc>
              <a:spcBef>
                <a:spcPts val="600"/>
              </a:spcBef>
              <a:spcAft>
                <a:spcPts val="0"/>
              </a:spcAft>
              <a:buClr>
                <a:srgbClr val="000000"/>
              </a:buClr>
              <a:buSzPct val="100000"/>
              <a:buFont typeface="Arial"/>
              <a:buChar char="•"/>
            </a:pPr>
            <a:r>
              <a:rPr lang="en-US" sz="2700" b="0" i="0" u="none" strike="noStrike" cap="none">
                <a:solidFill>
                  <a:srgbClr val="000000"/>
                </a:solidFill>
                <a:latin typeface="Trebuchet MS"/>
                <a:ea typeface="Trebuchet MS"/>
                <a:cs typeface="Trebuchet MS"/>
                <a:sym typeface="Trebuchet MS"/>
              </a:rPr>
              <a:t>This deforestation has led to the extinction of both plant and animal species, as well as soil erosion and desertification.</a:t>
            </a:r>
          </a:p>
        </p:txBody>
      </p:sp>
      <p:sp>
        <p:nvSpPr>
          <p:cNvPr id="170" name="Shape 170"/>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20</a:t>
            </a:fld>
            <a:endParaRPr lang="en-US" sz="1400" b="1" i="0" u="none" strike="noStrike" cap="none">
              <a:solidFill>
                <a:srgbClr val="FFFFFF"/>
              </a:solidFill>
              <a:latin typeface="Calibri"/>
              <a:ea typeface="Calibri"/>
              <a:cs typeface="Calibri"/>
              <a:sym typeface="Calibri"/>
            </a:endParaRPr>
          </a:p>
        </p:txBody>
      </p:sp>
      <p:sp>
        <p:nvSpPr>
          <p:cNvPr id="171" name="Shape 171"/>
          <p:cNvSpPr/>
          <p:nvPr/>
        </p:nvSpPr>
        <p:spPr>
          <a:xfrm>
            <a:off x="6621706" y="6105653"/>
            <a:ext cx="2428387" cy="36932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2: The People of Africa</a:t>
            </a:r>
          </a:p>
        </p:txBody>
      </p:sp>
      <p:sp>
        <p:nvSpPr>
          <p:cNvPr id="177" name="Shape 177"/>
          <p:cNvSpPr txBox="1">
            <a:spLocks noGrp="1"/>
          </p:cNvSpPr>
          <p:nvPr>
            <p:ph type="body" idx="1"/>
          </p:nvPr>
        </p:nvSpPr>
        <p:spPr>
          <a:xfrm>
            <a:off x="457200" y="1799302"/>
            <a:ext cx="8229600" cy="4326859"/>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What are the largest religious groups in Africa, and how did they get there?</a:t>
            </a:r>
          </a:p>
        </p:txBody>
      </p:sp>
      <p:sp>
        <p:nvSpPr>
          <p:cNvPr id="178" name="Shape 17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21</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500"/>
                                        <p:tgtEl>
                                          <p:spTgt spid="17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7">
                                            <p:txEl>
                                              <p:pRg st="1" end="1"/>
                                            </p:txEl>
                                          </p:spTgt>
                                        </p:tgtEl>
                                        <p:attrNameLst>
                                          <p:attrName>style.visibility</p:attrName>
                                        </p:attrNameLst>
                                      </p:cBhvr>
                                      <p:to>
                                        <p:strVal val="visible"/>
                                      </p:to>
                                    </p:set>
                                    <p:anim calcmode="lin" valueType="num">
                                      <p:cBhvr additive="base">
                                        <p:cTn id="10" dur="500"/>
                                        <p:tgtEl>
                                          <p:spTgt spid="177">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Section 2: The People of Africa</a:t>
            </a:r>
          </a:p>
        </p:txBody>
      </p:sp>
      <p:sp>
        <p:nvSpPr>
          <p:cNvPr id="184" name="Shape 184"/>
          <p:cNvSpPr txBox="1">
            <a:spLocks noGrp="1"/>
          </p:cNvSpPr>
          <p:nvPr>
            <p:ph type="body" idx="1"/>
          </p:nvPr>
        </p:nvSpPr>
        <p:spPr>
          <a:xfrm>
            <a:off x="457200" y="1600200"/>
            <a:ext cx="8229600" cy="4927916"/>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religious group</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ethnic group</a:t>
            </a:r>
          </a:p>
        </p:txBody>
      </p:sp>
      <p:sp>
        <p:nvSpPr>
          <p:cNvPr id="185" name="Shape 185"/>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additive="base">
                                        <p:cTn id="7" dur="500"/>
                                        <p:tgtEl>
                                          <p:spTgt spid="18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4">
                                            <p:txEl>
                                              <p:pRg st="1" end="1"/>
                                            </p:txEl>
                                          </p:spTgt>
                                        </p:tgtEl>
                                        <p:attrNameLst>
                                          <p:attrName>style.visibility</p:attrName>
                                        </p:attrNameLst>
                                      </p:cBhvr>
                                      <p:to>
                                        <p:strVal val="visible"/>
                                      </p:to>
                                    </p:set>
                                    <p:anim calcmode="lin" valueType="num">
                                      <p:cBhvr additive="base">
                                        <p:cTn id="10" dur="500"/>
                                        <p:tgtEl>
                                          <p:spTgt spid="184">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84">
                                            <p:txEl>
                                              <p:pRg st="2" end="2"/>
                                            </p:txEl>
                                          </p:spTgt>
                                        </p:tgtEl>
                                        <p:attrNameLst>
                                          <p:attrName>style.visibility</p:attrName>
                                        </p:attrNameLst>
                                      </p:cBhvr>
                                      <p:to>
                                        <p:strVal val="visible"/>
                                      </p:to>
                                    </p:set>
                                    <p:anim calcmode="lin" valueType="num">
                                      <p:cBhvr additive="base">
                                        <p:cTn id="13" dur="500"/>
                                        <p:tgtEl>
                                          <p:spTgt spid="18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0" y="0"/>
            <a:ext cx="9144000" cy="105156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Religious and Ethnic Groups</a:t>
            </a:r>
          </a:p>
        </p:txBody>
      </p:sp>
      <p:sp>
        <p:nvSpPr>
          <p:cNvPr id="191" name="Shape 191"/>
          <p:cNvSpPr txBox="1">
            <a:spLocks noGrp="1"/>
          </p:cNvSpPr>
          <p:nvPr>
            <p:ph type="body" idx="1"/>
          </p:nvPr>
        </p:nvSpPr>
        <p:spPr>
          <a:xfrm>
            <a:off x="453349" y="941641"/>
            <a:ext cx="8229600" cy="5504878"/>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There are a few ways to divide people, two </a:t>
            </a:r>
            <a:r>
              <a:rPr lang="en-US" sz="2740"/>
              <a:t>of which</a:t>
            </a:r>
            <a:r>
              <a:rPr lang="en-US" sz="2740" b="0" i="0" u="none" strike="noStrike" cap="none">
                <a:solidFill>
                  <a:srgbClr val="000000"/>
                </a:solidFill>
                <a:latin typeface="Trebuchet MS"/>
                <a:ea typeface="Trebuchet MS"/>
                <a:cs typeface="Trebuchet MS"/>
                <a:sym typeface="Trebuchet MS"/>
              </a:rPr>
              <a:t> are by religion and ethnicity.</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A </a:t>
            </a:r>
            <a:r>
              <a:rPr lang="en-US" sz="2740" b="1" i="0" u="none" strike="noStrike" cap="none">
                <a:solidFill>
                  <a:srgbClr val="000000"/>
                </a:solidFill>
                <a:latin typeface="Trebuchet MS"/>
                <a:ea typeface="Trebuchet MS"/>
                <a:cs typeface="Trebuchet MS"/>
                <a:sym typeface="Trebuchet MS"/>
              </a:rPr>
              <a:t>religious group </a:t>
            </a:r>
            <a:r>
              <a:rPr lang="en-US" sz="2740" b="0" i="0" u="none" strike="noStrike" cap="none">
                <a:solidFill>
                  <a:srgbClr val="000000"/>
                </a:solidFill>
                <a:latin typeface="Trebuchet MS"/>
                <a:ea typeface="Trebuchet MS"/>
                <a:cs typeface="Trebuchet MS"/>
                <a:sym typeface="Trebuchet MS"/>
              </a:rPr>
              <a:t>shares a belief system in a god or gods, with a specific set of rituals and literature.</a:t>
            </a:r>
          </a:p>
          <a:p>
            <a:pPr marL="1054204" marR="0" lvl="2" indent="-597003" algn="l" rtl="0">
              <a:lnSpc>
                <a:spcPct val="80000"/>
              </a:lnSpc>
              <a:spcBef>
                <a:spcPts val="500"/>
              </a:spcBef>
              <a:spcAft>
                <a:spcPts val="0"/>
              </a:spcAft>
              <a:buClr>
                <a:srgbClr val="000000"/>
              </a:buClr>
              <a:buSzPct val="101481"/>
              <a:buFont typeface="Arial"/>
              <a:buChar char="•"/>
            </a:pPr>
            <a:r>
              <a:rPr lang="en-US" sz="2740" b="0" i="0" u="none" strike="noStrike" cap="none">
                <a:solidFill>
                  <a:srgbClr val="000000"/>
                </a:solidFill>
                <a:latin typeface="Trebuchet MS"/>
                <a:ea typeface="Trebuchet MS"/>
                <a:cs typeface="Trebuchet MS"/>
                <a:sym typeface="Trebuchet MS"/>
              </a:rPr>
              <a:t>Islam and Christianity are the the two largest religions in Africa</a:t>
            </a:r>
            <a:r>
              <a:rPr lang="en-US" sz="2740"/>
              <a:t>. </a:t>
            </a:r>
            <a:r>
              <a:rPr lang="en-US" sz="2740" b="0" i="0" u="none" strike="noStrike" cap="none">
                <a:solidFill>
                  <a:srgbClr val="000000"/>
                </a:solidFill>
                <a:latin typeface="Trebuchet MS"/>
                <a:ea typeface="Trebuchet MS"/>
                <a:cs typeface="Trebuchet MS"/>
                <a:sym typeface="Trebuchet MS"/>
              </a:rPr>
              <a:t>Islam </a:t>
            </a:r>
            <a:r>
              <a:rPr lang="en-US" sz="2740"/>
              <a:t>was </a:t>
            </a:r>
            <a:r>
              <a:rPr lang="en-US" sz="2740" b="0" i="0" u="none" strike="noStrike" cap="none">
                <a:solidFill>
                  <a:srgbClr val="000000"/>
                </a:solidFill>
                <a:latin typeface="Trebuchet MS"/>
                <a:ea typeface="Trebuchet MS"/>
                <a:cs typeface="Trebuchet MS"/>
                <a:sym typeface="Trebuchet MS"/>
              </a:rPr>
              <a:t>brought </a:t>
            </a:r>
            <a:r>
              <a:rPr lang="en-US" sz="2740">
                <a:solidFill>
                  <a:schemeClr val="dk1"/>
                </a:solidFill>
              </a:rPr>
              <a:t>by Arabs</a:t>
            </a:r>
            <a:r>
              <a:rPr lang="en-US" sz="2740" b="0" i="0" u="none" strike="noStrike" cap="none">
                <a:solidFill>
                  <a:srgbClr val="000000"/>
                </a:solidFill>
                <a:latin typeface="Trebuchet MS"/>
                <a:ea typeface="Trebuchet MS"/>
                <a:cs typeface="Trebuchet MS"/>
                <a:sym typeface="Trebuchet MS"/>
              </a:rPr>
              <a:t> hundreds of years ago</a:t>
            </a:r>
            <a:r>
              <a:rPr lang="en-US" sz="2740"/>
              <a:t>.</a:t>
            </a:r>
            <a:r>
              <a:rPr lang="en-US" sz="2740" b="0" i="0" u="none" strike="noStrike" cap="none">
                <a:solidFill>
                  <a:srgbClr val="000000"/>
                </a:solidFill>
                <a:latin typeface="Trebuchet MS"/>
                <a:ea typeface="Trebuchet MS"/>
                <a:cs typeface="Trebuchet MS"/>
                <a:sym typeface="Trebuchet MS"/>
              </a:rPr>
              <a:t> Europeans br</a:t>
            </a:r>
            <a:r>
              <a:rPr lang="en-US" sz="2740"/>
              <a:t>ought </a:t>
            </a:r>
            <a:r>
              <a:rPr lang="en-US" sz="2740" b="0" i="0" u="none" strike="noStrike" cap="none">
                <a:solidFill>
                  <a:srgbClr val="000000"/>
                </a:solidFill>
                <a:latin typeface="Trebuchet MS"/>
                <a:ea typeface="Trebuchet MS"/>
                <a:cs typeface="Trebuchet MS"/>
                <a:sym typeface="Trebuchet MS"/>
              </a:rPr>
              <a:t>Christianity</a:t>
            </a:r>
            <a:r>
              <a:rPr lang="en-US" sz="2740"/>
              <a:t> </a:t>
            </a:r>
            <a:r>
              <a:rPr lang="en-US" sz="2740">
                <a:solidFill>
                  <a:schemeClr val="dk1"/>
                </a:solidFill>
              </a:rPr>
              <a:t>with them </a:t>
            </a:r>
            <a:r>
              <a:rPr lang="en-US" sz="2740"/>
              <a:t>in</a:t>
            </a:r>
            <a:r>
              <a:rPr lang="en-US" sz="2740" b="0" i="0" u="none" strike="noStrike" cap="none">
                <a:solidFill>
                  <a:srgbClr val="000000"/>
                </a:solidFill>
                <a:latin typeface="Trebuchet MS"/>
                <a:ea typeface="Trebuchet MS"/>
                <a:cs typeface="Trebuchet MS"/>
                <a:sym typeface="Trebuchet MS"/>
              </a:rPr>
              <a:t> the 1800s.</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An </a:t>
            </a:r>
            <a:r>
              <a:rPr lang="en-US" sz="2740" b="1" i="0" u="none" strike="noStrike" cap="none">
                <a:solidFill>
                  <a:srgbClr val="000000"/>
                </a:solidFill>
                <a:latin typeface="Trebuchet MS"/>
                <a:ea typeface="Trebuchet MS"/>
                <a:cs typeface="Trebuchet MS"/>
                <a:sym typeface="Trebuchet MS"/>
              </a:rPr>
              <a:t>ethnic group</a:t>
            </a:r>
            <a:r>
              <a:rPr lang="en-US" sz="2740" b="0" i="0" u="none" strike="noStrike" cap="none">
                <a:solidFill>
                  <a:srgbClr val="000000"/>
                </a:solidFill>
                <a:latin typeface="Trebuchet MS"/>
                <a:ea typeface="Trebuchet MS"/>
                <a:cs typeface="Trebuchet MS"/>
                <a:sym typeface="Trebuchet MS"/>
              </a:rPr>
              <a:t> is a group of people who share cultural ideas and beliefs that have been a part of their community for generations, including history, language, religious beliefs, and more.</a:t>
            </a:r>
          </a:p>
          <a:p>
            <a:pPr marL="1054204" marR="0" lvl="2" indent="-597003" algn="l" rtl="0">
              <a:lnSpc>
                <a:spcPct val="80000"/>
              </a:lnSpc>
              <a:spcBef>
                <a:spcPts val="500"/>
              </a:spcBef>
              <a:spcAft>
                <a:spcPts val="0"/>
              </a:spcAft>
              <a:buClr>
                <a:srgbClr val="000000"/>
              </a:buClr>
              <a:buSzPct val="101481"/>
              <a:buFont typeface="Arial"/>
              <a:buChar char="•"/>
            </a:pPr>
            <a:r>
              <a:rPr lang="en-US" sz="2740" b="0" i="0" u="none" strike="noStrike" cap="none">
                <a:solidFill>
                  <a:srgbClr val="000000"/>
                </a:solidFill>
                <a:latin typeface="Trebuchet MS"/>
                <a:ea typeface="Trebuchet MS"/>
                <a:cs typeface="Trebuchet MS"/>
                <a:sym typeface="Trebuchet MS"/>
              </a:rPr>
              <a:t>Africa has thousands of ethnic groups.</a:t>
            </a:r>
          </a:p>
        </p:txBody>
      </p:sp>
      <p:sp>
        <p:nvSpPr>
          <p:cNvPr id="192" name="Shape 19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500"/>
                                        <p:tgtEl>
                                          <p:spTgt spid="191">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anim calcmode="lin" valueType="num">
                                      <p:cBhvr additive="base">
                                        <p:cTn id="11" dur="500"/>
                                        <p:tgtEl>
                                          <p:spTgt spid="191">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anim calcmode="lin" valueType="num">
                                      <p:cBhvr additive="base">
                                        <p:cTn id="15" dur="500"/>
                                        <p:tgtEl>
                                          <p:spTgt spid="191">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anim calcmode="lin" valueType="num">
                                      <p:cBhvr additive="base">
                                        <p:cTn id="19" dur="500"/>
                                        <p:tgtEl>
                                          <p:spTgt spid="191">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anim calcmode="lin" valueType="num">
                                      <p:cBhvr additive="base">
                                        <p:cTn id="23" dur="500"/>
                                        <p:tgtEl>
                                          <p:spTgt spid="191">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0" y="0"/>
            <a:ext cx="9144000" cy="105156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Arabs</a:t>
            </a:r>
          </a:p>
        </p:txBody>
      </p:sp>
      <p:sp>
        <p:nvSpPr>
          <p:cNvPr id="198" name="Shape 198"/>
          <p:cNvSpPr txBox="1">
            <a:spLocks noGrp="1"/>
          </p:cNvSpPr>
          <p:nvPr>
            <p:ph type="body" idx="1"/>
          </p:nvPr>
        </p:nvSpPr>
        <p:spPr>
          <a:xfrm>
            <a:off x="453349" y="941641"/>
            <a:ext cx="8229600" cy="5504878"/>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Arabs arrived in North Africa in the 5</a:t>
            </a:r>
            <a:r>
              <a:rPr lang="en-US" sz="2740" b="0" i="0" u="none" strike="noStrike" cap="none" baseline="30000">
                <a:solidFill>
                  <a:srgbClr val="000000"/>
                </a:solidFill>
                <a:latin typeface="Trebuchet MS"/>
                <a:ea typeface="Trebuchet MS"/>
                <a:cs typeface="Trebuchet MS"/>
                <a:sym typeface="Trebuchet MS"/>
              </a:rPr>
              <a:t>th</a:t>
            </a:r>
            <a:r>
              <a:rPr lang="en-US" sz="2740" b="0" i="0" u="none" strike="noStrike" cap="none">
                <a:solidFill>
                  <a:srgbClr val="000000"/>
                </a:solidFill>
                <a:latin typeface="Trebuchet MS"/>
                <a:ea typeface="Trebuchet MS"/>
                <a:cs typeface="Trebuchet MS"/>
                <a:sym typeface="Trebuchet MS"/>
              </a:rPr>
              <a:t> century when the first Muslim armies reached Egypt.</a:t>
            </a:r>
          </a:p>
          <a:p>
            <a:pPr marL="1054204" marR="0" lvl="2" indent="-597003" algn="l" rtl="0">
              <a:lnSpc>
                <a:spcPct val="80000"/>
              </a:lnSpc>
              <a:spcBef>
                <a:spcPts val="500"/>
              </a:spcBef>
              <a:spcAft>
                <a:spcPts val="0"/>
              </a:spcAft>
              <a:buClr>
                <a:srgbClr val="000000"/>
              </a:buClr>
              <a:buSzPct val="101481"/>
              <a:buFont typeface="Arial"/>
              <a:buChar char="•"/>
            </a:pPr>
            <a:r>
              <a:rPr lang="en-US" sz="2740" b="0" i="0" u="none" strike="noStrike" cap="none">
                <a:solidFill>
                  <a:srgbClr val="000000"/>
                </a:solidFill>
                <a:latin typeface="Trebuchet MS"/>
                <a:ea typeface="Trebuchet MS"/>
                <a:cs typeface="Trebuchet MS"/>
                <a:sym typeface="Trebuchet MS"/>
              </a:rPr>
              <a:t>Arab armies, traders, and scholars spread across North Africa all the way to Morocco.</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Wherever the Arabs went, they brought Islam and the Arabic language with them.</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Arab traders eventually led caravans across the Sahara as part of the salt and gold trade.</a:t>
            </a:r>
          </a:p>
          <a:p>
            <a:pPr marL="1054204" marR="0" lvl="2" indent="-597003" algn="l" rtl="0">
              <a:lnSpc>
                <a:spcPct val="80000"/>
              </a:lnSpc>
              <a:spcBef>
                <a:spcPts val="500"/>
              </a:spcBef>
              <a:spcAft>
                <a:spcPts val="0"/>
              </a:spcAft>
              <a:buClr>
                <a:srgbClr val="000000"/>
              </a:buClr>
              <a:buSzPct val="101481"/>
              <a:buFont typeface="Arial"/>
              <a:buChar char="•"/>
            </a:pPr>
            <a:r>
              <a:rPr lang="en-US" sz="2740" b="0" i="0" u="none" strike="noStrike" cap="none">
                <a:solidFill>
                  <a:srgbClr val="000000"/>
                </a:solidFill>
                <a:latin typeface="Trebuchet MS"/>
                <a:ea typeface="Trebuchet MS"/>
                <a:cs typeface="Trebuchet MS"/>
                <a:sym typeface="Trebuchet MS"/>
              </a:rPr>
              <a:t>Arabs also traveled south by sea and along the coast of East Africa.</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These Arab traders married local women and began blending cultures and religions.</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Arabs can be found today all </a:t>
            </a:r>
            <a:r>
              <a:rPr lang="en-US" sz="2740"/>
              <a:t>over</a:t>
            </a:r>
            <a:r>
              <a:rPr lang="en-US" sz="2740" b="0" i="0" u="none" strike="noStrike" cap="none">
                <a:solidFill>
                  <a:srgbClr val="000000"/>
                </a:solidFill>
                <a:latin typeface="Trebuchet MS"/>
                <a:ea typeface="Trebuchet MS"/>
                <a:cs typeface="Trebuchet MS"/>
                <a:sym typeface="Trebuchet MS"/>
              </a:rPr>
              <a:t> Africa, with a majority along the Mediterranean coast as well as the East African coast.</a:t>
            </a:r>
          </a:p>
        </p:txBody>
      </p:sp>
      <p:sp>
        <p:nvSpPr>
          <p:cNvPr id="199" name="Shape 19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500"/>
                                        <p:tgtEl>
                                          <p:spTgt spid="198">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anim calcmode="lin" valueType="num">
                                      <p:cBhvr additive="base">
                                        <p:cTn id="11" dur="500"/>
                                        <p:tgtEl>
                                          <p:spTgt spid="198">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anim calcmode="lin" valueType="num">
                                      <p:cBhvr additive="base">
                                        <p:cTn id="15" dur="500"/>
                                        <p:tgtEl>
                                          <p:spTgt spid="198">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anim calcmode="lin" valueType="num">
                                      <p:cBhvr additive="base">
                                        <p:cTn id="19" dur="500"/>
                                        <p:tgtEl>
                                          <p:spTgt spid="198">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anim calcmode="lin" valueType="num">
                                      <p:cBhvr additive="base">
                                        <p:cTn id="23" dur="500"/>
                                        <p:tgtEl>
                                          <p:spTgt spid="198">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98">
                                            <p:txEl>
                                              <p:pRg st="5" end="5"/>
                                            </p:txEl>
                                          </p:spTgt>
                                        </p:tgtEl>
                                        <p:attrNameLst>
                                          <p:attrName>style.visibility</p:attrName>
                                        </p:attrNameLst>
                                      </p:cBhvr>
                                      <p:to>
                                        <p:strVal val="visible"/>
                                      </p:to>
                                    </p:set>
                                    <p:anim calcmode="lin" valueType="num">
                                      <p:cBhvr additive="base">
                                        <p:cTn id="27" dur="500"/>
                                        <p:tgtEl>
                                          <p:spTgt spid="198">
                                            <p:txEl>
                                              <p:pRg st="5" end="5"/>
                                            </p:txEl>
                                          </p:spTgt>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98">
                                            <p:txEl>
                                              <p:pRg st="6" end="6"/>
                                            </p:txEl>
                                          </p:spTgt>
                                        </p:tgtEl>
                                        <p:attrNameLst>
                                          <p:attrName>style.visibility</p:attrName>
                                        </p:attrNameLst>
                                      </p:cBhvr>
                                      <p:to>
                                        <p:strVal val="visible"/>
                                      </p:to>
                                    </p:set>
                                    <p:anim calcmode="lin" valueType="num">
                                      <p:cBhvr additive="base">
                                        <p:cTn id="31" dur="500"/>
                                        <p:tgtEl>
                                          <p:spTgt spid="19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0" y="0"/>
            <a:ext cx="9144000" cy="105156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Bantu</a:t>
            </a:r>
          </a:p>
        </p:txBody>
      </p:sp>
      <p:sp>
        <p:nvSpPr>
          <p:cNvPr id="205" name="Shape 205"/>
          <p:cNvSpPr txBox="1">
            <a:spLocks noGrp="1"/>
          </p:cNvSpPr>
          <p:nvPr>
            <p:ph type="body" idx="1"/>
          </p:nvPr>
        </p:nvSpPr>
        <p:spPr>
          <a:xfrm>
            <a:off x="453349" y="1051559"/>
            <a:ext cx="8229600" cy="5394959"/>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Beginning over 2,000 years ago, the Bantu migrated in waves from the Sahel into central and southern parts of Africa.</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The Bantu began as farmers and herdsmen, eventually learning to make tools out of iron.</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They migrated south and east across Africa, following rivers and streams and meeting many different peoples.</a:t>
            </a:r>
          </a:p>
          <a:p>
            <a:pPr marL="1054204" marR="0" lvl="2" indent="-597003" algn="l" rtl="0">
              <a:lnSpc>
                <a:spcPct val="80000"/>
              </a:lnSpc>
              <a:spcBef>
                <a:spcPts val="500"/>
              </a:spcBef>
              <a:spcAft>
                <a:spcPts val="0"/>
              </a:spcAft>
              <a:buClr>
                <a:srgbClr val="000000"/>
              </a:buClr>
              <a:buSzPct val="98461"/>
              <a:buFont typeface="Arial"/>
              <a:buChar char="•"/>
            </a:pPr>
            <a:r>
              <a:rPr lang="en-US" sz="2560" b="0" i="0" u="none" strike="noStrike" cap="none">
                <a:solidFill>
                  <a:srgbClr val="000000"/>
                </a:solidFill>
                <a:latin typeface="Trebuchet MS"/>
                <a:ea typeface="Trebuchet MS"/>
                <a:cs typeface="Trebuchet MS"/>
                <a:sym typeface="Trebuchet MS"/>
              </a:rPr>
              <a:t>These interactions taught the Bantu new skills </a:t>
            </a:r>
            <a:r>
              <a:rPr lang="en-US" sz="2560"/>
              <a:t>which</a:t>
            </a:r>
            <a:r>
              <a:rPr lang="en-US" sz="2560" b="0" i="0" u="none" strike="noStrike" cap="none">
                <a:solidFill>
                  <a:srgbClr val="000000"/>
                </a:solidFill>
                <a:latin typeface="Trebuchet MS"/>
                <a:ea typeface="Trebuchet MS"/>
                <a:cs typeface="Trebuchet MS"/>
                <a:sym typeface="Trebuchet MS"/>
              </a:rPr>
              <a:t> led to intermarriage between the groups. </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Bantu people are both Islamic and Christian, and some are animists, believing there are nature spirits.</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Over 60 million people speak a Bantu-based language and share some Bantu culture today.</a:t>
            </a:r>
          </a:p>
        </p:txBody>
      </p:sp>
      <p:sp>
        <p:nvSpPr>
          <p:cNvPr id="206" name="Shape 20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5">
                                            <p:txEl>
                                              <p:pRg st="1" end="1"/>
                                            </p:txEl>
                                          </p:spTgt>
                                        </p:tgtEl>
                                        <p:attrNameLst>
                                          <p:attrName>style.visibility</p:attrName>
                                        </p:attrNameLst>
                                      </p:cBhvr>
                                      <p:to>
                                        <p:strVal val="visible"/>
                                      </p:to>
                                    </p:set>
                                    <p:anim calcmode="lin" valueType="num">
                                      <p:cBhvr additive="base">
                                        <p:cTn id="11" dur="500"/>
                                        <p:tgtEl>
                                          <p:spTgt spid="205">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05">
                                            <p:txEl>
                                              <p:pRg st="2" end="2"/>
                                            </p:txEl>
                                          </p:spTgt>
                                        </p:tgtEl>
                                        <p:attrNameLst>
                                          <p:attrName>style.visibility</p:attrName>
                                        </p:attrNameLst>
                                      </p:cBhvr>
                                      <p:to>
                                        <p:strVal val="visible"/>
                                      </p:to>
                                    </p:set>
                                    <p:anim calcmode="lin" valueType="num">
                                      <p:cBhvr additive="base">
                                        <p:cTn id="15" dur="500"/>
                                        <p:tgtEl>
                                          <p:spTgt spid="205">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05">
                                            <p:txEl>
                                              <p:pRg st="3" end="3"/>
                                            </p:txEl>
                                          </p:spTgt>
                                        </p:tgtEl>
                                        <p:attrNameLst>
                                          <p:attrName>style.visibility</p:attrName>
                                        </p:attrNameLst>
                                      </p:cBhvr>
                                      <p:to>
                                        <p:strVal val="visible"/>
                                      </p:to>
                                    </p:set>
                                    <p:anim calcmode="lin" valueType="num">
                                      <p:cBhvr additive="base">
                                        <p:cTn id="19" dur="500"/>
                                        <p:tgtEl>
                                          <p:spTgt spid="205">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05">
                                            <p:txEl>
                                              <p:pRg st="4" end="4"/>
                                            </p:txEl>
                                          </p:spTgt>
                                        </p:tgtEl>
                                        <p:attrNameLst>
                                          <p:attrName>style.visibility</p:attrName>
                                        </p:attrNameLst>
                                      </p:cBhvr>
                                      <p:to>
                                        <p:strVal val="visible"/>
                                      </p:to>
                                    </p:set>
                                    <p:anim calcmode="lin" valueType="num">
                                      <p:cBhvr additive="base">
                                        <p:cTn id="23" dur="500"/>
                                        <p:tgtEl>
                                          <p:spTgt spid="205">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05">
                                            <p:txEl>
                                              <p:pRg st="5" end="5"/>
                                            </p:txEl>
                                          </p:spTgt>
                                        </p:tgtEl>
                                        <p:attrNameLst>
                                          <p:attrName>style.visibility</p:attrName>
                                        </p:attrNameLst>
                                      </p:cBhvr>
                                      <p:to>
                                        <p:strVal val="visible"/>
                                      </p:to>
                                    </p:set>
                                    <p:anim calcmode="lin" valueType="num">
                                      <p:cBhvr additive="base">
                                        <p:cTn id="27" dur="500"/>
                                        <p:tgtEl>
                                          <p:spTgt spid="205">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0" y="0"/>
            <a:ext cx="9144000" cy="105156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Swahili</a:t>
            </a:r>
          </a:p>
        </p:txBody>
      </p:sp>
      <p:sp>
        <p:nvSpPr>
          <p:cNvPr id="212" name="Shape 212"/>
          <p:cNvSpPr txBox="1">
            <a:spLocks noGrp="1"/>
          </p:cNvSpPr>
          <p:nvPr>
            <p:ph type="body" idx="1"/>
          </p:nvPr>
        </p:nvSpPr>
        <p:spPr>
          <a:xfrm>
            <a:off x="453349" y="1051559"/>
            <a:ext cx="8229600" cy="5394959"/>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The Swahili ethnic group is found along the East African coast, beginning as a result of contact between Arab and Persian traders and marriage with Bantu cultures.</a:t>
            </a:r>
          </a:p>
          <a:p>
            <a:pPr marL="1054204" marR="0" lvl="2" indent="-597003" algn="l" rtl="0">
              <a:lnSpc>
                <a:spcPct val="80000"/>
              </a:lnSpc>
              <a:spcBef>
                <a:spcPts val="500"/>
              </a:spcBef>
              <a:spcAft>
                <a:spcPts val="0"/>
              </a:spcAft>
              <a:buClr>
                <a:srgbClr val="000000"/>
              </a:buClr>
              <a:buSzPct val="98461"/>
              <a:buFont typeface="Arial"/>
              <a:buChar char="•"/>
            </a:pPr>
            <a:r>
              <a:rPr lang="en-US" sz="2560" b="0" i="0" u="none" strike="noStrike" cap="none">
                <a:solidFill>
                  <a:srgbClr val="000000"/>
                </a:solidFill>
                <a:latin typeface="Trebuchet MS"/>
                <a:ea typeface="Trebuchet MS"/>
                <a:cs typeface="Trebuchet MS"/>
                <a:sym typeface="Trebuchet MS"/>
              </a:rPr>
              <a:t>While Swahili is considered a Bantu language, it still includes many Arabic words or phrases, with the name ‘Swahili” being an Arabic word for “one who lives on the coast”.</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Most Swahili live in cities, but many still fish and trade like their ancestors.</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Most Swahili are Muslims, though it is not uncommon to also see them follow traditional beliefs as well.</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Swahili see a close link between their religious beliefs and their practice of medicine and healing.</a:t>
            </a:r>
          </a:p>
        </p:txBody>
      </p:sp>
      <p:sp>
        <p:nvSpPr>
          <p:cNvPr id="213" name="Shape 21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26</a:t>
            </a:fld>
            <a:endParaRPr lang="en-US" sz="1400" b="1" i="0" u="none" strike="noStrike" cap="none">
              <a:solidFill>
                <a:srgbClr val="FFFFFF"/>
              </a:solidFill>
              <a:latin typeface="Calibri"/>
              <a:ea typeface="Calibri"/>
              <a:cs typeface="Calibri"/>
              <a:sym typeface="Calibri"/>
            </a:endParaRPr>
          </a:p>
        </p:txBody>
      </p:sp>
      <p:sp>
        <p:nvSpPr>
          <p:cNvPr id="214" name="Shape 214"/>
          <p:cNvSpPr/>
          <p:nvPr/>
        </p:nvSpPr>
        <p:spPr>
          <a:xfrm>
            <a:off x="6621706" y="6105653"/>
            <a:ext cx="2428387" cy="36932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 calcmode="lin" valueType="num">
                                      <p:cBhvr additive="base">
                                        <p:cTn id="7" dur="500"/>
                                        <p:tgtEl>
                                          <p:spTgt spid="212">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2">
                                            <p:txEl>
                                              <p:pRg st="1" end="1"/>
                                            </p:txEl>
                                          </p:spTgt>
                                        </p:tgtEl>
                                        <p:attrNameLst>
                                          <p:attrName>style.visibility</p:attrName>
                                        </p:attrNameLst>
                                      </p:cBhvr>
                                      <p:to>
                                        <p:strVal val="visible"/>
                                      </p:to>
                                    </p:set>
                                    <p:anim calcmode="lin" valueType="num">
                                      <p:cBhvr additive="base">
                                        <p:cTn id="11" dur="500"/>
                                        <p:tgtEl>
                                          <p:spTgt spid="212">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12">
                                            <p:txEl>
                                              <p:pRg st="2" end="2"/>
                                            </p:txEl>
                                          </p:spTgt>
                                        </p:tgtEl>
                                        <p:attrNameLst>
                                          <p:attrName>style.visibility</p:attrName>
                                        </p:attrNameLst>
                                      </p:cBhvr>
                                      <p:to>
                                        <p:strVal val="visible"/>
                                      </p:to>
                                    </p:set>
                                    <p:anim calcmode="lin" valueType="num">
                                      <p:cBhvr additive="base">
                                        <p:cTn id="15" dur="500"/>
                                        <p:tgtEl>
                                          <p:spTgt spid="212">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12">
                                            <p:txEl>
                                              <p:pRg st="3" end="3"/>
                                            </p:txEl>
                                          </p:spTgt>
                                        </p:tgtEl>
                                        <p:attrNameLst>
                                          <p:attrName>style.visibility</p:attrName>
                                        </p:attrNameLst>
                                      </p:cBhvr>
                                      <p:to>
                                        <p:strVal val="visible"/>
                                      </p:to>
                                    </p:set>
                                    <p:anim calcmode="lin" valueType="num">
                                      <p:cBhvr additive="base">
                                        <p:cTn id="19" dur="500"/>
                                        <p:tgtEl>
                                          <p:spTgt spid="212">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12">
                                            <p:txEl>
                                              <p:pRg st="4" end="4"/>
                                            </p:txEl>
                                          </p:spTgt>
                                        </p:tgtEl>
                                        <p:attrNameLst>
                                          <p:attrName>style.visibility</p:attrName>
                                        </p:attrNameLst>
                                      </p:cBhvr>
                                      <p:to>
                                        <p:strVal val="visible"/>
                                      </p:to>
                                    </p:set>
                                    <p:anim calcmode="lin" valueType="num">
                                      <p:cBhvr additive="base">
                                        <p:cTn id="23" dur="500"/>
                                        <p:tgtEl>
                                          <p:spTgt spid="212">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3: An Overview of African History</a:t>
            </a:r>
          </a:p>
        </p:txBody>
      </p:sp>
      <p:sp>
        <p:nvSpPr>
          <p:cNvPr id="220" name="Shape 220"/>
          <p:cNvSpPr txBox="1">
            <a:spLocks noGrp="1"/>
          </p:cNvSpPr>
          <p:nvPr>
            <p:ph type="body" idx="1"/>
          </p:nvPr>
        </p:nvSpPr>
        <p:spPr>
          <a:xfrm>
            <a:off x="457200" y="1981200"/>
            <a:ext cx="8229600" cy="41449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80808"/>
              </a:buClr>
              <a:buSzPct val="100000"/>
              <a:buFont typeface="Arial"/>
              <a:buChar char="•"/>
            </a:pPr>
            <a:r>
              <a:rPr lang="en-US" sz="2800" b="0" i="0" u="none" strike="noStrike" cap="none">
                <a:solidFill>
                  <a:srgbClr val="080808"/>
                </a:solidFill>
                <a:latin typeface="Trebuchet MS"/>
                <a:ea typeface="Trebuchet MS"/>
                <a:cs typeface="Trebuchet MS"/>
                <a:sym typeface="Trebuchet MS"/>
              </a:rPr>
              <a:t>What was the Scramble for Africa?</a:t>
            </a:r>
          </a:p>
        </p:txBody>
      </p:sp>
      <p:sp>
        <p:nvSpPr>
          <p:cNvPr id="221" name="Shape 22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27</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 calcmode="lin" valueType="num">
                                      <p:cBhvr additive="base">
                                        <p:cTn id="7" dur="500"/>
                                        <p:tgtEl>
                                          <p:spTgt spid="22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20">
                                            <p:txEl>
                                              <p:pRg st="1" end="1"/>
                                            </p:txEl>
                                          </p:spTgt>
                                        </p:tgtEl>
                                        <p:attrNameLst>
                                          <p:attrName>style.visibility</p:attrName>
                                        </p:attrNameLst>
                                      </p:cBhvr>
                                      <p:to>
                                        <p:strVal val="visible"/>
                                      </p:to>
                                    </p:set>
                                    <p:anim calcmode="lin" valueType="num">
                                      <p:cBhvr additive="base">
                                        <p:cTn id="10" dur="500"/>
                                        <p:tgtEl>
                                          <p:spTgt spid="220">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3: An Overview of African History</a:t>
            </a:r>
          </a:p>
        </p:txBody>
      </p:sp>
      <p:sp>
        <p:nvSpPr>
          <p:cNvPr id="227" name="Shape 227"/>
          <p:cNvSpPr txBox="1">
            <a:spLocks noGrp="1"/>
          </p:cNvSpPr>
          <p:nvPr>
            <p:ph type="body" idx="1"/>
          </p:nvPr>
        </p:nvSpPr>
        <p:spPr>
          <a:xfrm>
            <a:off x="457200" y="1946785"/>
            <a:ext cx="8229600" cy="4415745"/>
          </a:xfrm>
          <a:prstGeom prst="rect">
            <a:avLst/>
          </a:prstGeom>
          <a:noFill/>
          <a:ln>
            <a:noFill/>
          </a:ln>
        </p:spPr>
        <p:txBody>
          <a:bodyPr lIns="45700" tIns="45700" rIns="45700" bIns="45700" anchor="t" anchorCtr="0">
            <a:noAutofit/>
          </a:bodyPr>
          <a:lstStyle/>
          <a:p>
            <a:pPr marL="742950" marR="0" lvl="1" indent="-285750" algn="l" rtl="0">
              <a:lnSpc>
                <a:spcPct val="90000"/>
              </a:lnSpc>
              <a:spcBef>
                <a:spcPts val="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trans-Atlantic slave trade</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imperialism</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Scramble for Africa</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colonies</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indirect rule</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assimilation</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civil war</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dictatorship</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Pan-African movement</a:t>
            </a:r>
          </a:p>
        </p:txBody>
      </p:sp>
      <p:sp>
        <p:nvSpPr>
          <p:cNvPr id="228" name="Shape 22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28</a:t>
            </a:fld>
            <a:endParaRPr lang="en-US" sz="1400" b="1" i="0" u="none" strike="noStrike" cap="none">
              <a:solidFill>
                <a:srgbClr val="FFFFFF"/>
              </a:solidFill>
              <a:latin typeface="Calibri"/>
              <a:ea typeface="Calibri"/>
              <a:cs typeface="Calibri"/>
              <a:sym typeface="Calibri"/>
            </a:endParaRPr>
          </a:p>
        </p:txBody>
      </p:sp>
      <p:sp>
        <p:nvSpPr>
          <p:cNvPr id="229" name="Shape 229"/>
          <p:cNvSpPr txBox="1"/>
          <p:nvPr/>
        </p:nvSpPr>
        <p:spPr>
          <a:xfrm>
            <a:off x="457200" y="1453450"/>
            <a:ext cx="8229598" cy="523216"/>
          </a:xfrm>
          <a:prstGeom prst="rect">
            <a:avLst/>
          </a:prstGeom>
          <a:noFill/>
          <a:ln>
            <a:noFill/>
          </a:ln>
        </p:spPr>
        <p:txBody>
          <a:bodyPr lIns="45700" tIns="45700" rIns="45700" bIns="45700" anchor="t" anchorCtr="0">
            <a:noAutofit/>
          </a:bodyPr>
          <a:lstStyle/>
          <a:p>
            <a:pPr marL="457200" marR="0" lvl="0" indent="-457200" algn="l" rtl="0">
              <a:lnSpc>
                <a:spcPct val="10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What terms do I need to know?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 calcmode="lin" valueType="num">
                                      <p:cBhvr additive="base">
                                        <p:cTn id="7" dur="500"/>
                                        <p:tgtEl>
                                          <p:spTgt spid="227">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anim calcmode="lin" valueType="num">
                                      <p:cBhvr additive="base">
                                        <p:cTn id="11" dur="500"/>
                                        <p:tgtEl>
                                          <p:spTgt spid="227">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anim calcmode="lin" valueType="num">
                                      <p:cBhvr additive="base">
                                        <p:cTn id="15" dur="500"/>
                                        <p:tgtEl>
                                          <p:spTgt spid="227">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anim calcmode="lin" valueType="num">
                                      <p:cBhvr additive="base">
                                        <p:cTn id="19" dur="500"/>
                                        <p:tgtEl>
                                          <p:spTgt spid="227">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27">
                                            <p:txEl>
                                              <p:pRg st="4" end="4"/>
                                            </p:txEl>
                                          </p:spTgt>
                                        </p:tgtEl>
                                        <p:attrNameLst>
                                          <p:attrName>style.visibility</p:attrName>
                                        </p:attrNameLst>
                                      </p:cBhvr>
                                      <p:to>
                                        <p:strVal val="visible"/>
                                      </p:to>
                                    </p:set>
                                    <p:anim calcmode="lin" valueType="num">
                                      <p:cBhvr additive="base">
                                        <p:cTn id="23" dur="500"/>
                                        <p:tgtEl>
                                          <p:spTgt spid="227">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27">
                                            <p:txEl>
                                              <p:pRg st="5" end="5"/>
                                            </p:txEl>
                                          </p:spTgt>
                                        </p:tgtEl>
                                        <p:attrNameLst>
                                          <p:attrName>style.visibility</p:attrName>
                                        </p:attrNameLst>
                                      </p:cBhvr>
                                      <p:to>
                                        <p:strVal val="visible"/>
                                      </p:to>
                                    </p:set>
                                    <p:anim calcmode="lin" valueType="num">
                                      <p:cBhvr additive="base">
                                        <p:cTn id="27" dur="500"/>
                                        <p:tgtEl>
                                          <p:spTgt spid="227">
                                            <p:txEl>
                                              <p:pRg st="5" end="5"/>
                                            </p:txEl>
                                          </p:spTgt>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227">
                                            <p:txEl>
                                              <p:pRg st="6" end="6"/>
                                            </p:txEl>
                                          </p:spTgt>
                                        </p:tgtEl>
                                        <p:attrNameLst>
                                          <p:attrName>style.visibility</p:attrName>
                                        </p:attrNameLst>
                                      </p:cBhvr>
                                      <p:to>
                                        <p:strVal val="visible"/>
                                      </p:to>
                                    </p:set>
                                    <p:anim calcmode="lin" valueType="num">
                                      <p:cBhvr additive="base">
                                        <p:cTn id="31" dur="500"/>
                                        <p:tgtEl>
                                          <p:spTgt spid="227">
                                            <p:txEl>
                                              <p:pRg st="6" end="6"/>
                                            </p:txEl>
                                          </p:spTgt>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227">
                                            <p:txEl>
                                              <p:pRg st="7" end="7"/>
                                            </p:txEl>
                                          </p:spTgt>
                                        </p:tgtEl>
                                        <p:attrNameLst>
                                          <p:attrName>style.visibility</p:attrName>
                                        </p:attrNameLst>
                                      </p:cBhvr>
                                      <p:to>
                                        <p:strVal val="visible"/>
                                      </p:to>
                                    </p:set>
                                    <p:anim calcmode="lin" valueType="num">
                                      <p:cBhvr additive="base">
                                        <p:cTn id="35" dur="500"/>
                                        <p:tgtEl>
                                          <p:spTgt spid="227">
                                            <p:txEl>
                                              <p:pRg st="7" end="7"/>
                                            </p:txEl>
                                          </p:spTgt>
                                        </p:tgtEl>
                                        <p:attrNameLst>
                                          <p:attrName>ppt_x</p:attrName>
                                        </p:attrNameLst>
                                      </p:cBhvr>
                                      <p:tavLst>
                                        <p:tav tm="0">
                                          <p:val>
                                            <p:strVal val="#ppt_x-1"/>
                                          </p:val>
                                        </p:tav>
                                        <p:tav tm="100000">
                                          <p:val>
                                            <p:strVal val="#ppt_x"/>
                                          </p:val>
                                        </p:tav>
                                      </p:tavLst>
                                    </p:anim>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27">
                                            <p:txEl>
                                              <p:pRg st="8" end="8"/>
                                            </p:txEl>
                                          </p:spTgt>
                                        </p:tgtEl>
                                        <p:attrNameLst>
                                          <p:attrName>style.visibility</p:attrName>
                                        </p:attrNameLst>
                                      </p:cBhvr>
                                      <p:to>
                                        <p:strVal val="visible"/>
                                      </p:to>
                                    </p:set>
                                    <p:anim calcmode="lin" valueType="num">
                                      <p:cBhvr additive="base">
                                        <p:cTn id="39" dur="500"/>
                                        <p:tgtEl>
                                          <p:spTgt spid="227">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0" y="0"/>
            <a:ext cx="9143998"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The Trans-Atlantic Slave Trade</a:t>
            </a:r>
          </a:p>
        </p:txBody>
      </p:sp>
      <p:sp>
        <p:nvSpPr>
          <p:cNvPr id="235" name="Shape 235"/>
          <p:cNvSpPr txBox="1">
            <a:spLocks noGrp="1"/>
          </p:cNvSpPr>
          <p:nvPr>
            <p:ph type="body" idx="1"/>
          </p:nvPr>
        </p:nvSpPr>
        <p:spPr>
          <a:xfrm>
            <a:off x="457200" y="1143000"/>
            <a:ext cx="8229600" cy="5385116"/>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first Europeans to land on the African coast were explorers trying to find a route to India and Asia.</a:t>
            </a:r>
          </a:p>
          <a:p>
            <a:pPr marL="538703" marR="0" lvl="0" indent="-538703" algn="l" rtl="0">
              <a:lnSpc>
                <a:spcPct val="80000"/>
              </a:lnSpc>
              <a:spcBef>
                <a:spcPts val="4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a:t>
            </a:r>
            <a:r>
              <a:rPr lang="en-US" sz="2600" b="1" i="0" u="none" strike="noStrike" cap="none">
                <a:solidFill>
                  <a:srgbClr val="000000"/>
                </a:solidFill>
                <a:latin typeface="Trebuchet MS"/>
                <a:ea typeface="Trebuchet MS"/>
                <a:cs typeface="Trebuchet MS"/>
                <a:sym typeface="Trebuchet MS"/>
              </a:rPr>
              <a:t>trans-Atlantic slave trade </a:t>
            </a:r>
            <a:r>
              <a:rPr lang="en-US" sz="2600" b="0" i="0" u="none" strike="noStrike" cap="none">
                <a:solidFill>
                  <a:srgbClr val="000000"/>
                </a:solidFill>
                <a:latin typeface="Trebuchet MS"/>
                <a:ea typeface="Trebuchet MS"/>
                <a:cs typeface="Trebuchet MS"/>
                <a:sym typeface="Trebuchet MS"/>
              </a:rPr>
              <a:t>started when Europeans became interested in using Africa as a source of enslaved laborers to be sent to their colonies in the Americas.</a:t>
            </a:r>
          </a:p>
          <a:p>
            <a:pPr marL="998952" marR="0" lvl="2" indent="-541752" algn="l" rtl="0">
              <a:lnSpc>
                <a:spcPct val="80000"/>
              </a:lnSpc>
              <a:spcBef>
                <a:spcPts val="400"/>
              </a:spcBef>
              <a:spcAft>
                <a:spcPts val="0"/>
              </a:spcAft>
              <a:buClr>
                <a:srgbClr val="000000"/>
              </a:buClr>
              <a:buSzPct val="100000"/>
              <a:buFont typeface="Arial"/>
              <a:buChar char="•"/>
            </a:pPr>
            <a:r>
              <a:rPr lang="en-US" sz="2600"/>
              <a:t>This</a:t>
            </a:r>
            <a:r>
              <a:rPr lang="en-US" sz="2600" b="0" i="0" u="none" strike="noStrike" cap="none">
                <a:solidFill>
                  <a:srgbClr val="000000"/>
                </a:solidFill>
                <a:latin typeface="Trebuchet MS"/>
                <a:ea typeface="Trebuchet MS"/>
                <a:cs typeface="Trebuchet MS"/>
                <a:sym typeface="Trebuchet MS"/>
              </a:rPr>
              <a:t> lasted from the 1500s until the middle of the 1800s, and between 12 and 15 million Africans were enslaved.</a:t>
            </a:r>
          </a:p>
          <a:p>
            <a:pPr marL="538703" marR="0" lvl="0" indent="-538703" algn="l" rtl="0">
              <a:lnSpc>
                <a:spcPct val="80000"/>
              </a:lnSpc>
              <a:spcBef>
                <a:spcPts val="4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Europeans stayed close to the coast in the beginning, but competition for power and resources drove them deeper into Africa, creating more European colonies.</a:t>
            </a:r>
          </a:p>
          <a:p>
            <a:pPr marL="998952" marR="0" lvl="2" indent="-541752" algn="l" rtl="0">
              <a:lnSpc>
                <a:spcPct val="80000"/>
              </a:lnSpc>
              <a:spcBef>
                <a:spcPts val="4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The advanced technology of the Europeans allowed them to easily defeat the natives.</a:t>
            </a:r>
          </a:p>
        </p:txBody>
      </p:sp>
      <p:sp>
        <p:nvSpPr>
          <p:cNvPr id="236" name="Shape 23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29</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base">
                                        <p:cTn id="7" dur="500"/>
                                        <p:tgtEl>
                                          <p:spTgt spid="235">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35">
                                            <p:txEl>
                                              <p:pRg st="1" end="1"/>
                                            </p:txEl>
                                          </p:spTgt>
                                        </p:tgtEl>
                                        <p:attrNameLst>
                                          <p:attrName>style.visibility</p:attrName>
                                        </p:attrNameLst>
                                      </p:cBhvr>
                                      <p:to>
                                        <p:strVal val="visible"/>
                                      </p:to>
                                    </p:set>
                                    <p:anim calcmode="lin" valueType="num">
                                      <p:cBhvr additive="base">
                                        <p:cTn id="10" dur="500"/>
                                        <p:tgtEl>
                                          <p:spTgt spid="235">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35">
                                            <p:txEl>
                                              <p:pRg st="2" end="2"/>
                                            </p:txEl>
                                          </p:spTgt>
                                        </p:tgtEl>
                                        <p:attrNameLst>
                                          <p:attrName>style.visibility</p:attrName>
                                        </p:attrNameLst>
                                      </p:cBhvr>
                                      <p:to>
                                        <p:strVal val="visible"/>
                                      </p:to>
                                    </p:set>
                                    <p:anim calcmode="lin" valueType="num">
                                      <p:cBhvr additive="base">
                                        <p:cTn id="13" dur="500"/>
                                        <p:tgtEl>
                                          <p:spTgt spid="235">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35">
                                            <p:txEl>
                                              <p:pRg st="3" end="3"/>
                                            </p:txEl>
                                          </p:spTgt>
                                        </p:tgtEl>
                                        <p:attrNameLst>
                                          <p:attrName>style.visibility</p:attrName>
                                        </p:attrNameLst>
                                      </p:cBhvr>
                                      <p:to>
                                        <p:strVal val="visible"/>
                                      </p:to>
                                    </p:set>
                                    <p:anim calcmode="lin" valueType="num">
                                      <p:cBhvr additive="base">
                                        <p:cTn id="16" dur="500"/>
                                        <p:tgtEl>
                                          <p:spTgt spid="235">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35">
                                            <p:txEl>
                                              <p:pRg st="4" end="4"/>
                                            </p:txEl>
                                          </p:spTgt>
                                        </p:tgtEl>
                                        <p:attrNameLst>
                                          <p:attrName>style.visibility</p:attrName>
                                        </p:attrNameLst>
                                      </p:cBhvr>
                                      <p:to>
                                        <p:strVal val="visible"/>
                                      </p:to>
                                    </p:set>
                                    <p:anim calcmode="lin" valueType="num">
                                      <p:cBhvr additive="base">
                                        <p:cTn id="19" dur="500"/>
                                        <p:tgtEl>
                                          <p:spTgt spid="235">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000" b="1" i="0" u="none" strike="noStrike" cap="none">
                <a:solidFill>
                  <a:srgbClr val="000000"/>
                </a:solidFill>
                <a:latin typeface="Trebuchet MS"/>
                <a:ea typeface="Trebuchet MS"/>
                <a:cs typeface="Trebuchet MS"/>
                <a:sym typeface="Trebuchet MS"/>
              </a:rPr>
              <a:t>Section 1: The Geography of Africa</a:t>
            </a:r>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45700" tIns="45700" rIns="45700" bIns="45700" anchor="t" anchorCtr="0">
            <a:noAutofit/>
          </a:bodyPr>
          <a:lstStyle/>
          <a:p>
            <a:pPr marL="342900" marR="0" lvl="1" indent="-342900" algn="l" rtl="0">
              <a:lnSpc>
                <a:spcPct val="10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2" indent="-3492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What is the importance of the Sahara in Africa?</a:t>
            </a:r>
          </a:p>
        </p:txBody>
      </p:sp>
      <p:sp>
        <p:nvSpPr>
          <p:cNvPr id="51" name="Shape 5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0" y="0"/>
            <a:ext cx="9143998" cy="1051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The Age of Imperialism</a:t>
            </a:r>
          </a:p>
        </p:txBody>
      </p:sp>
      <p:sp>
        <p:nvSpPr>
          <p:cNvPr id="242" name="Shape 242"/>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98000"/>
              <a:buFont typeface="Noto Sans Symbols"/>
              <a:buChar char="●"/>
            </a:pPr>
            <a:r>
              <a:rPr lang="en-US" sz="2450" b="0" i="0" u="none" strike="noStrike" cap="none">
                <a:solidFill>
                  <a:srgbClr val="000000"/>
                </a:solidFill>
                <a:latin typeface="Trebuchet MS"/>
                <a:ea typeface="Trebuchet MS"/>
                <a:cs typeface="Trebuchet MS"/>
                <a:sym typeface="Trebuchet MS"/>
              </a:rPr>
              <a:t>In the 1800s, Europeans saw their number of colonies as a measure of power</a:t>
            </a:r>
            <a:r>
              <a:rPr lang="en-US" sz="2450"/>
              <a:t>.</a:t>
            </a:r>
            <a:r>
              <a:rPr lang="en-US" sz="2450" b="0" i="0" u="none" strike="noStrike" cap="none">
                <a:solidFill>
                  <a:srgbClr val="000000"/>
                </a:solidFill>
                <a:latin typeface="Trebuchet MS"/>
                <a:ea typeface="Trebuchet MS"/>
                <a:cs typeface="Trebuchet MS"/>
                <a:sym typeface="Trebuchet MS"/>
              </a:rPr>
              <a:t> </a:t>
            </a:r>
            <a:r>
              <a:rPr lang="en-US" sz="2450"/>
              <a:t>T</a:t>
            </a:r>
            <a:r>
              <a:rPr lang="en-US" sz="2450" b="0" i="0" u="none" strike="noStrike" cap="none">
                <a:solidFill>
                  <a:srgbClr val="000000"/>
                </a:solidFill>
                <a:latin typeface="Trebuchet MS"/>
                <a:ea typeface="Trebuchet MS"/>
                <a:cs typeface="Trebuchet MS"/>
                <a:sym typeface="Trebuchet MS"/>
              </a:rPr>
              <a:t>hose colonies would provide raw materials and more markets for the ruling country.</a:t>
            </a:r>
          </a:p>
          <a:p>
            <a:pPr marL="538703" marR="0" lvl="0" indent="-538703" algn="l" rtl="0">
              <a:lnSpc>
                <a:spcPct val="80000"/>
              </a:lnSpc>
              <a:spcBef>
                <a:spcPts val="400"/>
              </a:spcBef>
              <a:spcAft>
                <a:spcPts val="0"/>
              </a:spcAft>
              <a:buClr>
                <a:srgbClr val="000000"/>
              </a:buClr>
              <a:buSzPct val="98000"/>
              <a:buFont typeface="Noto Sans Symbols"/>
              <a:buChar char="●"/>
            </a:pPr>
            <a:r>
              <a:rPr lang="en-US" sz="2450" b="1" i="0" u="none" strike="noStrike" cap="none">
                <a:solidFill>
                  <a:srgbClr val="000000"/>
                </a:solidFill>
                <a:latin typeface="Trebuchet MS"/>
                <a:ea typeface="Trebuchet MS"/>
                <a:cs typeface="Trebuchet MS"/>
                <a:sym typeface="Trebuchet MS"/>
              </a:rPr>
              <a:t>Imperialism</a:t>
            </a:r>
            <a:r>
              <a:rPr lang="en-US" sz="2450" b="0" i="0" u="none" strike="noStrike" cap="none">
                <a:solidFill>
                  <a:srgbClr val="000000"/>
                </a:solidFill>
                <a:latin typeface="Trebuchet MS"/>
                <a:ea typeface="Trebuchet MS"/>
                <a:cs typeface="Trebuchet MS"/>
                <a:sym typeface="Trebuchet MS"/>
              </a:rPr>
              <a:t> is the process through which a country controls another country.</a:t>
            </a:r>
          </a:p>
          <a:p>
            <a:pPr marL="538703" marR="0" lvl="0" indent="-538703" algn="l" rtl="0">
              <a:lnSpc>
                <a:spcPct val="80000"/>
              </a:lnSpc>
              <a:spcBef>
                <a:spcPts val="400"/>
              </a:spcBef>
              <a:spcAft>
                <a:spcPts val="0"/>
              </a:spcAft>
              <a:buClr>
                <a:srgbClr val="000000"/>
              </a:buClr>
              <a:buSzPct val="98000"/>
              <a:buFont typeface="Noto Sans Symbols"/>
              <a:buChar char="●"/>
            </a:pPr>
            <a:r>
              <a:rPr lang="en-US" sz="2450" b="0" i="0" u="none" strike="noStrike" cap="none">
                <a:solidFill>
                  <a:srgbClr val="000000"/>
                </a:solidFill>
                <a:latin typeface="Trebuchet MS"/>
                <a:ea typeface="Trebuchet MS"/>
                <a:cs typeface="Trebuchet MS"/>
                <a:sym typeface="Trebuchet MS"/>
              </a:rPr>
              <a:t>Africa was sought after for a few reasons, mainly, protecting trade routes and collecting valuable resources.</a:t>
            </a:r>
          </a:p>
          <a:p>
            <a:pPr marL="998952" marR="0" lvl="2" indent="-541752" algn="l" rtl="0">
              <a:lnSpc>
                <a:spcPct val="80000"/>
              </a:lnSpc>
              <a:spcBef>
                <a:spcPts val="400"/>
              </a:spcBef>
              <a:spcAft>
                <a:spcPts val="0"/>
              </a:spcAft>
              <a:buClr>
                <a:srgbClr val="000000"/>
              </a:buClr>
              <a:buSzPct val="98000"/>
              <a:buFont typeface="Arial"/>
              <a:buChar char="•"/>
            </a:pPr>
            <a:r>
              <a:rPr lang="en-US" sz="2450" b="0" i="0" u="none" strike="noStrike" cap="none">
                <a:solidFill>
                  <a:srgbClr val="000000"/>
                </a:solidFill>
                <a:latin typeface="Trebuchet MS"/>
                <a:ea typeface="Trebuchet MS"/>
                <a:cs typeface="Trebuchet MS"/>
                <a:sym typeface="Trebuchet MS"/>
              </a:rPr>
              <a:t>Christianity was brought to Africa during this time.</a:t>
            </a:r>
          </a:p>
          <a:p>
            <a:pPr marL="538703" marR="0" lvl="0" indent="-538703" algn="l" rtl="0">
              <a:lnSpc>
                <a:spcPct val="80000"/>
              </a:lnSpc>
              <a:spcBef>
                <a:spcPts val="400"/>
              </a:spcBef>
              <a:spcAft>
                <a:spcPts val="0"/>
              </a:spcAft>
              <a:buClr>
                <a:srgbClr val="000000"/>
              </a:buClr>
              <a:buSzPct val="98000"/>
              <a:buFont typeface="Noto Sans Symbols"/>
              <a:buChar char="●"/>
            </a:pPr>
            <a:r>
              <a:rPr lang="en-US" sz="2450" b="0" i="0" u="none" strike="noStrike" cap="none">
                <a:solidFill>
                  <a:srgbClr val="000000"/>
                </a:solidFill>
                <a:latin typeface="Trebuchet MS"/>
                <a:ea typeface="Trebuchet MS"/>
                <a:cs typeface="Trebuchet MS"/>
                <a:sym typeface="Trebuchet MS"/>
              </a:rPr>
              <a:t>This race for colonies in Africa is sometimes called the </a:t>
            </a:r>
            <a:r>
              <a:rPr lang="en-US" sz="2450" b="1" i="0" u="none" strike="noStrike" cap="none">
                <a:solidFill>
                  <a:srgbClr val="000000"/>
                </a:solidFill>
                <a:latin typeface="Trebuchet MS"/>
                <a:ea typeface="Trebuchet MS"/>
                <a:cs typeface="Trebuchet MS"/>
                <a:sym typeface="Trebuchet MS"/>
              </a:rPr>
              <a:t>Scramble for Africa</a:t>
            </a:r>
            <a:r>
              <a:rPr lang="en-US" sz="2450" b="0" i="0" u="none" strike="noStrike" cap="none">
                <a:solidFill>
                  <a:srgbClr val="000000"/>
                </a:solidFill>
                <a:latin typeface="Trebuchet MS"/>
                <a:ea typeface="Trebuchet MS"/>
                <a:cs typeface="Trebuchet MS"/>
                <a:sym typeface="Trebuchet MS"/>
              </a:rPr>
              <a:t>, and it almost led to war.</a:t>
            </a:r>
          </a:p>
          <a:p>
            <a:pPr marL="998952" marR="0" lvl="2" indent="-541752" algn="l" rtl="0">
              <a:lnSpc>
                <a:spcPct val="80000"/>
              </a:lnSpc>
              <a:spcBef>
                <a:spcPts val="400"/>
              </a:spcBef>
              <a:spcAft>
                <a:spcPts val="0"/>
              </a:spcAft>
              <a:buClr>
                <a:srgbClr val="000000"/>
              </a:buClr>
              <a:buSzPct val="98000"/>
              <a:buFont typeface="Arial"/>
              <a:buChar char="•"/>
            </a:pPr>
            <a:r>
              <a:rPr lang="en-US" sz="2450" b="0" i="0" u="none" strike="noStrike" cap="none">
                <a:solidFill>
                  <a:srgbClr val="000000"/>
                </a:solidFill>
                <a:latin typeface="Trebuchet MS"/>
                <a:ea typeface="Trebuchet MS"/>
                <a:cs typeface="Trebuchet MS"/>
                <a:sym typeface="Trebuchet MS"/>
              </a:rPr>
              <a:t>During the Berlin Conference of 1884, Europe divided Africa among themselves leaving out</a:t>
            </a:r>
            <a:r>
              <a:rPr lang="en-US" sz="2450"/>
              <a:t> </a:t>
            </a:r>
            <a:r>
              <a:rPr lang="en-US" sz="2450" b="0" i="0" u="none" strike="noStrike" cap="none">
                <a:solidFill>
                  <a:srgbClr val="000000"/>
                </a:solidFill>
                <a:latin typeface="Trebuchet MS"/>
                <a:ea typeface="Trebuchet MS"/>
                <a:cs typeface="Trebuchet MS"/>
                <a:sym typeface="Trebuchet MS"/>
              </a:rPr>
              <a:t>African leaders. This </a:t>
            </a:r>
            <a:r>
              <a:rPr lang="en-US" sz="2450"/>
              <a:t>did not allow the African leaders</a:t>
            </a:r>
            <a:r>
              <a:rPr lang="en-US" sz="2450" b="0" i="0" u="none" strike="noStrike" cap="none">
                <a:solidFill>
                  <a:srgbClr val="000000"/>
                </a:solidFill>
                <a:latin typeface="Trebuchet MS"/>
                <a:ea typeface="Trebuchet MS"/>
                <a:cs typeface="Trebuchet MS"/>
                <a:sym typeface="Trebuchet MS"/>
              </a:rPr>
              <a:t> any say </a:t>
            </a:r>
            <a:r>
              <a:rPr lang="en-US" sz="2450"/>
              <a:t>with</a:t>
            </a:r>
            <a:r>
              <a:rPr lang="en-US" sz="2450" b="0" i="0" u="none" strike="noStrike" cap="none">
                <a:solidFill>
                  <a:srgbClr val="000000"/>
                </a:solidFill>
                <a:latin typeface="Trebuchet MS"/>
                <a:ea typeface="Trebuchet MS"/>
                <a:cs typeface="Trebuchet MS"/>
                <a:sym typeface="Trebuchet MS"/>
              </a:rPr>
              <a:t> what was done with their land.</a:t>
            </a:r>
          </a:p>
        </p:txBody>
      </p:sp>
      <p:sp>
        <p:nvSpPr>
          <p:cNvPr id="243" name="Shape 24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30</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 calcmode="lin" valueType="num">
                                      <p:cBhvr additive="base">
                                        <p:cTn id="7" dur="500"/>
                                        <p:tgtEl>
                                          <p:spTgt spid="24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42">
                                            <p:txEl>
                                              <p:pRg st="1" end="1"/>
                                            </p:txEl>
                                          </p:spTgt>
                                        </p:tgtEl>
                                        <p:attrNameLst>
                                          <p:attrName>style.visibility</p:attrName>
                                        </p:attrNameLst>
                                      </p:cBhvr>
                                      <p:to>
                                        <p:strVal val="visible"/>
                                      </p:to>
                                    </p:set>
                                    <p:anim calcmode="lin" valueType="num">
                                      <p:cBhvr additive="base">
                                        <p:cTn id="10" dur="500"/>
                                        <p:tgtEl>
                                          <p:spTgt spid="24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42">
                                            <p:txEl>
                                              <p:pRg st="2" end="2"/>
                                            </p:txEl>
                                          </p:spTgt>
                                        </p:tgtEl>
                                        <p:attrNameLst>
                                          <p:attrName>style.visibility</p:attrName>
                                        </p:attrNameLst>
                                      </p:cBhvr>
                                      <p:to>
                                        <p:strVal val="visible"/>
                                      </p:to>
                                    </p:set>
                                    <p:anim calcmode="lin" valueType="num">
                                      <p:cBhvr additive="base">
                                        <p:cTn id="13" dur="500"/>
                                        <p:tgtEl>
                                          <p:spTgt spid="242">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42">
                                            <p:txEl>
                                              <p:pRg st="3" end="3"/>
                                            </p:txEl>
                                          </p:spTgt>
                                        </p:tgtEl>
                                        <p:attrNameLst>
                                          <p:attrName>style.visibility</p:attrName>
                                        </p:attrNameLst>
                                      </p:cBhvr>
                                      <p:to>
                                        <p:strVal val="visible"/>
                                      </p:to>
                                    </p:set>
                                    <p:anim calcmode="lin" valueType="num">
                                      <p:cBhvr additive="base">
                                        <p:cTn id="16" dur="500"/>
                                        <p:tgtEl>
                                          <p:spTgt spid="242">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42">
                                            <p:txEl>
                                              <p:pRg st="4" end="4"/>
                                            </p:txEl>
                                          </p:spTgt>
                                        </p:tgtEl>
                                        <p:attrNameLst>
                                          <p:attrName>style.visibility</p:attrName>
                                        </p:attrNameLst>
                                      </p:cBhvr>
                                      <p:to>
                                        <p:strVal val="visible"/>
                                      </p:to>
                                    </p:set>
                                    <p:anim calcmode="lin" valueType="num">
                                      <p:cBhvr additive="base">
                                        <p:cTn id="19" dur="500"/>
                                        <p:tgtEl>
                                          <p:spTgt spid="242">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42">
                                            <p:txEl>
                                              <p:pRg st="5" end="5"/>
                                            </p:txEl>
                                          </p:spTgt>
                                        </p:tgtEl>
                                        <p:attrNameLst>
                                          <p:attrName>style.visibility</p:attrName>
                                        </p:attrNameLst>
                                      </p:cBhvr>
                                      <p:to>
                                        <p:strVal val="visible"/>
                                      </p:to>
                                    </p:set>
                                    <p:anim calcmode="lin" valueType="num">
                                      <p:cBhvr additive="base">
                                        <p:cTn id="22" dur="500"/>
                                        <p:tgtEl>
                                          <p:spTgt spid="242">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0" y="0"/>
            <a:ext cx="9143998" cy="1051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The Colonial Period</a:t>
            </a:r>
          </a:p>
        </p:txBody>
      </p:sp>
      <p:sp>
        <p:nvSpPr>
          <p:cNvPr id="249" name="Shape 249"/>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This period lasted from the 1800s to the mid-1900s.</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European countries tried different ways of ruling the African colonies</a:t>
            </a:r>
            <a:r>
              <a:rPr lang="en-US" sz="2300"/>
              <a:t>. For example,</a:t>
            </a:r>
            <a:r>
              <a:rPr lang="en-US" sz="2300" b="0" i="0" u="none" strike="noStrike" cap="none">
                <a:solidFill>
                  <a:srgbClr val="000000"/>
                </a:solidFill>
                <a:latin typeface="Trebuchet MS"/>
                <a:ea typeface="Trebuchet MS"/>
                <a:cs typeface="Trebuchet MS"/>
                <a:sym typeface="Trebuchet MS"/>
              </a:rPr>
              <a:t> allowing large companies in the area to rule their work force or setting up colonial governments.</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African </a:t>
            </a:r>
            <a:r>
              <a:rPr lang="en-US" sz="2300" b="1" i="0" u="none" strike="noStrike" cap="none">
                <a:solidFill>
                  <a:srgbClr val="000000"/>
                </a:solidFill>
                <a:latin typeface="Trebuchet MS"/>
                <a:ea typeface="Trebuchet MS"/>
                <a:cs typeface="Trebuchet MS"/>
                <a:sym typeface="Trebuchet MS"/>
              </a:rPr>
              <a:t>colonies</a:t>
            </a:r>
            <a:r>
              <a:rPr lang="en-US" sz="2300" b="0" i="0" u="none" strike="noStrike" cap="none">
                <a:solidFill>
                  <a:srgbClr val="000000"/>
                </a:solidFill>
                <a:latin typeface="Trebuchet MS"/>
                <a:ea typeface="Trebuchet MS"/>
                <a:cs typeface="Trebuchet MS"/>
                <a:sym typeface="Trebuchet MS"/>
              </a:rPr>
              <a:t> (areas under control of another country) were divided into districts and put under the power of European officials.</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1" i="0" u="none" strike="noStrike" cap="none">
                <a:solidFill>
                  <a:srgbClr val="000000"/>
                </a:solidFill>
                <a:latin typeface="Trebuchet MS"/>
                <a:ea typeface="Trebuchet MS"/>
                <a:cs typeface="Trebuchet MS"/>
                <a:sym typeface="Trebuchet MS"/>
              </a:rPr>
              <a:t>Indirect rule </a:t>
            </a:r>
            <a:r>
              <a:rPr lang="en-US" sz="2300" b="0" i="0" u="none" strike="noStrike" cap="none">
                <a:solidFill>
                  <a:srgbClr val="000000"/>
                </a:solidFill>
                <a:latin typeface="Trebuchet MS"/>
                <a:ea typeface="Trebuchet MS"/>
                <a:cs typeface="Trebuchet MS"/>
                <a:sym typeface="Trebuchet MS"/>
              </a:rPr>
              <a:t>was another method of rule, used by the British, where they would appoint local chiefs to be their enforcers.</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Africans were lured to these positions by promises of power, wealth, and influence, which did not last.</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The French tried </a:t>
            </a:r>
            <a:r>
              <a:rPr lang="en-US" sz="2300" b="1" i="0" u="none" strike="noStrike" cap="none">
                <a:solidFill>
                  <a:srgbClr val="000000"/>
                </a:solidFill>
                <a:latin typeface="Trebuchet MS"/>
                <a:ea typeface="Trebuchet MS"/>
                <a:cs typeface="Trebuchet MS"/>
                <a:sym typeface="Trebuchet MS"/>
              </a:rPr>
              <a:t>assimilation</a:t>
            </a:r>
            <a:r>
              <a:rPr lang="en-US" sz="2300" b="0" i="0" u="none" strike="noStrike" cap="none">
                <a:solidFill>
                  <a:srgbClr val="000000"/>
                </a:solidFill>
                <a:latin typeface="Trebuchet MS"/>
                <a:ea typeface="Trebuchet MS"/>
                <a:cs typeface="Trebuchet MS"/>
                <a:sym typeface="Trebuchet MS"/>
              </a:rPr>
              <a:t>, which meant forcing the natives to give up their own culture and customs </a:t>
            </a:r>
            <a:r>
              <a:rPr lang="en-US" sz="2300"/>
              <a:t>to</a:t>
            </a:r>
            <a:r>
              <a:rPr lang="en-US" sz="2300" b="0" i="0" u="none" strike="noStrike" cap="none">
                <a:solidFill>
                  <a:srgbClr val="000000"/>
                </a:solidFill>
                <a:latin typeface="Trebuchet MS"/>
                <a:ea typeface="Trebuchet MS"/>
                <a:cs typeface="Trebuchet MS"/>
                <a:sym typeface="Trebuchet MS"/>
              </a:rPr>
              <a:t> adopt the French language and lifestyle as their own.</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Europeans exploited and neglected the needs of the the African people until after World War II.</a:t>
            </a:r>
          </a:p>
        </p:txBody>
      </p:sp>
      <p:sp>
        <p:nvSpPr>
          <p:cNvPr id="250" name="Shape 250"/>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31</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 calcmode="lin" valueType="num">
                                      <p:cBhvr additive="base">
                                        <p:cTn id="7" dur="500"/>
                                        <p:tgtEl>
                                          <p:spTgt spid="24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49">
                                            <p:txEl>
                                              <p:pRg st="1" end="1"/>
                                            </p:txEl>
                                          </p:spTgt>
                                        </p:tgtEl>
                                        <p:attrNameLst>
                                          <p:attrName>style.visibility</p:attrName>
                                        </p:attrNameLst>
                                      </p:cBhvr>
                                      <p:to>
                                        <p:strVal val="visible"/>
                                      </p:to>
                                    </p:set>
                                    <p:anim calcmode="lin" valueType="num">
                                      <p:cBhvr additive="base">
                                        <p:cTn id="10" dur="500"/>
                                        <p:tgtEl>
                                          <p:spTgt spid="24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49">
                                            <p:txEl>
                                              <p:pRg st="2" end="2"/>
                                            </p:txEl>
                                          </p:spTgt>
                                        </p:tgtEl>
                                        <p:attrNameLst>
                                          <p:attrName>style.visibility</p:attrName>
                                        </p:attrNameLst>
                                      </p:cBhvr>
                                      <p:to>
                                        <p:strVal val="visible"/>
                                      </p:to>
                                    </p:set>
                                    <p:anim calcmode="lin" valueType="num">
                                      <p:cBhvr additive="base">
                                        <p:cTn id="13" dur="500"/>
                                        <p:tgtEl>
                                          <p:spTgt spid="24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49">
                                            <p:txEl>
                                              <p:pRg st="3" end="3"/>
                                            </p:txEl>
                                          </p:spTgt>
                                        </p:tgtEl>
                                        <p:attrNameLst>
                                          <p:attrName>style.visibility</p:attrName>
                                        </p:attrNameLst>
                                      </p:cBhvr>
                                      <p:to>
                                        <p:strVal val="visible"/>
                                      </p:to>
                                    </p:set>
                                    <p:anim calcmode="lin" valueType="num">
                                      <p:cBhvr additive="base">
                                        <p:cTn id="16" dur="500"/>
                                        <p:tgtEl>
                                          <p:spTgt spid="24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49">
                                            <p:txEl>
                                              <p:pRg st="4" end="4"/>
                                            </p:txEl>
                                          </p:spTgt>
                                        </p:tgtEl>
                                        <p:attrNameLst>
                                          <p:attrName>style.visibility</p:attrName>
                                        </p:attrNameLst>
                                      </p:cBhvr>
                                      <p:to>
                                        <p:strVal val="visible"/>
                                      </p:to>
                                    </p:set>
                                    <p:anim calcmode="lin" valueType="num">
                                      <p:cBhvr additive="base">
                                        <p:cTn id="19" dur="500"/>
                                        <p:tgtEl>
                                          <p:spTgt spid="249">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49">
                                            <p:txEl>
                                              <p:pRg st="5" end="5"/>
                                            </p:txEl>
                                          </p:spTgt>
                                        </p:tgtEl>
                                        <p:attrNameLst>
                                          <p:attrName>style.visibility</p:attrName>
                                        </p:attrNameLst>
                                      </p:cBhvr>
                                      <p:to>
                                        <p:strVal val="visible"/>
                                      </p:to>
                                    </p:set>
                                    <p:anim calcmode="lin" valueType="num">
                                      <p:cBhvr additive="base">
                                        <p:cTn id="22" dur="500"/>
                                        <p:tgtEl>
                                          <p:spTgt spid="249">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49">
                                            <p:txEl>
                                              <p:pRg st="6" end="6"/>
                                            </p:txEl>
                                          </p:spTgt>
                                        </p:tgtEl>
                                        <p:attrNameLst>
                                          <p:attrName>style.visibility</p:attrName>
                                        </p:attrNameLst>
                                      </p:cBhvr>
                                      <p:to>
                                        <p:strVal val="visible"/>
                                      </p:to>
                                    </p:set>
                                    <p:anim calcmode="lin" valueType="num">
                                      <p:cBhvr additive="base">
                                        <p:cTn id="25" dur="500"/>
                                        <p:tgtEl>
                                          <p:spTgt spid="249">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0" y="0"/>
            <a:ext cx="9143998" cy="1051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Independence in Africa</a:t>
            </a:r>
          </a:p>
        </p:txBody>
      </p:sp>
      <p:sp>
        <p:nvSpPr>
          <p:cNvPr id="256" name="Shape 256"/>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During the 1950’s, Africans began demanding change after realizing colonialism was only benefitting the Europeans.</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After World War II, European countries were focused on rebuilding their own countries, taking their focus off of their African colonies.</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Europeans began granting their African colonies independence, with 27 independent countries by 1960 and 47 by 1975.</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When the Europeans first created their colonies, ethnic groups were not </a:t>
            </a:r>
            <a:r>
              <a:rPr lang="en-US" sz="2300"/>
              <a:t>considered</a:t>
            </a:r>
            <a:r>
              <a:rPr lang="en-US" sz="2300" b="0" i="0" u="none" strike="noStrike" cap="none">
                <a:solidFill>
                  <a:srgbClr val="000000"/>
                </a:solidFill>
                <a:latin typeface="Trebuchet MS"/>
                <a:ea typeface="Trebuchet MS"/>
                <a:cs typeface="Trebuchet MS"/>
                <a:sym typeface="Trebuchet MS"/>
              </a:rPr>
              <a:t>, so rival groups were occasionally put in the same colonies.</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Colonial lines were followed when granting each country independence, so these rivalries continued.</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Because of this, </a:t>
            </a:r>
            <a:r>
              <a:rPr lang="en-US" sz="2300" b="1" i="0" u="none" strike="noStrike" cap="none">
                <a:solidFill>
                  <a:srgbClr val="000000"/>
                </a:solidFill>
                <a:latin typeface="Trebuchet MS"/>
                <a:ea typeface="Trebuchet MS"/>
                <a:cs typeface="Trebuchet MS"/>
                <a:sym typeface="Trebuchet MS"/>
              </a:rPr>
              <a:t>civil wars</a:t>
            </a:r>
            <a:r>
              <a:rPr lang="en-US" sz="2300" b="0" i="0" u="none" strike="noStrike" cap="none">
                <a:solidFill>
                  <a:srgbClr val="000000"/>
                </a:solidFill>
                <a:latin typeface="Trebuchet MS"/>
                <a:ea typeface="Trebuchet MS"/>
                <a:cs typeface="Trebuchet MS"/>
                <a:sym typeface="Trebuchet MS"/>
              </a:rPr>
              <a:t>, or wars between citizens of the same country, and </a:t>
            </a:r>
            <a:r>
              <a:rPr lang="en-US" sz="2300" b="1" i="0" u="none" strike="noStrike" cap="none">
                <a:solidFill>
                  <a:srgbClr val="000000"/>
                </a:solidFill>
                <a:latin typeface="Trebuchet MS"/>
                <a:ea typeface="Trebuchet MS"/>
                <a:cs typeface="Trebuchet MS"/>
                <a:sym typeface="Trebuchet MS"/>
              </a:rPr>
              <a:t>dictatorships</a:t>
            </a:r>
            <a:r>
              <a:rPr lang="en-US" sz="2300" b="0" i="0" u="none" strike="noStrike" cap="none">
                <a:solidFill>
                  <a:srgbClr val="000000"/>
                </a:solidFill>
                <a:latin typeface="Trebuchet MS"/>
                <a:ea typeface="Trebuchet MS"/>
                <a:cs typeface="Trebuchet MS"/>
                <a:sym typeface="Trebuchet MS"/>
              </a:rPr>
              <a:t>, harsh rule by persons with total authority, became very common though Africa.</a:t>
            </a:r>
          </a:p>
        </p:txBody>
      </p:sp>
      <p:sp>
        <p:nvSpPr>
          <p:cNvPr id="257" name="Shape 25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anim calcmode="lin" valueType="num">
                                      <p:cBhvr additive="base">
                                        <p:cTn id="7" dur="500"/>
                                        <p:tgtEl>
                                          <p:spTgt spid="256">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56">
                                            <p:txEl>
                                              <p:pRg st="1" end="1"/>
                                            </p:txEl>
                                          </p:spTgt>
                                        </p:tgtEl>
                                        <p:attrNameLst>
                                          <p:attrName>style.visibility</p:attrName>
                                        </p:attrNameLst>
                                      </p:cBhvr>
                                      <p:to>
                                        <p:strVal val="visible"/>
                                      </p:to>
                                    </p:set>
                                    <p:anim calcmode="lin" valueType="num">
                                      <p:cBhvr additive="base">
                                        <p:cTn id="11" dur="500"/>
                                        <p:tgtEl>
                                          <p:spTgt spid="256">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56">
                                            <p:txEl>
                                              <p:pRg st="2" end="2"/>
                                            </p:txEl>
                                          </p:spTgt>
                                        </p:tgtEl>
                                        <p:attrNameLst>
                                          <p:attrName>style.visibility</p:attrName>
                                        </p:attrNameLst>
                                      </p:cBhvr>
                                      <p:to>
                                        <p:strVal val="visible"/>
                                      </p:to>
                                    </p:set>
                                    <p:anim calcmode="lin" valueType="num">
                                      <p:cBhvr additive="base">
                                        <p:cTn id="15" dur="500"/>
                                        <p:tgtEl>
                                          <p:spTgt spid="256">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56">
                                            <p:txEl>
                                              <p:pRg st="3" end="3"/>
                                            </p:txEl>
                                          </p:spTgt>
                                        </p:tgtEl>
                                        <p:attrNameLst>
                                          <p:attrName>style.visibility</p:attrName>
                                        </p:attrNameLst>
                                      </p:cBhvr>
                                      <p:to>
                                        <p:strVal val="visible"/>
                                      </p:to>
                                    </p:set>
                                    <p:anim calcmode="lin" valueType="num">
                                      <p:cBhvr additive="base">
                                        <p:cTn id="19" dur="500"/>
                                        <p:tgtEl>
                                          <p:spTgt spid="256">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56">
                                            <p:txEl>
                                              <p:pRg st="4" end="4"/>
                                            </p:txEl>
                                          </p:spTgt>
                                        </p:tgtEl>
                                        <p:attrNameLst>
                                          <p:attrName>style.visibility</p:attrName>
                                        </p:attrNameLst>
                                      </p:cBhvr>
                                      <p:to>
                                        <p:strVal val="visible"/>
                                      </p:to>
                                    </p:set>
                                    <p:anim calcmode="lin" valueType="num">
                                      <p:cBhvr additive="base">
                                        <p:cTn id="23" dur="500"/>
                                        <p:tgtEl>
                                          <p:spTgt spid="256">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56">
                                            <p:txEl>
                                              <p:pRg st="5" end="5"/>
                                            </p:txEl>
                                          </p:spTgt>
                                        </p:tgtEl>
                                        <p:attrNameLst>
                                          <p:attrName>style.visibility</p:attrName>
                                        </p:attrNameLst>
                                      </p:cBhvr>
                                      <p:to>
                                        <p:strVal val="visible"/>
                                      </p:to>
                                    </p:set>
                                    <p:anim calcmode="lin" valueType="num">
                                      <p:cBhvr additive="base">
                                        <p:cTn id="27" dur="500"/>
                                        <p:tgtEl>
                                          <p:spTgt spid="256">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0" y="0"/>
            <a:ext cx="9143998"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The Pan-African Movement</a:t>
            </a:r>
          </a:p>
        </p:txBody>
      </p:sp>
      <p:sp>
        <p:nvSpPr>
          <p:cNvPr id="263" name="Shape 263"/>
          <p:cNvSpPr txBox="1">
            <a:spLocks noGrp="1"/>
          </p:cNvSpPr>
          <p:nvPr>
            <p:ph type="body" idx="1"/>
          </p:nvPr>
        </p:nvSpPr>
        <p:spPr>
          <a:xfrm>
            <a:off x="457200" y="1051559"/>
            <a:ext cx="8229600" cy="5424931"/>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The </a:t>
            </a:r>
            <a:r>
              <a:rPr lang="en-US" sz="2600" b="1" i="0" u="none" strike="noStrike" cap="none">
                <a:solidFill>
                  <a:srgbClr val="000000"/>
                </a:solidFill>
                <a:latin typeface="Trebuchet MS"/>
                <a:ea typeface="Trebuchet MS"/>
                <a:cs typeface="Trebuchet MS"/>
                <a:sym typeface="Trebuchet MS"/>
              </a:rPr>
              <a:t>Pan-African movement </a:t>
            </a:r>
            <a:r>
              <a:rPr lang="en-US" sz="2600" b="0" i="0" u="none" strike="noStrike" cap="none">
                <a:solidFill>
                  <a:srgbClr val="000000"/>
                </a:solidFill>
                <a:latin typeface="Trebuchet MS"/>
                <a:ea typeface="Trebuchet MS"/>
                <a:cs typeface="Trebuchet MS"/>
                <a:sym typeface="Trebuchet MS"/>
              </a:rPr>
              <a:t>called for unity among African people as a reaction to the terrible experiences of colonial rule.</a:t>
            </a:r>
          </a:p>
          <a:p>
            <a:pPr marL="998952" marR="0" lvl="2" indent="-541752" algn="l" rtl="0">
              <a:lnSpc>
                <a:spcPct val="80000"/>
              </a:lnSpc>
              <a:spcBef>
                <a:spcPts val="4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The goal was for people of African descent around the world to think of Africa as a homeland.</a:t>
            </a:r>
          </a:p>
          <a:p>
            <a:pPr marL="998952" marR="0" lvl="2" indent="-541752" algn="l" rtl="0">
              <a:lnSpc>
                <a:spcPct val="80000"/>
              </a:lnSpc>
              <a:spcBef>
                <a:spcPts val="400"/>
              </a:spcBef>
              <a:spcAft>
                <a:spcPts val="0"/>
              </a:spcAft>
              <a:buClr>
                <a:srgbClr val="000000"/>
              </a:buClr>
              <a:buSzPct val="100000"/>
              <a:buFont typeface="Arial"/>
              <a:buChar char="•"/>
            </a:pPr>
            <a:r>
              <a:rPr lang="en-US" sz="2600" b="0" i="0" u="none" strike="noStrike" cap="none">
                <a:solidFill>
                  <a:srgbClr val="000000"/>
                </a:solidFill>
                <a:latin typeface="Trebuchet MS"/>
                <a:ea typeface="Trebuchet MS"/>
                <a:cs typeface="Trebuchet MS"/>
                <a:sym typeface="Trebuchet MS"/>
              </a:rPr>
              <a:t>Many supporters hoped this movement would help Africans forget their differences and work to the benefit of each other and African countries’ economies.</a:t>
            </a:r>
          </a:p>
          <a:p>
            <a:pPr marL="538703" marR="0" lvl="0" indent="-538703" algn="l" rtl="0">
              <a:lnSpc>
                <a:spcPct val="80000"/>
              </a:lnSpc>
              <a:spcBef>
                <a:spcPts val="4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Even though the peaceful unification of Africa never happened, this movement was responsible for independence movements across the continent and the formation of the African Union in 2002, which works to help people across Africa.</a:t>
            </a:r>
          </a:p>
        </p:txBody>
      </p:sp>
      <p:sp>
        <p:nvSpPr>
          <p:cNvPr id="264" name="Shape 26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 calcmode="lin" valueType="num">
                                      <p:cBhvr additive="base">
                                        <p:cTn id="7" dur="500"/>
                                        <p:tgtEl>
                                          <p:spTgt spid="26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63">
                                            <p:txEl>
                                              <p:pRg st="1" end="1"/>
                                            </p:txEl>
                                          </p:spTgt>
                                        </p:tgtEl>
                                        <p:attrNameLst>
                                          <p:attrName>style.visibility</p:attrName>
                                        </p:attrNameLst>
                                      </p:cBhvr>
                                      <p:to>
                                        <p:strVal val="visible"/>
                                      </p:to>
                                    </p:set>
                                    <p:anim calcmode="lin" valueType="num">
                                      <p:cBhvr additive="base">
                                        <p:cTn id="10" dur="500"/>
                                        <p:tgtEl>
                                          <p:spTgt spid="263">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63">
                                            <p:txEl>
                                              <p:pRg st="2" end="2"/>
                                            </p:txEl>
                                          </p:spTgt>
                                        </p:tgtEl>
                                        <p:attrNameLst>
                                          <p:attrName>style.visibility</p:attrName>
                                        </p:attrNameLst>
                                      </p:cBhvr>
                                      <p:to>
                                        <p:strVal val="visible"/>
                                      </p:to>
                                    </p:set>
                                    <p:anim calcmode="lin" valueType="num">
                                      <p:cBhvr additive="base">
                                        <p:cTn id="13" dur="500"/>
                                        <p:tgtEl>
                                          <p:spTgt spid="263">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63">
                                            <p:txEl>
                                              <p:pRg st="3" end="3"/>
                                            </p:txEl>
                                          </p:spTgt>
                                        </p:tgtEl>
                                        <p:attrNameLst>
                                          <p:attrName>style.visibility</p:attrName>
                                        </p:attrNameLst>
                                      </p:cBhvr>
                                      <p:to>
                                        <p:strVal val="visible"/>
                                      </p:to>
                                    </p:set>
                                    <p:anim calcmode="lin" valueType="num">
                                      <p:cBhvr additive="base">
                                        <p:cTn id="16" dur="500"/>
                                        <p:tgtEl>
                                          <p:spTgt spid="26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0" y="0"/>
            <a:ext cx="9143998" cy="1051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South Sudan</a:t>
            </a:r>
          </a:p>
        </p:txBody>
      </p:sp>
      <p:sp>
        <p:nvSpPr>
          <p:cNvPr id="270" name="Shape 270"/>
          <p:cNvSpPr txBox="1">
            <a:spLocks noGrp="1"/>
          </p:cNvSpPr>
          <p:nvPr>
            <p:ph type="body" idx="1"/>
          </p:nvPr>
        </p:nvSpPr>
        <p:spPr>
          <a:xfrm>
            <a:off x="457200" y="1051559"/>
            <a:ext cx="8229600" cy="5424931"/>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434"/>
              <a:buFont typeface="Noto Sans Symbols"/>
              <a:buChar char="●"/>
            </a:pPr>
            <a:r>
              <a:rPr lang="en-US" sz="2310" b="0" i="0" u="none" strike="noStrike" cap="none">
                <a:solidFill>
                  <a:srgbClr val="000000"/>
                </a:solidFill>
                <a:latin typeface="Trebuchet MS"/>
                <a:ea typeface="Trebuchet MS"/>
                <a:cs typeface="Trebuchet MS"/>
                <a:sym typeface="Trebuchet MS"/>
              </a:rPr>
              <a:t>Until 2011, South Sudan was a part of Sudan.</a:t>
            </a:r>
          </a:p>
          <a:p>
            <a:pPr marL="538703" marR="0" lvl="0" indent="-538703" algn="l" rtl="0">
              <a:lnSpc>
                <a:spcPct val="80000"/>
              </a:lnSpc>
              <a:spcBef>
                <a:spcPts val="400"/>
              </a:spcBef>
              <a:spcAft>
                <a:spcPts val="0"/>
              </a:spcAft>
              <a:buClr>
                <a:srgbClr val="000000"/>
              </a:buClr>
              <a:buSzPct val="100434"/>
              <a:buFont typeface="Noto Sans Symbols"/>
              <a:buChar char="●"/>
            </a:pPr>
            <a:r>
              <a:rPr lang="en-US" sz="2310" b="0" i="0" u="none" strike="noStrike" cap="none">
                <a:solidFill>
                  <a:srgbClr val="000000"/>
                </a:solidFill>
                <a:latin typeface="Trebuchet MS"/>
                <a:ea typeface="Trebuchet MS"/>
                <a:cs typeface="Trebuchet MS"/>
                <a:sym typeface="Trebuchet MS"/>
              </a:rPr>
              <a:t>Sudan was a British colony until it gained independence in 1956, and, shortly after, conflict between the north and south began.</a:t>
            </a:r>
          </a:p>
          <a:p>
            <a:pPr marL="998952" marR="0" lvl="2" indent="-541752" algn="l" rtl="0">
              <a:lnSpc>
                <a:spcPct val="80000"/>
              </a:lnSpc>
              <a:spcBef>
                <a:spcPts val="400"/>
              </a:spcBef>
              <a:spcAft>
                <a:spcPts val="0"/>
              </a:spcAft>
              <a:buClr>
                <a:srgbClr val="000000"/>
              </a:buClr>
              <a:buSzPct val="100434"/>
              <a:buFont typeface="Arial"/>
              <a:buChar char="•"/>
            </a:pPr>
            <a:r>
              <a:rPr lang="en-US" sz="2310" b="0" i="0" u="none" strike="noStrike" cap="none">
                <a:solidFill>
                  <a:srgbClr val="000000"/>
                </a:solidFill>
                <a:latin typeface="Trebuchet MS"/>
                <a:ea typeface="Trebuchet MS"/>
                <a:cs typeface="Trebuchet MS"/>
                <a:sym typeface="Trebuchet MS"/>
              </a:rPr>
              <a:t>North Sudan is primarily Arab and practices Islam, and south Sudan is a mix of 60 different ethnic groups and practice traditional religions and Christianity.</a:t>
            </a:r>
          </a:p>
          <a:p>
            <a:pPr marL="538703" marR="0" lvl="0" indent="-538703" algn="l" rtl="0">
              <a:lnSpc>
                <a:spcPct val="80000"/>
              </a:lnSpc>
              <a:spcBef>
                <a:spcPts val="400"/>
              </a:spcBef>
              <a:spcAft>
                <a:spcPts val="0"/>
              </a:spcAft>
              <a:buClr>
                <a:srgbClr val="000000"/>
              </a:buClr>
              <a:buSzPct val="100434"/>
              <a:buFont typeface="Noto Sans Symbols"/>
              <a:buChar char="●"/>
            </a:pPr>
            <a:r>
              <a:rPr lang="en-US" sz="2310" b="0" i="0" u="none" strike="noStrike" cap="none">
                <a:solidFill>
                  <a:srgbClr val="000000"/>
                </a:solidFill>
                <a:latin typeface="Trebuchet MS"/>
                <a:ea typeface="Trebuchet MS"/>
                <a:cs typeface="Trebuchet MS"/>
                <a:sym typeface="Trebuchet MS"/>
              </a:rPr>
              <a:t>The country’s second civil war broke out in 1983. </a:t>
            </a:r>
            <a:r>
              <a:rPr lang="en-US" sz="2310"/>
              <a:t>This was because</a:t>
            </a:r>
            <a:r>
              <a:rPr lang="en-US" sz="2310" b="0" i="0" u="none" strike="noStrike" cap="none">
                <a:solidFill>
                  <a:srgbClr val="000000"/>
                </a:solidFill>
                <a:latin typeface="Trebuchet MS"/>
                <a:ea typeface="Trebuchet MS"/>
                <a:cs typeface="Trebuchet MS"/>
                <a:sym typeface="Trebuchet MS"/>
              </a:rPr>
              <a:t> the government, in the north, want</a:t>
            </a:r>
            <a:r>
              <a:rPr lang="en-US" sz="2310"/>
              <a:t>ed</a:t>
            </a:r>
            <a:r>
              <a:rPr lang="en-US" sz="2310" b="0" i="0" u="none" strike="noStrike" cap="none">
                <a:solidFill>
                  <a:srgbClr val="000000"/>
                </a:solidFill>
                <a:latin typeface="Trebuchet MS"/>
                <a:ea typeface="Trebuchet MS"/>
                <a:cs typeface="Trebuchet MS"/>
                <a:sym typeface="Trebuchet MS"/>
              </a:rPr>
              <a:t> to impose Sharia Law throughout the country, which the south did not want.</a:t>
            </a:r>
          </a:p>
          <a:p>
            <a:pPr marL="998952" marR="0" lvl="2" indent="-541752" algn="l" rtl="0">
              <a:lnSpc>
                <a:spcPct val="80000"/>
              </a:lnSpc>
              <a:spcBef>
                <a:spcPts val="400"/>
              </a:spcBef>
              <a:spcAft>
                <a:spcPts val="0"/>
              </a:spcAft>
              <a:buClr>
                <a:srgbClr val="000000"/>
              </a:buClr>
              <a:buSzPct val="100434"/>
              <a:buFont typeface="Arial"/>
              <a:buChar char="•"/>
            </a:pPr>
            <a:r>
              <a:rPr lang="en-US" sz="2310" b="0" i="0" u="none" strike="noStrike" cap="none">
                <a:solidFill>
                  <a:srgbClr val="000000"/>
                </a:solidFill>
                <a:latin typeface="Trebuchet MS"/>
                <a:ea typeface="Trebuchet MS"/>
                <a:cs typeface="Trebuchet MS"/>
                <a:sym typeface="Trebuchet MS"/>
              </a:rPr>
              <a:t>Sudan suffered nearly 2 million deaths in their civil war.</a:t>
            </a:r>
          </a:p>
          <a:p>
            <a:pPr marL="538703" marR="0" lvl="0" indent="-538703" algn="l" rtl="0">
              <a:lnSpc>
                <a:spcPct val="80000"/>
              </a:lnSpc>
              <a:spcBef>
                <a:spcPts val="400"/>
              </a:spcBef>
              <a:spcAft>
                <a:spcPts val="0"/>
              </a:spcAft>
              <a:buClr>
                <a:srgbClr val="000000"/>
              </a:buClr>
              <a:buSzPct val="100434"/>
              <a:buFont typeface="Noto Sans Symbols"/>
              <a:buChar char="●"/>
            </a:pPr>
            <a:r>
              <a:rPr lang="en-US" sz="2310" b="0" i="0" u="none" strike="noStrike" cap="none">
                <a:solidFill>
                  <a:srgbClr val="000000"/>
                </a:solidFill>
                <a:latin typeface="Trebuchet MS"/>
                <a:ea typeface="Trebuchet MS"/>
                <a:cs typeface="Trebuchet MS"/>
                <a:sym typeface="Trebuchet MS"/>
              </a:rPr>
              <a:t>In 2011, South Sudan became an independent country, ending civil war with Sudan and South Sudan.</a:t>
            </a:r>
          </a:p>
          <a:p>
            <a:pPr marL="998952" marR="0" lvl="2" indent="-541752" algn="l" rtl="0">
              <a:lnSpc>
                <a:spcPct val="80000"/>
              </a:lnSpc>
              <a:spcBef>
                <a:spcPts val="400"/>
              </a:spcBef>
              <a:spcAft>
                <a:spcPts val="0"/>
              </a:spcAft>
              <a:buClr>
                <a:srgbClr val="000000"/>
              </a:buClr>
              <a:buSzPct val="100434"/>
              <a:buFont typeface="Arial"/>
              <a:buChar char="•"/>
            </a:pPr>
            <a:r>
              <a:rPr lang="en-US" sz="2310" b="0" i="0" u="none" strike="noStrike" cap="none">
                <a:solidFill>
                  <a:srgbClr val="000000"/>
                </a:solidFill>
                <a:latin typeface="Trebuchet MS"/>
                <a:ea typeface="Trebuchet MS"/>
                <a:cs typeface="Trebuchet MS"/>
                <a:sym typeface="Trebuchet MS"/>
              </a:rPr>
              <a:t>However, the different ethnic groups now have large conflicts and civil war.</a:t>
            </a:r>
          </a:p>
        </p:txBody>
      </p:sp>
      <p:sp>
        <p:nvSpPr>
          <p:cNvPr id="271" name="Shape 27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34</a:t>
            </a:fld>
            <a:endParaRPr lang="en-US" sz="1400" b="1" i="0" u="none" strike="noStrike" cap="none">
              <a:solidFill>
                <a:srgbClr val="FFFFFF"/>
              </a:solidFill>
              <a:latin typeface="Calibri"/>
              <a:ea typeface="Calibri"/>
              <a:cs typeface="Calibri"/>
              <a:sym typeface="Calibri"/>
            </a:endParaRPr>
          </a:p>
        </p:txBody>
      </p:sp>
      <p:sp>
        <p:nvSpPr>
          <p:cNvPr id="272" name="Shape 272"/>
          <p:cNvSpPr/>
          <p:nvPr/>
        </p:nvSpPr>
        <p:spPr>
          <a:xfrm>
            <a:off x="6621706" y="6105653"/>
            <a:ext cx="2428387" cy="370838"/>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 calcmode="lin" valueType="num">
                                      <p:cBhvr additive="base">
                                        <p:cTn id="7" dur="500"/>
                                        <p:tgtEl>
                                          <p:spTgt spid="27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70">
                                            <p:txEl>
                                              <p:pRg st="1" end="1"/>
                                            </p:txEl>
                                          </p:spTgt>
                                        </p:tgtEl>
                                        <p:attrNameLst>
                                          <p:attrName>style.visibility</p:attrName>
                                        </p:attrNameLst>
                                      </p:cBhvr>
                                      <p:to>
                                        <p:strVal val="visible"/>
                                      </p:to>
                                    </p:set>
                                    <p:anim calcmode="lin" valueType="num">
                                      <p:cBhvr additive="base">
                                        <p:cTn id="10" dur="500"/>
                                        <p:tgtEl>
                                          <p:spTgt spid="27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70">
                                            <p:txEl>
                                              <p:pRg st="2" end="2"/>
                                            </p:txEl>
                                          </p:spTgt>
                                        </p:tgtEl>
                                        <p:attrNameLst>
                                          <p:attrName>style.visibility</p:attrName>
                                        </p:attrNameLst>
                                      </p:cBhvr>
                                      <p:to>
                                        <p:strVal val="visible"/>
                                      </p:to>
                                    </p:set>
                                    <p:anim calcmode="lin" valueType="num">
                                      <p:cBhvr additive="base">
                                        <p:cTn id="13" dur="500"/>
                                        <p:tgtEl>
                                          <p:spTgt spid="27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70">
                                            <p:txEl>
                                              <p:pRg st="3" end="3"/>
                                            </p:txEl>
                                          </p:spTgt>
                                        </p:tgtEl>
                                        <p:attrNameLst>
                                          <p:attrName>style.visibility</p:attrName>
                                        </p:attrNameLst>
                                      </p:cBhvr>
                                      <p:to>
                                        <p:strVal val="visible"/>
                                      </p:to>
                                    </p:set>
                                    <p:anim calcmode="lin" valueType="num">
                                      <p:cBhvr additive="base">
                                        <p:cTn id="16" dur="500"/>
                                        <p:tgtEl>
                                          <p:spTgt spid="27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70">
                                            <p:txEl>
                                              <p:pRg st="4" end="4"/>
                                            </p:txEl>
                                          </p:spTgt>
                                        </p:tgtEl>
                                        <p:attrNameLst>
                                          <p:attrName>style.visibility</p:attrName>
                                        </p:attrNameLst>
                                      </p:cBhvr>
                                      <p:to>
                                        <p:strVal val="visible"/>
                                      </p:to>
                                    </p:set>
                                    <p:anim calcmode="lin" valueType="num">
                                      <p:cBhvr additive="base">
                                        <p:cTn id="19" dur="500"/>
                                        <p:tgtEl>
                                          <p:spTgt spid="270">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70">
                                            <p:txEl>
                                              <p:pRg st="5" end="5"/>
                                            </p:txEl>
                                          </p:spTgt>
                                        </p:tgtEl>
                                        <p:attrNameLst>
                                          <p:attrName>style.visibility</p:attrName>
                                        </p:attrNameLst>
                                      </p:cBhvr>
                                      <p:to>
                                        <p:strVal val="visible"/>
                                      </p:to>
                                    </p:set>
                                    <p:anim calcmode="lin" valueType="num">
                                      <p:cBhvr additive="base">
                                        <p:cTn id="22" dur="500"/>
                                        <p:tgtEl>
                                          <p:spTgt spid="270">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70">
                                            <p:txEl>
                                              <p:pRg st="6" end="6"/>
                                            </p:txEl>
                                          </p:spTgt>
                                        </p:tgtEl>
                                        <p:attrNameLst>
                                          <p:attrName>style.visibility</p:attrName>
                                        </p:attrNameLst>
                                      </p:cBhvr>
                                      <p:to>
                                        <p:strVal val="visible"/>
                                      </p:to>
                                    </p:set>
                                    <p:anim calcmode="lin" valueType="num">
                                      <p:cBhvr additive="base">
                                        <p:cTn id="25" dur="500"/>
                                        <p:tgtEl>
                                          <p:spTgt spid="27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50" b="1" i="0" u="none" strike="noStrike" cap="none">
                <a:solidFill>
                  <a:srgbClr val="000000"/>
                </a:solidFill>
                <a:latin typeface="Trebuchet MS"/>
                <a:ea typeface="Trebuchet MS"/>
                <a:cs typeface="Trebuchet MS"/>
                <a:sym typeface="Trebuchet MS"/>
              </a:rPr>
              <a:t>Section 4: Government Instability in Africa</a:t>
            </a:r>
          </a:p>
        </p:txBody>
      </p:sp>
      <p:sp>
        <p:nvSpPr>
          <p:cNvPr id="278" name="Shape 278"/>
          <p:cNvSpPr txBox="1">
            <a:spLocks noGrp="1"/>
          </p:cNvSpPr>
          <p:nvPr>
            <p:ph type="body" idx="1"/>
          </p:nvPr>
        </p:nvSpPr>
        <p:spPr>
          <a:xfrm>
            <a:off x="457200" y="1981200"/>
            <a:ext cx="8229600" cy="41449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80808"/>
              </a:buClr>
              <a:buSzPct val="100000"/>
              <a:buFont typeface="Arial"/>
              <a:buChar char="•"/>
            </a:pPr>
            <a:r>
              <a:rPr lang="en-US" sz="2800" b="0" i="0" u="none" strike="noStrike" cap="none">
                <a:solidFill>
                  <a:srgbClr val="080808"/>
                </a:solidFill>
                <a:latin typeface="Trebuchet MS"/>
                <a:ea typeface="Trebuchet MS"/>
                <a:cs typeface="Trebuchet MS"/>
                <a:sym typeface="Trebuchet MS"/>
              </a:rPr>
              <a:t>What are the reasons that led to unstable governments in Africa after independence?</a:t>
            </a:r>
          </a:p>
        </p:txBody>
      </p:sp>
      <p:sp>
        <p:nvSpPr>
          <p:cNvPr id="279" name="Shape 27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35</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anim calcmode="lin" valueType="num">
                                      <p:cBhvr additive="base">
                                        <p:cTn id="7" dur="500"/>
                                        <p:tgtEl>
                                          <p:spTgt spid="278">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78">
                                            <p:txEl>
                                              <p:pRg st="1" end="1"/>
                                            </p:txEl>
                                          </p:spTgt>
                                        </p:tgtEl>
                                        <p:attrNameLst>
                                          <p:attrName>style.visibility</p:attrName>
                                        </p:attrNameLst>
                                      </p:cBhvr>
                                      <p:to>
                                        <p:strVal val="visible"/>
                                      </p:to>
                                    </p:set>
                                    <p:anim calcmode="lin" valueType="num">
                                      <p:cBhvr additive="base">
                                        <p:cTn id="10" dur="500"/>
                                        <p:tgtEl>
                                          <p:spTgt spid="278">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50" b="1" i="0" u="none" strike="noStrike" cap="none">
                <a:solidFill>
                  <a:srgbClr val="000000"/>
                </a:solidFill>
                <a:latin typeface="Trebuchet MS"/>
                <a:ea typeface="Trebuchet MS"/>
                <a:cs typeface="Trebuchet MS"/>
                <a:sym typeface="Trebuchet MS"/>
              </a:rPr>
              <a:t>Section 4: Government Instability in Africa</a:t>
            </a:r>
          </a:p>
        </p:txBody>
      </p:sp>
      <p:sp>
        <p:nvSpPr>
          <p:cNvPr id="285" name="Shape 285"/>
          <p:cNvSpPr txBox="1">
            <a:spLocks noGrp="1"/>
          </p:cNvSpPr>
          <p:nvPr>
            <p:ph type="body" idx="1"/>
          </p:nvPr>
        </p:nvSpPr>
        <p:spPr>
          <a:xfrm>
            <a:off x="457200" y="1885668"/>
            <a:ext cx="8229600" cy="4642447"/>
          </a:xfrm>
          <a:prstGeom prst="rect">
            <a:avLst/>
          </a:prstGeom>
          <a:noFill/>
          <a:ln>
            <a:noFill/>
          </a:ln>
        </p:spPr>
        <p:txBody>
          <a:bodyPr lIns="45700" tIns="45700" rIns="45700" bIns="45700" anchor="t" anchorCtr="0">
            <a:noAutofit/>
          </a:bodyPr>
          <a:lstStyle/>
          <a:p>
            <a:pPr marL="758951" marR="0" lvl="0" indent="-758951" algn="l" rtl="0">
              <a:lnSpc>
                <a:spcPct val="9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instability</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HIV/AIDS</a:t>
            </a:r>
          </a:p>
          <a:p>
            <a:pPr marL="742950" marR="0" lvl="1" indent="-285750" algn="l" rtl="0">
              <a:lnSpc>
                <a:spcPct val="9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famine</a:t>
            </a:r>
          </a:p>
        </p:txBody>
      </p:sp>
      <p:sp>
        <p:nvSpPr>
          <p:cNvPr id="286" name="Shape 286"/>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36</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 calcmode="lin" valueType="num">
                                      <p:cBhvr additive="base">
                                        <p:cTn id="7" dur="500"/>
                                        <p:tgtEl>
                                          <p:spTgt spid="285">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85">
                                            <p:txEl>
                                              <p:pRg st="1" end="1"/>
                                            </p:txEl>
                                          </p:spTgt>
                                        </p:tgtEl>
                                        <p:attrNameLst>
                                          <p:attrName>style.visibility</p:attrName>
                                        </p:attrNameLst>
                                      </p:cBhvr>
                                      <p:to>
                                        <p:strVal val="visible"/>
                                      </p:to>
                                    </p:set>
                                    <p:anim calcmode="lin" valueType="num">
                                      <p:cBhvr additive="base">
                                        <p:cTn id="10" dur="500"/>
                                        <p:tgtEl>
                                          <p:spTgt spid="285">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85">
                                            <p:txEl>
                                              <p:pRg st="2" end="2"/>
                                            </p:txEl>
                                          </p:spTgt>
                                        </p:tgtEl>
                                        <p:attrNameLst>
                                          <p:attrName>style.visibility</p:attrName>
                                        </p:attrNameLst>
                                      </p:cBhvr>
                                      <p:to>
                                        <p:strVal val="visible"/>
                                      </p:to>
                                    </p:set>
                                    <p:anim calcmode="lin" valueType="num">
                                      <p:cBhvr additive="base">
                                        <p:cTn id="13" dur="500"/>
                                        <p:tgtEl>
                                          <p:spTgt spid="285">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85">
                                            <p:txEl>
                                              <p:pRg st="3" end="3"/>
                                            </p:txEl>
                                          </p:spTgt>
                                        </p:tgtEl>
                                        <p:attrNameLst>
                                          <p:attrName>style.visibility</p:attrName>
                                        </p:attrNameLst>
                                      </p:cBhvr>
                                      <p:to>
                                        <p:strVal val="visible"/>
                                      </p:to>
                                    </p:set>
                                    <p:anim calcmode="lin" valueType="num">
                                      <p:cBhvr additive="base">
                                        <p:cTn id="16" dur="500"/>
                                        <p:tgtEl>
                                          <p:spTgt spid="285">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The Legacy of Colonialism</a:t>
            </a:r>
          </a:p>
        </p:txBody>
      </p:sp>
      <p:sp>
        <p:nvSpPr>
          <p:cNvPr id="292" name="Shape 292"/>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Because of colonialism and the rapid European withdrawal from the continent, Africa has many unstable governments.</a:t>
            </a:r>
          </a:p>
          <a:p>
            <a:pPr marL="538703" marR="0" lvl="0" indent="-538703" algn="l" rtl="0">
              <a:lnSpc>
                <a:spcPct val="80000"/>
              </a:lnSpc>
              <a:spcBef>
                <a:spcPts val="4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Civil wars broke out between ethnic groups. </a:t>
            </a:r>
            <a:r>
              <a:rPr lang="en-US" sz="2800"/>
              <a:t>D</a:t>
            </a:r>
            <a:r>
              <a:rPr lang="en-US" sz="2800" b="0" i="0" u="none" strike="noStrike" cap="none">
                <a:solidFill>
                  <a:srgbClr val="000000"/>
                </a:solidFill>
                <a:latin typeface="Trebuchet MS"/>
                <a:ea typeface="Trebuchet MS"/>
                <a:cs typeface="Trebuchet MS"/>
                <a:sym typeface="Trebuchet MS"/>
              </a:rPr>
              <a:t>ictators, supported by their militaries, seized power.</a:t>
            </a:r>
          </a:p>
          <a:p>
            <a:pPr marL="538703" marR="0" lvl="0" indent="-538703" algn="l" rtl="0">
              <a:lnSpc>
                <a:spcPct val="80000"/>
              </a:lnSpc>
              <a:spcBef>
                <a:spcPts val="4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Government instability has led to many problems with African countries</a:t>
            </a:r>
            <a:r>
              <a:rPr lang="en-US" sz="2800"/>
              <a:t>:</a:t>
            </a:r>
            <a:r>
              <a:rPr lang="en-US" sz="2800" b="0" i="0" u="none" strike="noStrike" cap="none">
                <a:solidFill>
                  <a:srgbClr val="000000"/>
                </a:solidFill>
                <a:latin typeface="Trebuchet MS"/>
                <a:ea typeface="Trebuchet MS"/>
                <a:cs typeface="Trebuchet MS"/>
                <a:sym typeface="Trebuchet MS"/>
              </a:rPr>
              <a:t> poor education opportunities, lack of food and medicine, and the inability to combat disease and famine.</a:t>
            </a:r>
          </a:p>
          <a:p>
            <a:pPr marL="998952" marR="0" lvl="2" indent="-541752" algn="l" rtl="0">
              <a:lnSpc>
                <a:spcPct val="80000"/>
              </a:lnSpc>
              <a:spcBef>
                <a:spcPts val="400"/>
              </a:spcBef>
              <a:spcAft>
                <a:spcPts val="0"/>
              </a:spcAft>
              <a:buClr>
                <a:srgbClr val="000000"/>
              </a:buClr>
              <a:buSzPct val="100000"/>
              <a:buFont typeface="Arial"/>
              <a:buChar char="•"/>
            </a:pPr>
            <a:r>
              <a:rPr lang="en-US" sz="2800" b="1" i="0" u="none" strike="noStrike" cap="none">
                <a:solidFill>
                  <a:srgbClr val="000000"/>
                </a:solidFill>
                <a:latin typeface="Trebuchet MS"/>
                <a:ea typeface="Trebuchet MS"/>
                <a:cs typeface="Trebuchet MS"/>
                <a:sym typeface="Trebuchet MS"/>
              </a:rPr>
              <a:t>Instability</a:t>
            </a:r>
            <a:r>
              <a:rPr lang="en-US" sz="2800" b="0" i="0" u="none" strike="noStrike" cap="none">
                <a:solidFill>
                  <a:srgbClr val="000000"/>
                </a:solidFill>
                <a:latin typeface="Trebuchet MS"/>
                <a:ea typeface="Trebuchet MS"/>
                <a:cs typeface="Trebuchet MS"/>
                <a:sym typeface="Trebuchet MS"/>
              </a:rPr>
              <a:t> means a tendency toward unpredictable or erratic behavior.</a:t>
            </a:r>
          </a:p>
        </p:txBody>
      </p:sp>
      <p:sp>
        <p:nvSpPr>
          <p:cNvPr id="293" name="Shape 29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37</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anim calcmode="lin" valueType="num">
                                      <p:cBhvr additive="base">
                                        <p:cTn id="7" dur="500"/>
                                        <p:tgtEl>
                                          <p:spTgt spid="29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92">
                                            <p:txEl>
                                              <p:pRg st="1" end="1"/>
                                            </p:txEl>
                                          </p:spTgt>
                                        </p:tgtEl>
                                        <p:attrNameLst>
                                          <p:attrName>style.visibility</p:attrName>
                                        </p:attrNameLst>
                                      </p:cBhvr>
                                      <p:to>
                                        <p:strVal val="visible"/>
                                      </p:to>
                                    </p:set>
                                    <p:anim calcmode="lin" valueType="num">
                                      <p:cBhvr additive="base">
                                        <p:cTn id="10" dur="500"/>
                                        <p:tgtEl>
                                          <p:spTgt spid="29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92">
                                            <p:txEl>
                                              <p:pRg st="2" end="2"/>
                                            </p:txEl>
                                          </p:spTgt>
                                        </p:tgtEl>
                                        <p:attrNameLst>
                                          <p:attrName>style.visibility</p:attrName>
                                        </p:attrNameLst>
                                      </p:cBhvr>
                                      <p:to>
                                        <p:strVal val="visible"/>
                                      </p:to>
                                    </p:set>
                                    <p:anim calcmode="lin" valueType="num">
                                      <p:cBhvr additive="base">
                                        <p:cTn id="13" dur="500"/>
                                        <p:tgtEl>
                                          <p:spTgt spid="292">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92">
                                            <p:txEl>
                                              <p:pRg st="3" end="3"/>
                                            </p:txEl>
                                          </p:spTgt>
                                        </p:tgtEl>
                                        <p:attrNameLst>
                                          <p:attrName>style.visibility</p:attrName>
                                        </p:attrNameLst>
                                      </p:cBhvr>
                                      <p:to>
                                        <p:strVal val="visible"/>
                                      </p:to>
                                    </p:set>
                                    <p:anim calcmode="lin" valueType="num">
                                      <p:cBhvr additive="base">
                                        <p:cTn id="16" dur="500"/>
                                        <p:tgtEl>
                                          <p:spTgt spid="292">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Access to Education in Africa</a:t>
            </a:r>
          </a:p>
        </p:txBody>
      </p:sp>
      <p:sp>
        <p:nvSpPr>
          <p:cNvPr id="299" name="Shape 299"/>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In relatively peaceful independent countries, education opportunities are better.</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In Kenya, the government ha</a:t>
            </a:r>
            <a:r>
              <a:rPr lang="en-US" sz="2300"/>
              <a:t>s</a:t>
            </a:r>
            <a:r>
              <a:rPr lang="en-US" sz="2300" b="0" i="0" u="none" strike="noStrike" cap="none">
                <a:solidFill>
                  <a:srgbClr val="000000"/>
                </a:solidFill>
                <a:latin typeface="Trebuchet MS"/>
                <a:ea typeface="Trebuchet MS"/>
                <a:cs typeface="Trebuchet MS"/>
                <a:sym typeface="Trebuchet MS"/>
              </a:rPr>
              <a:t> made school improvements a priority.</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The better educated a population is, the more they can contribute to an economy.</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In some countries, civil war has led to educational neglect.</a:t>
            </a:r>
          </a:p>
          <a:p>
            <a:pPr marL="998952" marR="0" lvl="2" indent="-541752" algn="l" rtl="0">
              <a:lnSpc>
                <a:spcPct val="80000"/>
              </a:lnSpc>
              <a:spcBef>
                <a:spcPts val="400"/>
              </a:spcBef>
              <a:spcAft>
                <a:spcPts val="0"/>
              </a:spcAft>
              <a:buClr>
                <a:srgbClr val="000000"/>
              </a:buClr>
              <a:buSzPct val="100000"/>
              <a:buFont typeface="Arial"/>
              <a:buChar char="•"/>
            </a:pPr>
            <a:r>
              <a:rPr lang="en-US" sz="2300"/>
              <a:t>These conditions have made it</a:t>
            </a:r>
            <a:r>
              <a:rPr lang="en-US" sz="2300" b="0" i="0" u="none" strike="noStrike" cap="none">
                <a:solidFill>
                  <a:srgbClr val="000000"/>
                </a:solidFill>
                <a:latin typeface="Trebuchet MS"/>
                <a:ea typeface="Trebuchet MS"/>
                <a:cs typeface="Trebuchet MS"/>
                <a:sym typeface="Trebuchet MS"/>
              </a:rPr>
              <a:t> unsafe for children to attend school</a:t>
            </a:r>
            <a:r>
              <a:rPr lang="en-US" sz="2300"/>
              <a:t>.</a:t>
            </a:r>
            <a:r>
              <a:rPr lang="en-US" sz="2300" b="0" i="0" u="none" strike="noStrike" cap="none">
                <a:solidFill>
                  <a:srgbClr val="000000"/>
                </a:solidFill>
                <a:latin typeface="Trebuchet MS"/>
                <a:ea typeface="Trebuchet MS"/>
                <a:cs typeface="Trebuchet MS"/>
                <a:sym typeface="Trebuchet MS"/>
              </a:rPr>
              <a:t> </a:t>
            </a:r>
            <a:r>
              <a:rPr lang="en-US" sz="2300"/>
              <a:t>S</a:t>
            </a:r>
            <a:r>
              <a:rPr lang="en-US" sz="2300" b="0" i="0" u="none" strike="noStrike" cap="none">
                <a:solidFill>
                  <a:srgbClr val="000000"/>
                </a:solidFill>
                <a:latin typeface="Trebuchet MS"/>
                <a:ea typeface="Trebuchet MS"/>
                <a:cs typeface="Trebuchet MS"/>
                <a:sym typeface="Trebuchet MS"/>
              </a:rPr>
              <a:t>chool buildings could be in ruins</a:t>
            </a:r>
            <a:r>
              <a:rPr lang="en-US" sz="2300"/>
              <a:t>, and schools have </a:t>
            </a:r>
            <a:r>
              <a:rPr lang="en-US" sz="2300" b="0" i="0" u="none" strike="noStrike" cap="none">
                <a:solidFill>
                  <a:srgbClr val="000000"/>
                </a:solidFill>
                <a:latin typeface="Trebuchet MS"/>
                <a:ea typeface="Trebuchet MS"/>
                <a:cs typeface="Trebuchet MS"/>
                <a:sym typeface="Trebuchet MS"/>
              </a:rPr>
              <a:t>l</a:t>
            </a:r>
            <a:r>
              <a:rPr lang="en-US" sz="2300"/>
              <a:t>ittle</a:t>
            </a:r>
            <a:r>
              <a:rPr lang="en-US" sz="2300" b="0" i="0" u="none" strike="noStrike" cap="none">
                <a:solidFill>
                  <a:srgbClr val="000000"/>
                </a:solidFill>
                <a:latin typeface="Trebuchet MS"/>
                <a:ea typeface="Trebuchet MS"/>
                <a:cs typeface="Trebuchet MS"/>
                <a:sym typeface="Trebuchet MS"/>
              </a:rPr>
              <a:t> access to learning materials.</a:t>
            </a:r>
          </a:p>
          <a:p>
            <a:pPr marL="538703" marR="0" lvl="0" indent="-538703" algn="l" rtl="0">
              <a:lnSpc>
                <a:spcPct val="80000"/>
              </a:lnSpc>
              <a:spcBef>
                <a:spcPts val="400"/>
              </a:spcBef>
              <a:spcAft>
                <a:spcPts val="0"/>
              </a:spcAft>
              <a:buClr>
                <a:srgbClr val="000000"/>
              </a:buClr>
              <a:buSzPct val="100000"/>
              <a:buFont typeface="Noto Sans Symbols"/>
              <a:buChar char="●"/>
            </a:pPr>
            <a:r>
              <a:rPr lang="en-US" sz="2300" b="0" i="0" u="none" strike="noStrike" cap="none">
                <a:solidFill>
                  <a:srgbClr val="000000"/>
                </a:solidFill>
                <a:latin typeface="Trebuchet MS"/>
                <a:ea typeface="Trebuchet MS"/>
                <a:cs typeface="Trebuchet MS"/>
                <a:sym typeface="Trebuchet MS"/>
              </a:rPr>
              <a:t>Another education issue is gender, with boys more likely to attend school than girls.</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In rural areas, the traditional role of girls is to stay home and learn to cook and clean.</a:t>
            </a:r>
          </a:p>
          <a:p>
            <a:pPr marL="998952" marR="0" lvl="2" indent="-541752" algn="l" rtl="0">
              <a:lnSpc>
                <a:spcPct val="80000"/>
              </a:lnSpc>
              <a:spcBef>
                <a:spcPts val="400"/>
              </a:spcBef>
              <a:spcAft>
                <a:spcPts val="0"/>
              </a:spcAft>
              <a:buClr>
                <a:srgbClr val="000000"/>
              </a:buClr>
              <a:buSzPct val="100000"/>
              <a:buFont typeface="Arial"/>
              <a:buChar char="•"/>
            </a:pPr>
            <a:r>
              <a:rPr lang="en-US" sz="2300" b="0" i="0" u="none" strike="noStrike" cap="none">
                <a:solidFill>
                  <a:srgbClr val="000000"/>
                </a:solidFill>
                <a:latin typeface="Trebuchet MS"/>
                <a:ea typeface="Trebuchet MS"/>
                <a:cs typeface="Trebuchet MS"/>
                <a:sym typeface="Trebuchet MS"/>
              </a:rPr>
              <a:t>Government programs are working to close this education gap.</a:t>
            </a:r>
          </a:p>
        </p:txBody>
      </p:sp>
      <p:sp>
        <p:nvSpPr>
          <p:cNvPr id="300" name="Shape 300"/>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38</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 calcmode="lin" valueType="num">
                                      <p:cBhvr additive="base">
                                        <p:cTn id="7" dur="500"/>
                                        <p:tgtEl>
                                          <p:spTgt spid="29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99">
                                            <p:txEl>
                                              <p:pRg st="1" end="1"/>
                                            </p:txEl>
                                          </p:spTgt>
                                        </p:tgtEl>
                                        <p:attrNameLst>
                                          <p:attrName>style.visibility</p:attrName>
                                        </p:attrNameLst>
                                      </p:cBhvr>
                                      <p:to>
                                        <p:strVal val="visible"/>
                                      </p:to>
                                    </p:set>
                                    <p:anim calcmode="lin" valueType="num">
                                      <p:cBhvr additive="base">
                                        <p:cTn id="10" dur="500"/>
                                        <p:tgtEl>
                                          <p:spTgt spid="29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99">
                                            <p:txEl>
                                              <p:pRg st="2" end="2"/>
                                            </p:txEl>
                                          </p:spTgt>
                                        </p:tgtEl>
                                        <p:attrNameLst>
                                          <p:attrName>style.visibility</p:attrName>
                                        </p:attrNameLst>
                                      </p:cBhvr>
                                      <p:to>
                                        <p:strVal val="visible"/>
                                      </p:to>
                                    </p:set>
                                    <p:anim calcmode="lin" valueType="num">
                                      <p:cBhvr additive="base">
                                        <p:cTn id="13" dur="500"/>
                                        <p:tgtEl>
                                          <p:spTgt spid="29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99">
                                            <p:txEl>
                                              <p:pRg st="3" end="3"/>
                                            </p:txEl>
                                          </p:spTgt>
                                        </p:tgtEl>
                                        <p:attrNameLst>
                                          <p:attrName>style.visibility</p:attrName>
                                        </p:attrNameLst>
                                      </p:cBhvr>
                                      <p:to>
                                        <p:strVal val="visible"/>
                                      </p:to>
                                    </p:set>
                                    <p:anim calcmode="lin" valueType="num">
                                      <p:cBhvr additive="base">
                                        <p:cTn id="16" dur="500"/>
                                        <p:tgtEl>
                                          <p:spTgt spid="29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99">
                                            <p:txEl>
                                              <p:pRg st="4" end="4"/>
                                            </p:txEl>
                                          </p:spTgt>
                                        </p:tgtEl>
                                        <p:attrNameLst>
                                          <p:attrName>style.visibility</p:attrName>
                                        </p:attrNameLst>
                                      </p:cBhvr>
                                      <p:to>
                                        <p:strVal val="visible"/>
                                      </p:to>
                                    </p:set>
                                    <p:anim calcmode="lin" valueType="num">
                                      <p:cBhvr additive="base">
                                        <p:cTn id="19" dur="500"/>
                                        <p:tgtEl>
                                          <p:spTgt spid="299">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99">
                                            <p:txEl>
                                              <p:pRg st="5" end="5"/>
                                            </p:txEl>
                                          </p:spTgt>
                                        </p:tgtEl>
                                        <p:attrNameLst>
                                          <p:attrName>style.visibility</p:attrName>
                                        </p:attrNameLst>
                                      </p:cBhvr>
                                      <p:to>
                                        <p:strVal val="visible"/>
                                      </p:to>
                                    </p:set>
                                    <p:anim calcmode="lin" valueType="num">
                                      <p:cBhvr additive="base">
                                        <p:cTn id="22" dur="500"/>
                                        <p:tgtEl>
                                          <p:spTgt spid="299">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99">
                                            <p:txEl>
                                              <p:pRg st="6" end="6"/>
                                            </p:txEl>
                                          </p:spTgt>
                                        </p:tgtEl>
                                        <p:attrNameLst>
                                          <p:attrName>style.visibility</p:attrName>
                                        </p:attrNameLst>
                                      </p:cBhvr>
                                      <p:to>
                                        <p:strVal val="visible"/>
                                      </p:to>
                                    </p:set>
                                    <p:anim calcmode="lin" valueType="num">
                                      <p:cBhvr additive="base">
                                        <p:cTn id="25" dur="500"/>
                                        <p:tgtEl>
                                          <p:spTgt spid="299">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99">
                                            <p:txEl>
                                              <p:pRg st="7" end="7"/>
                                            </p:txEl>
                                          </p:spTgt>
                                        </p:tgtEl>
                                        <p:attrNameLst>
                                          <p:attrName>style.visibility</p:attrName>
                                        </p:attrNameLst>
                                      </p:cBhvr>
                                      <p:to>
                                        <p:strVal val="visible"/>
                                      </p:to>
                                    </p:set>
                                    <p:anim calcmode="lin" valueType="num">
                                      <p:cBhvr additive="base">
                                        <p:cTn id="28" dur="500"/>
                                        <p:tgtEl>
                                          <p:spTgt spid="299">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000" b="1" i="0" u="none" strike="noStrike" cap="none">
                <a:solidFill>
                  <a:srgbClr val="000000"/>
                </a:solidFill>
                <a:latin typeface="Trebuchet MS"/>
                <a:ea typeface="Trebuchet MS"/>
                <a:cs typeface="Trebuchet MS"/>
                <a:sym typeface="Trebuchet MS"/>
              </a:rPr>
              <a:t>Jimmy Carter and the End of the Guinea Worm</a:t>
            </a:r>
          </a:p>
        </p:txBody>
      </p:sp>
      <p:sp>
        <p:nvSpPr>
          <p:cNvPr id="306" name="Shape 306"/>
          <p:cNvSpPr txBox="1">
            <a:spLocks noGrp="1"/>
          </p:cNvSpPr>
          <p:nvPr>
            <p:ph type="body" idx="1"/>
          </p:nvPr>
        </p:nvSpPr>
        <p:spPr>
          <a:xfrm>
            <a:off x="457200" y="1167317"/>
            <a:ext cx="8229600" cy="5360797"/>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97727"/>
              <a:buFont typeface="Noto Sans Symbols"/>
              <a:buChar char="●"/>
            </a:pPr>
            <a:r>
              <a:rPr lang="en-US" sz="2150" b="0" i="0" u="none" strike="noStrike" cap="none">
                <a:solidFill>
                  <a:srgbClr val="000000"/>
                </a:solidFill>
                <a:latin typeface="Trebuchet MS"/>
                <a:ea typeface="Trebuchet MS"/>
                <a:cs typeface="Trebuchet MS"/>
                <a:sym typeface="Trebuchet MS"/>
              </a:rPr>
              <a:t>Up until the 1980s, the Guinea worm was found in 21 countries throughout Africa and Asia and infected over 3 million people.</a:t>
            </a:r>
          </a:p>
          <a:p>
            <a:pPr marL="998952" marR="0" lvl="2" indent="-541752" algn="l" rtl="0">
              <a:lnSpc>
                <a:spcPct val="80000"/>
              </a:lnSpc>
              <a:spcBef>
                <a:spcPts val="400"/>
              </a:spcBef>
              <a:spcAft>
                <a:spcPts val="0"/>
              </a:spcAft>
              <a:buClr>
                <a:srgbClr val="000000"/>
              </a:buClr>
              <a:buSzPct val="97727"/>
              <a:buFont typeface="Arial"/>
              <a:buChar char="•"/>
            </a:pPr>
            <a:r>
              <a:rPr lang="en-US" sz="2150" b="0" i="0" u="none" strike="noStrike" cap="none">
                <a:solidFill>
                  <a:srgbClr val="000000"/>
                </a:solidFill>
                <a:latin typeface="Trebuchet MS"/>
                <a:ea typeface="Trebuchet MS"/>
                <a:cs typeface="Trebuchet MS"/>
                <a:sym typeface="Trebuchet MS"/>
              </a:rPr>
              <a:t>Today, it is only found in 4 countries: South Sudan, Ethiopia, Mali, and Chad.</a:t>
            </a:r>
          </a:p>
          <a:p>
            <a:pPr marL="538703" marR="0" lvl="0" indent="-538703" algn="l" rtl="0">
              <a:lnSpc>
                <a:spcPct val="80000"/>
              </a:lnSpc>
              <a:spcBef>
                <a:spcPts val="400"/>
              </a:spcBef>
              <a:spcAft>
                <a:spcPts val="0"/>
              </a:spcAft>
              <a:buClr>
                <a:srgbClr val="000000"/>
              </a:buClr>
              <a:buSzPct val="97727"/>
              <a:buFont typeface="Noto Sans Symbols"/>
              <a:buChar char="●"/>
            </a:pPr>
            <a:r>
              <a:rPr lang="en-US" sz="2150" b="0" i="0" u="none" strike="noStrike" cap="none">
                <a:solidFill>
                  <a:srgbClr val="000000"/>
                </a:solidFill>
                <a:latin typeface="Trebuchet MS"/>
                <a:ea typeface="Trebuchet MS"/>
                <a:cs typeface="Trebuchet MS"/>
                <a:sym typeface="Trebuchet MS"/>
              </a:rPr>
              <a:t>The Guinea worm is a parasite that lives in water, and people swallow the worm larvae when they drink untreated water.</a:t>
            </a:r>
          </a:p>
          <a:p>
            <a:pPr marL="998952" marR="0" lvl="2" indent="-541752" algn="l" rtl="0">
              <a:lnSpc>
                <a:spcPct val="80000"/>
              </a:lnSpc>
              <a:spcBef>
                <a:spcPts val="400"/>
              </a:spcBef>
              <a:spcAft>
                <a:spcPts val="0"/>
              </a:spcAft>
              <a:buClr>
                <a:srgbClr val="000000"/>
              </a:buClr>
              <a:buSzPct val="97727"/>
              <a:buFont typeface="Arial"/>
              <a:buChar char="•"/>
            </a:pPr>
            <a:r>
              <a:rPr lang="en-US" sz="2150" b="0" i="0" u="none" strike="noStrike" cap="none">
                <a:solidFill>
                  <a:srgbClr val="000000"/>
                </a:solidFill>
                <a:latin typeface="Trebuchet MS"/>
                <a:ea typeface="Trebuchet MS"/>
                <a:cs typeface="Trebuchet MS"/>
                <a:sym typeface="Trebuchet MS"/>
              </a:rPr>
              <a:t>The females develop in the stomach for a year, then try to exit the body through the foot or leg, creating a burning sensation.</a:t>
            </a:r>
          </a:p>
          <a:p>
            <a:pPr marL="998952" marR="0" lvl="2" indent="-541752" algn="l" rtl="0">
              <a:lnSpc>
                <a:spcPct val="80000"/>
              </a:lnSpc>
              <a:spcBef>
                <a:spcPts val="400"/>
              </a:spcBef>
              <a:spcAft>
                <a:spcPts val="0"/>
              </a:spcAft>
              <a:buClr>
                <a:srgbClr val="000000"/>
              </a:buClr>
              <a:buSzPct val="97727"/>
              <a:buFont typeface="Arial"/>
              <a:buChar char="•"/>
            </a:pPr>
            <a:r>
              <a:rPr lang="en-US" sz="2150" b="0" i="0" u="none" strike="noStrike" cap="none">
                <a:solidFill>
                  <a:srgbClr val="000000"/>
                </a:solidFill>
                <a:latin typeface="Trebuchet MS"/>
                <a:ea typeface="Trebuchet MS"/>
                <a:cs typeface="Trebuchet MS"/>
                <a:sym typeface="Trebuchet MS"/>
              </a:rPr>
              <a:t>This burning causes people to put their feet in water, which lets the worm release more larvae</a:t>
            </a:r>
            <a:r>
              <a:rPr lang="en-US" sz="2150"/>
              <a:t>.</a:t>
            </a:r>
            <a:r>
              <a:rPr lang="en-US" sz="2150" b="0" i="0" u="none" strike="noStrike" cap="none">
                <a:solidFill>
                  <a:srgbClr val="000000"/>
                </a:solidFill>
                <a:latin typeface="Trebuchet MS"/>
                <a:ea typeface="Trebuchet MS"/>
                <a:cs typeface="Trebuchet MS"/>
                <a:sym typeface="Trebuchet MS"/>
              </a:rPr>
              <a:t> The removal of this worm can be difficult.</a:t>
            </a:r>
          </a:p>
          <a:p>
            <a:pPr marL="538703" marR="0" lvl="0" indent="-538703" algn="l" rtl="0">
              <a:lnSpc>
                <a:spcPct val="80000"/>
              </a:lnSpc>
              <a:spcBef>
                <a:spcPts val="400"/>
              </a:spcBef>
              <a:spcAft>
                <a:spcPts val="0"/>
              </a:spcAft>
              <a:buClr>
                <a:srgbClr val="000000"/>
              </a:buClr>
              <a:buSzPct val="97727"/>
              <a:buFont typeface="Noto Sans Symbols"/>
              <a:buChar char="●"/>
            </a:pPr>
            <a:r>
              <a:rPr lang="en-US" sz="2150" b="0" i="0" u="none" strike="noStrike" cap="none">
                <a:solidFill>
                  <a:srgbClr val="000000"/>
                </a:solidFill>
                <a:latin typeface="Trebuchet MS"/>
                <a:ea typeface="Trebuchet MS"/>
                <a:cs typeface="Trebuchet MS"/>
                <a:sym typeface="Trebuchet MS"/>
              </a:rPr>
              <a:t>Jimmy Carter and the Carter Center have worked to eradicate the worm since 1986.</a:t>
            </a:r>
          </a:p>
          <a:p>
            <a:pPr marL="998952" marR="0" lvl="2" indent="-541752" algn="l" rtl="0">
              <a:lnSpc>
                <a:spcPct val="80000"/>
              </a:lnSpc>
              <a:spcBef>
                <a:spcPts val="400"/>
              </a:spcBef>
              <a:spcAft>
                <a:spcPts val="0"/>
              </a:spcAft>
              <a:buClr>
                <a:srgbClr val="000000"/>
              </a:buClr>
              <a:buSzPct val="97727"/>
              <a:buFont typeface="Arial"/>
              <a:buChar char="•"/>
            </a:pPr>
            <a:r>
              <a:rPr lang="en-US" sz="2150" b="0" i="0" u="none" strike="noStrike" cap="none">
                <a:solidFill>
                  <a:srgbClr val="000000"/>
                </a:solidFill>
                <a:latin typeface="Trebuchet MS"/>
                <a:ea typeface="Trebuchet MS"/>
                <a:cs typeface="Trebuchet MS"/>
                <a:sym typeface="Trebuchet MS"/>
              </a:rPr>
              <a:t>While there is no cure for the worm, it can be avoided by drinking clean water and by preventing the infected person from putting their legs and feet in water.</a:t>
            </a:r>
          </a:p>
        </p:txBody>
      </p:sp>
      <p:sp>
        <p:nvSpPr>
          <p:cNvPr id="307" name="Shape 30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39</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 calcmode="lin" valueType="num">
                                      <p:cBhvr additive="base">
                                        <p:cTn id="7" dur="500"/>
                                        <p:tgtEl>
                                          <p:spTgt spid="30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06">
                                            <p:txEl>
                                              <p:pRg st="1" end="1"/>
                                            </p:txEl>
                                          </p:spTgt>
                                        </p:tgtEl>
                                        <p:attrNameLst>
                                          <p:attrName>style.visibility</p:attrName>
                                        </p:attrNameLst>
                                      </p:cBhvr>
                                      <p:to>
                                        <p:strVal val="visible"/>
                                      </p:to>
                                    </p:set>
                                    <p:anim calcmode="lin" valueType="num">
                                      <p:cBhvr additive="base">
                                        <p:cTn id="10" dur="500"/>
                                        <p:tgtEl>
                                          <p:spTgt spid="306">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06">
                                            <p:txEl>
                                              <p:pRg st="2" end="2"/>
                                            </p:txEl>
                                          </p:spTgt>
                                        </p:tgtEl>
                                        <p:attrNameLst>
                                          <p:attrName>style.visibility</p:attrName>
                                        </p:attrNameLst>
                                      </p:cBhvr>
                                      <p:to>
                                        <p:strVal val="visible"/>
                                      </p:to>
                                    </p:set>
                                    <p:anim calcmode="lin" valueType="num">
                                      <p:cBhvr additive="base">
                                        <p:cTn id="13" dur="500"/>
                                        <p:tgtEl>
                                          <p:spTgt spid="306">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06">
                                            <p:txEl>
                                              <p:pRg st="3" end="3"/>
                                            </p:txEl>
                                          </p:spTgt>
                                        </p:tgtEl>
                                        <p:attrNameLst>
                                          <p:attrName>style.visibility</p:attrName>
                                        </p:attrNameLst>
                                      </p:cBhvr>
                                      <p:to>
                                        <p:strVal val="visible"/>
                                      </p:to>
                                    </p:set>
                                    <p:anim calcmode="lin" valueType="num">
                                      <p:cBhvr additive="base">
                                        <p:cTn id="16" dur="500"/>
                                        <p:tgtEl>
                                          <p:spTgt spid="306">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06">
                                            <p:txEl>
                                              <p:pRg st="4" end="4"/>
                                            </p:txEl>
                                          </p:spTgt>
                                        </p:tgtEl>
                                        <p:attrNameLst>
                                          <p:attrName>style.visibility</p:attrName>
                                        </p:attrNameLst>
                                      </p:cBhvr>
                                      <p:to>
                                        <p:strVal val="visible"/>
                                      </p:to>
                                    </p:set>
                                    <p:anim calcmode="lin" valueType="num">
                                      <p:cBhvr additive="base">
                                        <p:cTn id="19" dur="500"/>
                                        <p:tgtEl>
                                          <p:spTgt spid="306">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06">
                                            <p:txEl>
                                              <p:pRg st="5" end="5"/>
                                            </p:txEl>
                                          </p:spTgt>
                                        </p:tgtEl>
                                        <p:attrNameLst>
                                          <p:attrName>style.visibility</p:attrName>
                                        </p:attrNameLst>
                                      </p:cBhvr>
                                      <p:to>
                                        <p:strVal val="visible"/>
                                      </p:to>
                                    </p:set>
                                    <p:anim calcmode="lin" valueType="num">
                                      <p:cBhvr additive="base">
                                        <p:cTn id="22" dur="500"/>
                                        <p:tgtEl>
                                          <p:spTgt spid="306">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06">
                                            <p:txEl>
                                              <p:pRg st="6" end="6"/>
                                            </p:txEl>
                                          </p:spTgt>
                                        </p:tgtEl>
                                        <p:attrNameLst>
                                          <p:attrName>style.visibility</p:attrName>
                                        </p:attrNameLst>
                                      </p:cBhvr>
                                      <p:to>
                                        <p:strVal val="visible"/>
                                      </p:to>
                                    </p:set>
                                    <p:anim calcmode="lin" valueType="num">
                                      <p:cBhvr additive="base">
                                        <p:cTn id="25" dur="500"/>
                                        <p:tgtEl>
                                          <p:spTgt spid="306">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000" b="1" i="0" u="none" strike="noStrike" cap="none">
                <a:solidFill>
                  <a:srgbClr val="000000"/>
                </a:solidFill>
                <a:latin typeface="Trebuchet MS"/>
                <a:ea typeface="Trebuchet MS"/>
                <a:cs typeface="Trebuchet MS"/>
                <a:sym typeface="Trebuchet MS"/>
              </a:rPr>
              <a:t>Section 1: The Geography of Africa</a:t>
            </a:r>
          </a:p>
        </p:txBody>
      </p:sp>
      <p:sp>
        <p:nvSpPr>
          <p:cNvPr id="57" name="Shape 57"/>
          <p:cNvSpPr txBox="1">
            <a:spLocks noGrp="1"/>
          </p:cNvSpPr>
          <p:nvPr>
            <p:ph type="body" idx="1"/>
          </p:nvPr>
        </p:nvSpPr>
        <p:spPr>
          <a:xfrm>
            <a:off x="457200" y="1600200"/>
            <a:ext cx="8229600" cy="4927916"/>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water wars</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fertilizer</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industrial waste</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deforestation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desertification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oasis</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ecosystem</a:t>
            </a:r>
          </a:p>
        </p:txBody>
      </p:sp>
      <p:sp>
        <p:nvSpPr>
          <p:cNvPr id="58" name="Shape 5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p:tgtEl>
                                          <p:spTgt spid="5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7">
                                            <p:txEl>
                                              <p:pRg st="1" end="1"/>
                                            </p:txEl>
                                          </p:spTgt>
                                        </p:tgtEl>
                                        <p:attrNameLst>
                                          <p:attrName>style.visibility</p:attrName>
                                        </p:attrNameLst>
                                      </p:cBhvr>
                                      <p:to>
                                        <p:strVal val="visible"/>
                                      </p:to>
                                    </p:set>
                                    <p:anim calcmode="lin" valueType="num">
                                      <p:cBhvr additive="base">
                                        <p:cTn id="10" dur="500"/>
                                        <p:tgtEl>
                                          <p:spTgt spid="5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 calcmode="lin" valueType="num">
                                      <p:cBhvr additive="base">
                                        <p:cTn id="13" dur="500"/>
                                        <p:tgtEl>
                                          <p:spTgt spid="5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57">
                                            <p:txEl>
                                              <p:pRg st="3" end="3"/>
                                            </p:txEl>
                                          </p:spTgt>
                                        </p:tgtEl>
                                        <p:attrNameLst>
                                          <p:attrName>style.visibility</p:attrName>
                                        </p:attrNameLst>
                                      </p:cBhvr>
                                      <p:to>
                                        <p:strVal val="visible"/>
                                      </p:to>
                                    </p:set>
                                    <p:anim calcmode="lin" valueType="num">
                                      <p:cBhvr additive="base">
                                        <p:cTn id="16" dur="500"/>
                                        <p:tgtEl>
                                          <p:spTgt spid="5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7">
                                            <p:txEl>
                                              <p:pRg st="4" end="4"/>
                                            </p:txEl>
                                          </p:spTgt>
                                        </p:tgtEl>
                                        <p:attrNameLst>
                                          <p:attrName>style.visibility</p:attrName>
                                        </p:attrNameLst>
                                      </p:cBhvr>
                                      <p:to>
                                        <p:strVal val="visible"/>
                                      </p:to>
                                    </p:set>
                                    <p:anim calcmode="lin" valueType="num">
                                      <p:cBhvr additive="base">
                                        <p:cTn id="19" dur="500"/>
                                        <p:tgtEl>
                                          <p:spTgt spid="57">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7">
                                            <p:txEl>
                                              <p:pRg st="5" end="5"/>
                                            </p:txEl>
                                          </p:spTgt>
                                        </p:tgtEl>
                                        <p:attrNameLst>
                                          <p:attrName>style.visibility</p:attrName>
                                        </p:attrNameLst>
                                      </p:cBhvr>
                                      <p:to>
                                        <p:strVal val="visible"/>
                                      </p:to>
                                    </p:set>
                                    <p:anim calcmode="lin" valueType="num">
                                      <p:cBhvr additive="base">
                                        <p:cTn id="22" dur="500"/>
                                        <p:tgtEl>
                                          <p:spTgt spid="57">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7">
                                            <p:txEl>
                                              <p:pRg st="6" end="6"/>
                                            </p:txEl>
                                          </p:spTgt>
                                        </p:tgtEl>
                                        <p:attrNameLst>
                                          <p:attrName>style.visibility</p:attrName>
                                        </p:attrNameLst>
                                      </p:cBhvr>
                                      <p:to>
                                        <p:strVal val="visible"/>
                                      </p:to>
                                    </p:set>
                                    <p:anim calcmode="lin" valueType="num">
                                      <p:cBhvr additive="base">
                                        <p:cTn id="25" dur="500"/>
                                        <p:tgtEl>
                                          <p:spTgt spid="57">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57">
                                            <p:txEl>
                                              <p:pRg st="7" end="7"/>
                                            </p:txEl>
                                          </p:spTgt>
                                        </p:tgtEl>
                                        <p:attrNameLst>
                                          <p:attrName>style.visibility</p:attrName>
                                        </p:attrNameLst>
                                      </p:cBhvr>
                                      <p:to>
                                        <p:strVal val="visible"/>
                                      </p:to>
                                    </p:set>
                                    <p:anim calcmode="lin" valueType="num">
                                      <p:cBhvr additive="base">
                                        <p:cTn id="28" dur="500"/>
                                        <p:tgtEl>
                                          <p:spTgt spid="57">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Combating HIV/AIDS in Africa</a:t>
            </a:r>
          </a:p>
        </p:txBody>
      </p:sp>
      <p:sp>
        <p:nvSpPr>
          <p:cNvPr id="313" name="Shape 313"/>
          <p:cNvSpPr txBox="1">
            <a:spLocks noGrp="1"/>
          </p:cNvSpPr>
          <p:nvPr>
            <p:ph type="body" idx="1"/>
          </p:nvPr>
        </p:nvSpPr>
        <p:spPr>
          <a:xfrm>
            <a:off x="457200" y="949332"/>
            <a:ext cx="8229600" cy="5578784"/>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Control and treatment of diseases is another area where unstable governments cause problems.</a:t>
            </a:r>
          </a:p>
          <a:p>
            <a:pPr marL="538703" marR="0" lvl="0" indent="-538703" algn="l" rtl="0">
              <a:lnSpc>
                <a:spcPct val="80000"/>
              </a:lnSpc>
              <a:spcBef>
                <a:spcPts val="400"/>
              </a:spcBef>
              <a:spcAft>
                <a:spcPts val="0"/>
              </a:spcAft>
              <a:buClr>
                <a:srgbClr val="000000"/>
              </a:buClr>
              <a:buSzPct val="97826"/>
              <a:buFont typeface="Noto Sans Symbols"/>
              <a:buChar char="●"/>
            </a:pPr>
            <a:r>
              <a:rPr lang="en-US" sz="2250" b="1" i="0" u="none" strike="noStrike" cap="none">
                <a:solidFill>
                  <a:srgbClr val="000000"/>
                </a:solidFill>
                <a:latin typeface="Trebuchet MS"/>
                <a:ea typeface="Trebuchet MS"/>
                <a:cs typeface="Trebuchet MS"/>
                <a:sym typeface="Trebuchet MS"/>
              </a:rPr>
              <a:t>HIV/AIDS </a:t>
            </a:r>
            <a:r>
              <a:rPr lang="en-US" sz="2250" b="0" i="0" u="none" strike="noStrike" cap="none">
                <a:solidFill>
                  <a:srgbClr val="000000"/>
                </a:solidFill>
                <a:latin typeface="Trebuchet MS"/>
                <a:ea typeface="Trebuchet MS"/>
                <a:cs typeface="Trebuchet MS"/>
                <a:sym typeface="Trebuchet MS"/>
              </a:rPr>
              <a:t>(Human Immunodeficiency Virus/Acquired Immune Deficiency Syndrome) has the highest infection rates in the world in Sub-Saharan Africa.</a:t>
            </a:r>
          </a:p>
          <a:p>
            <a:pPr marL="998952" marR="0" lvl="2" indent="-541752" algn="l" rtl="0">
              <a:lnSpc>
                <a:spcPct val="80000"/>
              </a:lnSpc>
              <a:spcBef>
                <a:spcPts val="4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There are an estimated 26 million people living in Africa with AIDS.</a:t>
            </a:r>
          </a:p>
          <a:p>
            <a:pPr marL="538703" marR="0" lvl="0" indent="-538703" algn="l" rtl="0">
              <a:lnSpc>
                <a:spcPct val="80000"/>
              </a:lnSpc>
              <a:spcBef>
                <a:spcPts val="40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Poor health care systems, poverty, and lack of government organizations all contribute to the rising number of cases.</a:t>
            </a:r>
          </a:p>
          <a:p>
            <a:pPr marL="998952" marR="0" lvl="2" indent="-541752" algn="l" rtl="0">
              <a:lnSpc>
                <a:spcPct val="80000"/>
              </a:lnSpc>
              <a:spcBef>
                <a:spcPts val="4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People are also not usually informed about how to prevent the disease.</a:t>
            </a:r>
          </a:p>
          <a:p>
            <a:pPr marL="538703" marR="0" lvl="0" indent="-538703" algn="l" rtl="0">
              <a:lnSpc>
                <a:spcPct val="80000"/>
              </a:lnSpc>
              <a:spcBef>
                <a:spcPts val="40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While there are now drugs that can slow the progress of the disease, they are very expensive, which means the people who need them can’t afford them.</a:t>
            </a:r>
          </a:p>
          <a:p>
            <a:pPr marL="538703" marR="0" lvl="0" indent="-538703" algn="l" rtl="0">
              <a:lnSpc>
                <a:spcPct val="80000"/>
              </a:lnSpc>
              <a:spcBef>
                <a:spcPts val="400"/>
              </a:spcBef>
              <a:spcAft>
                <a:spcPts val="0"/>
              </a:spcAft>
              <a:buClr>
                <a:srgbClr val="000000"/>
              </a:buClr>
              <a:buSzPct val="97826"/>
              <a:buFont typeface="Noto Sans Symbols"/>
              <a:buChar char="●"/>
            </a:pPr>
            <a:r>
              <a:rPr lang="en-US" sz="2250"/>
              <a:t>Countries with more stable governments tackle the AIDS issue more effectively than countries with unstable governments. </a:t>
            </a:r>
          </a:p>
        </p:txBody>
      </p:sp>
      <p:sp>
        <p:nvSpPr>
          <p:cNvPr id="314" name="Shape 31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40</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additive="base">
                                        <p:cTn id="7" dur="500"/>
                                        <p:tgtEl>
                                          <p:spTgt spid="31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13">
                                            <p:txEl>
                                              <p:pRg st="1" end="1"/>
                                            </p:txEl>
                                          </p:spTgt>
                                        </p:tgtEl>
                                        <p:attrNameLst>
                                          <p:attrName>style.visibility</p:attrName>
                                        </p:attrNameLst>
                                      </p:cBhvr>
                                      <p:to>
                                        <p:strVal val="visible"/>
                                      </p:to>
                                    </p:set>
                                    <p:anim calcmode="lin" valueType="num">
                                      <p:cBhvr additive="base">
                                        <p:cTn id="10" dur="500"/>
                                        <p:tgtEl>
                                          <p:spTgt spid="313">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13">
                                            <p:txEl>
                                              <p:pRg st="2" end="2"/>
                                            </p:txEl>
                                          </p:spTgt>
                                        </p:tgtEl>
                                        <p:attrNameLst>
                                          <p:attrName>style.visibility</p:attrName>
                                        </p:attrNameLst>
                                      </p:cBhvr>
                                      <p:to>
                                        <p:strVal val="visible"/>
                                      </p:to>
                                    </p:set>
                                    <p:anim calcmode="lin" valueType="num">
                                      <p:cBhvr additive="base">
                                        <p:cTn id="13" dur="500"/>
                                        <p:tgtEl>
                                          <p:spTgt spid="313">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13">
                                            <p:txEl>
                                              <p:pRg st="3" end="3"/>
                                            </p:txEl>
                                          </p:spTgt>
                                        </p:tgtEl>
                                        <p:attrNameLst>
                                          <p:attrName>style.visibility</p:attrName>
                                        </p:attrNameLst>
                                      </p:cBhvr>
                                      <p:to>
                                        <p:strVal val="visible"/>
                                      </p:to>
                                    </p:set>
                                    <p:anim calcmode="lin" valueType="num">
                                      <p:cBhvr additive="base">
                                        <p:cTn id="16" dur="500"/>
                                        <p:tgtEl>
                                          <p:spTgt spid="313">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13">
                                            <p:txEl>
                                              <p:pRg st="4" end="4"/>
                                            </p:txEl>
                                          </p:spTgt>
                                        </p:tgtEl>
                                        <p:attrNameLst>
                                          <p:attrName>style.visibility</p:attrName>
                                        </p:attrNameLst>
                                      </p:cBhvr>
                                      <p:to>
                                        <p:strVal val="visible"/>
                                      </p:to>
                                    </p:set>
                                    <p:anim calcmode="lin" valueType="num">
                                      <p:cBhvr additive="base">
                                        <p:cTn id="19" dur="500"/>
                                        <p:tgtEl>
                                          <p:spTgt spid="313">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13">
                                            <p:txEl>
                                              <p:pRg st="5" end="5"/>
                                            </p:txEl>
                                          </p:spTgt>
                                        </p:tgtEl>
                                        <p:attrNameLst>
                                          <p:attrName>style.visibility</p:attrName>
                                        </p:attrNameLst>
                                      </p:cBhvr>
                                      <p:to>
                                        <p:strVal val="visible"/>
                                      </p:to>
                                    </p:set>
                                    <p:anim calcmode="lin" valueType="num">
                                      <p:cBhvr additive="base">
                                        <p:cTn id="22" dur="500"/>
                                        <p:tgtEl>
                                          <p:spTgt spid="313">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13">
                                            <p:txEl>
                                              <p:pRg st="6" end="6"/>
                                            </p:txEl>
                                          </p:spTgt>
                                        </p:tgtEl>
                                        <p:attrNameLst>
                                          <p:attrName>style.visibility</p:attrName>
                                        </p:attrNameLst>
                                      </p:cBhvr>
                                      <p:to>
                                        <p:strVal val="visible"/>
                                      </p:to>
                                    </p:set>
                                    <p:anim calcmode="lin" valueType="num">
                                      <p:cBhvr additive="base">
                                        <p:cTn id="25" dur="500"/>
                                        <p:tgtEl>
                                          <p:spTgt spid="313">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0" y="0"/>
            <a:ext cx="9143998" cy="912344"/>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Combating Famine in Africa</a:t>
            </a:r>
          </a:p>
        </p:txBody>
      </p:sp>
      <p:sp>
        <p:nvSpPr>
          <p:cNvPr id="320" name="Shape 320"/>
          <p:cNvSpPr txBox="1">
            <a:spLocks noGrp="1"/>
          </p:cNvSpPr>
          <p:nvPr>
            <p:ph type="body" idx="1"/>
          </p:nvPr>
        </p:nvSpPr>
        <p:spPr>
          <a:xfrm>
            <a:off x="457200" y="1026215"/>
            <a:ext cx="8229600" cy="5450276"/>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690" b="1" i="0" u="none" strike="noStrike" cap="none" dirty="0">
                <a:solidFill>
                  <a:srgbClr val="000000"/>
                </a:solidFill>
                <a:sym typeface="Trebuchet MS"/>
              </a:rPr>
              <a:t>Famine</a:t>
            </a:r>
            <a:r>
              <a:rPr lang="en-US" sz="2690" b="0" i="0" u="none" strike="noStrike" cap="none" dirty="0">
                <a:solidFill>
                  <a:srgbClr val="000000"/>
                </a:solidFill>
                <a:sym typeface="Trebuchet MS"/>
              </a:rPr>
              <a:t> </a:t>
            </a:r>
            <a:r>
              <a:rPr lang="en-US" sz="2690" dirty="0"/>
              <a:t>occurs</a:t>
            </a:r>
            <a:r>
              <a:rPr lang="en-US" sz="2690" b="0" i="0" u="none" strike="noStrike" cap="none" dirty="0">
                <a:solidFill>
                  <a:srgbClr val="000000"/>
                </a:solidFill>
                <a:sym typeface="Trebuchet MS"/>
              </a:rPr>
              <a:t> when there is a food shortage and people aren't able to get enough food to eat.</a:t>
            </a:r>
          </a:p>
          <a:p>
            <a:pPr marL="998952" marR="0" lvl="2" indent="-541752" algn="l" rtl="0">
              <a:lnSpc>
                <a:spcPct val="80000"/>
              </a:lnSpc>
              <a:spcBef>
                <a:spcPts val="400"/>
              </a:spcBef>
              <a:spcAft>
                <a:spcPts val="0"/>
              </a:spcAft>
              <a:buClr>
                <a:srgbClr val="000000"/>
              </a:buClr>
              <a:buSzPct val="100000"/>
              <a:buFont typeface="Arial"/>
              <a:buChar char="•"/>
            </a:pPr>
            <a:r>
              <a:rPr lang="en-US" sz="2690" b="0" i="0" u="none" strike="noStrike" cap="none" dirty="0">
                <a:solidFill>
                  <a:srgbClr val="000000"/>
                </a:solidFill>
                <a:sym typeface="Trebuchet MS"/>
              </a:rPr>
              <a:t>People can starve to death because of famine.</a:t>
            </a:r>
          </a:p>
          <a:p>
            <a:pPr marL="538703" marR="0" lvl="0" indent="-538703" algn="l" rtl="0">
              <a:lnSpc>
                <a:spcPct val="80000"/>
              </a:lnSpc>
              <a:spcBef>
                <a:spcPts val="400"/>
              </a:spcBef>
              <a:spcAft>
                <a:spcPts val="0"/>
              </a:spcAft>
              <a:buClr>
                <a:srgbClr val="000000"/>
              </a:buClr>
              <a:buSzPct val="100000"/>
              <a:buFont typeface="Noto Sans Symbols"/>
              <a:buChar char="●"/>
            </a:pPr>
            <a:r>
              <a:rPr lang="en-US" sz="2690" b="0" i="0" u="none" strike="noStrike" cap="none" dirty="0">
                <a:solidFill>
                  <a:srgbClr val="000000"/>
                </a:solidFill>
                <a:sym typeface="Trebuchet MS"/>
              </a:rPr>
              <a:t>The leading causes of famine in Africa are: climate change, political conflict, low prices for African goods on the world market, and disorganized or corrupt governments. </a:t>
            </a:r>
          </a:p>
          <a:p>
            <a:pPr marL="538703" marR="0" lvl="0" indent="-538703" algn="l" rtl="0">
              <a:lnSpc>
                <a:spcPct val="80000"/>
              </a:lnSpc>
              <a:spcBef>
                <a:spcPts val="400"/>
              </a:spcBef>
              <a:spcAft>
                <a:spcPts val="0"/>
              </a:spcAft>
              <a:buClr>
                <a:srgbClr val="000000"/>
              </a:buClr>
              <a:buSzPct val="100000"/>
              <a:buFont typeface="Noto Sans Symbols"/>
              <a:buChar char="●"/>
            </a:pPr>
            <a:r>
              <a:rPr lang="en-US" sz="2690" b="0" i="0" u="none" strike="noStrike" cap="none" dirty="0">
                <a:solidFill>
                  <a:srgbClr val="000000"/>
                </a:solidFill>
                <a:sym typeface="Trebuchet MS"/>
              </a:rPr>
              <a:t>Bad land policies which try to favor native farmers </a:t>
            </a:r>
            <a:r>
              <a:rPr lang="en-US" sz="2690" dirty="0"/>
              <a:t>often</a:t>
            </a:r>
            <a:r>
              <a:rPr lang="en-US" sz="2690" b="0" i="0" u="none" strike="noStrike" cap="none" dirty="0">
                <a:solidFill>
                  <a:srgbClr val="000000"/>
                </a:solidFill>
                <a:sym typeface="Trebuchet MS"/>
              </a:rPr>
              <a:t> end up reducing the amount of food grown when compared to European farmers.</a:t>
            </a:r>
          </a:p>
          <a:p>
            <a:pPr marL="538703" marR="0" lvl="0" indent="-538703" algn="l" rtl="0">
              <a:lnSpc>
                <a:spcPct val="80000"/>
              </a:lnSpc>
              <a:spcBef>
                <a:spcPts val="400"/>
              </a:spcBef>
              <a:spcAft>
                <a:spcPts val="0"/>
              </a:spcAft>
              <a:buClr>
                <a:srgbClr val="000000"/>
              </a:buClr>
              <a:buSzPct val="100000"/>
              <a:buFont typeface="Noto Sans Symbols"/>
              <a:buChar char="●"/>
            </a:pPr>
            <a:r>
              <a:rPr lang="en-US" sz="2690" b="0" i="0" u="none" strike="noStrike" cap="none" dirty="0">
                <a:solidFill>
                  <a:srgbClr val="000000"/>
                </a:solidFill>
                <a:sym typeface="Trebuchet MS"/>
              </a:rPr>
              <a:t>Civil wars can disrupt agriculture and trade, limiting the amount of food being brought into the country.</a:t>
            </a:r>
          </a:p>
        </p:txBody>
      </p:sp>
      <p:sp>
        <p:nvSpPr>
          <p:cNvPr id="321" name="Shape 32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41</a:t>
            </a:fld>
            <a:endParaRPr lang="en-US" sz="1400" b="1" i="0" u="none" strike="noStrike" cap="none">
              <a:solidFill>
                <a:srgbClr val="FFFFFF"/>
              </a:solidFill>
              <a:latin typeface="Calibri"/>
              <a:ea typeface="Calibri"/>
              <a:cs typeface="Calibri"/>
              <a:sym typeface="Calibri"/>
            </a:endParaRPr>
          </a:p>
        </p:txBody>
      </p:sp>
      <p:sp>
        <p:nvSpPr>
          <p:cNvPr id="322" name="Shape 322"/>
          <p:cNvSpPr/>
          <p:nvPr/>
        </p:nvSpPr>
        <p:spPr>
          <a:xfrm>
            <a:off x="6621706" y="6105653"/>
            <a:ext cx="2428387" cy="370838"/>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 calcmode="lin" valueType="num">
                                      <p:cBhvr additive="base">
                                        <p:cTn id="7" dur="500"/>
                                        <p:tgtEl>
                                          <p:spTgt spid="32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20">
                                            <p:txEl>
                                              <p:pRg st="1" end="1"/>
                                            </p:txEl>
                                          </p:spTgt>
                                        </p:tgtEl>
                                        <p:attrNameLst>
                                          <p:attrName>style.visibility</p:attrName>
                                        </p:attrNameLst>
                                      </p:cBhvr>
                                      <p:to>
                                        <p:strVal val="visible"/>
                                      </p:to>
                                    </p:set>
                                    <p:anim calcmode="lin" valueType="num">
                                      <p:cBhvr additive="base">
                                        <p:cTn id="10" dur="500"/>
                                        <p:tgtEl>
                                          <p:spTgt spid="32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20">
                                            <p:txEl>
                                              <p:pRg st="2" end="2"/>
                                            </p:txEl>
                                          </p:spTgt>
                                        </p:tgtEl>
                                        <p:attrNameLst>
                                          <p:attrName>style.visibility</p:attrName>
                                        </p:attrNameLst>
                                      </p:cBhvr>
                                      <p:to>
                                        <p:strVal val="visible"/>
                                      </p:to>
                                    </p:set>
                                    <p:anim calcmode="lin" valueType="num">
                                      <p:cBhvr additive="base">
                                        <p:cTn id="13" dur="500"/>
                                        <p:tgtEl>
                                          <p:spTgt spid="32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20">
                                            <p:txEl>
                                              <p:pRg st="3" end="3"/>
                                            </p:txEl>
                                          </p:spTgt>
                                        </p:tgtEl>
                                        <p:attrNameLst>
                                          <p:attrName>style.visibility</p:attrName>
                                        </p:attrNameLst>
                                      </p:cBhvr>
                                      <p:to>
                                        <p:strVal val="visible"/>
                                      </p:to>
                                    </p:set>
                                    <p:anim calcmode="lin" valueType="num">
                                      <p:cBhvr additive="base">
                                        <p:cTn id="16" dur="500"/>
                                        <p:tgtEl>
                                          <p:spTgt spid="32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20">
                                            <p:txEl>
                                              <p:pRg st="4" end="4"/>
                                            </p:txEl>
                                          </p:spTgt>
                                        </p:tgtEl>
                                        <p:attrNameLst>
                                          <p:attrName>style.visibility</p:attrName>
                                        </p:attrNameLst>
                                      </p:cBhvr>
                                      <p:to>
                                        <p:strVal val="visible"/>
                                      </p:to>
                                    </p:set>
                                    <p:anim calcmode="lin" valueType="num">
                                      <p:cBhvr additive="base">
                                        <p:cTn id="19" dur="500"/>
                                        <p:tgtEl>
                                          <p:spTgt spid="320">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Shape 327" descr="Kilimanjaro_(paulshaffner).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6528116"/>
          </a:xfrm>
          <a:prstGeom prst="rect">
            <a:avLst/>
          </a:prstGeom>
          <a:noFill/>
          <a:ln>
            <a:noFill/>
          </a:ln>
        </p:spPr>
      </p:pic>
      <p:sp>
        <p:nvSpPr>
          <p:cNvPr id="328" name="Shape 328"/>
          <p:cNvSpPr txBox="1">
            <a:spLocks noGrp="1"/>
          </p:cNvSpPr>
          <p:nvPr>
            <p:ph type="sldNum" idx="12"/>
          </p:nvPr>
        </p:nvSpPr>
        <p:spPr>
          <a:xfrm>
            <a:off x="84504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42</a:t>
            </a:fld>
            <a:endParaRPr lang="en-US" sz="1400" b="1" i="0" u="none" strike="noStrike" cap="none">
              <a:solidFill>
                <a:srgbClr val="FFFFFF"/>
              </a:solidFill>
              <a:latin typeface="Calibri"/>
              <a:ea typeface="Calibri"/>
              <a:cs typeface="Calibri"/>
              <a:sym typeface="Calibri"/>
            </a:endParaRPr>
          </a:p>
        </p:txBody>
      </p:sp>
      <p:sp>
        <p:nvSpPr>
          <p:cNvPr id="329" name="Shape 329"/>
          <p:cNvSpPr/>
          <p:nvPr/>
        </p:nvSpPr>
        <p:spPr>
          <a:xfrm>
            <a:off x="190500" y="5888876"/>
            <a:ext cx="8762997" cy="400104"/>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2000" b="0" i="0" u="none" strike="noStrike" cap="none">
                <a:solidFill>
                  <a:srgbClr val="FFFFFF"/>
                </a:solidFill>
                <a:latin typeface="Trebuchet MS"/>
                <a:ea typeface="Trebuchet MS"/>
                <a:cs typeface="Trebuchet MS"/>
                <a:sym typeface="Trebuchet MS"/>
              </a:rPr>
              <a:t>Image Credits: all Wikimedia Commons. Maps ©2017 Clairmont Press</a:t>
            </a:r>
            <a:r>
              <a:rPr lang="en-US" sz="1400" b="0" i="0" u="none" strike="noStrike" cap="none">
                <a:solidFill>
                  <a:srgbClr val="FFFFFF"/>
                </a:solidFill>
                <a:latin typeface="Trebuchet MS"/>
                <a:ea typeface="Trebuchet MS"/>
                <a:cs typeface="Trebuchet MS"/>
                <a:sym typeface="Trebuchet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3089"/>
            <a:ext cx="9144000" cy="950639"/>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Location and Size of Countries in Africa</a:t>
            </a:r>
          </a:p>
        </p:txBody>
      </p:sp>
      <p:sp>
        <p:nvSpPr>
          <p:cNvPr id="64" name="Shape 64"/>
          <p:cNvSpPr txBox="1">
            <a:spLocks noGrp="1"/>
          </p:cNvSpPr>
          <p:nvPr>
            <p:ph type="body" idx="1"/>
          </p:nvPr>
        </p:nvSpPr>
        <p:spPr>
          <a:xfrm>
            <a:off x="457200" y="953730"/>
            <a:ext cx="8229600" cy="5574386"/>
          </a:xfrm>
          <a:prstGeom prst="rect">
            <a:avLst/>
          </a:prstGeom>
          <a:noFill/>
          <a:ln>
            <a:noFill/>
          </a:ln>
        </p:spPr>
        <p:txBody>
          <a:bodyPr lIns="45700" tIns="45700" rIns="45700" bIns="45700" anchor="t" anchorCtr="0">
            <a:noAutofit/>
          </a:bodyPr>
          <a:lstStyle/>
          <a:p>
            <a:pPr marL="743770" marR="0" lvl="0" indent="-743770"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Located in the northeastern part of Africa, Egypt is a large country located along the banks of the Red Sea and Mediterranean. The Nile River runs through Egypt. </a:t>
            </a:r>
          </a:p>
          <a:p>
            <a:pPr marL="743770" marR="0" lvl="0" indent="-743770"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South of Egypt is Sudan, which is larger than Egypt</a:t>
            </a:r>
            <a:r>
              <a:rPr lang="en-US" sz="2800"/>
              <a:t>. It</a:t>
            </a:r>
            <a:r>
              <a:rPr lang="en-US" sz="2800" b="0" i="0" u="none" strike="noStrike" cap="none">
                <a:solidFill>
                  <a:srgbClr val="000000"/>
                </a:solidFill>
                <a:latin typeface="Trebuchet MS"/>
                <a:ea typeface="Trebuchet MS"/>
                <a:cs typeface="Trebuchet MS"/>
                <a:sym typeface="Trebuchet MS"/>
              </a:rPr>
              <a:t> also contains the Nile River. Sudan is currently one of the most unstable countries in Africa, due to civil war and political instability.</a:t>
            </a:r>
          </a:p>
          <a:p>
            <a:pPr marL="743771" marR="0" lvl="0" indent="-743771" algn="l" rtl="0">
              <a:lnSpc>
                <a:spcPct val="80000"/>
              </a:lnSpc>
              <a:spcBef>
                <a:spcPts val="6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Southeast of Sudan, you</a:t>
            </a:r>
            <a:r>
              <a:rPr lang="en-US" sz="2800"/>
              <a:t>’ll</a:t>
            </a:r>
            <a:r>
              <a:rPr lang="en-US" sz="2800" b="0" i="0" u="none" strike="noStrike" cap="none">
                <a:solidFill>
                  <a:srgbClr val="000000"/>
                </a:solidFill>
                <a:latin typeface="Trebuchet MS"/>
                <a:ea typeface="Trebuchet MS"/>
                <a:cs typeface="Trebuchet MS"/>
                <a:sym typeface="Trebuchet MS"/>
              </a:rPr>
              <a:t> find Kenya, which borders the Indian Ocean, has amazing animal parks and natural savanna grasslands, and </a:t>
            </a:r>
            <a:r>
              <a:rPr lang="en-US" sz="2800"/>
              <a:t>the government is</a:t>
            </a:r>
            <a:r>
              <a:rPr lang="en-US" sz="2800" b="0" i="0" u="none" strike="noStrike" cap="none">
                <a:solidFill>
                  <a:srgbClr val="000000"/>
                </a:solidFill>
                <a:latin typeface="Trebuchet MS"/>
                <a:ea typeface="Trebuchet MS"/>
                <a:cs typeface="Trebuchet MS"/>
                <a:sym typeface="Trebuchet MS"/>
              </a:rPr>
              <a:t> relatively stabl</a:t>
            </a:r>
            <a:r>
              <a:rPr lang="en-US" sz="2800"/>
              <a:t>e</a:t>
            </a:r>
            <a:r>
              <a:rPr lang="en-US" sz="2800" b="0" i="0" u="none" strike="noStrike" cap="none">
                <a:solidFill>
                  <a:srgbClr val="000000"/>
                </a:solidFill>
                <a:latin typeface="Trebuchet MS"/>
                <a:ea typeface="Trebuchet MS"/>
                <a:cs typeface="Trebuchet MS"/>
                <a:sym typeface="Trebuchet MS"/>
              </a:rPr>
              <a:t>.</a:t>
            </a:r>
          </a:p>
        </p:txBody>
      </p:sp>
      <p:sp>
        <p:nvSpPr>
          <p:cNvPr id="65" name="Shape 65"/>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p:tgtEl>
                                          <p:spTgt spid="6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p:tgtEl>
                                          <p:spTgt spid="64">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p:tgtEl>
                                          <p:spTgt spid="6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3089"/>
            <a:ext cx="9144000" cy="950639"/>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200" b="1" i="0" u="none" strike="noStrike" cap="none">
                <a:solidFill>
                  <a:srgbClr val="000000"/>
                </a:solidFill>
                <a:latin typeface="Trebuchet MS"/>
                <a:ea typeface="Trebuchet MS"/>
                <a:cs typeface="Trebuchet MS"/>
                <a:sym typeface="Trebuchet MS"/>
              </a:rPr>
              <a:t>Location and Size of Countries in Africa (cont.)</a:t>
            </a:r>
          </a:p>
        </p:txBody>
      </p:sp>
      <p:sp>
        <p:nvSpPr>
          <p:cNvPr id="71" name="Shape 71"/>
          <p:cNvSpPr txBox="1">
            <a:spLocks noGrp="1"/>
          </p:cNvSpPr>
          <p:nvPr>
            <p:ph type="body" idx="1"/>
          </p:nvPr>
        </p:nvSpPr>
        <p:spPr>
          <a:xfrm>
            <a:off x="457200" y="953730"/>
            <a:ext cx="8229600" cy="5574386"/>
          </a:xfrm>
          <a:prstGeom prst="rect">
            <a:avLst/>
          </a:prstGeom>
          <a:noFill/>
          <a:ln>
            <a:noFill/>
          </a:ln>
        </p:spPr>
        <p:txBody>
          <a:bodyPr lIns="45700" tIns="45700" rIns="45700" bIns="45700" anchor="t" anchorCtr="0">
            <a:noAutofit/>
          </a:bodyPr>
          <a:lstStyle/>
          <a:p>
            <a:pPr marL="743771" marR="0" lvl="0" indent="-743771"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West of Kenya, you find the Democratic Republic of the Congo, which is the second largest country in Africa</a:t>
            </a:r>
            <a:r>
              <a:rPr lang="en-US" sz="2400"/>
              <a:t>. It</a:t>
            </a:r>
            <a:r>
              <a:rPr lang="en-US" sz="2400" b="0" i="0" u="none" strike="noStrike" cap="none">
                <a:solidFill>
                  <a:srgbClr val="000000"/>
                </a:solidFill>
                <a:latin typeface="Trebuchet MS"/>
                <a:ea typeface="Trebuchet MS"/>
                <a:cs typeface="Trebuchet MS"/>
                <a:sym typeface="Trebuchet MS"/>
              </a:rPr>
              <a:t> has a small coastline along the Atlantic Ocean, is rich in natural resources, and has a lush rainforest along the Congo River.</a:t>
            </a:r>
          </a:p>
          <a:p>
            <a:pPr marL="743771" marR="0" lvl="0" indent="-743771"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Northwest of the Democratic Republic of Congo is Nigeria, which is located on the West African coast</a:t>
            </a:r>
            <a:r>
              <a:rPr lang="en-US" sz="2400"/>
              <a:t>.</a:t>
            </a:r>
            <a:r>
              <a:rPr lang="en-US" sz="2400" b="0" i="0" u="none" strike="noStrike" cap="none">
                <a:solidFill>
                  <a:srgbClr val="000000"/>
                </a:solidFill>
                <a:latin typeface="Trebuchet MS"/>
                <a:ea typeface="Trebuchet MS"/>
                <a:cs typeface="Trebuchet MS"/>
                <a:sym typeface="Trebuchet MS"/>
              </a:rPr>
              <a:t> It contains nearly every kind of habitat found in Africa, has large oil reserves, and amounts of arable land.</a:t>
            </a:r>
          </a:p>
          <a:p>
            <a:pPr marL="743771" marR="0" lvl="0" indent="-743771"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At the southern tip of the continent, lies the country of South Africa. It has coasts on both the Atlantic and Indian Oceans, has an abundance of African animals and grasslands</a:t>
            </a:r>
            <a:r>
              <a:rPr lang="en-US" sz="2400"/>
              <a:t>. South Africa</a:t>
            </a:r>
            <a:r>
              <a:rPr lang="en-US" sz="2400" b="0" i="0" u="none" strike="noStrike" cap="none">
                <a:solidFill>
                  <a:srgbClr val="000000"/>
                </a:solidFill>
                <a:latin typeface="Trebuchet MS"/>
                <a:ea typeface="Trebuchet MS"/>
                <a:cs typeface="Trebuchet MS"/>
                <a:sym typeface="Trebuchet MS"/>
              </a:rPr>
              <a:t> has had to deal with the racist policy of apartheid for a long time.</a:t>
            </a:r>
          </a:p>
        </p:txBody>
      </p:sp>
      <p:sp>
        <p:nvSpPr>
          <p:cNvPr id="72" name="Shape 72"/>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6</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p:tgtEl>
                                          <p:spTgt spid="71">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anim calcmode="lin" valueType="num">
                                      <p:cBhvr additive="base">
                                        <p:cTn id="11" dur="500"/>
                                        <p:tgtEl>
                                          <p:spTgt spid="71">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anim calcmode="lin" valueType="num">
                                      <p:cBhvr additive="base">
                                        <p:cTn id="15" dur="500"/>
                                        <p:tgtEl>
                                          <p:spTgt spid="71">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0" y="45185"/>
            <a:ext cx="9144000" cy="91647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Location and Size of Countries in Africa</a:t>
            </a:r>
          </a:p>
        </p:txBody>
      </p:sp>
      <p:sp>
        <p:nvSpPr>
          <p:cNvPr id="78" name="Shape 7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7</a:t>
            </a:fld>
            <a:endParaRPr lang="en-US" sz="1400" b="1"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7D5A2FA-A6D4-D945-8DBF-2B94990AD7CD}"/>
              </a:ext>
            </a:extLst>
          </p:cNvPr>
          <p:cNvPicPr>
            <a:picLocks noChangeAspect="1"/>
          </p:cNvPicPr>
          <p:nvPr/>
        </p:nvPicPr>
        <p:blipFill>
          <a:blip r:embed="rId3"/>
          <a:stretch>
            <a:fillRect/>
          </a:stretch>
        </p:blipFill>
        <p:spPr>
          <a:xfrm>
            <a:off x="3645725" y="961661"/>
            <a:ext cx="4806373" cy="5105525"/>
          </a:xfrm>
          <a:prstGeom prst="rect">
            <a:avLst/>
          </a:prstGeom>
          <a:effectLst/>
        </p:spPr>
      </p:pic>
      <p:pic>
        <p:nvPicPr>
          <p:cNvPr id="5" name="Picture 4">
            <a:extLst>
              <a:ext uri="{FF2B5EF4-FFF2-40B4-BE49-F238E27FC236}">
                <a16:creationId xmlns:a16="http://schemas.microsoft.com/office/drawing/2014/main" id="{369FF4F1-AE68-3A4E-B21B-C4A9C705E1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9451" y="2341569"/>
            <a:ext cx="2243754" cy="2345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0"/>
            <a:ext cx="9144000" cy="94924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Physical Features of Africa</a:t>
            </a:r>
          </a:p>
        </p:txBody>
      </p:sp>
      <p:sp>
        <p:nvSpPr>
          <p:cNvPr id="85" name="Shape 85"/>
          <p:cNvSpPr txBox="1">
            <a:spLocks noGrp="1"/>
          </p:cNvSpPr>
          <p:nvPr>
            <p:ph type="body" idx="1"/>
          </p:nvPr>
        </p:nvSpPr>
        <p:spPr>
          <a:xfrm>
            <a:off x="457200" y="1042734"/>
            <a:ext cx="8229600" cy="548538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Africa has a few different regions, each with </a:t>
            </a:r>
            <a:r>
              <a:rPr lang="en-US" sz="2800"/>
              <a:t>its</a:t>
            </a:r>
            <a:r>
              <a:rPr lang="en-US" sz="2800" b="0" i="0" u="none" strike="noStrike" cap="none">
                <a:solidFill>
                  <a:srgbClr val="000000"/>
                </a:solidFill>
                <a:latin typeface="Trebuchet MS"/>
                <a:ea typeface="Trebuchet MS"/>
                <a:cs typeface="Trebuchet MS"/>
                <a:sym typeface="Trebuchet MS"/>
              </a:rPr>
              <a:t> own features:</a:t>
            </a:r>
          </a:p>
          <a:p>
            <a:pPr marL="1150894" marR="0" lvl="2" indent="-693694" algn="l" rtl="0">
              <a:lnSpc>
                <a:spcPct val="80000"/>
              </a:lnSpc>
              <a:spcBef>
                <a:spcPts val="6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Sahara is covered with sand dunes reaching 600 feet, rolling rocky hills, and wide stretches of gravel. Traders have crossed the Sahara for thousands of years, with a mix of the traditional camel caravan and the</a:t>
            </a:r>
            <a:r>
              <a:rPr lang="en-US" sz="2800"/>
              <a:t> </a:t>
            </a:r>
            <a:r>
              <a:rPr lang="en-US" sz="2800" b="0" i="0" u="none" strike="noStrike" cap="none">
                <a:solidFill>
                  <a:srgbClr val="000000"/>
                </a:solidFill>
                <a:latin typeface="Trebuchet MS"/>
                <a:ea typeface="Trebuchet MS"/>
                <a:cs typeface="Trebuchet MS"/>
                <a:sym typeface="Trebuchet MS"/>
              </a:rPr>
              <a:t>modern transport vehicles used today.</a:t>
            </a:r>
          </a:p>
          <a:p>
            <a:pPr marL="1150894" marR="0" lvl="2" indent="-693694" algn="l" rtl="0">
              <a:lnSpc>
                <a:spcPct val="80000"/>
              </a:lnSpc>
              <a:spcBef>
                <a:spcPts val="6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South of the Sahara is the Sahel, a dry and semiarid region. Once acting as a transition between the Sahara and savannas, it is now turning into a desert from the lack of rainfall and the generations of people using the area for farming and cattle-raising.</a:t>
            </a:r>
          </a:p>
        </p:txBody>
      </p:sp>
      <p:sp>
        <p:nvSpPr>
          <p:cNvPr id="86" name="Shape 86"/>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8</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p:tgtEl>
                                          <p:spTgt spid="85">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5">
                                            <p:txEl>
                                              <p:pRg st="1" end="1"/>
                                            </p:txEl>
                                          </p:spTgt>
                                        </p:tgtEl>
                                        <p:attrNameLst>
                                          <p:attrName>style.visibility</p:attrName>
                                        </p:attrNameLst>
                                      </p:cBhvr>
                                      <p:to>
                                        <p:strVal val="visible"/>
                                      </p:to>
                                    </p:set>
                                    <p:anim calcmode="lin" valueType="num">
                                      <p:cBhvr additive="base">
                                        <p:cTn id="10" dur="500"/>
                                        <p:tgtEl>
                                          <p:spTgt spid="85">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5">
                                            <p:txEl>
                                              <p:pRg st="2" end="2"/>
                                            </p:txEl>
                                          </p:spTgt>
                                        </p:tgtEl>
                                        <p:attrNameLst>
                                          <p:attrName>style.visibility</p:attrName>
                                        </p:attrNameLst>
                                      </p:cBhvr>
                                      <p:to>
                                        <p:strVal val="visible"/>
                                      </p:to>
                                    </p:set>
                                    <p:anim calcmode="lin" valueType="num">
                                      <p:cBhvr additive="base">
                                        <p:cTn id="13" dur="500"/>
                                        <p:tgtEl>
                                          <p:spTgt spid="8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0" y="0"/>
            <a:ext cx="9144000" cy="94924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Physical Features of Africa (cont.)</a:t>
            </a:r>
          </a:p>
        </p:txBody>
      </p:sp>
      <p:sp>
        <p:nvSpPr>
          <p:cNvPr id="92" name="Shape 92"/>
          <p:cNvSpPr txBox="1">
            <a:spLocks noGrp="1"/>
          </p:cNvSpPr>
          <p:nvPr>
            <p:ph type="body" idx="1"/>
          </p:nvPr>
        </p:nvSpPr>
        <p:spPr>
          <a:xfrm>
            <a:off x="457200" y="1042734"/>
            <a:ext cx="8229600" cy="548538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Africa has a few different regions, each with their own features:</a:t>
            </a:r>
          </a:p>
          <a:p>
            <a:pPr marL="1150894" marR="0" lvl="2" indent="-69369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Further south are the savannas, or grasslands and tropical habitats. This area runs along the equator in Africa. Many iconic African animals live here, and farming here is much easier than in the Sahel, though droughts can make it quite difficult.</a:t>
            </a:r>
          </a:p>
          <a:p>
            <a:pPr marL="1150894" marR="0" lvl="2" indent="-693694" algn="l" rtl="0">
              <a:lnSpc>
                <a:spcPct val="80000"/>
              </a:lnSpc>
              <a:spcBef>
                <a:spcPts val="600"/>
              </a:spcBef>
              <a:spcAft>
                <a:spcPts val="0"/>
              </a:spcAft>
              <a:buClr>
                <a:srgbClr val="000000"/>
              </a:buClr>
              <a:buSzPct val="100000"/>
              <a:buFont typeface="Noto Sans Symbols"/>
              <a:buChar char="❖"/>
            </a:pPr>
            <a:r>
              <a:rPr lang="en-US" sz="2600" b="0" i="0" u="none" strike="noStrike" cap="none">
                <a:solidFill>
                  <a:srgbClr val="000000"/>
                </a:solidFill>
                <a:latin typeface="Trebuchet MS"/>
                <a:ea typeface="Trebuchet MS"/>
                <a:cs typeface="Trebuchet MS"/>
                <a:sym typeface="Trebuchet MS"/>
              </a:rPr>
              <a:t>Further south is the region of tropical rain forests. These </a:t>
            </a:r>
            <a:r>
              <a:rPr lang="en-US" sz="2600"/>
              <a:t>rainforests</a:t>
            </a:r>
            <a:r>
              <a:rPr lang="en-US" sz="2600" b="0" i="0" u="none" strike="noStrike" cap="none">
                <a:solidFill>
                  <a:srgbClr val="000000"/>
                </a:solidFill>
                <a:latin typeface="Trebuchet MS"/>
                <a:ea typeface="Trebuchet MS"/>
                <a:cs typeface="Trebuchet MS"/>
                <a:sym typeface="Trebuchet MS"/>
              </a:rPr>
              <a:t> are located in the center of Africa and along the Atlantic coast. It has a hot and humid climate with trees reaching hundreds of feet in height. Rapid population growth is a constant threat in this region, with the demand for wood as fuel climbing*.</a:t>
            </a:r>
          </a:p>
        </p:txBody>
      </p:sp>
      <p:sp>
        <p:nvSpPr>
          <p:cNvPr id="93" name="Shape 93"/>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9</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p:tgtEl>
                                          <p:spTgt spid="9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92">
                                            <p:txEl>
                                              <p:pRg st="1" end="1"/>
                                            </p:txEl>
                                          </p:spTgt>
                                        </p:tgtEl>
                                        <p:attrNameLst>
                                          <p:attrName>style.visibility</p:attrName>
                                        </p:attrNameLst>
                                      </p:cBhvr>
                                      <p:to>
                                        <p:strVal val="visible"/>
                                      </p:to>
                                    </p:set>
                                    <p:anim calcmode="lin" valueType="num">
                                      <p:cBhvr additive="base">
                                        <p:cTn id="10" dur="500"/>
                                        <p:tgtEl>
                                          <p:spTgt spid="9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p:tgtEl>
                                          <p:spTgt spid="9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4109</Words>
  <Application>Microsoft Macintosh PowerPoint</Application>
  <PresentationFormat>On-screen Show (4:3)</PresentationFormat>
  <Paragraphs>319</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Trebuchet MS</vt:lpstr>
      <vt:lpstr>Noto Sans Symbols</vt:lpstr>
      <vt:lpstr>Calibri</vt:lpstr>
      <vt:lpstr>Arial</vt:lpstr>
      <vt:lpstr>Helvetica Neue</vt:lpstr>
      <vt:lpstr>Office Theme</vt:lpstr>
      <vt:lpstr>PowerPoint Presentation</vt:lpstr>
      <vt:lpstr>PowerPoint Presentation</vt:lpstr>
      <vt:lpstr>Section 1: The Geography of Africa</vt:lpstr>
      <vt:lpstr>Section 1: The Geography of Africa</vt:lpstr>
      <vt:lpstr>Location and Size of Countries in Africa</vt:lpstr>
      <vt:lpstr>Location and Size of Countries in Africa (cont.)</vt:lpstr>
      <vt:lpstr>Location and Size of Countries in Africa</vt:lpstr>
      <vt:lpstr>Physical Features of Africa</vt:lpstr>
      <vt:lpstr>Physical Features of Africa (cont.)</vt:lpstr>
      <vt:lpstr>Rivers and Lakes</vt:lpstr>
      <vt:lpstr>Mountains and Valleys</vt:lpstr>
      <vt:lpstr>Mount Kilimanjaro</vt:lpstr>
      <vt:lpstr>Environmental Issues of Africa</vt:lpstr>
      <vt:lpstr>Water Pollution and Unequal Access to Water</vt:lpstr>
      <vt:lpstr>Poor Soil and Deforestation</vt:lpstr>
      <vt:lpstr>Desertification</vt:lpstr>
      <vt:lpstr>Living in the Sahara Desert</vt:lpstr>
      <vt:lpstr>Living in the Sahel</vt:lpstr>
      <vt:lpstr>Living in the Savanna</vt:lpstr>
      <vt:lpstr>Living in the Tropical Rain Forests</vt:lpstr>
      <vt:lpstr>Section 2: The People of Africa</vt:lpstr>
      <vt:lpstr>Section 2: The People of Africa</vt:lpstr>
      <vt:lpstr>Religious and Ethnic Groups</vt:lpstr>
      <vt:lpstr>Arabs</vt:lpstr>
      <vt:lpstr>Bantu</vt:lpstr>
      <vt:lpstr>Swahili</vt:lpstr>
      <vt:lpstr>Section 3: An Overview of African History</vt:lpstr>
      <vt:lpstr>Section 3: An Overview of African History</vt:lpstr>
      <vt:lpstr>The Trans-Atlantic Slave Trade</vt:lpstr>
      <vt:lpstr>The Age of Imperialism</vt:lpstr>
      <vt:lpstr>The Colonial Period</vt:lpstr>
      <vt:lpstr>Independence in Africa</vt:lpstr>
      <vt:lpstr>The Pan-African Movement</vt:lpstr>
      <vt:lpstr>South Sudan</vt:lpstr>
      <vt:lpstr>Section 4: Government Instability in Africa</vt:lpstr>
      <vt:lpstr>Section 4: Government Instability in Africa</vt:lpstr>
      <vt:lpstr>The Legacy of Colonialism</vt:lpstr>
      <vt:lpstr>Access to Education in Africa</vt:lpstr>
      <vt:lpstr>Jimmy Carter and the End of the Guinea Worm</vt:lpstr>
      <vt:lpstr>Combating HIV/AIDS in Africa</vt:lpstr>
      <vt:lpstr>Combating Famine in Africa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5</cp:revision>
  <dcterms:modified xsi:type="dcterms:W3CDTF">2020-03-14T17:55:23Z</dcterms:modified>
</cp:coreProperties>
</file>