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3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2286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4572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6858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9144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11430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1371600" algn="l" rtl="0">
              <a:spcBef>
                <a:spcPts val="0"/>
              </a:spcBef>
              <a:buChar char="●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1600200" algn="l" rtl="0">
              <a:spcBef>
                <a:spcPts val="0"/>
              </a:spcBef>
              <a:buChar char="○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1828800" algn="l" rtl="0">
              <a:spcBef>
                <a:spcPts val="0"/>
              </a:spcBef>
              <a:buChar char="■"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4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10" name="Shape 2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7" name="Shape 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39" name="Shape 23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7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Replace Slide</a:t>
            </a:r>
          </a:p>
        </p:txBody>
      </p:sp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80000"/>
              </a:lnSpc>
              <a:spcBef>
                <a:spcPts val="7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9" name="Shape 2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*U.S. or US - can’t keep changing, confusing</a:t>
            </a:r>
          </a:p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5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310" name="Shape 3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80000"/>
              </a:lnSpc>
              <a:spcBef>
                <a:spcPts val="600"/>
              </a:spcBef>
              <a:buNone/>
            </a:pPr>
            <a:r>
              <a:rPr lang="en-US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Replace Slide</a:t>
            </a:r>
          </a:p>
        </p:txBody>
      </p:sp>
      <p:sp>
        <p:nvSpPr>
          <p:cNvPr id="317" name="Shape 3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Replace Slide</a:t>
            </a:r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4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FFFFFF"/>
              </a:buClr>
              <a:buFont typeface="Noto Sans Symbols"/>
              <a:buNone/>
              <a:defRPr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6791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marR="0" lvl="1" indent="-15557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8" marR="0" lvl="2" indent="-142238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marR="0" lvl="3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marR="0" lvl="4" indent="-1778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Font typeface="Noto Sans Symbols"/>
              <a:buNone/>
              <a:defRPr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5025" y="1535112"/>
            <a:ext cx="4041774" cy="6397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 scaled="0"/>
          </a:gradFill>
          <a:ln>
            <a:noFill/>
          </a:ln>
          <a:effectLst>
            <a:outerShdw blurRad="38100" dist="23000" dir="5400000" rotWithShape="0">
              <a:srgbClr val="000000">
                <a:alpha val="34901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Shape 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rebuchet MS"/>
              <a:buNone/>
              <a:defRPr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758951" marR="0" lvl="0" indent="-5557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83771" marR="0" lvl="1" indent="-12337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19200" marR="0" lvl="2" indent="-1016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37360" marR="0" lvl="3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94560" marR="0" lvl="4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•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651760" marR="0" lvl="5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108960" marR="0" lvl="6" indent="-16256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566159" marR="0" lvl="7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023359" marR="0" lvl="8" indent="-162559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  <a:defRPr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ppt/slides/slide36.xml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ppt/slides/slide28.x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pt/slides/slide23.xml" TargetMode="External"/><Relationship Id="rId5" Type="http://schemas.openxmlformats.org/officeDocument/2006/relationships/hyperlink" Target="http://ppt/slides/slide14.xml" TargetMode="External"/><Relationship Id="rId4" Type="http://schemas.openxmlformats.org/officeDocument/2006/relationships/hyperlink" Target="http://ppt/slides/slide3.x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pt/slides/slide2.xml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 descr="Red_Hartebeest_in_Addo_National_Elephant_Park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48656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/>
          <p:nvPr/>
        </p:nvSpPr>
        <p:spPr>
          <a:xfrm>
            <a:off x="1377" y="4916912"/>
            <a:ext cx="9141245" cy="1569656"/>
          </a:xfrm>
          <a:prstGeom prst="rect">
            <a:avLst/>
          </a:prstGeom>
          <a:solidFill>
            <a:srgbClr val="DCE6F2">
              <a:alpha val="17647"/>
            </a:srgbClr>
          </a:solidFill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Chapter 9: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Republic of South Africa</a:t>
            </a: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32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STUDY PRESENTATION</a:t>
            </a:r>
          </a:p>
        </p:txBody>
      </p:sp>
      <p:sp>
        <p:nvSpPr>
          <p:cNvPr id="35" name="Shape 35"/>
          <p:cNvSpPr/>
          <p:nvPr/>
        </p:nvSpPr>
        <p:spPr>
          <a:xfrm>
            <a:off x="7543800" y="6545789"/>
            <a:ext cx="1600199" cy="22698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© 2020 </a:t>
            </a:r>
            <a:r>
              <a:rPr lang="en-US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Clairmont Press</a:t>
            </a: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305" y="381141"/>
            <a:ext cx="5476125" cy="140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Resources of South Africa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256426"/>
            <a:ext cx="8229600" cy="517180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67877" marR="0" lvl="0" indent="-66787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has valuable natural resources.</a:t>
            </a:r>
          </a:p>
          <a:p>
            <a:pPr marL="667877" marR="0" lvl="0" indent="-66787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Along with fertile land, it has large deposits of diamonds, gold, and platinum</a:t>
            </a:r>
            <a:r>
              <a:rPr lang="en-US" sz="3600"/>
              <a:t>.</a:t>
            </a: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600"/>
              <a:t>I</a:t>
            </a: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 also has chromium, coal, iron ore, uranium, natural gas, and much more.</a:t>
            </a:r>
          </a:p>
          <a:p>
            <a:pPr marL="667877" marR="0" lvl="0" indent="-667877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These resources have helped South Africa’s economy grow.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0" y="-814"/>
            <a:ext cx="9144000" cy="9589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Where People Live in South Africa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958088"/>
            <a:ext cx="8229600" cy="557002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05824" marR="0" lvl="0" indent="-7058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majority of people live in the eastern part of the country, where climate and geography are more favorable</a:t>
            </a:r>
            <a:r>
              <a:rPr lang="en-US" sz="3100"/>
              <a:t>.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100"/>
              <a:t>T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 Kalahari Desert is in the</a:t>
            </a:r>
            <a:r>
              <a:rPr lang="en-US" sz="3100"/>
              <a:t> </a:t>
            </a:r>
            <a:r>
              <a:rPr lang="en-US" sz="3100">
                <a:solidFill>
                  <a:schemeClr val="dk1"/>
                </a:solidFill>
              </a:rPr>
              <a:t>northwest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3100"/>
              <a:t>and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is sparsely populated.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Over half the population lives in urban areas, with over 8 million living in the Greater Johannesburg Metropolitan Area. 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>
                <a:solidFill>
                  <a:schemeClr val="dk1"/>
                </a:solidFill>
              </a:rPr>
              <a:t>For a long time 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Apartheid limited where black South Africans could live</a:t>
            </a:r>
            <a:r>
              <a:rPr lang="en-US" sz="3100"/>
              <a:t>.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3100"/>
              <a:t>T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 effects of it are still present, though it ended in 1994.</a:t>
            </a:r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0" y="-814"/>
            <a:ext cx="9144000" cy="95890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1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Environmental Issues in South Africa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958088"/>
            <a:ext cx="8229600" cy="557002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05824" marR="0" lvl="0" indent="-70582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lack of rivers and lakes is hard on the population, so the people must practice water conservation to meet their needs.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result of the growing population and urbanization is </a:t>
            </a:r>
            <a:r>
              <a:rPr lang="en-US" sz="3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acid rain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or rain with an increased acidity caused by pollution and environmental factors.</a:t>
            </a:r>
          </a:p>
          <a:p>
            <a:pPr marL="1166073" marR="0" lvl="2" indent="-708873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Acid rain can kill forests as well as fish and other plant life.</a:t>
            </a:r>
          </a:p>
          <a:p>
            <a:pPr marL="705824" marR="0" lvl="0" indent="-70582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Desertification and soil erosion are also issues South Africa faces.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9144"/>
            <a:ext cx="9144000" cy="10421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Africa’s People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457200" y="1051308"/>
            <a:ext cx="8229600" cy="541632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12018" marR="0" lvl="0" indent="-612018" algn="l" rtl="0">
              <a:lnSpc>
                <a:spcPct val="7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is home to over 54 million people, </a:t>
            </a:r>
            <a:r>
              <a:rPr lang="en-US" sz="3300"/>
              <a:t>having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diverse religious beliefs, cultures, and languages.</a:t>
            </a:r>
          </a:p>
          <a:p>
            <a:pPr marL="1072267" marR="0" lvl="2" indent="-615067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main ethnic groups are Nguni, the Sotho-Tswana, the Venda, and the Tsonga.</a:t>
            </a:r>
          </a:p>
          <a:p>
            <a:pPr marL="612018" marR="0" lvl="0" indent="-612018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There are 11 official languages, and most people speak two or more languages.</a:t>
            </a:r>
          </a:p>
          <a:p>
            <a:pPr marL="1072267" marR="0" lvl="2" indent="-615067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English is the most commonly used language for government and commercial use.</a:t>
            </a:r>
          </a:p>
          <a:p>
            <a:pPr marL="612018" marR="0" lvl="0" indent="-612018" algn="l" rtl="0">
              <a:lnSpc>
                <a:spcPct val="72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80% of South Africans identify as Christian.</a:t>
            </a:r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8526702" y="6528117"/>
            <a:ext cx="31249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6621706" y="6105653"/>
            <a:ext cx="2428387" cy="37083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7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A Brief History of South Africa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Which European countries colonized South Africa?</a:t>
            </a:r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A Brief History of </a:t>
            </a:r>
            <a:r>
              <a:rPr lang="en-US"/>
              <a:t>South Africa</a:t>
            </a:r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73351"/>
            <a:ext cx="8229600" cy="48547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Dutch East India Company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National Congress (ANC)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homeland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embargo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Truth and Reconciliation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Union (AU)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0" y="-91440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Early History of South Africa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3349" y="1051559"/>
            <a:ext cx="8229600" cy="53949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93955" marR="0" lvl="0" indent="-5939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Thousands of years ago, people living in this area were hunter-gatherers.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Around 2,000 years ago, these people began herding animals and planting crops, which allowed development </a:t>
            </a:r>
            <a:r>
              <a:rPr lang="en-US" sz="3100"/>
              <a:t>of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larger settlements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About 1,800 years ago, the Bantu of the north moved into the area.</a:t>
            </a:r>
          </a:p>
          <a:p>
            <a:pPr marL="1054204" marR="0" lvl="2" indent="-5970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Most South Africans trace their history to these people.</a:t>
            </a: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0" y="-91440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Early Colonial Period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3349" y="1051559"/>
            <a:ext cx="8229600" cy="53949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93955" marR="0" lvl="0" indent="-59395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461"/>
              <a:buFont typeface="Noto Sans Symbols"/>
              <a:buChar char="●"/>
            </a:pP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Portuguese were the first Europeans to arrive in South Africa in the late 15</a:t>
            </a:r>
            <a:r>
              <a:rPr lang="en-US" sz="2560" b="0" i="0" u="none" strike="noStrike" cap="none" baseline="30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century.</a:t>
            </a:r>
          </a:p>
          <a:p>
            <a:pPr marL="1054204" marR="0" lvl="2" indent="-5970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98461"/>
              <a:buFont typeface="Arial"/>
              <a:buChar char="•"/>
            </a:pP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They were looking for a sea route to India.</a:t>
            </a:r>
          </a:p>
          <a:p>
            <a:pPr marL="1054204" marR="0" lvl="2" indent="-5970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98461"/>
              <a:buFont typeface="Arial"/>
              <a:buChar char="•"/>
            </a:pP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the late 16</a:t>
            </a:r>
            <a:r>
              <a:rPr lang="en-US" sz="2560" b="0" i="0" u="none" strike="noStrike" cap="none" baseline="300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century, the Dutch and British, </a:t>
            </a:r>
            <a:r>
              <a:rPr lang="en-US" sz="2560"/>
              <a:t>and</a:t>
            </a: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other Europeans arrived.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98461"/>
              <a:buFont typeface="Noto Sans Symbols"/>
              <a:buChar char="●"/>
            </a:pP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1652, the </a:t>
            </a:r>
            <a:r>
              <a:rPr lang="en-US" sz="256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Dutch East India Company</a:t>
            </a: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 trading company who protected Dutch interests in the Indian Ocean, set up a trading post in modern-day Cape Town.</a:t>
            </a:r>
          </a:p>
          <a:p>
            <a:pPr marL="593955" marR="0" lvl="0" indent="-593955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98461"/>
              <a:buFont typeface="Noto Sans Symbols"/>
              <a:buChar char="●"/>
            </a:pP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1657, European settlers began creating permanent farms, and in the 1700s, European settlements began moving further inland, forcing natives off their land and into servitude.</a:t>
            </a:r>
          </a:p>
          <a:p>
            <a:pPr marL="1054204" marR="0" lvl="2" indent="-5970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98461"/>
              <a:buFont typeface="Arial"/>
              <a:buChar char="•"/>
            </a:pPr>
            <a:r>
              <a:rPr lang="en-US" sz="256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Even after slavery was abolished in 1834, native Africans were still heavily discriminated against.</a:t>
            </a:r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611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British Colonial Rule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457200" y="896112"/>
            <a:ext cx="8229600" cy="563200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3787" marR="0" lvl="0" indent="-443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97826"/>
              <a:buFont typeface="Noto Sans Symbols"/>
              <a:buChar char="●"/>
            </a:pP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British took over the colony in the early 1800s, and Dutch descendants moved north into Zulu territory, causing conflict.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97826"/>
              <a:buFont typeface="Noto Sans Symbols"/>
              <a:buChar char="●"/>
            </a:pP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Dutch set up two states in South Africa: Transvaal and Orange Free State.</a:t>
            </a:r>
          </a:p>
          <a:p>
            <a:pPr marL="904036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97826"/>
              <a:buFont typeface="Arial"/>
              <a:buChar char="•"/>
            </a:pP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These states merged with British South Africa in the early 1900s to form the Union of South Africa</a:t>
            </a:r>
            <a:r>
              <a:rPr lang="en-US" sz="2250">
                <a:solidFill>
                  <a:srgbClr val="080808"/>
                </a:solidFill>
              </a:rPr>
              <a:t>.</a:t>
            </a: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250">
                <a:solidFill>
                  <a:srgbClr val="080808"/>
                </a:solidFill>
              </a:rPr>
              <a:t>Vast deposits of gold and diamonds </a:t>
            </a: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had recently been discovered in this area.</a:t>
            </a:r>
          </a:p>
          <a:p>
            <a:pPr marL="457200" marR="0" lvl="0" indent="-37147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97826"/>
              <a:buFont typeface="Trebuchet MS"/>
            </a:pP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Union of South Africa was a constitutional monarchy, and the African natives were considered second-class citizens under this government.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97826"/>
              <a:buFont typeface="Arial"/>
              <a:buChar char="•"/>
            </a:pP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They formed the </a:t>
            </a:r>
            <a:r>
              <a:rPr lang="en-US" sz="2250" b="1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National Congress (ANC)</a:t>
            </a: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to work towards equality.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97826"/>
              <a:buFont typeface="Noto Sans Symbols"/>
              <a:buChar char="●"/>
            </a:pPr>
            <a:r>
              <a:rPr lang="en-US" sz="225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1961, South Africa changed from a monarchy to a republic, but even with this change, racist policies continued to be enforced.</a:t>
            </a: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611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Robben Island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896112"/>
            <a:ext cx="8229600" cy="563200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3787" marR="0" lvl="0" indent="-443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Robben Island was the most notorious prison for anti-apartheid protesters, </a:t>
            </a:r>
            <a:r>
              <a:rPr lang="en-US" sz="2500">
                <a:solidFill>
                  <a:srgbClr val="080808"/>
                </a:solidFill>
              </a:rPr>
              <a:t>and</a:t>
            </a: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Nelson Mandela </a:t>
            </a:r>
            <a:r>
              <a:rPr lang="en-US" sz="2500">
                <a:solidFill>
                  <a:srgbClr val="080808"/>
                </a:solidFill>
              </a:rPr>
              <a:t>spent</a:t>
            </a: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18 of his 27 prison years there.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Located 6 miles north of Cape Town, the island is only 5 miles in area.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It became a Dutch prison island after many failed attempts at settlement, and it would eventually become a British penal colony.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It was a leper colony for a time as well as a colony for the insane.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From the mid-1960s to 1991, it became a maximum security prison, with most of the prisoners there for political offen</a:t>
            </a:r>
            <a:r>
              <a:rPr lang="en-US" sz="2500">
                <a:solidFill>
                  <a:srgbClr val="080808"/>
                </a:solidFill>
              </a:rPr>
              <a:t>s</a:t>
            </a: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es.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1991, all prisoners were released.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Today, Robben Island is a museum.</a:t>
            </a:r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0980"/>
          </a:schemeClr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 descr="Uniegebou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52811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/>
          <p:nvPr/>
        </p:nvSpPr>
        <p:spPr>
          <a:xfrm>
            <a:off x="3081527" y="4567866"/>
            <a:ext cx="5757673" cy="1565662"/>
          </a:xfrm>
          <a:prstGeom prst="rect">
            <a:avLst/>
          </a:prstGeom>
          <a:solidFill>
            <a:srgbClr val="10253F">
              <a:alpha val="81960"/>
            </a:srgbClr>
          </a:solidFill>
          <a:ln>
            <a:noFill/>
          </a:ln>
          <a:effectLst>
            <a:outerShdw blurRad="152400" dist="250189" dir="8460000" rotWithShape="0">
              <a:srgbClr val="000000">
                <a:alpha val="27843"/>
              </a:srgbClr>
            </a:outerShdw>
          </a:effectLst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</a:pPr>
            <a:endParaRPr sz="18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/>
          <p:cNvSpPr/>
          <p:nvPr/>
        </p:nvSpPr>
        <p:spPr>
          <a:xfrm>
            <a:off x="3185650" y="4527335"/>
            <a:ext cx="5622624" cy="163121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4"/>
              </a:rPr>
              <a:t>The Geography of South Africa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2: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5"/>
              </a:rPr>
              <a:t>A Brief History of South Africa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6"/>
              </a:rPr>
              <a:t>Government of South Africa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7"/>
              </a:rPr>
              <a:t>Economy of South Africa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20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</a:t>
            </a:r>
            <a:r>
              <a:rPr lang="en-US" sz="2000" b="1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8"/>
              </a:rPr>
              <a:t>U.S.-South Africa Relations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808277" y="6521551"/>
            <a:ext cx="183324" cy="30777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0251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Apartheid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457200" y="702518"/>
            <a:ext cx="8229600" cy="582559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3787" marR="0" lvl="0" indent="-443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1948, the National Party came to power and instituted a strict policy of segregation called apartheid.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Blacks were allowed to own very little land, even though they made up over 70% of the population.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Black Africans were forcefully relocated to areas known as </a:t>
            </a:r>
            <a:r>
              <a:rPr lang="en-US" sz="2000" b="1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homelands</a:t>
            </a:r>
            <a:r>
              <a:rPr lang="en-US" sz="2000">
                <a:solidFill>
                  <a:srgbClr val="080808"/>
                </a:solidFill>
              </a:rPr>
              <a:t>.</a:t>
            </a: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000">
                <a:solidFill>
                  <a:srgbClr val="080808"/>
                </a:solidFill>
              </a:rPr>
              <a:t>These people were</a:t>
            </a: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assigned based on ethnic group. </a:t>
            </a:r>
            <a:r>
              <a:rPr lang="en-US" sz="2000">
                <a:solidFill>
                  <a:srgbClr val="080808"/>
                </a:solidFill>
              </a:rPr>
              <a:t>B</a:t>
            </a: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lack Africans were required to have passbooks to leave their area </a:t>
            </a:r>
            <a:r>
              <a:rPr lang="en-US" sz="2000">
                <a:solidFill>
                  <a:srgbClr val="080808"/>
                </a:solidFill>
              </a:rPr>
              <a:t>to go to</a:t>
            </a: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work.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white minority controlled the lives of the nonwhite minority, with segregation everywhere.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African National Congress and Pan Africanist Congress worked for many years to end this, eventually convincing the international community to place an embargo on South Africa.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An </a:t>
            </a:r>
            <a:r>
              <a:rPr lang="en-US" sz="2000" b="1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embargo</a:t>
            </a: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is a refusal from one country to trade with another country.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Eventually, the South African government was forced to begin making changes, repealing apartheid laws and releasing political prisoners.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1994, Nelson Mandela, leader of the African National Congress, was voted president when South Africa held its first multiracial elections.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6463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Desmond Tutu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57200" y="864637"/>
            <a:ext cx="8229600" cy="566347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3787" marR="0" lvl="0" indent="-443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1304"/>
              <a:buFont typeface="Noto Sans Symbols"/>
              <a:buChar char="●"/>
            </a:pP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Desmond Tutu was an outspoken critic of apartheid.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1304"/>
              <a:buFont typeface="Noto Sans Symbols"/>
              <a:buChar char="●"/>
            </a:pP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After becoming a teacher and seeing the inequality between education for blacks and whites, he resigned</a:t>
            </a:r>
            <a:r>
              <a:rPr lang="en-US" sz="2330">
                <a:solidFill>
                  <a:srgbClr val="080808"/>
                </a:solidFill>
              </a:rPr>
              <a:t>.</a:t>
            </a: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He then attended theological college, and became an ordained Anglican priest</a:t>
            </a:r>
            <a:r>
              <a:rPr lang="en-US" sz="2330">
                <a:solidFill>
                  <a:srgbClr val="080808"/>
                </a:solidFill>
              </a:rPr>
              <a:t> and</a:t>
            </a: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later a Bishop.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1304"/>
              <a:buFont typeface="Noto Sans Symbols"/>
              <a:buChar char="●"/>
            </a:pP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Tutu was appointed general secretary of South Africa’s Council of Churches and became a spokesperson for the rights of blacks in the country.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1304"/>
              <a:buFont typeface="Noto Sans Symbols"/>
              <a:buChar char="●"/>
            </a:pP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He promoted nonviolent protest and economic punishment to push his message.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1304"/>
              <a:buFont typeface="Arial"/>
              <a:buChar char="•"/>
            </a:pP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His work earned him the Nobel Peace Prize.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1304"/>
              <a:buFont typeface="Noto Sans Symbols"/>
              <a:buChar char="●"/>
            </a:pP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As apartheid ended, Tutu continued to work towards equality.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1304"/>
              <a:buFont typeface="Noto Sans Symbols"/>
              <a:buChar char="●"/>
            </a:pPr>
            <a:r>
              <a:rPr lang="en-US" sz="233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Though now retired, he works with a group of older world leaders to promote solutions for various problems with human rights, climate change, HIV/AIDS, and poverty.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89611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Post-Apartheid South Africa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896112"/>
            <a:ext cx="8229600" cy="563200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443787" marR="0" lvl="0" indent="-44378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wrote a new constitution, set up a democracy, and restructured the country into 9 new provinces, with the intention of improving the lives of all South Africans and encouraging unity.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1999, the government established the </a:t>
            </a:r>
            <a:r>
              <a:rPr lang="en-US" sz="2100" b="1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Truth and Reconciliation Commission.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>
                <a:solidFill>
                  <a:srgbClr val="080808"/>
                </a:solidFill>
              </a:rPr>
              <a:t>It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was tasked with correcting the wrongs and abuses that </a:t>
            </a:r>
            <a:r>
              <a:rPr lang="en-US" sz="2100">
                <a:solidFill>
                  <a:srgbClr val="080808"/>
                </a:solidFill>
              </a:rPr>
              <a:t>occurred in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the apartheid era.</a:t>
            </a:r>
          </a:p>
          <a:p>
            <a:pPr marL="904037" marR="0" lvl="2" indent="-44683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continues to assist families who were victims of the apartheid system.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became one of the leading countries in Africa in politic</a:t>
            </a:r>
            <a:r>
              <a:rPr lang="en-US" sz="2100">
                <a:solidFill>
                  <a:srgbClr val="080808"/>
                </a:solidFill>
              </a:rPr>
              <a:t>al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, econom</a:t>
            </a:r>
            <a:r>
              <a:rPr lang="en-US" sz="2100">
                <a:solidFill>
                  <a:srgbClr val="080808"/>
                </a:solidFill>
              </a:rPr>
              <a:t>ic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, and social matters</a:t>
            </a:r>
            <a:r>
              <a:rPr lang="en-US" sz="2100">
                <a:solidFill>
                  <a:srgbClr val="080808"/>
                </a:solidFill>
              </a:rPr>
              <a:t>.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100">
                <a:solidFill>
                  <a:srgbClr val="080808"/>
                </a:solidFill>
              </a:rPr>
              <a:t>It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help</a:t>
            </a:r>
            <a:r>
              <a:rPr lang="en-US" sz="2100">
                <a:solidFill>
                  <a:srgbClr val="080808"/>
                </a:solidFill>
              </a:rPr>
              <a:t>ed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establish the African Union in 2002 to promote unification in Africa and </a:t>
            </a:r>
            <a:r>
              <a:rPr lang="en-US" sz="2100">
                <a:solidFill>
                  <a:srgbClr val="080808"/>
                </a:solidFill>
              </a:rPr>
              <a:t>is</a:t>
            </a: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 an active member of the United Nations.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2004, the government issued a mandate to cut the amount of unemployment in half by 2014, and they plan to eliminate poverty and reduce inequality by 2030.</a:t>
            </a:r>
          </a:p>
          <a:p>
            <a:pPr marL="443787" marR="0" lvl="0" indent="-44378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Noto Sans Symbols"/>
              <a:buChar char="●"/>
            </a:pPr>
            <a:r>
              <a:rPr lang="en-US" sz="21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In 2010, South Africa hosted the FIFA World Cup, showcasing the country to the world.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6601582" y="6111492"/>
            <a:ext cx="2430535" cy="3581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Government of South Africa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533832"/>
            <a:ext cx="8229600" cy="459233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80808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80808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some challenges facing South Africa’s government?</a:t>
            </a:r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3: Government of South Africa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republic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government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state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 of the Republic of South Africa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Constitutional Court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3349" y="0"/>
            <a:ext cx="8229600" cy="96356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Type of Government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4765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/>
              <a:t>South Africa is a republic (a country with elected representatives) with a bicameral, or two house, parliament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Citizens 18 or older are able to vote in elections for parliament.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is based on a constitution written in 1996 and it has been amended several times since.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has three capital cities, with one capital for each branch of government.</a:t>
            </a: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6356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Branches of Government</a:t>
            </a:r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457200" y="1051558"/>
            <a:ext cx="8229600" cy="536567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executive branch of the government is made up of the president and cabinet.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president is elected by a National Assembly for a 5-year term and can serve 2 terms in a row.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president is both 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government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(person who deals with government business day-to-day) and 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head of state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(chief representative of the country).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president appoints his cabinet to give him advice.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legislative branch is called 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Parliament of the Republic of South Africa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Its two houses:</a:t>
            </a:r>
            <a:r>
              <a:rPr lang="en-US" sz="2000"/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National Council of Provinces and the National Assembly.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judicial branch of South Africa’s government is made of the Supreme Court of Appeals and the Constitutional Court.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Constitutional Court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has a chief justice, deputy chief justice, and nine judges, who are appointed by the president and enforce the constitution.</a:t>
            </a:r>
          </a:p>
          <a:p>
            <a:pPr marL="998952" marR="0" lvl="2" indent="-54175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Supreme Court of Appeals has a court president, deputy president, and 21 judges</a:t>
            </a:r>
            <a:r>
              <a:rPr lang="en-US" sz="2000"/>
              <a:t>. T</a:t>
            </a:r>
            <a:r>
              <a:rPr lang="en-US" sz="2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hey are the final authority on all legal matters excluding the constitution.</a:t>
            </a:r>
          </a:p>
        </p:txBody>
      </p:sp>
      <p:sp>
        <p:nvSpPr>
          <p:cNvPr id="214" name="Shape 21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6356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Challenges Facing the Government</a:t>
            </a:r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457200" y="1051559"/>
            <a:ext cx="8229600" cy="525779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703" marR="0" lvl="0" indent="-53870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major challenge is the slow growth of the country’s economy</a:t>
            </a:r>
            <a:r>
              <a:rPr lang="en-US" sz="3500"/>
              <a:t> and unemployment</a:t>
            </a:r>
            <a:r>
              <a:rPr lang="en-US" sz="3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is also dealing with </a:t>
            </a:r>
            <a:r>
              <a:rPr lang="en-US" sz="3500"/>
              <a:t>the aftermath of apartheid</a:t>
            </a:r>
            <a:r>
              <a:rPr lang="en-US" sz="3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-US" sz="3500"/>
              <a:t>for example, </a:t>
            </a:r>
            <a:r>
              <a:rPr lang="en-US" sz="3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inequality between races and housing shortages.</a:t>
            </a:r>
          </a:p>
          <a:p>
            <a:pPr marL="538703" marR="0" lvl="0" indent="-538703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Corruption within the government has also begun to be a problem.</a:t>
            </a:r>
          </a:p>
        </p:txBody>
      </p:sp>
      <p:sp>
        <p:nvSpPr>
          <p:cNvPr id="221" name="Shape 22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6601582" y="6111492"/>
            <a:ext cx="2430535" cy="3581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5205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Economy of South Africa</a:t>
            </a:r>
          </a:p>
        </p:txBody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457200" y="2002535"/>
            <a:ext cx="8229600" cy="41236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are the reasons for high unemployment in South Africa?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2255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4: Economy of South Africa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457200" y="2039111"/>
            <a:ext cx="8229600" cy="408705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</a:t>
            </a:r>
          </a:p>
          <a:p>
            <a:pPr marL="1216150" marR="0" lvl="1" indent="-7716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Development Plan</a:t>
            </a:r>
          </a:p>
          <a:p>
            <a:pPr marL="1216150" marR="0" lvl="1" indent="-7716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rand</a:t>
            </a:r>
          </a:p>
        </p:txBody>
      </p:sp>
      <p:sp>
        <p:nvSpPr>
          <p:cNvPr id="236" name="Shape 236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65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The Geography of South Africa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3429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742950" marR="0" lvl="2" indent="-3492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Great Escarpment?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457200" y="-8826"/>
            <a:ext cx="8229600" cy="98222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Type of Economy</a:t>
            </a:r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457200" y="973394"/>
            <a:ext cx="8229600" cy="555472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economic system is a technologically advanced market economy with some government control</a:t>
            </a:r>
            <a:r>
              <a:rPr lang="en-US" sz="2400"/>
              <a:t> over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property-rights laws.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While t</a:t>
            </a:r>
            <a:r>
              <a:rPr lang="en-US" sz="2400"/>
              <a:t>he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mining, services, manufacturing, and agriculture sectors of the economy are strong, the economy is still dealing with the effects of apartheid, and many still live in poverty.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faces the challenges of poverty, inequality, and high rates of unemployment.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Access to high-quality education is difficult for many, which can lead to high unemployment rates.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2012, the government created a </a:t>
            </a:r>
            <a:r>
              <a:rPr lang="en-US" sz="2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National Development Plan</a:t>
            </a:r>
            <a:r>
              <a:rPr lang="en-US" sz="2400" b="1"/>
              <a:t> in order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 reduce and end poverty and inequality by 2030.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government is working to </a:t>
            </a:r>
            <a:r>
              <a:rPr lang="en-US" sz="2400"/>
              <a:t>b</a:t>
            </a:r>
            <a:r>
              <a:rPr lang="en-US" sz="2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uild more power generators, but blackouts are still a common problem.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title"/>
          </p:nvPr>
        </p:nvSpPr>
        <p:spPr>
          <a:xfrm>
            <a:off x="457200" y="-8826"/>
            <a:ext cx="8229600" cy="98222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Trade in South Africa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457200" y="973392"/>
            <a:ext cx="8229600" cy="547656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exports about $94 billion per year</a:t>
            </a:r>
            <a:r>
              <a:rPr lang="en-US" sz="2800"/>
              <a:t>. Their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top exports </a:t>
            </a:r>
            <a:r>
              <a:rPr lang="en-US" sz="2800"/>
              <a:t>are: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gold, diamonds, machinery, and equipment.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imports about $81 billion per year</a:t>
            </a:r>
            <a:r>
              <a:rPr lang="en-US" sz="2800"/>
              <a:t>. Their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top imports </a:t>
            </a:r>
            <a:r>
              <a:rPr lang="en-US" sz="2800"/>
              <a:t>are: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petroleum products, chemicals, and food.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currency of South Africa is the </a:t>
            </a:r>
            <a:r>
              <a:rPr lang="en-US" sz="2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rand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and a US dollar can exchange for roughly 13 rand.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Georgia businesses trade with South African people and businesses</a:t>
            </a:r>
            <a:r>
              <a:rPr lang="en-US" sz="2800"/>
              <a:t>.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/>
              <a:t>T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he top exports </a:t>
            </a:r>
            <a:r>
              <a:rPr lang="en-US" sz="2800"/>
              <a:t>are</a:t>
            </a: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motor vehicles, internal combustion piston engines, and insecticides.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0" y="-3747"/>
            <a:ext cx="9144000" cy="10361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2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Natural Resources of South Africa</a:t>
            </a:r>
          </a:p>
        </p:txBody>
      </p:sp>
      <p:sp>
        <p:nvSpPr>
          <p:cNvPr id="256" name="Shape 256"/>
          <p:cNvSpPr txBox="1">
            <a:spLocks noGrp="1"/>
          </p:cNvSpPr>
          <p:nvPr>
            <p:ph type="body" idx="1"/>
          </p:nvPr>
        </p:nvSpPr>
        <p:spPr>
          <a:xfrm>
            <a:off x="457200" y="1198248"/>
            <a:ext cx="8229600" cy="532986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is the leading African nation in mining and the sale of gold</a:t>
            </a:r>
            <a:r>
              <a:rPr lang="en-US" sz="2912"/>
              <a:t>.</a:t>
            </a: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40% of the world’s gold</a:t>
            </a:r>
            <a:r>
              <a:rPr lang="en-US" sz="2912"/>
              <a:t> is found in South Africa.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96% of the world’s platinum reserves are found in the country.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Other important resources include: diamonds, coal, iron ore, nickel, manganese, phosphates, salt, uranium, and natural gas.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413"/>
              <a:buFont typeface="Noto Sans Symbols"/>
              <a:buChar char="●"/>
            </a:pP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 other less stable countries, diamonds have been sold to provide money and weapons for wars and conflicts</a:t>
            </a:r>
            <a:r>
              <a:rPr lang="en-US" sz="2912"/>
              <a:t>.</a:t>
            </a:r>
            <a:r>
              <a:rPr lang="en-US" sz="2912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South Africa is stable, however,  and can get all the benefits from trade.</a:t>
            </a:r>
          </a:p>
        </p:txBody>
      </p:sp>
      <p:sp>
        <p:nvSpPr>
          <p:cNvPr id="257" name="Shape 25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0361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Human Capital in South Africa</a:t>
            </a:r>
          </a:p>
        </p:txBody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457200" y="1198248"/>
            <a:ext cx="8229600" cy="532986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invests 6% of its GDP on education, has a diversified economy, and has one of the highest GDPs in Africa.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literacy rate is about 94%, and most students attend school for 13 years.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country’s electronics industry requires skilled and trained workers, and the mining industry needs workers who can used sophisticated technology.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However, the unemployment rate is still high due to the difficulties of accessing education </a:t>
            </a:r>
            <a:r>
              <a:rPr lang="en-US" sz="3100"/>
              <a:t>and 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inequality from the af</a:t>
            </a:r>
            <a:r>
              <a:rPr lang="en-US" sz="3100"/>
              <a:t>ter</a:t>
            </a:r>
            <a:r>
              <a:rPr lang="en-US" sz="31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effects of apartheid.</a:t>
            </a:r>
          </a:p>
        </p:txBody>
      </p:sp>
      <p:sp>
        <p:nvSpPr>
          <p:cNvPr id="264" name="Shape 26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0" y="318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Capital Goods in South Africa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457200" y="1313816"/>
            <a:ext cx="8229600" cy="514184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1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611"/>
              <a:buFont typeface="Noto Sans Symbols"/>
              <a:buChar char="●"/>
            </a:pP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needs specific equipment to mine gold, diamonds, and platinum from deep within the earth.</a:t>
            </a:r>
          </a:p>
          <a:p>
            <a:pPr marL="758951" marR="0" lvl="1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11"/>
              <a:buFont typeface="Noto Sans Symbols"/>
              <a:buChar char="●"/>
            </a:pP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country has invested in </a:t>
            </a:r>
            <a:r>
              <a:rPr lang="en-US" sz="3550"/>
              <a:t>the </a:t>
            </a: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equipment, technology, and training</a:t>
            </a:r>
            <a:r>
              <a:rPr lang="en-US" sz="3550"/>
              <a:t> needed.</a:t>
            </a:r>
          </a:p>
          <a:p>
            <a:pPr marL="758951" marR="0" lvl="1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98611"/>
              <a:buFont typeface="Noto Sans Symbols"/>
              <a:buChar char="●"/>
            </a:pPr>
            <a:r>
              <a:rPr lang="en-US" sz="35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same is true for the country’s iron and steel production and vehicle assembly plants.</a:t>
            </a:r>
          </a:p>
        </p:txBody>
      </p:sp>
      <p:sp>
        <p:nvSpPr>
          <p:cNvPr id="271" name="Shape 27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>
            <a:spLocks noGrp="1"/>
          </p:cNvSpPr>
          <p:nvPr>
            <p:ph type="title"/>
          </p:nvPr>
        </p:nvSpPr>
        <p:spPr>
          <a:xfrm>
            <a:off x="457200" y="318"/>
            <a:ext cx="82296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59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Entrepreneurship in South Africa</a:t>
            </a:r>
          </a:p>
        </p:txBody>
      </p:sp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457200" y="1313816"/>
            <a:ext cx="8229600" cy="514184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1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Some people are working to become entrepreneurs in order to to avoid unemployment.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Unfortunately, it is not as easy as it sounds, since the biggest challenge facing them is funding.</a:t>
            </a:r>
          </a:p>
          <a:p>
            <a:pPr marL="758951" marR="0" lvl="0" indent="-758951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6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To start a business, a business license must be purchased, which takes about 2 months.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Shape 279"/>
          <p:cNvSpPr/>
          <p:nvPr/>
        </p:nvSpPr>
        <p:spPr>
          <a:xfrm>
            <a:off x="6621706" y="6105653"/>
            <a:ext cx="2428387" cy="37083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Helvetica Neue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0" y="20639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959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U.S.-South Africa Relations</a:t>
            </a:r>
          </a:p>
        </p:txBody>
      </p:sp>
      <p:sp>
        <p:nvSpPr>
          <p:cNvPr id="285" name="Shape 285"/>
          <p:cNvSpPr txBox="1">
            <a:spLocks noGrp="1"/>
          </p:cNvSpPr>
          <p:nvPr>
            <p:ph type="body" idx="1"/>
          </p:nvPr>
        </p:nvSpPr>
        <p:spPr>
          <a:xfrm>
            <a:off x="457200" y="1892808"/>
            <a:ext cx="8229600" cy="423335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Essential question:</a:t>
            </a:r>
          </a:p>
          <a:p>
            <a:pPr marL="1219200" marR="0" lvl="2" indent="-30480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is the focus of U.S.-South African relations today?</a:t>
            </a: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>
            <a:spLocks noGrp="1"/>
          </p:cNvSpPr>
          <p:nvPr>
            <p:ph type="title"/>
          </p:nvPr>
        </p:nvSpPr>
        <p:spPr>
          <a:xfrm>
            <a:off x="0" y="81059"/>
            <a:ext cx="9144000" cy="1022554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5: U.S.-South Africa Relations</a:t>
            </a:r>
          </a:p>
        </p:txBody>
      </p:sp>
      <p:sp>
        <p:nvSpPr>
          <p:cNvPr id="292" name="Shape 292"/>
          <p:cNvSpPr txBox="1">
            <a:spLocks noGrp="1"/>
          </p:cNvSpPr>
          <p:nvPr>
            <p:ph type="body" idx="1"/>
          </p:nvPr>
        </p:nvSpPr>
        <p:spPr>
          <a:xfrm>
            <a:off x="457200" y="2039111"/>
            <a:ext cx="8229600" cy="408705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</a:t>
            </a:r>
          </a:p>
          <a:p>
            <a:pPr marL="1216150" marR="0" lvl="1" indent="-7716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Growth and Opportunity Act (AGOA)</a:t>
            </a:r>
          </a:p>
          <a:p>
            <a:pPr marL="1216150" marR="0" lvl="1" indent="-771650" algn="l" rtl="0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BRICS</a:t>
            </a:r>
          </a:p>
        </p:txBody>
      </p:sp>
      <p:sp>
        <p:nvSpPr>
          <p:cNvPr id="293" name="Shape 293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54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 Changing Relationship</a:t>
            </a:r>
          </a:p>
        </p:txBody>
      </p:sp>
      <p:sp>
        <p:nvSpPr>
          <p:cNvPr id="299" name="Shape 299"/>
          <p:cNvSpPr txBox="1">
            <a:spLocks noGrp="1"/>
          </p:cNvSpPr>
          <p:nvPr>
            <p:ph type="body" idx="1"/>
          </p:nvPr>
        </p:nvSpPr>
        <p:spPr>
          <a:xfrm>
            <a:off x="457200" y="1161287"/>
            <a:ext cx="8558783" cy="5276088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854" marR="0" lvl="0" indent="-53885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US and South Africa have had diplomatic relations since 1929, but relations were strained when apartheid took over.</a:t>
            </a:r>
          </a:p>
          <a:p>
            <a:pPr marL="999103" marR="0" lvl="2" indent="-541903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United States joined in the embargo against South Africa, but today, the US is one of South Africa’s major trading partners.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two countries </a:t>
            </a:r>
            <a:r>
              <a:rPr lang="en-US" sz="2900"/>
              <a:t>have recently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worked together to focus on areas of health, security, trade, and political and economic development.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Africa’s stability and success makes it a leading country on the continent, </a:t>
            </a:r>
            <a:r>
              <a:rPr lang="en-US" sz="2900"/>
              <a:t>and</a:t>
            </a:r>
            <a:r>
              <a:rPr lang="en-US" sz="29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the US would like to continue these positive relations.</a:t>
            </a:r>
          </a:p>
        </p:txBody>
      </p:sp>
      <p:sp>
        <p:nvSpPr>
          <p:cNvPr id="300" name="Shape 300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54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U.S. Assistance to South Africa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457200" y="1058333"/>
            <a:ext cx="8558783" cy="537904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854" marR="0" lvl="0" indent="-53885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faces the challenges of high unemployment, HIV/AIDS, crime, and corruption.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U.S. assistance to South Africa focuses on improving health care</a:t>
            </a:r>
            <a:r>
              <a:rPr lang="en-US" sz="3400"/>
              <a:t>, </a:t>
            </a: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increasing education standards, and its teacher training.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4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U.S. also helps with improving agricultural practices and creating clean energy.</a:t>
            </a:r>
          </a:p>
        </p:txBody>
      </p:sp>
      <p:sp>
        <p:nvSpPr>
          <p:cNvPr id="307" name="Shape 307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365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Section 1: The Geography of South Africa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710813"/>
            <a:ext cx="8229600" cy="441534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58951" marR="0" lvl="0" indent="-75895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2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What terms do I need to know? 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veld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escarpment</a:t>
            </a:r>
          </a:p>
          <a:p>
            <a:pPr marL="742950" marR="0" lvl="1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acid rain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923545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Bilateral Economic Relations</a:t>
            </a:r>
          </a:p>
        </p:txBody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338666" y="1086555"/>
            <a:ext cx="8472309" cy="535082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538854" marR="0" lvl="0" indent="-53885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of the </a:t>
            </a:r>
            <a:r>
              <a:rPr lang="en-US" sz="30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African Growth and Opportunity Act (AGOA)</a:t>
            </a: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South Africa receives trade benefits with the U.S.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has also joined the Southern African Customs Union, whose goals are to encourage trade, reduce trade barriers, and promote investment with the U.S.</a:t>
            </a:r>
          </a:p>
          <a:p>
            <a:pPr marL="538854" marR="0" lvl="0" indent="-538854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Some top traded items between both countries include machinery, medical equipment, diamonds, platinum, iron and steel, and vehicles.</a:t>
            </a:r>
          </a:p>
        </p:txBody>
      </p:sp>
      <p:sp>
        <p:nvSpPr>
          <p:cNvPr id="314" name="Shape 314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9786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Africa’s Membership in International Organizations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457200" y="1323978"/>
            <a:ext cx="8229600" cy="5090790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6" marR="0" lvl="0" indent="-69064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98275"/>
              <a:buFont typeface="Noto Sans Symbols"/>
              <a:buChar char="●"/>
            </a:pPr>
            <a:r>
              <a:rPr lang="en-US" sz="28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belongs to many international organizations, with hopes that these memberships will benefit </a:t>
            </a:r>
            <a:r>
              <a:rPr lang="en-US" sz="2850"/>
              <a:t>its</a:t>
            </a:r>
            <a:r>
              <a:rPr lang="en-US" sz="28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people.</a:t>
            </a:r>
          </a:p>
          <a:p>
            <a:pPr marL="690646" marR="0" lvl="0" indent="-6906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275"/>
              <a:buFont typeface="Noto Sans Symbols"/>
              <a:buChar char="●"/>
            </a:pPr>
            <a:r>
              <a:rPr lang="en-US" sz="28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Some organizations focus on bringing peaceful endings to conflicts in Africa and encouraging economic and political development.</a:t>
            </a:r>
          </a:p>
          <a:p>
            <a:pPr marL="690646" marR="0" lvl="0" indent="-6906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275"/>
              <a:buFont typeface="Noto Sans Symbols"/>
              <a:buChar char="●"/>
            </a:pPr>
            <a:r>
              <a:rPr lang="en-US" sz="28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is a part of the United Nations, International Monetary Fund, World Bank, and World Trade Organization.</a:t>
            </a:r>
          </a:p>
          <a:p>
            <a:pPr marL="690646" marR="0" lvl="0" indent="-690646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98275"/>
              <a:buFont typeface="Noto Sans Symbols"/>
              <a:buChar char="●"/>
            </a:pPr>
            <a:r>
              <a:rPr lang="en-US" sz="28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is a member of </a:t>
            </a:r>
            <a:r>
              <a:rPr lang="en-US" sz="285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BRICS</a:t>
            </a:r>
            <a:r>
              <a:rPr lang="en-US" sz="28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is made up of fast-developing countries in the world. </a:t>
            </a:r>
            <a:r>
              <a:rPr lang="en-US" sz="2850"/>
              <a:t>These countries are:</a:t>
            </a:r>
            <a:r>
              <a:rPr lang="en-US" sz="285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Brazil, Russia, India, China, and South Africa.</a:t>
            </a:r>
          </a:p>
        </p:txBody>
      </p:sp>
      <p:sp>
        <p:nvSpPr>
          <p:cNvPr id="321" name="Shape 321"/>
          <p:cNvSpPr txBox="1">
            <a:spLocks noGrp="1"/>
          </p:cNvSpPr>
          <p:nvPr>
            <p:ph type="sldNum" idx="12"/>
          </p:nvPr>
        </p:nvSpPr>
        <p:spPr>
          <a:xfrm>
            <a:off x="85266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6601582" y="6056628"/>
            <a:ext cx="2430535" cy="3581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25000"/>
              <a:buFont typeface="Trebuchet MS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Trebuchet MS"/>
                <a:ea typeface="Trebuchet MS"/>
                <a:cs typeface="Trebuchet MS"/>
                <a:sym typeface="Trebuchet MS"/>
                <a:hlinkClick r:id="rId3"/>
              </a:rPr>
              <a:t>Return to Main Menu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Shape 327" descr="Table_Mountain_from_harbour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1" cy="6477953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8450499" y="6528116"/>
            <a:ext cx="312499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42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630493" y="6108625"/>
            <a:ext cx="7883013" cy="369327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Image Credits: Wikimedia Commons. Maps ©2017 Clairmont Press.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0" y="-3747"/>
            <a:ext cx="9144000" cy="1143001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South Africa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234440"/>
            <a:ext cx="8229600" cy="529367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743771" marR="0" lvl="0" indent="-7437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281"/>
              <a:buFont typeface="Noto Sans Symbols"/>
              <a:buChar char="●"/>
            </a:pPr>
            <a:r>
              <a:rPr lang="en-US" sz="320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South Africa is located at the southern tip of Africa, having over 1,864 miles of coastline.</a:t>
            </a:r>
          </a:p>
          <a:p>
            <a:pPr marL="743771" marR="0" lvl="0" indent="-74377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281"/>
              <a:buFont typeface="Noto Sans Symbols"/>
              <a:buChar char="●"/>
            </a:pPr>
            <a:r>
              <a:rPr lang="en-US" sz="320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Located in the southern and eastern hemispheres, South Africa is bordered by Botswana, Mozambique, Namibia, Swaziland, and Zimbabwe.</a:t>
            </a:r>
          </a:p>
          <a:p>
            <a:pPr marL="1204020" marR="0" lvl="2" indent="-74682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281"/>
              <a:buFont typeface="Arial"/>
              <a:buChar char="•"/>
            </a:pPr>
            <a:r>
              <a:rPr lang="en-US" sz="320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kingdom of Lesotho is located inside the country.</a:t>
            </a:r>
          </a:p>
          <a:p>
            <a:pPr marL="743771" marR="0" lvl="0" indent="-743771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281"/>
              <a:buFont typeface="Noto Sans Symbols"/>
              <a:buChar char="●"/>
            </a:pPr>
            <a:r>
              <a:rPr lang="en-US" sz="320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country has grasslands, mountains, beaches, and more, as well as open lands that farmers farm called </a:t>
            </a:r>
            <a:r>
              <a:rPr lang="en-US" sz="3209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velds</a:t>
            </a:r>
            <a:r>
              <a:rPr lang="en-US" sz="3209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.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0" y="21063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South Africa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" name="Shape 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6365" y="1268850"/>
            <a:ext cx="6551271" cy="474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0" y="28477"/>
            <a:ext cx="9144000" cy="1143002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Location and Size of South Africa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9" name="Shape 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45488" y="1655500"/>
            <a:ext cx="4821900" cy="4137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0" y="6611"/>
            <a:ext cx="9144000" cy="92664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32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Physical Geography of South Africa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457200" y="933254"/>
            <a:ext cx="8229600" cy="554465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None of South African river mouths along the coast are good for harbors or ports.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Orange River is the country’s longest river.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500"/>
              <a:t>N</a:t>
            </a: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the country’s rivers are navigable for transportation and trade.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Great Escarpment is one of the most important physical features in South Africa.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 </a:t>
            </a:r>
            <a:r>
              <a:rPr lang="en-US" sz="25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escarpment</a:t>
            </a: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is a long, steep slope that usually separates lands at different heights.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Great Escarpment separates an interior plateau from a coastal plain.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Kalahari Desert is located in the northwest corner of the country.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25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Ironically, it receives too much rain to be considered a true desert, and the Okavango River runs through it.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8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0" y="6611"/>
            <a:ext cx="9144000" cy="926643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rebuchet MS"/>
              <a:buNone/>
            </a:pPr>
            <a:r>
              <a:rPr lang="en-US" sz="4800" b="1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Climate of South Africa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053776"/>
            <a:ext cx="8229600" cy="5424136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t" anchorCtr="0">
            <a:noAutofit/>
          </a:bodyPr>
          <a:lstStyle/>
          <a:p>
            <a:pPr marL="690645" marR="0" lvl="0" indent="-69064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climate is mainly temperate, or mild.</a:t>
            </a:r>
          </a:p>
          <a:p>
            <a:pPr marL="690645" marR="0" lvl="0" indent="-690645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climate is greatly affected by the ocean currents and altitude.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of the elevation of the large plateau covering most of South Africa, the temperature is cooler.</a:t>
            </a:r>
          </a:p>
          <a:p>
            <a:pPr marL="1150894" marR="0" lvl="2" indent="-693694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The </a:t>
            </a:r>
            <a:r>
              <a:rPr lang="en-US" sz="3300"/>
              <a:t>coastal</a:t>
            </a:r>
            <a:r>
              <a:rPr lang="en-US" sz="33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 plain is subtropical because of the warm ocean currents.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8630878" y="6528116"/>
            <a:ext cx="208318" cy="294639"/>
          </a:xfrm>
          <a:prstGeom prst="rect">
            <a:avLst/>
          </a:prstGeom>
          <a:noFill/>
          <a:ln>
            <a:noFill/>
          </a:ln>
        </p:spPr>
        <p:txBody>
          <a:bodyPr lIns="45700" tIns="45700" rIns="45700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lang="en-US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4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3118</Words>
  <Application>Microsoft Macintosh PowerPoint</Application>
  <PresentationFormat>On-screen Show (4:3)</PresentationFormat>
  <Paragraphs>286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8" baseType="lpstr">
      <vt:lpstr>Trebuchet MS</vt:lpstr>
      <vt:lpstr>Noto Sans Symbols</vt:lpstr>
      <vt:lpstr>Calibri</vt:lpstr>
      <vt:lpstr>Arial</vt:lpstr>
      <vt:lpstr>Helvetica Neue</vt:lpstr>
      <vt:lpstr>Office Theme</vt:lpstr>
      <vt:lpstr>PowerPoint Presentation</vt:lpstr>
      <vt:lpstr>PowerPoint Presentation</vt:lpstr>
      <vt:lpstr>Section 1: The Geography of South Africa</vt:lpstr>
      <vt:lpstr>Section 1: The Geography of South Africa</vt:lpstr>
      <vt:lpstr>Location and Size of South Africa</vt:lpstr>
      <vt:lpstr>Location and Size of South Africa</vt:lpstr>
      <vt:lpstr>Location and Size of South Africa</vt:lpstr>
      <vt:lpstr>Physical Geography of South Africa</vt:lpstr>
      <vt:lpstr>Climate of South Africa</vt:lpstr>
      <vt:lpstr>Natural Resources of South Africa</vt:lpstr>
      <vt:lpstr>Where People Live in South Africa</vt:lpstr>
      <vt:lpstr>Environmental Issues in South Africa</vt:lpstr>
      <vt:lpstr>South Africa’s People</vt:lpstr>
      <vt:lpstr>Section 2: A Brief History of South Africa</vt:lpstr>
      <vt:lpstr>Section 2: A Brief History of South Africa</vt:lpstr>
      <vt:lpstr>Early History of South Africa</vt:lpstr>
      <vt:lpstr>Early Colonial Period</vt:lpstr>
      <vt:lpstr>British Colonial Rule</vt:lpstr>
      <vt:lpstr>Robben Island</vt:lpstr>
      <vt:lpstr>Apartheid</vt:lpstr>
      <vt:lpstr>Desmond Tutu</vt:lpstr>
      <vt:lpstr>Post-Apartheid South Africa</vt:lpstr>
      <vt:lpstr>Section 3: Government of South Africa</vt:lpstr>
      <vt:lpstr>Section 3: Government of South Africa</vt:lpstr>
      <vt:lpstr>Type of Government</vt:lpstr>
      <vt:lpstr>Branches of Government</vt:lpstr>
      <vt:lpstr>Challenges Facing the Government</vt:lpstr>
      <vt:lpstr>Section 4: Economy of South Africa</vt:lpstr>
      <vt:lpstr>Section 4: Economy of South Africa</vt:lpstr>
      <vt:lpstr>Type of Economy</vt:lpstr>
      <vt:lpstr>Trade in South Africa</vt:lpstr>
      <vt:lpstr>Natural Resources of South Africa</vt:lpstr>
      <vt:lpstr>Human Capital in South Africa</vt:lpstr>
      <vt:lpstr>Capital Goods in South Africa</vt:lpstr>
      <vt:lpstr>Entrepreneurship in South Africa</vt:lpstr>
      <vt:lpstr>Section 5: U.S.-South Africa Relations</vt:lpstr>
      <vt:lpstr>Section 5: U.S.-South Africa Relations</vt:lpstr>
      <vt:lpstr>A Changing Relationship</vt:lpstr>
      <vt:lpstr>U.S. Assistance to South Africa</vt:lpstr>
      <vt:lpstr>Bilateral Economic Relations</vt:lpstr>
      <vt:lpstr>South Africa’s Membership in International Organizations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Emmett Mullins</cp:lastModifiedBy>
  <cp:revision>1</cp:revision>
  <dcterms:modified xsi:type="dcterms:W3CDTF">2020-03-14T17:56:06Z</dcterms:modified>
</cp:coreProperties>
</file>