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3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2286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4572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6858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9144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1430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13716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16002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18288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4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791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marR="0" lvl="1" indent="-155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marR="0" lvl="2" indent="-1422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marR="0" lvl="3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marR="0" lvl="4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pt/slides/slide35.x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ppt/slides/slide27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pt/slides/slide23.xml" TargetMode="External"/><Relationship Id="rId5" Type="http://schemas.openxmlformats.org/officeDocument/2006/relationships/hyperlink" Target="http://ppt/slides/slide17.xml" TargetMode="External"/><Relationship Id="rId4" Type="http://schemas.openxmlformats.org/officeDocument/2006/relationships/hyperlink" Target="http://ppt/slides/slide3.x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Ol_Donyo_Sabuk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622" cy="64865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>
            <a:off x="1377" y="4916912"/>
            <a:ext cx="9141245" cy="1569656"/>
          </a:xfrm>
          <a:prstGeom prst="rect">
            <a:avLst/>
          </a:prstGeom>
          <a:solidFill>
            <a:srgbClr val="DCE6F2">
              <a:alpha val="17647"/>
            </a:srgbClr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10: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Republic of Kenya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STUDY PRESENTATION</a:t>
            </a:r>
          </a:p>
        </p:txBody>
      </p:sp>
      <p:sp>
        <p:nvSpPr>
          <p:cNvPr id="35" name="Shape 35"/>
          <p:cNvSpPr/>
          <p:nvPr/>
        </p:nvSpPr>
        <p:spPr>
          <a:xfrm>
            <a:off x="7543800" y="6545789"/>
            <a:ext cx="1600199" cy="22698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2020 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Clairmont Press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5" y="381141"/>
            <a:ext cx="5476125" cy="140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0" y="6611"/>
            <a:ext cx="9144000" cy="92664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of Kenya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933254"/>
            <a:ext cx="8229600" cy="55446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has a number of different climates.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northwestern part of Kenya has a very </a:t>
            </a:r>
            <a:r>
              <a:rPr lang="en-US" sz="3000"/>
              <a:t>hot and dry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climate.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the east, there is a temperate area in the highlands, good for growing crops.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coast has a tropical climate, influenced by currents from the ocean.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dry seasons are from December to March and June to September</a:t>
            </a:r>
            <a:r>
              <a:rPr lang="en-US" sz="3000"/>
              <a:t>.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000"/>
              <a:t>T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 rainy seasons are from March to May and September to December.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Resources of Kenya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56426"/>
            <a:ext cx="8229600" cy="517180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67877" marR="0" lvl="0" indent="-66787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most valuable resource is its fertile farmland in the highlands.</a:t>
            </a:r>
          </a:p>
          <a:p>
            <a:pPr marL="1128126" marR="0" lvl="2" indent="-67092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economy relies on agriculture.</a:t>
            </a:r>
          </a:p>
          <a:p>
            <a:pPr marL="667877" marR="0" lvl="0" indent="-66787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main exports are tea, coffee, and cut flowers.</a:t>
            </a:r>
          </a:p>
          <a:p>
            <a:pPr marL="667877" marR="0" lvl="0" indent="-66787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  <a:r>
              <a:rPr lang="en-US" sz="3300"/>
              <a:t>,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another natural resource, is used for hydroelectricity.</a:t>
            </a:r>
          </a:p>
          <a:p>
            <a:pPr marL="667877" marR="0" lvl="0" indent="-66787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Some other natural resources are limestone, soda ash, salt, gemstones, zinc, and gypsum.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0" y="-814"/>
            <a:ext cx="9144000" cy="9589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Issues in Kenya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958088"/>
            <a:ext cx="8229600" cy="557002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05824" marR="0" lvl="0" indent="-7058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faces several environmental problems.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Water pollution is </a:t>
            </a:r>
            <a:r>
              <a:rPr lang="en-US" sz="2400"/>
              <a:t>the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main problem in the country</a:t>
            </a:r>
            <a:r>
              <a:rPr lang="en-US" sz="2400"/>
              <a:t>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Some contributing factors are: urban and industrial waste, </a:t>
            </a:r>
            <a:r>
              <a:rPr lang="en-US" sz="2400"/>
              <a:t>and the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pesticides and fertilizers used on farms.</a:t>
            </a:r>
          </a:p>
          <a:p>
            <a:pPr marL="1166073" marR="0" lvl="2" indent="-70887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Droughts are also a problem for Kenya.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Kenyans have worked to protect their wildlife, but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poaching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or taking wildlife by illegal methods, is still a problem.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Deforestation is a common problem in </a:t>
            </a:r>
            <a:r>
              <a:rPr lang="en-US" sz="2400"/>
              <a:t>Kenya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causing soil erosion and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desertification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(expanding of deserts).</a:t>
            </a:r>
          </a:p>
          <a:p>
            <a:pPr marL="1166073" marR="0" lvl="2" indent="-70887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Deforestation was the result of needing more agricultural space, </a:t>
            </a:r>
            <a:r>
              <a:rPr lang="en-US" sz="2400"/>
              <a:t>and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timber and charcoal production.</a:t>
            </a:r>
          </a:p>
          <a:p>
            <a:pPr marL="1166073" marR="0" lvl="2" indent="-70887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country began a restoration project </a:t>
            </a:r>
            <a:r>
              <a:rPr lang="en-US" sz="2400"/>
              <a:t>whose goal is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replant 20 million trees.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273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Distribution of People in Kenya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042734"/>
            <a:ext cx="8229600" cy="548538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Kenyans are scattered across the rural </a:t>
            </a:r>
            <a:r>
              <a:rPr lang="en-US" sz="2700"/>
              <a:t>area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 of the country.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</a:rPr>
              <a:t>Because their work is agriculture-based, </a:t>
            </a:r>
            <a:r>
              <a:rPr lang="en-US" sz="2700"/>
              <a:t>t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heir living decisions are influenced by rain and soil</a:t>
            </a:r>
            <a:r>
              <a:rPr lang="en-US" sz="2700"/>
              <a:t> quality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number of people have mov</a:t>
            </a:r>
            <a:r>
              <a:rPr lang="en-US" sz="2700"/>
              <a:t>ed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urban areas over the past 50 years through a process called </a:t>
            </a:r>
            <a:r>
              <a:rPr lang="en-US" sz="27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urbanization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because people believe there are higher wages and more job op</a:t>
            </a:r>
            <a:r>
              <a:rPr lang="en-US" sz="2700"/>
              <a:t>portunities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 cities.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Areas with the highest population density are around Lake Victoria, Nairobi </a:t>
            </a:r>
            <a:r>
              <a:rPr lang="en-US" sz="2700"/>
              <a:t>(the capital of Kenya)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and the port city Mombasa.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700"/>
              <a:t>Lake Victoria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provides drinking water, a place to fish, and trade opportunities.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-814"/>
            <a:ext cx="9144000" cy="9589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Professor Wangari Maathai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958088"/>
            <a:ext cx="8229600" cy="557002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05824" marR="0" lvl="0" indent="-7058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Wangari Maathai is one of the most famous Kenyans in history</a:t>
            </a:r>
            <a:r>
              <a:rPr lang="en-US" sz="2200"/>
              <a:t>. She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has devot</a:t>
            </a:r>
            <a:r>
              <a:rPr lang="en-US" sz="2200"/>
              <a:t>ed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her life to working for democracy, human rights, and the wildlife in Kenya.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200"/>
              <a:t>She b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ec</a:t>
            </a:r>
            <a:r>
              <a:rPr lang="en-US" sz="2200"/>
              <a:t>a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-US" sz="2200"/>
              <a:t>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first woman in East and Central Africa to earn a doctorate</a:t>
            </a:r>
            <a:r>
              <a:rPr lang="en-US" sz="2200"/>
              <a:t>, and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was part of several important organizations.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1976, </a:t>
            </a:r>
            <a:r>
              <a:rPr lang="en-US" sz="2200"/>
              <a:t>Maathai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introduced the idea of replanting trees, and thus, the Green Belt Movement began</a:t>
            </a:r>
            <a:r>
              <a:rPr lang="en-US" sz="2200"/>
              <a:t>.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/>
              <a:t>This movement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has assisted women </a:t>
            </a:r>
            <a:r>
              <a:rPr lang="en-US" sz="2200"/>
              <a:t>to plant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over 20 million trees.</a:t>
            </a:r>
          </a:p>
          <a:p>
            <a:pPr marL="1166073" marR="0" lvl="2" indent="-70887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movement also focuses on environment conservation and improving women’s lives.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Green Belt Movement gained recognition in 1986 and </a:t>
            </a:r>
            <a:r>
              <a:rPr lang="en-US" sz="2200"/>
              <a:t>has influenced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many other countries, like Uganda, Lesotho, and Ethiopia.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Maathai was awarded the Nobel Peace Prize in 2004 for her work in environmental conservation.</a:t>
            </a:r>
          </a:p>
          <a:p>
            <a:pPr marL="1166073" marR="0" lvl="2" indent="-70887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She has also won many other awards and honors</a:t>
            </a:r>
            <a:r>
              <a:rPr lang="en-US" sz="2200"/>
              <a:t>.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/>
              <a:t>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 has served in the Kenyan parliament for a number of years.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0" y="-814"/>
            <a:ext cx="9144000" cy="9589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of Kenya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958088"/>
            <a:ext cx="8229600" cy="557002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05824" marR="0" lvl="0" indent="-7058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population is over 46 million people</a:t>
            </a:r>
            <a:r>
              <a:rPr lang="en-US" sz="3300"/>
              <a:t>.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300"/>
              <a:t>T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heir culture show</a:t>
            </a:r>
            <a:r>
              <a:rPr lang="en-US" sz="3300"/>
              <a:t>s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 blending of traditions from the different ethnic groups native to the Kenyan region.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 80% of Kenyans practice Christianity, with the remaining practicing Islam and traditional religions.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Urban centers and rural villages </a:t>
            </a:r>
            <a:r>
              <a:rPr lang="en-US" sz="3300"/>
              <a:t>are close together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with busy Nairobi only a few hours from traditional herding villages.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0" y="9144"/>
            <a:ext cx="9144000" cy="10421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Maasai People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051308"/>
            <a:ext cx="8229600" cy="541632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12018" marR="0" lvl="0" indent="-612018" algn="l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the </a:t>
            </a:r>
            <a:r>
              <a:rPr lang="en-US" sz="2800"/>
              <a:t>most well-known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ethnic groups in Kenya and Tanzania is the Maasai, a </a:t>
            </a:r>
            <a:r>
              <a:rPr lang="en-US" sz="2800"/>
              <a:t>semi nomadic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people living along the Great Rift Valley.</a:t>
            </a:r>
          </a:p>
          <a:p>
            <a:pPr marL="1072267" marR="0" lvl="2" indent="-615067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They mainly herd cattle, goats, and sheep, and live very traditional lives.</a:t>
            </a:r>
          </a:p>
          <a:p>
            <a:pPr marL="612018" marR="0" lvl="0" indent="-612018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/>
              <a:t>The Maasai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gained worldwide attention after the September 11</a:t>
            </a:r>
            <a:r>
              <a:rPr lang="en-US" sz="2800" b="0" i="0" u="none" strike="noStrike" cap="none" baseline="30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terror attacks in 2001.</a:t>
            </a:r>
          </a:p>
          <a:p>
            <a:pPr marL="1072267" marR="0" lvl="2" indent="-615067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en-US" sz="2800"/>
              <a:t>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gave the United States 14 cows, which are considered sacred.</a:t>
            </a:r>
          </a:p>
          <a:p>
            <a:pPr marL="1072267" marR="0" lvl="2" indent="-615067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United States was unsure what to do with the cows, but they accepted the gift.</a:t>
            </a:r>
          </a:p>
          <a:p>
            <a:pPr marL="612018" marR="0" lvl="0" indent="-612018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end, the Maasai people kept and cared for the “American cows”, and in return for the gift, the US has funded projects to help the Maasai.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6621706" y="6105653"/>
            <a:ext cx="2428387" cy="37083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A Brief History of Kenya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first interested Europeans in Kenya?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A Brief History of Kenya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8229600" cy="48547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Berlin Conference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nationalism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Mau Mau movement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Pan-African movement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-91440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in Ancient Times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3349" y="1051559"/>
            <a:ext cx="8229600" cy="53949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93955" marR="0" lvl="0" indent="-5939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Villages and towns have existed in this area for at least 4,000 years</a:t>
            </a:r>
            <a:r>
              <a:rPr lang="en-US" sz="3100"/>
              <a:t>.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100"/>
              <a:t>T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hese coastal settlements gr</a:t>
            </a:r>
            <a:r>
              <a:rPr lang="en-US" sz="3100"/>
              <a:t>ew largely 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due to trade on the </a:t>
            </a:r>
            <a:r>
              <a:rPr lang="en-US" sz="3100"/>
              <a:t>Indian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Ocean with Arabs.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Bantu also arrived in Kenya around the same time.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Swahili language developed from a mix of Bantu and Arabic languages.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Kenyan_parliament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66"/>
            <a:ext cx="9144001" cy="652811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3081527" y="4402667"/>
            <a:ext cx="5757673" cy="1571717"/>
          </a:xfrm>
          <a:prstGeom prst="rect">
            <a:avLst/>
          </a:prstGeom>
          <a:solidFill>
            <a:srgbClr val="10253F">
              <a:alpha val="81960"/>
            </a:srgbClr>
          </a:solidFill>
          <a:ln>
            <a:noFill/>
          </a:ln>
          <a:effectLst>
            <a:outerShdw blurRad="152400" dist="250189" dir="8460000" rotWithShape="0">
              <a:srgbClr val="000000">
                <a:alpha val="27843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185650" y="4398533"/>
            <a:ext cx="5662334" cy="155426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</a:t>
            </a:r>
            <a:r>
              <a:rPr lang="en-US" sz="19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The Geography of Kenya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</a:t>
            </a:r>
            <a:r>
              <a:rPr lang="en-US" sz="19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A Brief History of Kenya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</a:t>
            </a:r>
            <a:r>
              <a:rPr lang="en-US" sz="19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Government of Kenya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</a:t>
            </a:r>
            <a:r>
              <a:rPr lang="en-US" sz="19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Economy of Kenya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</a:t>
            </a:r>
            <a:r>
              <a:rPr lang="en-US" sz="19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U.S.- Kenya Relations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808277" y="6521551"/>
            <a:ext cx="183324" cy="30777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0" y="-91440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Colonial History of Kenya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3349" y="945444"/>
            <a:ext cx="8229600" cy="550107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93955" marR="0" lvl="0" indent="-5939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Europeans were interested in Kenya as a place to resupply their trading ships.</a:t>
            </a:r>
          </a:p>
          <a:p>
            <a:pPr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Portuguese came to Kenya in 1498 and established the port of Mombasa as their resupply stop.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came under the control of the Imam of Oman in the 1600s, and remained under Islamic control until the British arrived 200 years later.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1885, the leading European powers met at 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Berlin Conference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discuss African colonization</a:t>
            </a:r>
            <a:r>
              <a:rPr lang="en-US" sz="2000"/>
              <a:t>.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They felt that dividing the continent </a:t>
            </a:r>
            <a:r>
              <a:rPr lang="en-US" sz="2000"/>
              <a:t>would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/>
              <a:t>help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avoid war</a:t>
            </a:r>
            <a:r>
              <a:rPr lang="en-US" sz="2000"/>
              <a:t>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British received this area during the Berlin Conference, and they immediately began colonizing the area.</a:t>
            </a:r>
          </a:p>
          <a:p>
            <a:pPr marL="1054204" marR="0" lvl="2" indent="-5970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By 1895, it became an official colony and prevented Asians </a:t>
            </a:r>
            <a:r>
              <a:rPr lang="en-US" sz="2000"/>
              <a:t>and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Africans from participating in government.</a:t>
            </a:r>
          </a:p>
          <a:p>
            <a:pPr marL="1054204" marR="0" lvl="2" indent="-5970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British brought over thousands of Indians as railroad construction workers, adding to the diversity.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indigenous people were unhappy with British rule, and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nationalism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or love for one’s country, was on the rise.</a:t>
            </a:r>
          </a:p>
          <a:p>
            <a:pPr marL="1054204" marR="0" lvl="2" indent="-5970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1952, 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Mau Mau movement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began, pushing for Kenyan independence.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611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Pan-African Movement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896112"/>
            <a:ext cx="8229600" cy="563200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3787" marR="0" lvl="0" indent="-443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Another major factor influencing the independence movement, was the rise of the Pan-African movement.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This was the result of terrible experiences from colonial rule and the desire for people of African descent to work together and think of Africa as a homeland.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goal of this movement was to work towards the betterment of all and end European rule in Africa.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611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Independence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896112"/>
            <a:ext cx="8229600" cy="563200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3787" marR="0" lvl="0" indent="-443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Kenya gained its independence on December 12, 1963.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200">
                <a:solidFill>
                  <a:srgbClr val="080808"/>
                </a:solidFill>
              </a:rPr>
              <a:t>S</a:t>
            </a: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ince there was only one political party, the Kenyan African National Union (KANU), it was essentially ruled by th</a:t>
            </a:r>
            <a:r>
              <a:rPr lang="en-US" sz="2200">
                <a:solidFill>
                  <a:srgbClr val="080808"/>
                </a:solidFill>
              </a:rPr>
              <a:t>at</a:t>
            </a: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same party until the 1990s.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It amended its constitution in 1982, making it officially a one-party country.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Even though many countries of the world pressured the KANU into allowing other political parties, it is still the most powerful one.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the new political parties was the National Rainbow Coalition</a:t>
            </a:r>
            <a:r>
              <a:rPr lang="en-US" sz="2200">
                <a:solidFill>
                  <a:srgbClr val="080808"/>
                </a:solidFill>
              </a:rPr>
              <a:t>.</a:t>
            </a: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>
                <a:solidFill>
                  <a:srgbClr val="080808"/>
                </a:solidFill>
              </a:rPr>
              <a:t>This</a:t>
            </a: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was a group of different parties that opposed the KANU.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2002, the NARC candidate became Kenya’s 3</a:t>
            </a:r>
            <a:r>
              <a:rPr lang="en-US" sz="2200" b="0" i="0" u="none" strike="noStrike" cap="none" baseline="30000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rd</a:t>
            </a: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president, and during his time in office, more political parties emerged.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Kenya plays an important role in East Africa as one of the most stable countries in that region.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601582" y="6111492"/>
            <a:ext cx="2430535" cy="3581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Government of Kenya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533832"/>
            <a:ext cx="8229600" cy="459233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What participation does a citizen have in the government?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Government of Kenya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presidential democracy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 of Kenya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Supreme Court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3349" y="0"/>
            <a:ext cx="8229600" cy="96356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Type of Government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4765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Republic of Kenya is a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presidential democracy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in which all citizens 18 and older can vote for the president and legislature.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of Kenya was based on a constitution written in 1963 and has been amended many times.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2013, the position of prime minister was abolished, leaving the president to now serve as both the head of government and head of state.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legislative branch includes the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Parliament of Kenya</a:t>
            </a:r>
            <a:r>
              <a:rPr lang="en-US" sz="2400"/>
              <a:t>. This branch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contain</a:t>
            </a:r>
            <a:r>
              <a:rPr lang="en-US" sz="2400"/>
              <a:t>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Senate and National Assembly, with members of each serving 5-year terms.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judicial branch is made up of 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Supreme Court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has a chief justice, deputy chief justice, and five judges.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These judges are approved by the Judicial Service Commission and then are appointed by the president.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6356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Challenges Facing the Government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41807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rise of terrorism is a constant threat, with the Somalia-based group al-Shabaab launching terror attacks </a:t>
            </a:r>
            <a:r>
              <a:rPr lang="en-US" sz="3100">
                <a:solidFill>
                  <a:schemeClr val="dk1"/>
                </a:solidFill>
              </a:rPr>
              <a:t>in Kenya 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recently.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Another challenge is the effort to improve the lacking infrastructure in Kenya, which can hurt its economic growth.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includes clean, reliable water and improved transportation outlets </a:t>
            </a:r>
            <a:r>
              <a:rPr lang="en-US" sz="3100"/>
              <a:t>such as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roads and airports.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must also deal with corruption in their very government, as well as poverty and unemployment throughout the country.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601582" y="6111492"/>
            <a:ext cx="2430535" cy="3581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05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Economy of Kenya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2002535"/>
            <a:ext cx="8229600" cy="41236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goals of Kenya’s trade policies?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2255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Economy of Kenya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2039111"/>
            <a:ext cx="8229600" cy="408705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</a:t>
            </a:r>
          </a:p>
          <a:p>
            <a:pPr marL="1216150" marR="0" lvl="1" indent="-7716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shilling</a:t>
            </a:r>
          </a:p>
          <a:p>
            <a:pPr marL="1216150" marR="0" lvl="1" indent="-7716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East African Community (EAC)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-8826"/>
            <a:ext cx="8229600" cy="98222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Type of Economy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973394"/>
            <a:ext cx="8229600" cy="555472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has one of the most developed economies in Africa, as well as the largest in East Africa.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has a mixed economy, and has a</a:t>
            </a:r>
            <a:r>
              <a:rPr lang="en-US" sz="2800"/>
              <a:t>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even mix of government and private control of the economy.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Things like modernized roads, railroads, and airports have all helped promote economic growth.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is committed to promoting economic growth, but government corruption makes this more challenging.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Agriculture forms 25% of the country’s GDP, and about 80% of the population works in this field.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The Geography of Kenya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Kenya’s geographic location impact trade?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-8826"/>
            <a:ext cx="8229600" cy="98222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Trade in Kenya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973394"/>
            <a:ext cx="8229600" cy="555472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seaports act as an entrance for goods to the rest of East Africa and Central Africa.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currently has a trade deficit, exporting roughly $5 billion but importing $16 billion.</a:t>
            </a:r>
          </a:p>
          <a:p>
            <a:pPr marL="690645" lvl="0" indent="-690645" rtl="0"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The country’s current trade policy focuses on economic growth through increased exports.</a:t>
            </a:r>
          </a:p>
          <a:p>
            <a:pPr marL="1150894" lvl="2" indent="-693694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Kenya has very little tariffs or quotas on imports except on agricultural products.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currency is the Kenyan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shilling</a:t>
            </a: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a part of the East African Community (EAC).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 countries cannot place trade barriers on goods traded with each other.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/>
              <a:t>However, 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here is a tariff placed on goods imported from other countries.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0" y="38585"/>
            <a:ext cx="9144000" cy="10361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Resources and the Economy of Kenya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198248"/>
            <a:ext cx="8229600" cy="532986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most valuable natural resource is the fertile soil of the highlands.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major threat to the land is soil erosion and poverty, so the government is trying to combat these things.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Those who don’t have access to the land, turn to </a:t>
            </a:r>
            <a:r>
              <a:rPr lang="en-US" sz="2900"/>
              <a:t>c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utting down trees to support their family</a:t>
            </a:r>
            <a:r>
              <a:rPr lang="en-US" sz="2900"/>
              <a:t>.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900"/>
              <a:t>T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his allows soil erosion and deforestation to occur.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also produces a large amount of hydroelectricity.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 natural resources include: limestone, soda ash, salt, gemstones, and other mineral-based resources.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0" y="-3747"/>
            <a:ext cx="9144000" cy="10361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Human Capital in Kenya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155915"/>
            <a:ext cx="8229600" cy="532986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620"/>
              <a:buFont typeface="Noto Sans Symbols"/>
              <a:buChar char="●"/>
            </a:pPr>
            <a:r>
              <a:rPr lang="en-US" sz="28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About 81% of males are literate, and about 75% of females are literate.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620"/>
              <a:buFont typeface="Arial"/>
              <a:buChar char="•"/>
            </a:pPr>
            <a:r>
              <a:rPr lang="en-US" sz="28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reflects the traditional view that girls only need to be prepared for marriage.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620"/>
              <a:buFont typeface="Arial"/>
              <a:buChar char="•"/>
            </a:pPr>
            <a:r>
              <a:rPr lang="en-US" sz="28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 the literacy rates and education levels </a:t>
            </a:r>
            <a:r>
              <a:rPr lang="en-US" sz="2860"/>
              <a:t>continue to </a:t>
            </a:r>
            <a:r>
              <a:rPr lang="en-US" sz="28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rise in cities, so will the standard of living.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620"/>
              <a:buFont typeface="Noto Sans Symbols"/>
              <a:buChar char="●"/>
            </a:pPr>
            <a:r>
              <a:rPr lang="en-US" sz="28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Currently, Kenya spends about 5.5% of its GDP on education.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620"/>
              <a:buFont typeface="Noto Sans Symbols"/>
              <a:buChar char="●"/>
            </a:pPr>
            <a:r>
              <a:rPr lang="en-US" sz="28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addition, the government spends about 6% of its GDP on health expenditures.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620"/>
              <a:buFont typeface="Arial"/>
              <a:buChar char="•"/>
            </a:pPr>
            <a:r>
              <a:rPr lang="en-US" sz="28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Increasing health care spending would reduce high levels of disease in the country.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318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Capital Goods in Kenya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313816"/>
            <a:ext cx="8229600" cy="514184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1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611"/>
              <a:buFont typeface="Noto Sans Symbols"/>
              <a:buChar char="●"/>
            </a:pP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not much investment in capital goods.</a:t>
            </a:r>
          </a:p>
          <a:p>
            <a:pPr marL="758951" marR="0" lvl="1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11"/>
              <a:buFont typeface="Noto Sans Symbols"/>
              <a:buChar char="●"/>
            </a:pP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moving to add diversity to its economy.</a:t>
            </a:r>
          </a:p>
          <a:p>
            <a:pPr marL="758951" marR="0" lvl="1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11"/>
              <a:buFont typeface="Noto Sans Symbols"/>
              <a:buChar char="●"/>
            </a:pP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the moment, it has to import </a:t>
            </a:r>
            <a:r>
              <a:rPr lang="en-US" sz="3550"/>
              <a:t>capital goods such as</a:t>
            </a: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machinery and transportation equipment.</a:t>
            </a:r>
          </a:p>
          <a:p>
            <a:pPr marL="1712540" marR="0" lvl="3" indent="-76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11"/>
              <a:buFont typeface="Arial"/>
              <a:buChar char="•"/>
            </a:pP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However, as it grows its own industry, Kenya will be able to produce its own capital goods.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318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Entrepreneurship in Kenya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313816"/>
            <a:ext cx="8229600" cy="514184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1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has a growing number of entrepreneurs </a:t>
            </a:r>
            <a:r>
              <a:rPr lang="en-US" sz="3600"/>
              <a:t>which</a:t>
            </a: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has started the growth of a middle class.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rising level of entrepreneurship is helping the economy grow.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cost of getting a business license alone, is about twice the annual income of the average citizen.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621706" y="6105653"/>
            <a:ext cx="2428387" cy="37083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0" y="20639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U.S.- Kenya Relations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892808"/>
            <a:ext cx="8229600" cy="42333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Why does Kenya receive a large amount of U.S. assistance?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2255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U.S.- Kenya Relations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2039111"/>
            <a:ext cx="8229600" cy="408705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</a:t>
            </a:r>
          </a:p>
          <a:p>
            <a:pPr marL="1216150" marR="0" lvl="1" indent="-7716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Growth and Opportunity Act (AGOA)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54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Diplomatic Relationship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161287"/>
            <a:ext cx="8558783" cy="527608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854" marR="0" lvl="0" indent="-53885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independence in 1963 marked the beginning of its diplomatic relations with the US.</a:t>
            </a:r>
          </a:p>
          <a:p>
            <a:pPr marL="999103" marR="0" lvl="2" indent="-5419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2015, President Barack Obama became the first US president to visit Kenya.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dealing with many problems</a:t>
            </a:r>
            <a:r>
              <a:rPr lang="en-US" sz="3000"/>
              <a:t>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econom</a:t>
            </a:r>
            <a:r>
              <a:rPr lang="en-US" sz="3000"/>
              <a:t>ic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health, environmental, and political.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US is pushing Kenya to weed out the corruption in its government</a:t>
            </a:r>
            <a:r>
              <a:rPr lang="en-US" sz="3000"/>
              <a:t>.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000"/>
              <a:t>I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 is providing security training to civilian and military forces, after the country was hit by terrorist attacks.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54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 Assistance to Kenya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058333"/>
            <a:ext cx="8558783" cy="537904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854" marR="0" lvl="0" indent="-53885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US has given Kenya a lot of financial assistance because Kenya is one of the leading countries in East Africa.</a:t>
            </a:r>
          </a:p>
          <a:p>
            <a:pPr marL="999103" marR="0" lvl="2" indent="-5419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main goals of the US are to: strengthen the democracy, encourage economic growth and trade, advance peace and security, and promote development and opportunity.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US is also committed to helping Kenya with its environment as well as increasing education and healthcare opportunities.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0" y="56444"/>
            <a:ext cx="9144000" cy="92354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59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Bilateral Economic Relations between the United States and Kenya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38666" y="1114778"/>
            <a:ext cx="8472309" cy="535082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854" marR="0" lvl="0" indent="-53885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2000, the United States enacted the </a:t>
            </a:r>
            <a:r>
              <a:rPr lang="en-US" sz="3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Growth and Opportunity Act (AGOA)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increased market access to the United States for qualifying countries in Sub-Saharan Africa.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</a:t>
            </a:r>
            <a:r>
              <a:rPr lang="en-US" sz="3100"/>
              <a:t> is 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these countries</a:t>
            </a:r>
            <a:r>
              <a:rPr lang="en-US" sz="3100"/>
              <a:t> that has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special trade benefits.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US invests in commerce, light manufacturing, and tourism within Kenya.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US also has trade agreements with the East African Community and the Common Market for Eastern and Southern Africa</a:t>
            </a:r>
            <a:r>
              <a:rPr lang="en-US" sz="3100"/>
              <a:t>.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Kenya is a part </a:t>
            </a:r>
            <a:r>
              <a:rPr lang="en-US" sz="3100"/>
              <a:t>each group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The Geography of Kenya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10813"/>
            <a:ext cx="8229600" cy="441534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tectonic plate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savanna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poaching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desertification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urbanization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978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Membership in International Organizations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382890"/>
            <a:ext cx="8229600" cy="503187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6" marR="0" lvl="0" indent="-6906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a member of several international organizations:</a:t>
            </a:r>
          </a:p>
          <a:p>
            <a:pPr marL="1150895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United Nations, the International Monetary Fund, the World Bank, the World Trade Organization, the British Commonwealth of Nations, and the Organization of African Unity.</a:t>
            </a:r>
          </a:p>
          <a:p>
            <a:pPr marL="690646" marR="0" lvl="0" indent="-6906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a part of these organizations </a:t>
            </a:r>
            <a:r>
              <a:rPr lang="en-US" sz="2900"/>
              <a:t>in order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improve the lives of </a:t>
            </a:r>
            <a:r>
              <a:rPr lang="en-US" sz="2900"/>
              <a:t>its citizens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150895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Being a part of these groups can provide them relief or assistance, when they need it, as well as trade benefits.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6601582" y="6056628"/>
            <a:ext cx="2430535" cy="3581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 descr="Nairobi_night_skyline_at_dusk_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52811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30493" y="6108625"/>
            <a:ext cx="7883013" cy="3693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Image Credits: Wikimedia Commons. Maps ©2017 Clairmont Press.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0" y="-3747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Kenya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34440"/>
            <a:ext cx="8229600" cy="514807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43771" marR="0" lvl="0" indent="-7437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located on the east coast of Africa.</a:t>
            </a:r>
          </a:p>
          <a:p>
            <a:pPr marL="743771" marR="0" lvl="0" indent="-74377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Covering about 225,000 square miles, Kenya is the 23</a:t>
            </a:r>
            <a:r>
              <a:rPr lang="en-US" sz="3400" b="0" i="0" u="none" strike="noStrike" cap="none" baseline="30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rd</a:t>
            </a: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-largest country in </a:t>
            </a:r>
            <a:r>
              <a:rPr lang="en-US" sz="3400"/>
              <a:t>Africa.</a:t>
            </a:r>
          </a:p>
          <a:p>
            <a:pPr marL="743771" marR="0" lvl="0" indent="-74377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bordered by South Sudan, Uganda, the shores of Lake Victoria, Tanzania, Ethiopia, Somalia, and the Indian Ocean.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6951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Kenya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548" y="1164065"/>
            <a:ext cx="4066904" cy="48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-3350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Kenya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8002" y="1377375"/>
            <a:ext cx="6072875" cy="345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7" t="5727"/>
          <a:stretch/>
        </p:blipFill>
        <p:spPr>
          <a:xfrm>
            <a:off x="546100" y="2850443"/>
            <a:ext cx="2771070" cy="29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0" y="6611"/>
            <a:ext cx="9144000" cy="92664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Geography of Kenya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933254"/>
            <a:ext cx="8229600" cy="55446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terrain in Kenya ranges from mountains, to desert, to fertile farmland, and then to sandy beaches.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Deserts make up 20 percent of Kenya’s total land area.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highlands are excellent for farming because of its soil quality and adequate rainfall.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terrain surprisingly includes an isolated tropical rain forest.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shares access to Lake Victoria with Uganda and Tanzania.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Lake Victoria is the second-largest freshwater lake by surface area in the world.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it is a major source of water in the region, the area around the lake is densely populated</a:t>
            </a:r>
            <a:r>
              <a:rPr lang="en-US" sz="2300"/>
              <a:t>.</a:t>
            </a: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It is now fac</a:t>
            </a:r>
            <a:r>
              <a:rPr lang="en-US" sz="2300"/>
              <a:t>ing</a:t>
            </a: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challenges of pollution and overfishing.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also has coral reefs, they </a:t>
            </a:r>
            <a:r>
              <a:rPr lang="en-US" sz="2300"/>
              <a:t>are</a:t>
            </a:r>
            <a:r>
              <a:rPr lang="en-US"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third-most popular reefs in the world.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6611"/>
            <a:ext cx="9144000" cy="92664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Geography of Kenya (cont.)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933254"/>
            <a:ext cx="8229600" cy="55446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Noto Sans Symbols"/>
              <a:buChar char="●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is named after Mount Kenya, the second-tallest mountain in Africa, with an altitude of 17,058 feet above sea level.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Arial"/>
              <a:buChar char="•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peak is always capped with snow, despite its location on the Equator.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Arial"/>
              <a:buChar char="•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mountain</a:t>
            </a:r>
            <a:r>
              <a:rPr lang="en-US" sz="2029"/>
              <a:t>,</a:t>
            </a: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surrounded by highlands, is the location of one of Africa’s most successful agricultural region.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Noto Sans Symbols"/>
              <a:buChar char="●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Great Rift Valley runs 3,728 miles from Mozambique to Jordan in Southwest Asia.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Arial"/>
              <a:buChar char="•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Forming from two </a:t>
            </a:r>
            <a:r>
              <a:rPr lang="en-US" sz="2029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tectonic plates </a:t>
            </a: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(separate areas of the Earth’s crust) moving away from each other, the valley almost divides the country in half.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Arial"/>
              <a:buChar char="•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has created seven lakes, as well as volcanoes, in the country.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Noto Sans Symbols"/>
              <a:buChar char="●"/>
            </a:pPr>
            <a:r>
              <a:rPr lang="en-US" sz="2029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Savannas</a:t>
            </a: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(grassy plains with few trees) are home to Kenya’s famous wildlife</a:t>
            </a:r>
            <a:r>
              <a:rPr lang="en-US" sz="2029"/>
              <a:t>:</a:t>
            </a: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lions, buffaloes, elephants, and more.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Arial"/>
              <a:buChar char="•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Kenya’s most famous savanna is the Serengeti Plain.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1450"/>
              <a:buFont typeface="Noto Sans Symbols"/>
              <a:buChar char="●"/>
            </a:pPr>
            <a:r>
              <a:rPr lang="en-US" sz="202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Kenya has 16 national parks, national reserves, and game reserves.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3011</Words>
  <Application>Microsoft Macintosh PowerPoint</Application>
  <PresentationFormat>On-screen Show (4:3)</PresentationFormat>
  <Paragraphs>288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Trebuchet MS</vt:lpstr>
      <vt:lpstr>Noto Sans Symbols</vt:lpstr>
      <vt:lpstr>Calibri</vt:lpstr>
      <vt:lpstr>Arial</vt:lpstr>
      <vt:lpstr>Helvetica Neue</vt:lpstr>
      <vt:lpstr>Office Theme</vt:lpstr>
      <vt:lpstr>PowerPoint Presentation</vt:lpstr>
      <vt:lpstr>PowerPoint Presentation</vt:lpstr>
      <vt:lpstr>Section 1: The Geography of Kenya</vt:lpstr>
      <vt:lpstr>Section 1: The Geography of Kenya</vt:lpstr>
      <vt:lpstr>Location and Size of Kenya</vt:lpstr>
      <vt:lpstr>Location and Size of Kenya</vt:lpstr>
      <vt:lpstr>Location and Size of Kenya</vt:lpstr>
      <vt:lpstr>Physical Geography of Kenya</vt:lpstr>
      <vt:lpstr>Physical Geography of Kenya (cont.)</vt:lpstr>
      <vt:lpstr>Climate of Kenya</vt:lpstr>
      <vt:lpstr>Natural Resources of Kenya</vt:lpstr>
      <vt:lpstr>Environmental Issues in Kenya</vt:lpstr>
      <vt:lpstr>Distribution of People in Kenya</vt:lpstr>
      <vt:lpstr>Professor Wangari Maathai</vt:lpstr>
      <vt:lpstr>People of Kenya</vt:lpstr>
      <vt:lpstr>Maasai People</vt:lpstr>
      <vt:lpstr>Section 2: A Brief History of Kenya</vt:lpstr>
      <vt:lpstr>Section 2: A Brief History of Kenya</vt:lpstr>
      <vt:lpstr>Kenya in Ancient Times</vt:lpstr>
      <vt:lpstr>Colonial History of Kenya</vt:lpstr>
      <vt:lpstr>Pan-African Movement</vt:lpstr>
      <vt:lpstr>Kenya’s Independence</vt:lpstr>
      <vt:lpstr>Section 3: Government of Kenya</vt:lpstr>
      <vt:lpstr>Section 3: Government of Kenya</vt:lpstr>
      <vt:lpstr>Type of Government</vt:lpstr>
      <vt:lpstr>Challenges Facing the Government</vt:lpstr>
      <vt:lpstr>Section 4: Economy of Kenya</vt:lpstr>
      <vt:lpstr>Section 4: Economy of Kenya</vt:lpstr>
      <vt:lpstr>Type of Economy</vt:lpstr>
      <vt:lpstr>Trade in Kenya</vt:lpstr>
      <vt:lpstr>Natural Resources and the Economy of Kenya</vt:lpstr>
      <vt:lpstr>Human Capital in Kenya</vt:lpstr>
      <vt:lpstr>Capital Goods in Kenya</vt:lpstr>
      <vt:lpstr>Entrepreneurship in Kenya</vt:lpstr>
      <vt:lpstr>Section 5: U.S.- Kenya Relations</vt:lpstr>
      <vt:lpstr>Section 5: U.S.- Kenya Relations</vt:lpstr>
      <vt:lpstr>A Diplomatic Relationship</vt:lpstr>
      <vt:lpstr>US Assistance to Kenya</vt:lpstr>
      <vt:lpstr>Bilateral Economic Relations between the United States and Kenya</vt:lpstr>
      <vt:lpstr>Kenya’s Membership in International Organizations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</cp:revision>
  <dcterms:modified xsi:type="dcterms:W3CDTF">2020-03-14T17:57:19Z</dcterms:modified>
</cp:coreProperties>
</file>