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96" r:id="rId10"/>
    <p:sldId id="265" r:id="rId11"/>
    <p:sldId id="297" r:id="rId12"/>
    <p:sldId id="264" r:id="rId13"/>
    <p:sldId id="267" r:id="rId14"/>
    <p:sldId id="268" r:id="rId15"/>
    <p:sldId id="269" r:id="rId16"/>
    <p:sldId id="270" r:id="rId17"/>
    <p:sldId id="309" r:id="rId18"/>
    <p:sldId id="271" r:id="rId19"/>
    <p:sldId id="310" r:id="rId20"/>
    <p:sldId id="314" r:id="rId21"/>
    <p:sldId id="278" r:id="rId22"/>
    <p:sldId id="279" r:id="rId23"/>
    <p:sldId id="280" r:id="rId24"/>
    <p:sldId id="300" r:id="rId25"/>
    <p:sldId id="315" r:id="rId26"/>
    <p:sldId id="283" r:id="rId27"/>
    <p:sldId id="284" r:id="rId28"/>
    <p:sldId id="311" r:id="rId29"/>
    <p:sldId id="285" r:id="rId30"/>
    <p:sldId id="301" r:id="rId31"/>
    <p:sldId id="302" r:id="rId32"/>
    <p:sldId id="303" r:id="rId33"/>
    <p:sldId id="304" r:id="rId34"/>
    <p:sldId id="288" r:id="rId35"/>
    <p:sldId id="289" r:id="rId36"/>
    <p:sldId id="313" r:id="rId37"/>
    <p:sldId id="291" r:id="rId38"/>
    <p:sldId id="305" r:id="rId39"/>
    <p:sldId id="306" r:id="rId40"/>
    <p:sldId id="292" r:id="rId41"/>
    <p:sldId id="293"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autoAdjust="0"/>
    <p:restoredTop sz="94522"/>
  </p:normalViewPr>
  <p:slideViewPr>
    <p:cSldViewPr snapToGrid="0" snapToObjects="1">
      <p:cViewPr varScale="1">
        <p:scale>
          <a:sx n="117" d="100"/>
          <a:sy n="117" d="100"/>
        </p:scale>
        <p:origin x="161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microsoft.com/office/2007/relationships/hdphoto" Target="../media/hdphoto2.wdp"/><Relationship Id="rId7" Type="http://schemas.openxmlformats.org/officeDocument/2006/relationships/slide" Target="slide2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1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 name="Picture 1" descr="Aso_Rock_as_seen_from_the_IBB_golf_course_in_Abuja,_Nigeria.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p:blipFill>
        <p:spPr>
          <a:xfrm>
            <a:off x="-1" y="-1"/>
            <a:ext cx="9144001" cy="6486569"/>
          </a:xfrm>
          <a:prstGeom prst="rect">
            <a:avLst/>
          </a:prstGeom>
        </p:spPr>
      </p:pic>
      <p:sp>
        <p:nvSpPr>
          <p:cNvPr id="59" name="Shape 59"/>
          <p:cNvSpPr/>
          <p:nvPr/>
        </p:nvSpPr>
        <p:spPr>
          <a:xfrm>
            <a:off x="1377" y="4916913"/>
            <a:ext cx="9141246" cy="1569656"/>
          </a:xfrm>
          <a:prstGeom prst="rect">
            <a:avLst/>
          </a:prstGeom>
          <a:solidFill>
            <a:srgbClr val="DCE6F2">
              <a:alpha val="18000"/>
            </a:srgbClr>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dirty="0"/>
              <a:t>Chapter </a:t>
            </a:r>
            <a:r>
              <a:rPr lang="en-US" dirty="0"/>
              <a:t>11</a:t>
            </a:r>
            <a:r>
              <a:rPr dirty="0"/>
              <a:t>:</a:t>
            </a:r>
          </a:p>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sz="3200" dirty="0"/>
              <a:t>Federal Republic of Nigeria</a:t>
            </a:r>
            <a:endParaRPr sz="3200" dirty="0"/>
          </a:p>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dirty="0"/>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2020</a:t>
            </a:r>
            <a:r>
              <a:rPr dirty="0"/>
              <a:t> Clairmont Press</a:t>
            </a:r>
          </a:p>
        </p:txBody>
      </p:sp>
      <p:pic>
        <p:nvPicPr>
          <p:cNvPr id="61" name="image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305" y="381142"/>
            <a:ext cx="5476126" cy="140482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0" y="0"/>
            <a:ext cx="9144000" cy="1143001"/>
          </a:xfrm>
          <a:prstGeom prst="rect">
            <a:avLst/>
          </a:prstGeom>
        </p:spPr>
        <p:txBody>
          <a:bodyPr>
            <a:noAutofit/>
          </a:bodyPr>
          <a:lstStyle/>
          <a:p>
            <a:r>
              <a:rPr dirty="0"/>
              <a:t>Natural Resources of </a:t>
            </a:r>
            <a:r>
              <a:rPr lang="en-US" dirty="0"/>
              <a:t>Nigeria</a:t>
            </a:r>
            <a:endParaRPr dirty="0"/>
          </a:p>
        </p:txBody>
      </p:sp>
      <p:sp>
        <p:nvSpPr>
          <p:cNvPr id="99" name="Shape 99"/>
          <p:cNvSpPr>
            <a:spLocks noGrp="1"/>
          </p:cNvSpPr>
          <p:nvPr>
            <p:ph type="body" idx="1"/>
          </p:nvPr>
        </p:nvSpPr>
        <p:spPr>
          <a:xfrm>
            <a:off x="457200" y="1256427"/>
            <a:ext cx="8229600" cy="5171805"/>
          </a:xfrm>
          <a:prstGeom prst="rect">
            <a:avLst/>
          </a:prstGeom>
        </p:spPr>
        <p:txBody>
          <a:bodyPr>
            <a:noAutofit/>
          </a:bodyPr>
          <a:lstStyle/>
          <a:p>
            <a:pPr marL="667877" indent="-667877" defTabSz="804672">
              <a:spcBef>
                <a:spcPts val="600"/>
              </a:spcBef>
              <a:defRPr sz="2800"/>
            </a:pPr>
            <a:r>
              <a:rPr lang="en-US" sz="2730" dirty="0"/>
              <a:t>Nigeria has large deposits of petroleum and natural gas along with other natural resources</a:t>
            </a:r>
            <a:r>
              <a:rPr sz="2730" dirty="0"/>
              <a:t>.</a:t>
            </a:r>
            <a:endParaRPr lang="en-US" sz="2730" dirty="0"/>
          </a:p>
          <a:p>
            <a:pPr marL="1128126" lvl="2" indent="-667877" defTabSz="804672">
              <a:spcBef>
                <a:spcPts val="600"/>
              </a:spcBef>
              <a:buFont typeface="Arial"/>
              <a:buChar char="•"/>
              <a:defRPr sz="2800"/>
            </a:pPr>
            <a:r>
              <a:rPr lang="en-US" sz="2730" dirty="0"/>
              <a:t>Unfortunately, the money from selling the oil has not benefitted many, due to mismanagement and corruption.</a:t>
            </a:r>
          </a:p>
          <a:p>
            <a:pPr marL="667877" indent="-667877" defTabSz="804672">
              <a:spcBef>
                <a:spcPts val="600"/>
              </a:spcBef>
              <a:defRPr sz="2800"/>
            </a:pPr>
            <a:r>
              <a:rPr lang="en-US" sz="2730" dirty="0"/>
              <a:t>Nigeria has other natural resources that the government has not invested in because of its investment in the oil trade</a:t>
            </a:r>
            <a:r>
              <a:rPr sz="2730" dirty="0"/>
              <a:t>.</a:t>
            </a:r>
            <a:endParaRPr lang="en-US" sz="2730" dirty="0"/>
          </a:p>
          <a:p>
            <a:pPr marL="667877" indent="-667877" defTabSz="804672">
              <a:spcBef>
                <a:spcPts val="600"/>
              </a:spcBef>
              <a:defRPr sz="2800"/>
            </a:pPr>
            <a:r>
              <a:rPr lang="en-US" sz="2730" dirty="0"/>
              <a:t>Even though Nigeria has a large amount of arable land, it still has to import much of its food to meet the needs of the people.</a:t>
            </a:r>
          </a:p>
          <a:p>
            <a:pPr marL="667877" indent="-667877" defTabSz="804672">
              <a:spcBef>
                <a:spcPts val="600"/>
              </a:spcBef>
              <a:defRPr sz="2800"/>
            </a:pPr>
            <a:r>
              <a:rPr lang="en-US" sz="2730" dirty="0"/>
              <a:t>Nigeria also has talc, gypsum, iron ore, lead, zinc, gold, coal, gemstones, rock salt, and kaolin.</a:t>
            </a:r>
            <a:endParaRPr sz="2730" dirty="0"/>
          </a:p>
        </p:txBody>
      </p:sp>
      <p:sp>
        <p:nvSpPr>
          <p:cNvPr id="100" name="Shape 100"/>
          <p:cNvSpPr>
            <a:spLocks noGrp="1"/>
          </p:cNvSpPr>
          <p:nvPr>
            <p:ph type="sldNum" sz="quarter" idx="4294967295"/>
          </p:nvPr>
        </p:nvSpPr>
        <p:spPr>
          <a:xfrm>
            <a:off x="8526702" y="6528118"/>
            <a:ext cx="312498"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0" y="-814"/>
            <a:ext cx="9144000" cy="958903"/>
          </a:xfrm>
          <a:prstGeom prst="rect">
            <a:avLst/>
          </a:prstGeom>
        </p:spPr>
        <p:txBody>
          <a:bodyPr>
            <a:noAutofit/>
          </a:bodyPr>
          <a:lstStyle>
            <a:lvl1pPr defTabSz="841247">
              <a:defRPr sz="3600">
                <a:effectLst>
                  <a:outerShdw blurRad="38100" dist="35052" dir="2700000" rotWithShape="0">
                    <a:srgbClr val="000000">
                      <a:alpha val="43137"/>
                    </a:srgbClr>
                  </a:outerShdw>
                </a:effectLst>
              </a:defRPr>
            </a:lvl1pPr>
          </a:lstStyle>
          <a:p>
            <a:r>
              <a:rPr lang="en-US" sz="4400" dirty="0"/>
              <a:t>Where People Live in Nigeria</a:t>
            </a:r>
            <a:endParaRPr sz="4400" dirty="0"/>
          </a:p>
        </p:txBody>
      </p:sp>
      <p:sp>
        <p:nvSpPr>
          <p:cNvPr id="95" name="Shape 95"/>
          <p:cNvSpPr>
            <a:spLocks noGrp="1"/>
          </p:cNvSpPr>
          <p:nvPr>
            <p:ph type="body" idx="1"/>
          </p:nvPr>
        </p:nvSpPr>
        <p:spPr>
          <a:xfrm>
            <a:off x="457200" y="958089"/>
            <a:ext cx="8229600" cy="5570027"/>
          </a:xfrm>
          <a:prstGeom prst="rect">
            <a:avLst/>
          </a:prstGeom>
        </p:spPr>
        <p:txBody>
          <a:bodyPr>
            <a:noAutofit/>
          </a:bodyPr>
          <a:lstStyle/>
          <a:p>
            <a:pPr marL="705824" indent="-705824" defTabSz="850391">
              <a:spcBef>
                <a:spcPts val="600"/>
              </a:spcBef>
              <a:defRPr sz="2976"/>
            </a:pPr>
            <a:r>
              <a:rPr lang="en-US" sz="3300" dirty="0"/>
              <a:t>About half the people in the country still live in rural areas, practicing traditions.</a:t>
            </a:r>
          </a:p>
          <a:p>
            <a:pPr marL="705824" indent="-705824" defTabSz="850391">
              <a:spcBef>
                <a:spcPts val="600"/>
              </a:spcBef>
              <a:defRPr sz="2976"/>
            </a:pPr>
            <a:r>
              <a:rPr lang="en-US" sz="3300" dirty="0"/>
              <a:t>The coast is heavily populated because it is easier to trade and is the center of the oil industry</a:t>
            </a:r>
            <a:r>
              <a:rPr sz="3300" dirty="0"/>
              <a:t>.</a:t>
            </a:r>
          </a:p>
          <a:p>
            <a:pPr marL="705824" indent="-705824" defTabSz="850391">
              <a:spcBef>
                <a:spcPts val="600"/>
              </a:spcBef>
              <a:defRPr sz="2976"/>
            </a:pPr>
            <a:r>
              <a:rPr lang="en-US" sz="3300" dirty="0"/>
              <a:t>Areas along the Niger River and its delta are also heavily populated.</a:t>
            </a:r>
          </a:p>
          <a:p>
            <a:pPr marL="705824" indent="-705824" defTabSz="850391">
              <a:spcBef>
                <a:spcPts val="600"/>
              </a:spcBef>
              <a:defRPr sz="2976"/>
            </a:pPr>
            <a:r>
              <a:rPr lang="en-US" sz="3300" dirty="0"/>
              <a:t>Cities like Lagos and Abuja are both large urban centers.</a:t>
            </a:r>
            <a:r>
              <a:rPr sz="3300" dirty="0"/>
              <a:t> </a:t>
            </a:r>
            <a:endParaRPr lang="en-US" sz="3300" dirty="0"/>
          </a:p>
        </p:txBody>
      </p:sp>
      <p:sp>
        <p:nvSpPr>
          <p:cNvPr id="96" name="Shape 96"/>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Tree>
    <p:extLst>
      <p:ext uri="{BB962C8B-B14F-4D97-AF65-F5344CB8AC3E}">
        <p14:creationId xmlns:p14="http://schemas.microsoft.com/office/powerpoint/2010/main" val="1587771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0" y="-814"/>
            <a:ext cx="9144000" cy="958903"/>
          </a:xfrm>
          <a:prstGeom prst="rect">
            <a:avLst/>
          </a:prstGeom>
        </p:spPr>
        <p:txBody>
          <a:bodyPr>
            <a:noAutofit/>
          </a:bodyPr>
          <a:lstStyle>
            <a:lvl1pPr defTabSz="841247">
              <a:defRPr sz="3600">
                <a:effectLst>
                  <a:outerShdw blurRad="38100" dist="35052" dir="2700000" rotWithShape="0">
                    <a:srgbClr val="000000">
                      <a:alpha val="43137"/>
                    </a:srgbClr>
                  </a:outerShdw>
                </a:effectLst>
              </a:defRPr>
            </a:lvl1pPr>
          </a:lstStyle>
          <a:p>
            <a:r>
              <a:rPr lang="en-US" sz="4400" dirty="0"/>
              <a:t>Environmental Issues</a:t>
            </a:r>
            <a:r>
              <a:rPr sz="4400" dirty="0"/>
              <a:t> in </a:t>
            </a:r>
            <a:r>
              <a:rPr lang="en-US" sz="4400" dirty="0"/>
              <a:t>Nigeria</a:t>
            </a:r>
            <a:endParaRPr sz="4400" dirty="0"/>
          </a:p>
        </p:txBody>
      </p:sp>
      <p:sp>
        <p:nvSpPr>
          <p:cNvPr id="95" name="Shape 95"/>
          <p:cNvSpPr>
            <a:spLocks noGrp="1"/>
          </p:cNvSpPr>
          <p:nvPr>
            <p:ph type="body" idx="1"/>
          </p:nvPr>
        </p:nvSpPr>
        <p:spPr>
          <a:xfrm>
            <a:off x="457200" y="958089"/>
            <a:ext cx="8229600" cy="5570027"/>
          </a:xfrm>
          <a:prstGeom prst="rect">
            <a:avLst/>
          </a:prstGeom>
        </p:spPr>
        <p:txBody>
          <a:bodyPr>
            <a:noAutofit/>
          </a:bodyPr>
          <a:lstStyle/>
          <a:p>
            <a:pPr marL="705824" indent="-705824" defTabSz="850391">
              <a:spcBef>
                <a:spcPts val="600"/>
              </a:spcBef>
              <a:defRPr sz="2976"/>
            </a:pPr>
            <a:r>
              <a:rPr lang="en-US" sz="3100" dirty="0"/>
              <a:t>Deforestation is a problem, causing soil erosion as well as destroying habitats for plants and animals and disrupting the water cycle.</a:t>
            </a:r>
          </a:p>
          <a:p>
            <a:pPr marL="705824" indent="-705824" defTabSz="850391">
              <a:spcBef>
                <a:spcPts val="600"/>
              </a:spcBef>
              <a:defRPr sz="2976"/>
            </a:pPr>
            <a:r>
              <a:rPr lang="en-US" sz="3100" dirty="0"/>
              <a:t>Urbanization brings with it pollution problems</a:t>
            </a:r>
            <a:r>
              <a:rPr sz="3100" dirty="0"/>
              <a:t>.</a:t>
            </a:r>
            <a:endParaRPr lang="en-US" sz="3100" dirty="0"/>
          </a:p>
          <a:p>
            <a:pPr marL="1166073" lvl="2" indent="-705824" defTabSz="850391">
              <a:spcBef>
                <a:spcPts val="600"/>
              </a:spcBef>
              <a:buFont typeface="Arial"/>
              <a:buChar char="•"/>
              <a:defRPr sz="2976"/>
            </a:pPr>
            <a:r>
              <a:rPr lang="en-US" sz="3100" dirty="0"/>
              <a:t>Nigeria deals with oil spills quite a bit, which can contaminate the water, air, and land.</a:t>
            </a:r>
            <a:endParaRPr sz="3100" dirty="0"/>
          </a:p>
          <a:p>
            <a:pPr marL="705824" indent="-705824" defTabSz="850391">
              <a:spcBef>
                <a:spcPts val="600"/>
              </a:spcBef>
              <a:defRPr sz="2976"/>
            </a:pPr>
            <a:r>
              <a:rPr lang="en-US" sz="3100" dirty="0"/>
              <a:t>The government needs to balance earning money from oil with protecting the environment.</a:t>
            </a:r>
          </a:p>
        </p:txBody>
      </p:sp>
      <p:sp>
        <p:nvSpPr>
          <p:cNvPr id="96" name="Shape 96"/>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0" y="9144"/>
            <a:ext cx="9144000" cy="1042164"/>
          </a:xfrm>
          <a:prstGeom prst="rect">
            <a:avLst/>
          </a:prstGeom>
        </p:spPr>
        <p:txBody>
          <a:bodyPr>
            <a:noAutofit/>
          </a:bodyPr>
          <a:lstStyle>
            <a:lvl1pPr defTabSz="850391">
              <a:defRPr sz="4092">
                <a:effectLst>
                  <a:outerShdw blurRad="35433" dist="35433" dir="2700000" rotWithShape="0">
                    <a:srgbClr val="000000">
                      <a:alpha val="43137"/>
                    </a:srgbClr>
                  </a:outerShdw>
                </a:effectLst>
              </a:defRPr>
            </a:lvl1pPr>
          </a:lstStyle>
          <a:p>
            <a:r>
              <a:rPr lang="en-US" sz="4400" dirty="0"/>
              <a:t>People of Israel</a:t>
            </a:r>
            <a:endParaRPr sz="4400" dirty="0"/>
          </a:p>
        </p:txBody>
      </p:sp>
      <p:sp>
        <p:nvSpPr>
          <p:cNvPr id="107" name="Shape 107"/>
          <p:cNvSpPr>
            <a:spLocks noGrp="1"/>
          </p:cNvSpPr>
          <p:nvPr>
            <p:ph type="body" idx="1"/>
          </p:nvPr>
        </p:nvSpPr>
        <p:spPr>
          <a:xfrm>
            <a:off x="457200" y="1051309"/>
            <a:ext cx="8229600" cy="5416330"/>
          </a:xfrm>
          <a:prstGeom prst="rect">
            <a:avLst/>
          </a:prstGeom>
        </p:spPr>
        <p:txBody>
          <a:bodyPr>
            <a:noAutofit/>
          </a:bodyPr>
          <a:lstStyle/>
          <a:p>
            <a:pPr marL="612018" indent="-612018" defTabSz="737371">
              <a:lnSpc>
                <a:spcPct val="72000"/>
              </a:lnSpc>
              <a:spcBef>
                <a:spcPts val="500"/>
              </a:spcBef>
              <a:defRPr sz="2520"/>
            </a:pPr>
            <a:r>
              <a:rPr lang="en-US" sz="3100" dirty="0"/>
              <a:t>Nigeria is a very </a:t>
            </a:r>
            <a:r>
              <a:rPr lang="en-US" sz="3100" b="1" dirty="0"/>
              <a:t>diverse</a:t>
            </a:r>
            <a:r>
              <a:rPr lang="en-US" sz="3100" dirty="0"/>
              <a:t>, or varied, country, with the Hausa, Igbo, and Yoruba ethnic groups making up a 5</a:t>
            </a:r>
            <a:r>
              <a:rPr lang="en-US" sz="3100" baseline="30000" dirty="0"/>
              <a:t>th</a:t>
            </a:r>
            <a:r>
              <a:rPr lang="en-US" sz="3100" dirty="0"/>
              <a:t> of the population</a:t>
            </a:r>
            <a:r>
              <a:rPr sz="3100" dirty="0"/>
              <a:t>.</a:t>
            </a:r>
            <a:endParaRPr lang="en-US" sz="3100" dirty="0"/>
          </a:p>
          <a:p>
            <a:pPr marL="612018" indent="-612018" defTabSz="737371">
              <a:lnSpc>
                <a:spcPct val="72000"/>
              </a:lnSpc>
              <a:spcBef>
                <a:spcPts val="500"/>
              </a:spcBef>
              <a:defRPr sz="2520"/>
            </a:pPr>
            <a:r>
              <a:rPr lang="en-US" sz="3100" dirty="0"/>
              <a:t>Nigeria is also divided by religion, with half being Muslim, 40% being Christian, and the remaining 10% practicing indigenous beliefs</a:t>
            </a:r>
            <a:r>
              <a:rPr sz="3100" dirty="0"/>
              <a:t>.</a:t>
            </a:r>
            <a:endParaRPr lang="en-US" sz="3100" dirty="0"/>
          </a:p>
          <a:p>
            <a:pPr marL="1072267" lvl="2" indent="-612018" defTabSz="737371">
              <a:lnSpc>
                <a:spcPct val="72000"/>
              </a:lnSpc>
              <a:spcBef>
                <a:spcPts val="500"/>
              </a:spcBef>
              <a:buFont typeface="Arial"/>
              <a:buChar char="•"/>
              <a:defRPr sz="2520"/>
            </a:pPr>
            <a:r>
              <a:rPr lang="en-US" sz="3100" dirty="0"/>
              <a:t>Religious tensions are a constant problem, with the militant Muslim group </a:t>
            </a:r>
            <a:r>
              <a:rPr lang="en-US" sz="3100" b="1" dirty="0" err="1"/>
              <a:t>Boko</a:t>
            </a:r>
            <a:r>
              <a:rPr lang="en-US" sz="3100" b="1" dirty="0"/>
              <a:t> Haram </a:t>
            </a:r>
            <a:r>
              <a:rPr lang="en-US" sz="3100" dirty="0"/>
              <a:t>trying to take over parts of the country.</a:t>
            </a:r>
          </a:p>
          <a:p>
            <a:pPr marL="612018" indent="-612018" defTabSz="737371">
              <a:lnSpc>
                <a:spcPct val="72000"/>
              </a:lnSpc>
              <a:spcBef>
                <a:spcPts val="500"/>
              </a:spcBef>
              <a:defRPr sz="2520"/>
            </a:pPr>
            <a:r>
              <a:rPr lang="en-US" sz="3100" dirty="0"/>
              <a:t>Generally, religion is taken very seriously, and most people will make frequent references to their faith</a:t>
            </a:r>
            <a:r>
              <a:rPr sz="3100" dirty="0"/>
              <a:t>.</a:t>
            </a:r>
            <a:endParaRPr lang="en-US" sz="3100" dirty="0"/>
          </a:p>
        </p:txBody>
      </p:sp>
      <p:sp>
        <p:nvSpPr>
          <p:cNvPr id="108" name="Shape 108"/>
          <p:cNvSpPr>
            <a:spLocks noGrp="1"/>
          </p:cNvSpPr>
          <p:nvPr>
            <p:ph type="sldNum" sz="quarter" idx="4294967295"/>
          </p:nvPr>
        </p:nvSpPr>
        <p:spPr>
          <a:xfrm>
            <a:off x="8526702" y="6528118"/>
            <a:ext cx="312498"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5" name="Shape 109"/>
          <p:cNvSpPr/>
          <p:nvPr/>
        </p:nvSpPr>
        <p:spPr>
          <a:xfrm>
            <a:off x="6621706" y="6105653"/>
            <a:ext cx="2428388" cy="3708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a:solidFill>
                  <a:srgbClr val="0000FF"/>
                </a:solidFill>
                <a:uFill>
                  <a:solidFill>
                    <a:srgbClr val="0000FF"/>
                  </a:solidFill>
                </a:uFill>
                <a:hlinkClick r:id="rId2" action="ppaction://hlinksldjump"/>
              </a:rPr>
              <a:t>Return to Main Menu</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0" y="0"/>
            <a:ext cx="9144000" cy="1143000"/>
          </a:xfrm>
          <a:prstGeom prst="rect">
            <a:avLst/>
          </a:prstGeom>
        </p:spPr>
        <p:txBody>
          <a:bodyPr>
            <a:normAutofit/>
          </a:bodyPr>
          <a:lstStyle>
            <a:lvl1pPr defTabSz="859536">
              <a:defRPr sz="3200">
                <a:effectLst>
                  <a:outerShdw blurRad="38100" dist="35814" dir="2700000" rotWithShape="0">
                    <a:srgbClr val="000000">
                      <a:alpha val="43137"/>
                    </a:srgbClr>
                  </a:outerShdw>
                </a:effectLst>
              </a:defRPr>
            </a:lvl1pPr>
          </a:lstStyle>
          <a:p>
            <a:r>
              <a:rPr sz="4200" dirty="0"/>
              <a:t>Section 2: A Brief History of </a:t>
            </a:r>
            <a:r>
              <a:rPr lang="en-US" sz="4200" dirty="0"/>
              <a:t>Nigeria</a:t>
            </a:r>
            <a:endParaRPr sz="4200" dirty="0"/>
          </a:p>
        </p:txBody>
      </p:sp>
      <p:sp>
        <p:nvSpPr>
          <p:cNvPr id="112" name="Shape 112"/>
          <p:cNvSpPr>
            <a:spLocks noGrp="1"/>
          </p:cNvSpPr>
          <p:nvPr>
            <p:ph type="body" idx="1"/>
          </p:nvPr>
        </p:nvSpPr>
        <p:spPr>
          <a:xfrm>
            <a:off x="457200" y="1600200"/>
            <a:ext cx="8229600" cy="4525963"/>
          </a:xfrm>
          <a:prstGeom prst="rect">
            <a:avLst/>
          </a:prstGeom>
        </p:spPr>
        <p:txBody>
          <a:bodyPr/>
          <a:lstStyle>
            <a:lvl2pPr marL="742950" indent="-285750">
              <a:lnSpc>
                <a:spcPct val="100000"/>
              </a:lnSpc>
              <a:spcBef>
                <a:spcPts val="600"/>
              </a:spcBef>
              <a:buFont typeface="Arial"/>
              <a:defRPr sz="2800"/>
            </a:lvl2pPr>
          </a:lstStyle>
          <a:p>
            <a:r>
              <a:rPr dirty="0"/>
              <a:t>Essential Question:</a:t>
            </a:r>
          </a:p>
          <a:p>
            <a:pPr lvl="1"/>
            <a:r>
              <a:rPr lang="en-US" dirty="0"/>
              <a:t>What was the immediate aftermath of independence in Nigeria</a:t>
            </a:r>
            <a:r>
              <a:rPr dirty="0"/>
              <a:t>?</a:t>
            </a:r>
          </a:p>
        </p:txBody>
      </p:sp>
      <p:sp>
        <p:nvSpPr>
          <p:cNvPr id="113" name="Shape 113"/>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2">
                                            <p:txEl>
                                              <p:pRg st="0" end="0"/>
                                            </p:txEl>
                                          </p:spTgt>
                                        </p:tgtEl>
                                        <p:attrNameLst>
                                          <p:attrName>style.visibility</p:attrName>
                                        </p:attrNameLst>
                                      </p:cBhvr>
                                      <p:to>
                                        <p:strVal val="visible"/>
                                      </p:to>
                                    </p:set>
                                    <p:anim calcmode="lin" valueType="num">
                                      <p:cBhvr>
                                        <p:cTn id="11"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2">
                                            <p:txEl>
                                              <p:pRg st="1" end="1"/>
                                            </p:txEl>
                                          </p:spTgt>
                                        </p:tgtEl>
                                        <p:attrNameLst>
                                          <p:attrName>style.visibility</p:attrName>
                                        </p:attrNameLst>
                                      </p:cBhvr>
                                      <p:to>
                                        <p:strVal val="visible"/>
                                      </p:to>
                                    </p:set>
                                    <p:anim calcmode="lin" valueType="num">
                                      <p:cBhvr>
                                        <p:cTn id="16"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0" y="0"/>
            <a:ext cx="9144000" cy="1143000"/>
          </a:xfrm>
          <a:prstGeom prst="rect">
            <a:avLst/>
          </a:prstGeom>
        </p:spPr>
        <p:txBody>
          <a:bodyPr>
            <a:noAutofit/>
          </a:bodyPr>
          <a:lstStyle>
            <a:lvl1pPr defTabSz="859536">
              <a:defRPr sz="3200">
                <a:effectLst>
                  <a:outerShdw blurRad="38100" dist="35814" dir="2700000" rotWithShape="0">
                    <a:srgbClr val="000000">
                      <a:alpha val="43137"/>
                    </a:srgbClr>
                  </a:outerShdw>
                </a:effectLst>
              </a:defRPr>
            </a:lvl1pPr>
          </a:lstStyle>
          <a:p>
            <a:r>
              <a:rPr sz="4200" dirty="0"/>
              <a:t>Section 2: A Brief History of </a:t>
            </a:r>
            <a:r>
              <a:rPr lang="en-US" sz="4200" dirty="0"/>
              <a:t>Nigeria</a:t>
            </a:r>
            <a:endParaRPr sz="4200" dirty="0"/>
          </a:p>
        </p:txBody>
      </p:sp>
      <p:sp>
        <p:nvSpPr>
          <p:cNvPr id="116" name="Shape 116"/>
          <p:cNvSpPr>
            <a:spLocks noGrp="1"/>
          </p:cNvSpPr>
          <p:nvPr>
            <p:ph type="body" idx="1"/>
          </p:nvPr>
        </p:nvSpPr>
        <p:spPr>
          <a:xfrm>
            <a:off x="457200" y="1673352"/>
            <a:ext cx="8229600" cy="4854764"/>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lang="en-US" dirty="0"/>
              <a:t>merchant</a:t>
            </a:r>
            <a:endParaRPr dirty="0"/>
          </a:p>
          <a:p>
            <a:pPr marL="742950" lvl="1" indent="-285750">
              <a:lnSpc>
                <a:spcPct val="100000"/>
              </a:lnSpc>
              <a:spcBef>
                <a:spcPts val="600"/>
              </a:spcBef>
              <a:buFont typeface="Arial"/>
              <a:defRPr sz="2800"/>
            </a:pPr>
            <a:r>
              <a:rPr lang="en-US" dirty="0"/>
              <a:t>missionary</a:t>
            </a:r>
          </a:p>
          <a:p>
            <a:pPr marL="742950" lvl="1" indent="-285750">
              <a:lnSpc>
                <a:spcPct val="100000"/>
              </a:lnSpc>
              <a:spcBef>
                <a:spcPts val="600"/>
              </a:spcBef>
              <a:buFont typeface="Arial"/>
              <a:defRPr sz="2800"/>
            </a:pPr>
            <a:r>
              <a:rPr lang="en-US" dirty="0"/>
              <a:t>Pan-African Movement</a:t>
            </a:r>
          </a:p>
          <a:p>
            <a:pPr marL="742950" lvl="1" indent="-285750">
              <a:lnSpc>
                <a:spcPct val="100000"/>
              </a:lnSpc>
              <a:spcBef>
                <a:spcPts val="600"/>
              </a:spcBef>
              <a:buFont typeface="Arial"/>
              <a:defRPr sz="2800"/>
            </a:pPr>
            <a:r>
              <a:rPr lang="en-US" dirty="0"/>
              <a:t>Independent State of Biafra</a:t>
            </a:r>
          </a:p>
          <a:p>
            <a:pPr marL="742950" lvl="1" indent="-285750">
              <a:lnSpc>
                <a:spcPct val="100000"/>
              </a:lnSpc>
              <a:spcBef>
                <a:spcPts val="600"/>
              </a:spcBef>
              <a:buFont typeface="Arial"/>
              <a:defRPr sz="2800"/>
            </a:pPr>
            <a:r>
              <a:rPr lang="en-US" dirty="0"/>
              <a:t>civil war</a:t>
            </a:r>
          </a:p>
          <a:p>
            <a:pPr marL="742950" lvl="1" indent="-285750">
              <a:lnSpc>
                <a:spcPct val="100000"/>
              </a:lnSpc>
              <a:spcBef>
                <a:spcPts val="600"/>
              </a:spcBef>
              <a:buFont typeface="Arial"/>
              <a:defRPr sz="2800"/>
            </a:pPr>
            <a:r>
              <a:rPr lang="en-US" dirty="0"/>
              <a:t>civilian rule</a:t>
            </a:r>
          </a:p>
        </p:txBody>
      </p:sp>
      <p:sp>
        <p:nvSpPr>
          <p:cNvPr id="117" name="Shape 117"/>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6">
                                            <p:txEl>
                                              <p:pRg st="1" end="1"/>
                                            </p:txEl>
                                          </p:spTgt>
                                        </p:tgtEl>
                                        <p:attrNameLst>
                                          <p:attrName>style.visibility</p:attrName>
                                        </p:attrNameLst>
                                      </p:cBhvr>
                                      <p:to>
                                        <p:strVal val="visible"/>
                                      </p:to>
                                    </p:set>
                                    <p:anim calcmode="lin" valueType="num">
                                      <p:cBhvr>
                                        <p:cTn id="16" dur="500" fill="hold"/>
                                        <p:tgtEl>
                                          <p:spTgt spid="116">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16">
                                            <p:txEl>
                                              <p:pRg st="2" end="2"/>
                                            </p:txEl>
                                          </p:spTgt>
                                        </p:tgtEl>
                                        <p:attrNameLst>
                                          <p:attrName>style.visibility</p:attrName>
                                        </p:attrNameLst>
                                      </p:cBhvr>
                                      <p:to>
                                        <p:strVal val="visible"/>
                                      </p:to>
                                    </p:set>
                                    <p:anim calcmode="lin" valueType="num">
                                      <p:cBhvr>
                                        <p:cTn id="21" dur="500" fill="hold"/>
                                        <p:tgtEl>
                                          <p:spTgt spid="116">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1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16">
                                            <p:txEl>
                                              <p:pRg st="3" end="3"/>
                                            </p:txEl>
                                          </p:spTgt>
                                        </p:tgtEl>
                                        <p:attrNameLst>
                                          <p:attrName>style.visibility</p:attrName>
                                        </p:attrNameLst>
                                      </p:cBhvr>
                                      <p:to>
                                        <p:strVal val="visible"/>
                                      </p:to>
                                    </p:set>
                                    <p:anim calcmode="lin" valueType="num">
                                      <p:cBhvr>
                                        <p:cTn id="26" dur="500" fill="hold"/>
                                        <p:tgtEl>
                                          <p:spTgt spid="116">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1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16">
                                            <p:txEl>
                                              <p:pRg st="4" end="4"/>
                                            </p:txEl>
                                          </p:spTgt>
                                        </p:tgtEl>
                                        <p:attrNameLst>
                                          <p:attrName>style.visibility</p:attrName>
                                        </p:attrNameLst>
                                      </p:cBhvr>
                                      <p:to>
                                        <p:strVal val="visible"/>
                                      </p:to>
                                    </p:set>
                                    <p:anim calcmode="lin" valueType="num">
                                      <p:cBhvr>
                                        <p:cTn id="31" dur="500" fill="hold"/>
                                        <p:tgtEl>
                                          <p:spTgt spid="116">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16">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116">
                                            <p:txEl>
                                              <p:pRg st="5" end="5"/>
                                            </p:txEl>
                                          </p:spTgt>
                                        </p:tgtEl>
                                        <p:attrNameLst>
                                          <p:attrName>style.visibility</p:attrName>
                                        </p:attrNameLst>
                                      </p:cBhvr>
                                      <p:to>
                                        <p:strVal val="visible"/>
                                      </p:to>
                                    </p:set>
                                    <p:anim calcmode="lin" valueType="num">
                                      <p:cBhvr>
                                        <p:cTn id="36" dur="500" fill="hold"/>
                                        <p:tgtEl>
                                          <p:spTgt spid="116">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16">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1" nodeType="afterEffect">
                                  <p:stCondLst>
                                    <p:cond delay="0"/>
                                  </p:stCondLst>
                                  <p:iterate>
                                    <p:tmAbs val="0"/>
                                  </p:iterate>
                                  <p:childTnLst>
                                    <p:set>
                                      <p:cBhvr>
                                        <p:cTn id="40" fill="hold"/>
                                        <p:tgtEl>
                                          <p:spTgt spid="116">
                                            <p:txEl>
                                              <p:pRg st="6" end="6"/>
                                            </p:txEl>
                                          </p:spTgt>
                                        </p:tgtEl>
                                        <p:attrNameLst>
                                          <p:attrName>style.visibility</p:attrName>
                                        </p:attrNameLst>
                                      </p:cBhvr>
                                      <p:to>
                                        <p:strVal val="visible"/>
                                      </p:to>
                                    </p:set>
                                    <p:anim calcmode="lin" valueType="num">
                                      <p:cBhvr>
                                        <p:cTn id="41" dur="500" fill="hold"/>
                                        <p:tgtEl>
                                          <p:spTgt spid="116">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1" y="-91440"/>
            <a:ext cx="9144000" cy="1143001"/>
          </a:xfrm>
          <a:prstGeom prst="rect">
            <a:avLst/>
          </a:prstGeom>
        </p:spPr>
        <p:txBody>
          <a:bodyPr>
            <a:noAutofit/>
          </a:bodyPr>
          <a:lstStyle/>
          <a:p>
            <a:r>
              <a:rPr lang="en-US"/>
              <a:t>Early History</a:t>
            </a:r>
            <a:endParaRPr dirty="0"/>
          </a:p>
        </p:txBody>
      </p:sp>
      <p:sp>
        <p:nvSpPr>
          <p:cNvPr id="120" name="Shape 120"/>
          <p:cNvSpPr>
            <a:spLocks noGrp="1"/>
          </p:cNvSpPr>
          <p:nvPr>
            <p:ph type="body" idx="1"/>
          </p:nvPr>
        </p:nvSpPr>
        <p:spPr>
          <a:xfrm>
            <a:off x="453349" y="941642"/>
            <a:ext cx="8229601" cy="5504878"/>
          </a:xfrm>
          <a:prstGeom prst="rect">
            <a:avLst/>
          </a:prstGeom>
        </p:spPr>
        <p:txBody>
          <a:bodyPr>
            <a:noAutofit/>
          </a:bodyPr>
          <a:lstStyle/>
          <a:p>
            <a:pPr marL="593955" indent="-593955" defTabSz="715609">
              <a:spcBef>
                <a:spcPts val="500"/>
              </a:spcBef>
              <a:defRPr sz="2494"/>
            </a:pPr>
            <a:r>
              <a:rPr lang="en-US" sz="2500" dirty="0"/>
              <a:t>Throughout its history, Nigeria has had many different ruling systems and has come in frequent contact with foreign traders.</a:t>
            </a:r>
            <a:endParaRPr sz="2500" dirty="0"/>
          </a:p>
          <a:p>
            <a:pPr marL="593955" indent="-593955" defTabSz="715609">
              <a:spcBef>
                <a:spcPts val="500"/>
              </a:spcBef>
              <a:defRPr sz="2494"/>
            </a:pPr>
            <a:r>
              <a:rPr lang="en-US" sz="2500" dirty="0"/>
              <a:t>The first group of traders that came to Nigeria were </a:t>
            </a:r>
            <a:r>
              <a:rPr lang="en-US" sz="2500" b="1" dirty="0"/>
              <a:t>merchants</a:t>
            </a:r>
            <a:r>
              <a:rPr lang="en-US" sz="2500" dirty="0"/>
              <a:t>, or people involved in trade, from North Africa and the Arabian Peninsula.</a:t>
            </a:r>
          </a:p>
          <a:p>
            <a:pPr marL="1054204" lvl="2" indent="-593955" defTabSz="715609">
              <a:spcBef>
                <a:spcPts val="500"/>
              </a:spcBef>
              <a:buFont typeface="Arial"/>
              <a:buChar char="•"/>
              <a:defRPr sz="2494"/>
            </a:pPr>
            <a:r>
              <a:rPr lang="en-US" sz="2500" dirty="0"/>
              <a:t>These traders brought gold, ivory, iron, slaves, and gum, as well as the Quran and Islam.</a:t>
            </a:r>
          </a:p>
          <a:p>
            <a:pPr marL="593955" indent="-593955" defTabSz="715609">
              <a:spcBef>
                <a:spcPts val="500"/>
              </a:spcBef>
              <a:defRPr sz="2494"/>
            </a:pPr>
            <a:r>
              <a:rPr lang="en-US" sz="2500" dirty="0"/>
              <a:t>Two of the four trans-Saharan trade routes went through Nigeria, which made it a crossroads of people, goods, and ideas from around the continent.</a:t>
            </a:r>
          </a:p>
          <a:p>
            <a:pPr marL="593955" indent="-593955" defTabSz="715609">
              <a:spcBef>
                <a:spcPts val="500"/>
              </a:spcBef>
              <a:defRPr sz="2494"/>
            </a:pPr>
            <a:r>
              <a:rPr lang="en-US" sz="2500" dirty="0"/>
              <a:t>European traders arrived in the 15</a:t>
            </a:r>
            <a:r>
              <a:rPr lang="en-US" sz="2500" baseline="30000" dirty="0"/>
              <a:t>th</a:t>
            </a:r>
            <a:r>
              <a:rPr lang="en-US" sz="2500" dirty="0"/>
              <a:t> century, looking for gold and slave labor.</a:t>
            </a:r>
          </a:p>
          <a:p>
            <a:pPr marL="1054204" lvl="2" indent="-593955" defTabSz="715609">
              <a:spcBef>
                <a:spcPts val="500"/>
              </a:spcBef>
              <a:buFont typeface="Arial"/>
              <a:buChar char="•"/>
              <a:defRPr sz="2494"/>
            </a:pPr>
            <a:r>
              <a:rPr lang="en-US" sz="2500" dirty="0"/>
              <a:t>For over 300 years, the human slave trade was conducted along Africa’s shores, with the center of the trade in Nigeria.</a:t>
            </a:r>
          </a:p>
        </p:txBody>
      </p:sp>
      <p:sp>
        <p:nvSpPr>
          <p:cNvPr id="121" name="Shape 12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0">
                                            <p:bg/>
                                          </p:spTgt>
                                        </p:tgtEl>
                                        <p:attrNameLst>
                                          <p:attrName>style.visibility</p:attrName>
                                        </p:attrNameLst>
                                      </p:cBhvr>
                                      <p:to>
                                        <p:strVal val="visible"/>
                                      </p:to>
                                    </p:set>
                                    <p:anim calcmode="lin" valueType="num">
                                      <p:cBhvr>
                                        <p:cTn id="7" dur="500" fill="hold"/>
                                        <p:tgtEl>
                                          <p:spTgt spid="120">
                                            <p:bg/>
                                          </p:spTgt>
                                        </p:tgtEl>
                                        <p:attrNameLst>
                                          <p:attrName>ppt_x</p:attrName>
                                        </p:attrNameLst>
                                      </p:cBhvr>
                                      <p:tavLst>
                                        <p:tav tm="0">
                                          <p:val>
                                            <p:strVal val="0-#ppt_w/2"/>
                                          </p:val>
                                        </p:tav>
                                        <p:tav tm="100000">
                                          <p:val>
                                            <p:strVal val="#ppt_x"/>
                                          </p:val>
                                        </p:tav>
                                      </p:tavLst>
                                    </p:anim>
                                    <p:anim calcmode="lin" valueType="num">
                                      <p:cBhvr>
                                        <p:cTn id="8" dur="500" fill="hold"/>
                                        <p:tgtEl>
                                          <p:spTgt spid="12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20">
                                            <p:txEl>
                                              <p:pRg st="0" end="0"/>
                                            </p:txEl>
                                          </p:spTgt>
                                        </p:tgtEl>
                                        <p:attrNameLst>
                                          <p:attrName>style.visibility</p:attrName>
                                        </p:attrNameLst>
                                      </p:cBhvr>
                                      <p:to>
                                        <p:strVal val="visible"/>
                                      </p:to>
                                    </p:set>
                                    <p:anim calcmode="lin" valueType="num">
                                      <p:cBhvr>
                                        <p:cTn id="12" dur="500" fill="hold"/>
                                        <p:tgtEl>
                                          <p:spTgt spid="120">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2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1" nodeType="afterEffect">
                                  <p:stCondLst>
                                    <p:cond delay="0"/>
                                  </p:stCondLst>
                                  <p:iterate>
                                    <p:tmAbs val="0"/>
                                  </p:iterate>
                                  <p:childTnLst>
                                    <p:set>
                                      <p:cBhvr>
                                        <p:cTn id="16" fill="hold"/>
                                        <p:tgtEl>
                                          <p:spTgt spid="120">
                                            <p:txEl>
                                              <p:pRg st="1" end="1"/>
                                            </p:txEl>
                                          </p:spTgt>
                                        </p:tgtEl>
                                        <p:attrNameLst>
                                          <p:attrName>style.visibility</p:attrName>
                                        </p:attrNameLst>
                                      </p:cBhvr>
                                      <p:to>
                                        <p:strVal val="visible"/>
                                      </p:to>
                                    </p:set>
                                    <p:anim calcmode="lin" valueType="num">
                                      <p:cBhvr>
                                        <p:cTn id="17" dur="500" fill="hold"/>
                                        <p:tgtEl>
                                          <p:spTgt spid="120">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2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1" nodeType="afterEffect">
                                  <p:stCondLst>
                                    <p:cond delay="0"/>
                                  </p:stCondLst>
                                  <p:iterate>
                                    <p:tmAbs val="0"/>
                                  </p:iterate>
                                  <p:childTnLst>
                                    <p:set>
                                      <p:cBhvr>
                                        <p:cTn id="21" fill="hold"/>
                                        <p:tgtEl>
                                          <p:spTgt spid="120">
                                            <p:txEl>
                                              <p:pRg st="2" end="2"/>
                                            </p:txEl>
                                          </p:spTgt>
                                        </p:tgtEl>
                                        <p:attrNameLst>
                                          <p:attrName>style.visibility</p:attrName>
                                        </p:attrNameLst>
                                      </p:cBhvr>
                                      <p:to>
                                        <p:strVal val="visible"/>
                                      </p:to>
                                    </p:set>
                                    <p:anim calcmode="lin" valueType="num">
                                      <p:cBhvr>
                                        <p:cTn id="22" dur="500" fill="hold"/>
                                        <p:tgtEl>
                                          <p:spTgt spid="120">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12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1" nodeType="afterEffect">
                                  <p:stCondLst>
                                    <p:cond delay="0"/>
                                  </p:stCondLst>
                                  <p:iterate>
                                    <p:tmAbs val="0"/>
                                  </p:iterate>
                                  <p:childTnLst>
                                    <p:set>
                                      <p:cBhvr>
                                        <p:cTn id="26" fill="hold"/>
                                        <p:tgtEl>
                                          <p:spTgt spid="120">
                                            <p:txEl>
                                              <p:pRg st="3" end="3"/>
                                            </p:txEl>
                                          </p:spTgt>
                                        </p:tgtEl>
                                        <p:attrNameLst>
                                          <p:attrName>style.visibility</p:attrName>
                                        </p:attrNameLst>
                                      </p:cBhvr>
                                      <p:to>
                                        <p:strVal val="visible"/>
                                      </p:to>
                                    </p:set>
                                    <p:anim calcmode="lin" valueType="num">
                                      <p:cBhvr>
                                        <p:cTn id="27" dur="500" fill="hold"/>
                                        <p:tgtEl>
                                          <p:spTgt spid="120">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12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1" nodeType="afterEffect">
                                  <p:stCondLst>
                                    <p:cond delay="0"/>
                                  </p:stCondLst>
                                  <p:iterate>
                                    <p:tmAbs val="0"/>
                                  </p:iterate>
                                  <p:childTnLst>
                                    <p:set>
                                      <p:cBhvr>
                                        <p:cTn id="31" fill="hold"/>
                                        <p:tgtEl>
                                          <p:spTgt spid="120">
                                            <p:txEl>
                                              <p:pRg st="4" end="4"/>
                                            </p:txEl>
                                          </p:spTgt>
                                        </p:tgtEl>
                                        <p:attrNameLst>
                                          <p:attrName>style.visibility</p:attrName>
                                        </p:attrNameLst>
                                      </p:cBhvr>
                                      <p:to>
                                        <p:strVal val="visible"/>
                                      </p:to>
                                    </p:set>
                                    <p:anim calcmode="lin" valueType="num">
                                      <p:cBhvr>
                                        <p:cTn id="32" dur="500" fill="hold"/>
                                        <p:tgtEl>
                                          <p:spTgt spid="120">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12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1" nodeType="afterEffect">
                                  <p:stCondLst>
                                    <p:cond delay="0"/>
                                  </p:stCondLst>
                                  <p:iterate>
                                    <p:tmAbs val="0"/>
                                  </p:iterate>
                                  <p:childTnLst>
                                    <p:set>
                                      <p:cBhvr>
                                        <p:cTn id="36" fill="hold"/>
                                        <p:tgtEl>
                                          <p:spTgt spid="120">
                                            <p:txEl>
                                              <p:pRg st="5" end="5"/>
                                            </p:txEl>
                                          </p:spTgt>
                                        </p:tgtEl>
                                        <p:attrNameLst>
                                          <p:attrName>style.visibility</p:attrName>
                                        </p:attrNameLst>
                                      </p:cBhvr>
                                      <p:to>
                                        <p:strVal val="visible"/>
                                      </p:to>
                                    </p:set>
                                    <p:anim calcmode="lin" valueType="num">
                                      <p:cBhvr>
                                        <p:cTn id="37" dur="500" fill="hold"/>
                                        <p:tgtEl>
                                          <p:spTgt spid="120">
                                            <p:txEl>
                                              <p:pRg st="5" end="5"/>
                                            </p:txEl>
                                          </p:spTgt>
                                        </p:tgtEl>
                                        <p:attrNameLst>
                                          <p:attrName>ppt_x</p:attrName>
                                        </p:attrNameLst>
                                      </p:cBhvr>
                                      <p:tavLst>
                                        <p:tav tm="0">
                                          <p:val>
                                            <p:strVal val="0-#ppt_w/2"/>
                                          </p:val>
                                        </p:tav>
                                        <p:tav tm="100000">
                                          <p:val>
                                            <p:strVal val="#ppt_x"/>
                                          </p:val>
                                        </p:tav>
                                      </p:tavLst>
                                    </p:anim>
                                    <p:anim calcmode="lin" valueType="num">
                                      <p:cBhvr>
                                        <p:cTn id="38" dur="500" fill="hold"/>
                                        <p:tgtEl>
                                          <p:spTgt spid="12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1" y="-91440"/>
            <a:ext cx="9144000" cy="1143001"/>
          </a:xfrm>
          <a:prstGeom prst="rect">
            <a:avLst/>
          </a:prstGeom>
        </p:spPr>
        <p:txBody>
          <a:bodyPr>
            <a:noAutofit/>
          </a:bodyPr>
          <a:lstStyle/>
          <a:p>
            <a:r>
              <a:rPr lang="en-US" dirty="0"/>
              <a:t>British Colonial History</a:t>
            </a:r>
            <a:endParaRPr dirty="0"/>
          </a:p>
        </p:txBody>
      </p:sp>
      <p:sp>
        <p:nvSpPr>
          <p:cNvPr id="120" name="Shape 120"/>
          <p:cNvSpPr>
            <a:spLocks noGrp="1"/>
          </p:cNvSpPr>
          <p:nvPr>
            <p:ph type="body" idx="1"/>
          </p:nvPr>
        </p:nvSpPr>
        <p:spPr>
          <a:xfrm>
            <a:off x="453349" y="1051560"/>
            <a:ext cx="8229601" cy="5394959"/>
          </a:xfrm>
          <a:prstGeom prst="rect">
            <a:avLst/>
          </a:prstGeom>
        </p:spPr>
        <p:txBody>
          <a:bodyPr>
            <a:noAutofit/>
          </a:bodyPr>
          <a:lstStyle/>
          <a:p>
            <a:pPr marL="593955" indent="-593955" defTabSz="715609">
              <a:spcBef>
                <a:spcPts val="500"/>
              </a:spcBef>
              <a:defRPr sz="2494"/>
            </a:pPr>
            <a:r>
              <a:rPr lang="en-US" sz="3000" dirty="0"/>
              <a:t>The British stayed in Nigeria even after they abolished slavery in 1807</a:t>
            </a:r>
            <a:r>
              <a:rPr sz="3000" dirty="0"/>
              <a:t>.</a:t>
            </a:r>
            <a:endParaRPr lang="en-US" sz="3000" dirty="0"/>
          </a:p>
          <a:p>
            <a:pPr marL="1054204" lvl="2" indent="-593955" defTabSz="715609">
              <a:spcBef>
                <a:spcPts val="500"/>
              </a:spcBef>
              <a:buFont typeface="Arial"/>
              <a:buChar char="•"/>
              <a:defRPr sz="2494"/>
            </a:pPr>
            <a:r>
              <a:rPr lang="en-US" sz="3000" dirty="0"/>
              <a:t>They were interested in Nigeria’s cocoa, groundnuts, rubber, and palm oil, so they made permanent settlements in Nigeria.</a:t>
            </a:r>
          </a:p>
          <a:p>
            <a:pPr marL="1054204" lvl="2" indent="-593955" defTabSz="715609">
              <a:spcBef>
                <a:spcPts val="500"/>
              </a:spcBef>
              <a:buFont typeface="Arial"/>
              <a:buChar char="•"/>
              <a:defRPr sz="2494"/>
            </a:pPr>
            <a:r>
              <a:rPr lang="en-US" sz="3000" dirty="0"/>
              <a:t>The British used the Niger River to move inland.</a:t>
            </a:r>
          </a:p>
          <a:p>
            <a:pPr marL="593955" indent="-593955" defTabSz="715609">
              <a:spcBef>
                <a:spcPts val="500"/>
              </a:spcBef>
              <a:defRPr sz="2494"/>
            </a:pPr>
            <a:r>
              <a:rPr lang="en-US" sz="3000" dirty="0"/>
              <a:t>Along with their takeover, they brought </a:t>
            </a:r>
            <a:r>
              <a:rPr lang="en-US" sz="3000" b="1" dirty="0"/>
              <a:t>missionaries</a:t>
            </a:r>
            <a:r>
              <a:rPr lang="en-US" sz="3000" dirty="0"/>
              <a:t> to promote Christianity in the country.</a:t>
            </a:r>
          </a:p>
          <a:p>
            <a:pPr marL="593955" indent="-593955" defTabSz="715609">
              <a:spcBef>
                <a:spcPts val="500"/>
              </a:spcBef>
              <a:defRPr sz="2494"/>
            </a:pPr>
            <a:r>
              <a:rPr lang="en-US" sz="3000" dirty="0"/>
              <a:t>British influence and control over Nigeria grew over the 19</a:t>
            </a:r>
            <a:r>
              <a:rPr lang="en-US" sz="3000" baseline="30000" dirty="0"/>
              <a:t>th</a:t>
            </a:r>
            <a:r>
              <a:rPr lang="en-US" sz="3000" dirty="0"/>
              <a:t> century.</a:t>
            </a:r>
          </a:p>
        </p:txBody>
      </p:sp>
      <p:sp>
        <p:nvSpPr>
          <p:cNvPr id="121" name="Shape 12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Tree>
    <p:extLst>
      <p:ext uri="{BB962C8B-B14F-4D97-AF65-F5344CB8AC3E}">
        <p14:creationId xmlns:p14="http://schemas.microsoft.com/office/powerpoint/2010/main" val="3219919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20">
                                            <p:bg/>
                                          </p:spTgt>
                                        </p:tgtEl>
                                        <p:attrNameLst>
                                          <p:attrName>style.visibility</p:attrName>
                                        </p:attrNameLst>
                                      </p:cBhvr>
                                      <p:to>
                                        <p:strVal val="visible"/>
                                      </p:to>
                                    </p:set>
                                    <p:anim calcmode="lin" valueType="num">
                                      <p:cBhvr>
                                        <p:cTn id="7" dur="500" fill="hold"/>
                                        <p:tgtEl>
                                          <p:spTgt spid="120">
                                            <p:bg/>
                                          </p:spTgt>
                                        </p:tgtEl>
                                        <p:attrNameLst>
                                          <p:attrName>ppt_x</p:attrName>
                                        </p:attrNameLst>
                                      </p:cBhvr>
                                      <p:tavLst>
                                        <p:tav tm="0">
                                          <p:val>
                                            <p:strVal val="0-#ppt_w/2"/>
                                          </p:val>
                                        </p:tav>
                                        <p:tav tm="100000">
                                          <p:val>
                                            <p:strVal val="#ppt_x"/>
                                          </p:val>
                                        </p:tav>
                                      </p:tavLst>
                                    </p:anim>
                                    <p:anim calcmode="lin" valueType="num">
                                      <p:cBhvr>
                                        <p:cTn id="8" dur="500" fill="hold"/>
                                        <p:tgtEl>
                                          <p:spTgt spid="12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20">
                                            <p:txEl>
                                              <p:pRg st="0" end="0"/>
                                            </p:txEl>
                                          </p:spTgt>
                                        </p:tgtEl>
                                        <p:attrNameLst>
                                          <p:attrName>style.visibility</p:attrName>
                                        </p:attrNameLst>
                                      </p:cBhvr>
                                      <p:to>
                                        <p:strVal val="visible"/>
                                      </p:to>
                                    </p:set>
                                    <p:anim calcmode="lin" valueType="num">
                                      <p:cBhvr>
                                        <p:cTn id="12" dur="500" fill="hold"/>
                                        <p:tgtEl>
                                          <p:spTgt spid="120">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2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120">
                                            <p:txEl>
                                              <p:pRg st="1" end="1"/>
                                            </p:txEl>
                                          </p:spTgt>
                                        </p:tgtEl>
                                        <p:attrNameLst>
                                          <p:attrName>style.visibility</p:attrName>
                                        </p:attrNameLst>
                                      </p:cBhvr>
                                      <p:to>
                                        <p:strVal val="visible"/>
                                      </p:to>
                                    </p:set>
                                    <p:anim calcmode="lin" valueType="num">
                                      <p:cBhvr>
                                        <p:cTn id="17" dur="500" fill="hold"/>
                                        <p:tgtEl>
                                          <p:spTgt spid="120">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2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120">
                                            <p:txEl>
                                              <p:pRg st="2" end="2"/>
                                            </p:txEl>
                                          </p:spTgt>
                                        </p:tgtEl>
                                        <p:attrNameLst>
                                          <p:attrName>style.visibility</p:attrName>
                                        </p:attrNameLst>
                                      </p:cBhvr>
                                      <p:to>
                                        <p:strVal val="visible"/>
                                      </p:to>
                                    </p:set>
                                    <p:anim calcmode="lin" valueType="num">
                                      <p:cBhvr>
                                        <p:cTn id="22" dur="500" fill="hold"/>
                                        <p:tgtEl>
                                          <p:spTgt spid="120">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12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120">
                                            <p:txEl>
                                              <p:pRg st="3" end="3"/>
                                            </p:txEl>
                                          </p:spTgt>
                                        </p:tgtEl>
                                        <p:attrNameLst>
                                          <p:attrName>style.visibility</p:attrName>
                                        </p:attrNameLst>
                                      </p:cBhvr>
                                      <p:to>
                                        <p:strVal val="visible"/>
                                      </p:to>
                                    </p:set>
                                    <p:anim calcmode="lin" valueType="num">
                                      <p:cBhvr>
                                        <p:cTn id="27" dur="500" fill="hold"/>
                                        <p:tgtEl>
                                          <p:spTgt spid="120">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12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iterate>
                                    <p:tmAbs val="0"/>
                                  </p:iterate>
                                  <p:childTnLst>
                                    <p:set>
                                      <p:cBhvr>
                                        <p:cTn id="31" fill="hold"/>
                                        <p:tgtEl>
                                          <p:spTgt spid="120">
                                            <p:txEl>
                                              <p:pRg st="4" end="4"/>
                                            </p:txEl>
                                          </p:spTgt>
                                        </p:tgtEl>
                                        <p:attrNameLst>
                                          <p:attrName>style.visibility</p:attrName>
                                        </p:attrNameLst>
                                      </p:cBhvr>
                                      <p:to>
                                        <p:strVal val="visible"/>
                                      </p:to>
                                    </p:set>
                                    <p:anim calcmode="lin" valueType="num">
                                      <p:cBhvr>
                                        <p:cTn id="32" dur="500" fill="hold"/>
                                        <p:tgtEl>
                                          <p:spTgt spid="120">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12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0" y="0"/>
            <a:ext cx="9144000" cy="896112"/>
          </a:xfrm>
          <a:prstGeom prst="rect">
            <a:avLst/>
          </a:prstGeom>
        </p:spPr>
        <p:txBody>
          <a:bodyPr>
            <a:noAutofit/>
          </a:bodyPr>
          <a:lstStyle/>
          <a:p>
            <a:r>
              <a:rPr lang="en-US" sz="4800" dirty="0"/>
              <a:t>Pan-African Movement</a:t>
            </a:r>
            <a:endParaRPr sz="4800" dirty="0"/>
          </a:p>
        </p:txBody>
      </p:sp>
      <p:sp>
        <p:nvSpPr>
          <p:cNvPr id="124" name="Shape 124"/>
          <p:cNvSpPr>
            <a:spLocks noGrp="1"/>
          </p:cNvSpPr>
          <p:nvPr>
            <p:ph type="body" idx="1"/>
          </p:nvPr>
        </p:nvSpPr>
        <p:spPr>
          <a:xfrm>
            <a:off x="457200" y="896112"/>
            <a:ext cx="8229600" cy="5632004"/>
          </a:xfrm>
          <a:prstGeom prst="rect">
            <a:avLst/>
          </a:prstGeom>
        </p:spPr>
        <p:txBody>
          <a:bodyPr>
            <a:noAutofit/>
          </a:bodyPr>
          <a:lstStyle/>
          <a:p>
            <a:pPr marL="443788" indent="-443788" defTabSz="532546">
              <a:lnSpc>
                <a:spcPct val="90000"/>
              </a:lnSpc>
              <a:spcBef>
                <a:spcPts val="300"/>
              </a:spcBef>
              <a:defRPr sz="1856">
                <a:solidFill>
                  <a:srgbClr val="080808"/>
                </a:solidFill>
              </a:defRPr>
            </a:pPr>
            <a:r>
              <a:rPr lang="en-US" sz="3100" dirty="0"/>
              <a:t>This movement began as a reaction to colonial rule in Africa.</a:t>
            </a:r>
          </a:p>
          <a:p>
            <a:pPr marL="443788" indent="-443788" defTabSz="532546">
              <a:lnSpc>
                <a:spcPct val="90000"/>
              </a:lnSpc>
              <a:spcBef>
                <a:spcPts val="300"/>
              </a:spcBef>
              <a:defRPr sz="1856">
                <a:solidFill>
                  <a:srgbClr val="080808"/>
                </a:solidFill>
              </a:defRPr>
            </a:pPr>
            <a:r>
              <a:rPr lang="en-US" sz="3100" dirty="0"/>
              <a:t>The goal of the </a:t>
            </a:r>
            <a:r>
              <a:rPr lang="en-US" sz="3100" b="1" dirty="0"/>
              <a:t>Pan-African Movement </a:t>
            </a:r>
            <a:r>
              <a:rPr lang="en-US" sz="3100" dirty="0"/>
              <a:t>was for all people of African decent to work together to improve Africa and to think of Africa as a homeland</a:t>
            </a:r>
            <a:r>
              <a:rPr sz="3100" dirty="0"/>
              <a:t>.</a:t>
            </a:r>
            <a:endParaRPr lang="en-US" sz="3100" dirty="0"/>
          </a:p>
          <a:p>
            <a:pPr marL="443788" indent="-443788" defTabSz="532546">
              <a:lnSpc>
                <a:spcPct val="90000"/>
              </a:lnSpc>
              <a:spcBef>
                <a:spcPts val="300"/>
              </a:spcBef>
              <a:defRPr sz="1856">
                <a:solidFill>
                  <a:srgbClr val="080808"/>
                </a:solidFill>
              </a:defRPr>
            </a:pPr>
            <a:r>
              <a:rPr lang="en-US" sz="3100" dirty="0"/>
              <a:t>Another goal was to end European colonial rule, and as it spread through Nigeria and the rest of Africa, many Nigerians began pushing for independence.</a:t>
            </a:r>
          </a:p>
        </p:txBody>
      </p:sp>
      <p:sp>
        <p:nvSpPr>
          <p:cNvPr id="125" name="Shape 125"/>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4">
                                            <p:bg/>
                                          </p:spTgt>
                                        </p:tgtEl>
                                        <p:attrNameLst>
                                          <p:attrName>style.visibility</p:attrName>
                                        </p:attrNameLst>
                                      </p:cBhvr>
                                      <p:to>
                                        <p:strVal val="visible"/>
                                      </p:to>
                                    </p:set>
                                    <p:anim calcmode="lin" valueType="num">
                                      <p:cBhvr>
                                        <p:cTn id="7" dur="500" fill="hold"/>
                                        <p:tgtEl>
                                          <p:spTgt spid="124">
                                            <p:bg/>
                                          </p:spTgt>
                                        </p:tgtEl>
                                        <p:attrNameLst>
                                          <p:attrName>ppt_x</p:attrName>
                                        </p:attrNameLst>
                                      </p:cBhvr>
                                      <p:tavLst>
                                        <p:tav tm="0">
                                          <p:val>
                                            <p:strVal val="0-#ppt_w/2"/>
                                          </p:val>
                                        </p:tav>
                                        <p:tav tm="100000">
                                          <p:val>
                                            <p:strVal val="#ppt_x"/>
                                          </p:val>
                                        </p:tav>
                                      </p:tavLst>
                                    </p:anim>
                                    <p:anim calcmode="lin" valueType="num">
                                      <p:cBhvr>
                                        <p:cTn id="8" dur="500" fill="hold"/>
                                        <p:tgtEl>
                                          <p:spTgt spid="12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4">
                                            <p:txEl>
                                              <p:pRg st="0" end="0"/>
                                            </p:txEl>
                                          </p:spTgt>
                                        </p:tgtEl>
                                        <p:attrNameLst>
                                          <p:attrName>style.visibility</p:attrName>
                                        </p:attrNameLst>
                                      </p:cBhvr>
                                      <p:to>
                                        <p:strVal val="visible"/>
                                      </p:to>
                                    </p:set>
                                    <p:anim calcmode="lin" valueType="num">
                                      <p:cBhvr>
                                        <p:cTn id="11" dur="500" fill="hold"/>
                                        <p:tgtEl>
                                          <p:spTgt spid="12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24">
                                            <p:txEl>
                                              <p:pRg st="1" end="1"/>
                                            </p:txEl>
                                          </p:spTgt>
                                        </p:tgtEl>
                                        <p:attrNameLst>
                                          <p:attrName>style.visibility</p:attrName>
                                        </p:attrNameLst>
                                      </p:cBhvr>
                                      <p:to>
                                        <p:strVal val="visible"/>
                                      </p:to>
                                    </p:set>
                                    <p:anim calcmode="lin" valueType="num">
                                      <p:cBhvr>
                                        <p:cTn id="16" dur="500" fill="hold"/>
                                        <p:tgtEl>
                                          <p:spTgt spid="124">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2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24">
                                            <p:txEl>
                                              <p:pRg st="2" end="2"/>
                                            </p:txEl>
                                          </p:spTgt>
                                        </p:tgtEl>
                                        <p:attrNameLst>
                                          <p:attrName>style.visibility</p:attrName>
                                        </p:attrNameLst>
                                      </p:cBhvr>
                                      <p:to>
                                        <p:strVal val="visible"/>
                                      </p:to>
                                    </p:set>
                                    <p:anim calcmode="lin" valueType="num">
                                      <p:cBhvr>
                                        <p:cTn id="21" dur="500" fill="hold"/>
                                        <p:tgtEl>
                                          <p:spTgt spid="124">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2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0" y="0"/>
            <a:ext cx="9144000" cy="896112"/>
          </a:xfrm>
          <a:prstGeom prst="rect">
            <a:avLst/>
          </a:prstGeom>
        </p:spPr>
        <p:txBody>
          <a:bodyPr>
            <a:noAutofit/>
          </a:bodyPr>
          <a:lstStyle/>
          <a:p>
            <a:r>
              <a:rPr lang="en-US" sz="4800" dirty="0"/>
              <a:t>Independence</a:t>
            </a:r>
            <a:endParaRPr sz="4800" dirty="0"/>
          </a:p>
        </p:txBody>
      </p:sp>
      <p:sp>
        <p:nvSpPr>
          <p:cNvPr id="124" name="Shape 124"/>
          <p:cNvSpPr>
            <a:spLocks noGrp="1"/>
          </p:cNvSpPr>
          <p:nvPr>
            <p:ph type="body" idx="1"/>
          </p:nvPr>
        </p:nvSpPr>
        <p:spPr>
          <a:xfrm>
            <a:off x="457200" y="896112"/>
            <a:ext cx="8229600" cy="5632004"/>
          </a:xfrm>
          <a:prstGeom prst="rect">
            <a:avLst/>
          </a:prstGeom>
        </p:spPr>
        <p:txBody>
          <a:bodyPr>
            <a:noAutofit/>
          </a:bodyPr>
          <a:lstStyle/>
          <a:p>
            <a:pPr marL="443788" indent="-443788" defTabSz="532546">
              <a:lnSpc>
                <a:spcPct val="90000"/>
              </a:lnSpc>
              <a:spcBef>
                <a:spcPts val="300"/>
              </a:spcBef>
              <a:defRPr sz="1856">
                <a:solidFill>
                  <a:srgbClr val="080808"/>
                </a:solidFill>
              </a:defRPr>
            </a:pPr>
            <a:r>
              <a:rPr lang="en-US" sz="2200" dirty="0"/>
              <a:t>After World War II, Nigeria was granted more and more freedoms through a series of constitutions, finally gaining independence in 1960.</a:t>
            </a:r>
          </a:p>
          <a:p>
            <a:pPr marL="443788" indent="-443788" defTabSz="532546">
              <a:lnSpc>
                <a:spcPct val="90000"/>
              </a:lnSpc>
              <a:spcBef>
                <a:spcPts val="300"/>
              </a:spcBef>
              <a:defRPr sz="1856">
                <a:solidFill>
                  <a:srgbClr val="080808"/>
                </a:solidFill>
              </a:defRPr>
            </a:pPr>
            <a:r>
              <a:rPr lang="en-US" sz="2200" dirty="0"/>
              <a:t>However, war broke out between the Muslim north and Christian south, leaving thousands dead or injured</a:t>
            </a:r>
            <a:r>
              <a:rPr sz="2200" dirty="0"/>
              <a:t>.</a:t>
            </a:r>
            <a:endParaRPr lang="en-US" sz="2200" dirty="0"/>
          </a:p>
          <a:p>
            <a:pPr marL="443788" indent="-443788" defTabSz="532546">
              <a:lnSpc>
                <a:spcPct val="90000"/>
              </a:lnSpc>
              <a:spcBef>
                <a:spcPts val="300"/>
              </a:spcBef>
              <a:defRPr sz="1856">
                <a:solidFill>
                  <a:srgbClr val="080808"/>
                </a:solidFill>
              </a:defRPr>
            </a:pPr>
            <a:r>
              <a:rPr lang="en-US" sz="2200" dirty="0"/>
              <a:t>When the country tried to reorganize itself into twelve regions, the Igbo people in the east declared themselves to be the</a:t>
            </a:r>
            <a:r>
              <a:rPr lang="en-US" sz="2200" b="1" dirty="0"/>
              <a:t> Independent State of Biafra</a:t>
            </a:r>
            <a:r>
              <a:rPr lang="en-US" sz="2200" dirty="0"/>
              <a:t>, resulting in a 30-month </a:t>
            </a:r>
            <a:r>
              <a:rPr lang="en-US" sz="2200" b="1" dirty="0"/>
              <a:t>civil war</a:t>
            </a:r>
            <a:r>
              <a:rPr lang="en-US" sz="2200" dirty="0"/>
              <a:t> (war between citizens of the same country).</a:t>
            </a:r>
          </a:p>
          <a:p>
            <a:pPr marL="904037" lvl="2" indent="-443788" defTabSz="532546">
              <a:lnSpc>
                <a:spcPct val="90000"/>
              </a:lnSpc>
              <a:spcBef>
                <a:spcPts val="300"/>
              </a:spcBef>
              <a:buFont typeface="Arial"/>
              <a:buChar char="•"/>
              <a:defRPr sz="1856">
                <a:solidFill>
                  <a:srgbClr val="080808"/>
                </a:solidFill>
              </a:defRPr>
            </a:pPr>
            <a:r>
              <a:rPr lang="en-US" sz="2200" dirty="0"/>
              <a:t>By the end, Biafra was again part of Nigeria, but military coups and violence occurred in the years following.</a:t>
            </a:r>
          </a:p>
          <a:p>
            <a:pPr marL="443788" indent="-443788" defTabSz="532546">
              <a:lnSpc>
                <a:spcPct val="90000"/>
              </a:lnSpc>
              <a:spcBef>
                <a:spcPts val="300"/>
              </a:spcBef>
              <a:defRPr sz="1856">
                <a:solidFill>
                  <a:srgbClr val="080808"/>
                </a:solidFill>
              </a:defRPr>
            </a:pPr>
            <a:r>
              <a:rPr lang="en-US" sz="2200" dirty="0"/>
              <a:t>In 1999, a new constitution was adopted, and a civilian government was established.</a:t>
            </a:r>
          </a:p>
          <a:p>
            <a:pPr marL="904037" lvl="2" indent="-443788" defTabSz="532546">
              <a:lnSpc>
                <a:spcPct val="90000"/>
              </a:lnSpc>
              <a:spcBef>
                <a:spcPts val="300"/>
              </a:spcBef>
              <a:buFont typeface="Arial"/>
              <a:buChar char="•"/>
              <a:defRPr sz="1856">
                <a:solidFill>
                  <a:srgbClr val="080808"/>
                </a:solidFill>
              </a:defRPr>
            </a:pPr>
            <a:r>
              <a:rPr lang="en-US" sz="2200" dirty="0"/>
              <a:t>Nigeria is currently experiencing its longest period of </a:t>
            </a:r>
            <a:r>
              <a:rPr lang="en-US" sz="2200" b="1" dirty="0"/>
              <a:t>civilian rule </a:t>
            </a:r>
            <a:r>
              <a:rPr lang="en-US" sz="2200" dirty="0"/>
              <a:t>(which means that the leaders have not been part of the military), despite some minor violence around elections.</a:t>
            </a:r>
          </a:p>
        </p:txBody>
      </p:sp>
      <p:sp>
        <p:nvSpPr>
          <p:cNvPr id="125" name="Shape 125"/>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Tree>
    <p:extLst>
      <p:ext uri="{BB962C8B-B14F-4D97-AF65-F5344CB8AC3E}">
        <p14:creationId xmlns:p14="http://schemas.microsoft.com/office/powerpoint/2010/main" val="802214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24">
                                            <p:bg/>
                                          </p:spTgt>
                                        </p:tgtEl>
                                        <p:attrNameLst>
                                          <p:attrName>style.visibility</p:attrName>
                                        </p:attrNameLst>
                                      </p:cBhvr>
                                      <p:to>
                                        <p:strVal val="visible"/>
                                      </p:to>
                                    </p:set>
                                    <p:anim calcmode="lin" valueType="num">
                                      <p:cBhvr>
                                        <p:cTn id="7" dur="500" fill="hold"/>
                                        <p:tgtEl>
                                          <p:spTgt spid="124">
                                            <p:bg/>
                                          </p:spTgt>
                                        </p:tgtEl>
                                        <p:attrNameLst>
                                          <p:attrName>ppt_x</p:attrName>
                                        </p:attrNameLst>
                                      </p:cBhvr>
                                      <p:tavLst>
                                        <p:tav tm="0">
                                          <p:val>
                                            <p:strVal val="0-#ppt_w/2"/>
                                          </p:val>
                                        </p:tav>
                                        <p:tav tm="100000">
                                          <p:val>
                                            <p:strVal val="#ppt_x"/>
                                          </p:val>
                                        </p:tav>
                                      </p:tavLst>
                                    </p:anim>
                                    <p:anim calcmode="lin" valueType="num">
                                      <p:cBhvr>
                                        <p:cTn id="8" dur="500" fill="hold"/>
                                        <p:tgtEl>
                                          <p:spTgt spid="12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24">
                                            <p:txEl>
                                              <p:pRg st="0" end="0"/>
                                            </p:txEl>
                                          </p:spTgt>
                                        </p:tgtEl>
                                        <p:attrNameLst>
                                          <p:attrName>style.visibility</p:attrName>
                                        </p:attrNameLst>
                                      </p:cBhvr>
                                      <p:to>
                                        <p:strVal val="visible"/>
                                      </p:to>
                                    </p:set>
                                    <p:anim calcmode="lin" valueType="num">
                                      <p:cBhvr>
                                        <p:cTn id="11" dur="500" fill="hold"/>
                                        <p:tgtEl>
                                          <p:spTgt spid="12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124">
                                            <p:txEl>
                                              <p:pRg st="1" end="1"/>
                                            </p:txEl>
                                          </p:spTgt>
                                        </p:tgtEl>
                                        <p:attrNameLst>
                                          <p:attrName>style.visibility</p:attrName>
                                        </p:attrNameLst>
                                      </p:cBhvr>
                                      <p:to>
                                        <p:strVal val="visible"/>
                                      </p:to>
                                    </p:set>
                                    <p:anim calcmode="lin" valueType="num">
                                      <p:cBhvr>
                                        <p:cTn id="16" dur="500" fill="hold"/>
                                        <p:tgtEl>
                                          <p:spTgt spid="124">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2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124">
                                            <p:txEl>
                                              <p:pRg st="2" end="2"/>
                                            </p:txEl>
                                          </p:spTgt>
                                        </p:tgtEl>
                                        <p:attrNameLst>
                                          <p:attrName>style.visibility</p:attrName>
                                        </p:attrNameLst>
                                      </p:cBhvr>
                                      <p:to>
                                        <p:strVal val="visible"/>
                                      </p:to>
                                    </p:set>
                                    <p:anim calcmode="lin" valueType="num">
                                      <p:cBhvr>
                                        <p:cTn id="21" dur="500" fill="hold"/>
                                        <p:tgtEl>
                                          <p:spTgt spid="124">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24">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124">
                                            <p:txEl>
                                              <p:pRg st="3" end="3"/>
                                            </p:txEl>
                                          </p:spTgt>
                                        </p:tgtEl>
                                        <p:attrNameLst>
                                          <p:attrName>style.visibility</p:attrName>
                                        </p:attrNameLst>
                                      </p:cBhvr>
                                      <p:to>
                                        <p:strVal val="visible"/>
                                      </p:to>
                                    </p:set>
                                    <p:anim calcmode="lin" valueType="num">
                                      <p:cBhvr>
                                        <p:cTn id="26" dur="500" fill="hold"/>
                                        <p:tgtEl>
                                          <p:spTgt spid="124">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24">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124">
                                            <p:txEl>
                                              <p:pRg st="4" end="4"/>
                                            </p:txEl>
                                          </p:spTgt>
                                        </p:tgtEl>
                                        <p:attrNameLst>
                                          <p:attrName>style.visibility</p:attrName>
                                        </p:attrNameLst>
                                      </p:cBhvr>
                                      <p:to>
                                        <p:strVal val="visible"/>
                                      </p:to>
                                    </p:set>
                                    <p:anim calcmode="lin" valueType="num">
                                      <p:cBhvr>
                                        <p:cTn id="31" dur="500" fill="hold"/>
                                        <p:tgtEl>
                                          <p:spTgt spid="124">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24">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124">
                                            <p:txEl>
                                              <p:pRg st="5" end="5"/>
                                            </p:txEl>
                                          </p:spTgt>
                                        </p:tgtEl>
                                        <p:attrNameLst>
                                          <p:attrName>style.visibility</p:attrName>
                                        </p:attrNameLst>
                                      </p:cBhvr>
                                      <p:to>
                                        <p:strVal val="visible"/>
                                      </p:to>
                                    </p:set>
                                    <p:anim calcmode="lin" valueType="num">
                                      <p:cBhvr>
                                        <p:cTn id="36" dur="500" fill="hold"/>
                                        <p:tgtEl>
                                          <p:spTgt spid="124">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2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 name="Picture 1" descr="Nigeriahouseofreps.jpg"/>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a:xfrm>
            <a:off x="0" y="1"/>
            <a:ext cx="9144000" cy="6829324"/>
          </a:xfrm>
          <a:prstGeom prst="rect">
            <a:avLst/>
          </a:prstGeom>
        </p:spPr>
      </p:pic>
      <p:sp>
        <p:nvSpPr>
          <p:cNvPr id="64" name="Shape 64"/>
          <p:cNvSpPr/>
          <p:nvPr/>
        </p:nvSpPr>
        <p:spPr>
          <a:xfrm>
            <a:off x="3081528" y="4332112"/>
            <a:ext cx="5757673" cy="1642274"/>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65" name="Shape 65"/>
          <p:cNvSpPr/>
          <p:nvPr/>
        </p:nvSpPr>
        <p:spPr>
          <a:xfrm>
            <a:off x="3185651" y="4327979"/>
            <a:ext cx="5662335" cy="163121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sz="2000" dirty="0"/>
              <a:t>Section 1: </a:t>
            </a:r>
            <a:r>
              <a:rPr sz="2000" u="sng" dirty="0">
                <a:solidFill>
                  <a:srgbClr val="0000FF"/>
                </a:solidFill>
                <a:uFill>
                  <a:solidFill>
                    <a:srgbClr val="0000FF"/>
                  </a:solidFill>
                </a:uFill>
                <a:hlinkClick r:id="rId4" action="ppaction://hlinksldjump"/>
              </a:rPr>
              <a:t>The Geography of</a:t>
            </a:r>
            <a:r>
              <a:rPr lang="en-US" sz="2000" u="sng" dirty="0">
                <a:solidFill>
                  <a:srgbClr val="0000FF"/>
                </a:solidFill>
                <a:uFill>
                  <a:solidFill>
                    <a:srgbClr val="0000FF"/>
                  </a:solidFill>
                </a:uFill>
                <a:hlinkClick r:id="rId4" action="ppaction://hlinksldjump"/>
              </a:rPr>
              <a:t> Nigeria</a:t>
            </a:r>
            <a:endParaRPr sz="2000" u="sng" dirty="0">
              <a:solidFill>
                <a:srgbClr val="0000FF"/>
              </a:solidFill>
              <a:uFill>
                <a:solidFill>
                  <a:srgbClr val="0000FF"/>
                </a:solidFill>
              </a:uFill>
              <a:hlinkClick r:id="rId4" action="ppaction://hlinksldjump"/>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sz="2000" dirty="0"/>
              <a:t>Section 2: </a:t>
            </a:r>
            <a:r>
              <a:rPr sz="2000" u="sng" dirty="0">
                <a:solidFill>
                  <a:srgbClr val="0000FF"/>
                </a:solidFill>
                <a:uFill>
                  <a:solidFill>
                    <a:srgbClr val="0000FF"/>
                  </a:solidFill>
                </a:uFill>
                <a:hlinkClick r:id="rId5" action="ppaction://hlinksldjump"/>
              </a:rPr>
              <a:t>A Brief History of </a:t>
            </a:r>
            <a:r>
              <a:rPr lang="en-US" sz="2000" u="sng" dirty="0">
                <a:solidFill>
                  <a:srgbClr val="0000FF"/>
                </a:solidFill>
                <a:uFill>
                  <a:solidFill>
                    <a:srgbClr val="0000FF"/>
                  </a:solidFill>
                </a:uFill>
                <a:hlinkClick r:id="rId5" action="ppaction://hlinksldjump"/>
              </a:rPr>
              <a:t>Nigeria</a:t>
            </a:r>
            <a:endParaRPr sz="2000" u="sng" dirty="0">
              <a:solidFill>
                <a:srgbClr val="0000FF"/>
              </a:solidFill>
              <a:uFill>
                <a:solidFill>
                  <a:srgbClr val="0000FF"/>
                </a:solidFill>
              </a:uFill>
              <a:hlinkClick r:id="rId5" action="ppaction://hlinksldjump"/>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sz="2000" dirty="0"/>
              <a:t>Section 3: </a:t>
            </a:r>
            <a:r>
              <a:rPr sz="2000" u="sng" dirty="0">
                <a:solidFill>
                  <a:srgbClr val="0000FF"/>
                </a:solidFill>
                <a:uFill>
                  <a:solidFill>
                    <a:srgbClr val="0000FF"/>
                  </a:solidFill>
                </a:uFill>
                <a:hlinkClick r:id="rId6" action="ppaction://hlinksldjump"/>
              </a:rPr>
              <a:t>Government of </a:t>
            </a:r>
            <a:r>
              <a:rPr lang="en-US" sz="2000" u="sng" dirty="0">
                <a:solidFill>
                  <a:srgbClr val="0000FF"/>
                </a:solidFill>
                <a:uFill>
                  <a:solidFill>
                    <a:srgbClr val="0000FF"/>
                  </a:solidFill>
                </a:uFill>
                <a:hlinkClick r:id="rId6" action="ppaction://hlinksldjump"/>
              </a:rPr>
              <a:t>Nigeria</a:t>
            </a:r>
            <a:endParaRPr sz="2000" u="sng" dirty="0">
              <a:solidFill>
                <a:srgbClr val="0000FF"/>
              </a:solidFill>
              <a:uFill>
                <a:solidFill>
                  <a:srgbClr val="0000FF"/>
                </a:solidFill>
              </a:uFill>
              <a:hlinkClick r:id="rId6" action="ppaction://hlinksldjump"/>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sz="2000" dirty="0"/>
              <a:t>Section 4: </a:t>
            </a:r>
            <a:r>
              <a:rPr sz="2000" u="sng" dirty="0">
                <a:solidFill>
                  <a:srgbClr val="0000FF"/>
                </a:solidFill>
                <a:uFill>
                  <a:solidFill>
                    <a:srgbClr val="0000FF"/>
                  </a:solidFill>
                </a:uFill>
                <a:hlinkClick r:id="rId7" action="ppaction://hlinksldjump"/>
              </a:rPr>
              <a:t>Economy of </a:t>
            </a:r>
            <a:r>
              <a:rPr lang="en-US" sz="2000" u="sng" dirty="0">
                <a:solidFill>
                  <a:srgbClr val="0000FF"/>
                </a:solidFill>
                <a:uFill>
                  <a:solidFill>
                    <a:srgbClr val="0000FF"/>
                  </a:solidFill>
                </a:uFill>
                <a:hlinkClick r:id="rId7" action="ppaction://hlinksldjump"/>
              </a:rPr>
              <a:t>Nigeria</a:t>
            </a:r>
            <a:endParaRPr sz="2000" u="sng" dirty="0">
              <a:solidFill>
                <a:srgbClr val="0000FF"/>
              </a:solidFill>
              <a:uFill>
                <a:solidFill>
                  <a:srgbClr val="0000FF"/>
                </a:solidFill>
              </a:uFill>
              <a:hlinkClick r:id="rId7" action="ppaction://hlinksldjump"/>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sz="2000" dirty="0"/>
              <a:t>Section 5: </a:t>
            </a:r>
            <a:r>
              <a:rPr sz="2000" u="sng" dirty="0">
                <a:solidFill>
                  <a:srgbClr val="0000FF"/>
                </a:solidFill>
                <a:uFill>
                  <a:solidFill>
                    <a:srgbClr val="0000FF"/>
                  </a:solidFill>
                </a:uFill>
                <a:hlinkClick r:id="rId8" action="ppaction://hlinksldjump"/>
              </a:rPr>
              <a:t>U.S.-</a:t>
            </a:r>
            <a:r>
              <a:rPr lang="en-US" sz="2000" u="sng" dirty="0">
                <a:solidFill>
                  <a:srgbClr val="0000FF"/>
                </a:solidFill>
                <a:uFill>
                  <a:solidFill>
                    <a:srgbClr val="0000FF"/>
                  </a:solidFill>
                </a:uFill>
                <a:hlinkClick r:id="rId8" action="ppaction://hlinksldjump"/>
              </a:rPr>
              <a:t>Nigeria </a:t>
            </a:r>
            <a:r>
              <a:rPr sz="2000" u="sng" dirty="0">
                <a:solidFill>
                  <a:srgbClr val="0000FF"/>
                </a:solidFill>
                <a:uFill>
                  <a:solidFill>
                    <a:srgbClr val="0000FF"/>
                  </a:solidFill>
                </a:uFill>
                <a:hlinkClick r:id="rId8" action="ppaction://hlinksldjump"/>
              </a:rPr>
              <a:t>Relations</a:t>
            </a:r>
          </a:p>
        </p:txBody>
      </p:sp>
      <p:sp>
        <p:nvSpPr>
          <p:cNvPr id="66" name="Shape 66"/>
          <p:cNvSpPr>
            <a:spLocks noGrp="1"/>
          </p:cNvSpPr>
          <p:nvPr>
            <p:ph type="sldNum" sz="quarter" idx="2"/>
          </p:nvPr>
        </p:nvSpPr>
        <p:spPr>
          <a:xfrm>
            <a:off x="8808277" y="6521551"/>
            <a:ext cx="183324" cy="307773"/>
          </a:xfrm>
        </p:spPr>
        <p:txBody>
          <a:bodyPr/>
          <a:lstStyle>
            <a:lvl1pPr>
              <a:defRPr>
                <a:solidFill>
                  <a:srgbClr val="000000"/>
                </a:solidFill>
              </a:defRPr>
            </a:lvl1pPr>
          </a:lstStyle>
          <a:p>
            <a:fld id="{86CB4B4D-7CA3-9044-876B-883B54F8677D}" type="slidenum">
              <a:rPr lang="is-IS" smtClean="0">
                <a:solidFill>
                  <a:srgbClr val="FFFFFF"/>
                </a:solidFill>
              </a:rPr>
              <a:pPr/>
              <a:t>2</a:t>
            </a:fld>
            <a:endParaRPr lang="is-I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0" y="0"/>
            <a:ext cx="9144000" cy="896112"/>
          </a:xfrm>
          <a:prstGeom prst="rect">
            <a:avLst/>
          </a:prstGeom>
        </p:spPr>
        <p:txBody>
          <a:bodyPr>
            <a:noAutofit/>
          </a:bodyPr>
          <a:lstStyle/>
          <a:p>
            <a:r>
              <a:rPr lang="en-US" sz="4800" dirty="0" err="1"/>
              <a:t>Wole</a:t>
            </a:r>
            <a:r>
              <a:rPr lang="en-US" sz="4800" dirty="0"/>
              <a:t> Soyinka</a:t>
            </a:r>
            <a:endParaRPr sz="4800" dirty="0"/>
          </a:p>
        </p:txBody>
      </p:sp>
      <p:sp>
        <p:nvSpPr>
          <p:cNvPr id="124" name="Shape 124"/>
          <p:cNvSpPr>
            <a:spLocks noGrp="1"/>
          </p:cNvSpPr>
          <p:nvPr>
            <p:ph type="body" idx="1"/>
          </p:nvPr>
        </p:nvSpPr>
        <p:spPr>
          <a:xfrm>
            <a:off x="457200" y="896112"/>
            <a:ext cx="8229600" cy="5632004"/>
          </a:xfrm>
          <a:prstGeom prst="rect">
            <a:avLst/>
          </a:prstGeom>
        </p:spPr>
        <p:txBody>
          <a:bodyPr>
            <a:noAutofit/>
          </a:bodyPr>
          <a:lstStyle/>
          <a:p>
            <a:pPr marL="443788" indent="-443788" defTabSz="532546">
              <a:lnSpc>
                <a:spcPct val="90000"/>
              </a:lnSpc>
              <a:spcBef>
                <a:spcPts val="300"/>
              </a:spcBef>
              <a:defRPr sz="1856">
                <a:solidFill>
                  <a:srgbClr val="080808"/>
                </a:solidFill>
              </a:defRPr>
            </a:pPr>
            <a:r>
              <a:rPr lang="en-US" sz="2400" dirty="0" err="1"/>
              <a:t>Akinwande</a:t>
            </a:r>
            <a:r>
              <a:rPr lang="en-US" sz="2400" dirty="0"/>
              <a:t> </a:t>
            </a:r>
            <a:r>
              <a:rPr lang="en-US" sz="2400" dirty="0" err="1"/>
              <a:t>Oluwole</a:t>
            </a:r>
            <a:r>
              <a:rPr lang="en-US" sz="2400" dirty="0"/>
              <a:t> “</a:t>
            </a:r>
            <a:r>
              <a:rPr lang="en-US" sz="2400" dirty="0" err="1"/>
              <a:t>Wole</a:t>
            </a:r>
            <a:r>
              <a:rPr lang="en-US" sz="2400" dirty="0"/>
              <a:t>” Soyinka is one of the best-known political activists and writers in Nigeria.</a:t>
            </a:r>
          </a:p>
          <a:p>
            <a:pPr marL="443788" indent="-443788" defTabSz="532546">
              <a:lnSpc>
                <a:spcPct val="90000"/>
              </a:lnSpc>
              <a:spcBef>
                <a:spcPts val="300"/>
              </a:spcBef>
              <a:defRPr sz="1856">
                <a:solidFill>
                  <a:srgbClr val="080808"/>
                </a:solidFill>
              </a:defRPr>
            </a:pPr>
            <a:r>
              <a:rPr lang="en-US" sz="2400" dirty="0"/>
              <a:t>Born in Nigeria and attending the University of Leeds in England, he returned to Nigeria and produced his first play</a:t>
            </a:r>
            <a:r>
              <a:rPr sz="2400" dirty="0"/>
              <a:t>.</a:t>
            </a:r>
            <a:endParaRPr lang="en-US" sz="2400" dirty="0"/>
          </a:p>
          <a:p>
            <a:pPr marL="443788" indent="-443788" defTabSz="532546">
              <a:lnSpc>
                <a:spcPct val="90000"/>
              </a:lnSpc>
              <a:spcBef>
                <a:spcPts val="300"/>
              </a:spcBef>
              <a:defRPr sz="1856">
                <a:solidFill>
                  <a:srgbClr val="080808"/>
                </a:solidFill>
              </a:defRPr>
            </a:pPr>
            <a:r>
              <a:rPr lang="en-US" sz="2400" dirty="0"/>
              <a:t>He was very outspoken for his support of democratic rule in Nigeria, with many of his works focusing on his dislike and distrust of the rulers in Africa.</a:t>
            </a:r>
          </a:p>
          <a:p>
            <a:pPr marL="443788" indent="-443788" defTabSz="532546">
              <a:lnSpc>
                <a:spcPct val="90000"/>
              </a:lnSpc>
              <a:spcBef>
                <a:spcPts val="300"/>
              </a:spcBef>
              <a:defRPr sz="1856">
                <a:solidFill>
                  <a:srgbClr val="080808"/>
                </a:solidFill>
              </a:defRPr>
            </a:pPr>
            <a:r>
              <a:rPr lang="en-US" sz="2400" dirty="0"/>
              <a:t>After his arrest for speaking out against the civil war, he wrote poetry during his prison time.</a:t>
            </a:r>
          </a:p>
          <a:p>
            <a:pPr marL="443788" indent="-443788" defTabSz="532546">
              <a:lnSpc>
                <a:spcPct val="90000"/>
              </a:lnSpc>
              <a:spcBef>
                <a:spcPts val="300"/>
              </a:spcBef>
              <a:defRPr sz="1856">
                <a:solidFill>
                  <a:srgbClr val="080808"/>
                </a:solidFill>
              </a:defRPr>
            </a:pPr>
            <a:r>
              <a:rPr lang="en-US" sz="2400" dirty="0"/>
              <a:t>Soyinka was awarded the Nobel Peace Prize in 1986 for his literature, and in 1996, he was named the Robert W. Woodruff Professor of Arts at Emory University in Atlanta, Georgia.</a:t>
            </a:r>
          </a:p>
          <a:p>
            <a:pPr marL="443788" indent="-443788" defTabSz="532546">
              <a:lnSpc>
                <a:spcPct val="90000"/>
              </a:lnSpc>
              <a:spcBef>
                <a:spcPts val="300"/>
              </a:spcBef>
              <a:defRPr sz="1856">
                <a:solidFill>
                  <a:srgbClr val="080808"/>
                </a:solidFill>
              </a:defRPr>
            </a:pPr>
            <a:r>
              <a:rPr lang="en-US" sz="2400" dirty="0"/>
              <a:t>Today, he is still a political activist for democracy in Nigeria.</a:t>
            </a:r>
          </a:p>
          <a:p>
            <a:pPr marL="443788" indent="-443788" defTabSz="532546">
              <a:lnSpc>
                <a:spcPct val="90000"/>
              </a:lnSpc>
              <a:spcBef>
                <a:spcPts val="300"/>
              </a:spcBef>
              <a:defRPr sz="1856">
                <a:solidFill>
                  <a:srgbClr val="080808"/>
                </a:solidFill>
              </a:defRPr>
            </a:pPr>
            <a:endParaRPr lang="en-US" sz="2200" dirty="0"/>
          </a:p>
        </p:txBody>
      </p:sp>
      <p:sp>
        <p:nvSpPr>
          <p:cNvPr id="125" name="Shape 125"/>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5" name="Shape 177"/>
          <p:cNvSpPr/>
          <p:nvPr/>
        </p:nvSpPr>
        <p:spPr>
          <a:xfrm>
            <a:off x="6601583" y="6111493"/>
            <a:ext cx="2430536" cy="358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latin typeface="Trebuchet MS"/>
                <a:ea typeface="Trebuchet MS"/>
                <a:cs typeface="Trebuchet MS"/>
                <a:sym typeface="Trebuchet MS"/>
                <a:hlinkClick r:id="rId2" action="ppaction://hlinksldjump"/>
              </a:defRPr>
            </a:lvl1pPr>
          </a:lstStyle>
          <a:p>
            <a:pPr>
              <a:defRPr>
                <a:solidFill>
                  <a:srgbClr val="FF0000"/>
                </a:solidFill>
                <a:uFill>
                  <a:solidFill>
                    <a:srgbClr val="FF0000"/>
                  </a:solidFill>
                </a:uFill>
              </a:defRPr>
            </a:pPr>
            <a:r>
              <a:rPr dirty="0">
                <a:solidFill>
                  <a:srgbClr val="0000FF"/>
                </a:solidFill>
                <a:uFill>
                  <a:solidFill>
                    <a:srgbClr val="0000FF"/>
                  </a:solidFill>
                </a:uFill>
                <a:hlinkClick r:id="rId2" action="ppaction://hlinksldjump"/>
              </a:rPr>
              <a:t>Return to Main Menu</a:t>
            </a:r>
          </a:p>
        </p:txBody>
      </p:sp>
    </p:spTree>
    <p:extLst>
      <p:ext uri="{BB962C8B-B14F-4D97-AF65-F5344CB8AC3E}">
        <p14:creationId xmlns:p14="http://schemas.microsoft.com/office/powerpoint/2010/main" val="4006058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24">
                                            <p:bg/>
                                          </p:spTgt>
                                        </p:tgtEl>
                                        <p:attrNameLst>
                                          <p:attrName>style.visibility</p:attrName>
                                        </p:attrNameLst>
                                      </p:cBhvr>
                                      <p:to>
                                        <p:strVal val="visible"/>
                                      </p:to>
                                    </p:set>
                                    <p:anim calcmode="lin" valueType="num">
                                      <p:cBhvr>
                                        <p:cTn id="7" dur="500" fill="hold"/>
                                        <p:tgtEl>
                                          <p:spTgt spid="124">
                                            <p:bg/>
                                          </p:spTgt>
                                        </p:tgtEl>
                                        <p:attrNameLst>
                                          <p:attrName>ppt_x</p:attrName>
                                        </p:attrNameLst>
                                      </p:cBhvr>
                                      <p:tavLst>
                                        <p:tav tm="0">
                                          <p:val>
                                            <p:strVal val="0-#ppt_w/2"/>
                                          </p:val>
                                        </p:tav>
                                        <p:tav tm="100000">
                                          <p:val>
                                            <p:strVal val="#ppt_x"/>
                                          </p:val>
                                        </p:tav>
                                      </p:tavLst>
                                    </p:anim>
                                    <p:anim calcmode="lin" valueType="num">
                                      <p:cBhvr>
                                        <p:cTn id="8" dur="500" fill="hold"/>
                                        <p:tgtEl>
                                          <p:spTgt spid="12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24">
                                            <p:txEl>
                                              <p:pRg st="0" end="0"/>
                                            </p:txEl>
                                          </p:spTgt>
                                        </p:tgtEl>
                                        <p:attrNameLst>
                                          <p:attrName>style.visibility</p:attrName>
                                        </p:attrNameLst>
                                      </p:cBhvr>
                                      <p:to>
                                        <p:strVal val="visible"/>
                                      </p:to>
                                    </p:set>
                                    <p:anim calcmode="lin" valueType="num">
                                      <p:cBhvr>
                                        <p:cTn id="11" dur="500" fill="hold"/>
                                        <p:tgtEl>
                                          <p:spTgt spid="12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124">
                                            <p:txEl>
                                              <p:pRg st="1" end="1"/>
                                            </p:txEl>
                                          </p:spTgt>
                                        </p:tgtEl>
                                        <p:attrNameLst>
                                          <p:attrName>style.visibility</p:attrName>
                                        </p:attrNameLst>
                                      </p:cBhvr>
                                      <p:to>
                                        <p:strVal val="visible"/>
                                      </p:to>
                                    </p:set>
                                    <p:anim calcmode="lin" valueType="num">
                                      <p:cBhvr>
                                        <p:cTn id="16" dur="500" fill="hold"/>
                                        <p:tgtEl>
                                          <p:spTgt spid="124">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2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124">
                                            <p:txEl>
                                              <p:pRg st="2" end="2"/>
                                            </p:txEl>
                                          </p:spTgt>
                                        </p:tgtEl>
                                        <p:attrNameLst>
                                          <p:attrName>style.visibility</p:attrName>
                                        </p:attrNameLst>
                                      </p:cBhvr>
                                      <p:to>
                                        <p:strVal val="visible"/>
                                      </p:to>
                                    </p:set>
                                    <p:anim calcmode="lin" valueType="num">
                                      <p:cBhvr>
                                        <p:cTn id="21" dur="500" fill="hold"/>
                                        <p:tgtEl>
                                          <p:spTgt spid="124">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24">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124">
                                            <p:txEl>
                                              <p:pRg st="3" end="3"/>
                                            </p:txEl>
                                          </p:spTgt>
                                        </p:tgtEl>
                                        <p:attrNameLst>
                                          <p:attrName>style.visibility</p:attrName>
                                        </p:attrNameLst>
                                      </p:cBhvr>
                                      <p:to>
                                        <p:strVal val="visible"/>
                                      </p:to>
                                    </p:set>
                                    <p:anim calcmode="lin" valueType="num">
                                      <p:cBhvr>
                                        <p:cTn id="26" dur="500" fill="hold"/>
                                        <p:tgtEl>
                                          <p:spTgt spid="124">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24">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124">
                                            <p:txEl>
                                              <p:pRg st="4" end="4"/>
                                            </p:txEl>
                                          </p:spTgt>
                                        </p:tgtEl>
                                        <p:attrNameLst>
                                          <p:attrName>style.visibility</p:attrName>
                                        </p:attrNameLst>
                                      </p:cBhvr>
                                      <p:to>
                                        <p:strVal val="visible"/>
                                      </p:to>
                                    </p:set>
                                    <p:anim calcmode="lin" valueType="num">
                                      <p:cBhvr>
                                        <p:cTn id="31" dur="500" fill="hold"/>
                                        <p:tgtEl>
                                          <p:spTgt spid="124">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24">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124">
                                            <p:txEl>
                                              <p:pRg st="5" end="5"/>
                                            </p:txEl>
                                          </p:spTgt>
                                        </p:tgtEl>
                                        <p:attrNameLst>
                                          <p:attrName>style.visibility</p:attrName>
                                        </p:attrNameLst>
                                      </p:cBhvr>
                                      <p:to>
                                        <p:strVal val="visible"/>
                                      </p:to>
                                    </p:set>
                                    <p:anim calcmode="lin" valueType="num">
                                      <p:cBhvr>
                                        <p:cTn id="36" dur="500" fill="hold"/>
                                        <p:tgtEl>
                                          <p:spTgt spid="124">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2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0" y="0"/>
            <a:ext cx="9144000" cy="1143000"/>
          </a:xfrm>
          <a:prstGeom prst="rect">
            <a:avLst/>
          </a:prstGeom>
        </p:spPr>
        <p:txBody>
          <a:bodyPr>
            <a:noAutofit/>
          </a:bodyPr>
          <a:lstStyle>
            <a:lvl1pPr defTabSz="804672">
              <a:defRPr sz="3800">
                <a:effectLst>
                  <a:outerShdw blurRad="38100" dist="33528" dir="2700000" rotWithShape="0">
                    <a:srgbClr val="000000">
                      <a:alpha val="43137"/>
                    </a:srgbClr>
                  </a:outerShdw>
                </a:effectLst>
              </a:defRPr>
            </a:lvl1pPr>
          </a:lstStyle>
          <a:p>
            <a:r>
              <a:rPr sz="4400" dirty="0"/>
              <a:t>Section 3: Government of </a:t>
            </a:r>
            <a:r>
              <a:rPr lang="en-US" sz="4400" dirty="0"/>
              <a:t>Nigeria</a:t>
            </a:r>
            <a:endParaRPr sz="4400" dirty="0"/>
          </a:p>
        </p:txBody>
      </p:sp>
      <p:sp>
        <p:nvSpPr>
          <p:cNvPr id="157" name="Shape 157"/>
          <p:cNvSpPr>
            <a:spLocks noGrp="1"/>
          </p:cNvSpPr>
          <p:nvPr>
            <p:ph type="body" idx="1"/>
          </p:nvPr>
        </p:nvSpPr>
        <p:spPr>
          <a:xfrm>
            <a:off x="457200" y="1533832"/>
            <a:ext cx="8229600" cy="4592331"/>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rPr dirty="0"/>
              <a:t>Essential Question:</a:t>
            </a:r>
          </a:p>
          <a:p>
            <a:pPr lvl="1"/>
            <a:r>
              <a:rPr lang="en-US" dirty="0"/>
              <a:t>How do citizens participate in the government</a:t>
            </a:r>
            <a:r>
              <a:rPr dirty="0"/>
              <a:t>?</a:t>
            </a:r>
          </a:p>
        </p:txBody>
      </p:sp>
      <p:sp>
        <p:nvSpPr>
          <p:cNvPr id="158" name="Shape 158"/>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57">
                                            <p:bg/>
                                          </p:spTgt>
                                        </p:tgtEl>
                                        <p:attrNameLst>
                                          <p:attrName>style.visibility</p:attrName>
                                        </p:attrNameLst>
                                      </p:cBhvr>
                                      <p:to>
                                        <p:strVal val="visible"/>
                                      </p:to>
                                    </p:set>
                                    <p:anim calcmode="lin" valueType="num">
                                      <p:cBhvr>
                                        <p:cTn id="7" dur="500" fill="hold"/>
                                        <p:tgtEl>
                                          <p:spTgt spid="157">
                                            <p:bg/>
                                          </p:spTgt>
                                        </p:tgtEl>
                                        <p:attrNameLst>
                                          <p:attrName>ppt_x</p:attrName>
                                        </p:attrNameLst>
                                      </p:cBhvr>
                                      <p:tavLst>
                                        <p:tav tm="0">
                                          <p:val>
                                            <p:strVal val="0-#ppt_w/2"/>
                                          </p:val>
                                        </p:tav>
                                        <p:tav tm="100000">
                                          <p:val>
                                            <p:strVal val="#ppt_x"/>
                                          </p:val>
                                        </p:tav>
                                      </p:tavLst>
                                    </p:anim>
                                    <p:anim calcmode="lin" valueType="num">
                                      <p:cBhvr>
                                        <p:cTn id="8" dur="500" fill="hold"/>
                                        <p:tgtEl>
                                          <p:spTgt spid="15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7">
                                            <p:txEl>
                                              <p:pRg st="0" end="0"/>
                                            </p:txEl>
                                          </p:spTgt>
                                        </p:tgtEl>
                                        <p:attrNameLst>
                                          <p:attrName>style.visibility</p:attrName>
                                        </p:attrNameLst>
                                      </p:cBhvr>
                                      <p:to>
                                        <p:strVal val="visible"/>
                                      </p:to>
                                    </p:set>
                                    <p:anim calcmode="lin" valueType="num">
                                      <p:cBhvr>
                                        <p:cTn id="11" dur="5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5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57">
                                            <p:txEl>
                                              <p:pRg st="1" end="1"/>
                                            </p:txEl>
                                          </p:spTgt>
                                        </p:tgtEl>
                                        <p:attrNameLst>
                                          <p:attrName>style.visibility</p:attrName>
                                        </p:attrNameLst>
                                      </p:cBhvr>
                                      <p:to>
                                        <p:strVal val="visible"/>
                                      </p:to>
                                    </p:set>
                                    <p:anim calcmode="lin" valueType="num">
                                      <p:cBhvr>
                                        <p:cTn id="16" dur="500" fill="hold"/>
                                        <p:tgtEl>
                                          <p:spTgt spid="15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lang="en-US" sz="4400" dirty="0"/>
              <a:t>Section 3: Government of Nigeria</a:t>
            </a:r>
            <a:endParaRPr sz="4400" dirty="0"/>
          </a:p>
        </p:txBody>
      </p:sp>
      <p:sp>
        <p:nvSpPr>
          <p:cNvPr id="161" name="Shape 161"/>
          <p:cNvSpPr>
            <a:spLocks noGrp="1"/>
          </p:cNvSpPr>
          <p:nvPr>
            <p:ph type="body" idx="1"/>
          </p:nvPr>
        </p:nvSpPr>
        <p:spPr>
          <a:xfrm>
            <a:off x="457200" y="1524000"/>
            <a:ext cx="8229600" cy="4572000"/>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lang="en-US" dirty="0"/>
              <a:t>republic</a:t>
            </a:r>
            <a:endParaRPr dirty="0"/>
          </a:p>
          <a:p>
            <a:pPr marL="742950" lvl="1" indent="-285750">
              <a:lnSpc>
                <a:spcPct val="100000"/>
              </a:lnSpc>
              <a:spcBef>
                <a:spcPts val="600"/>
              </a:spcBef>
              <a:buFont typeface="Arial"/>
              <a:defRPr sz="2800"/>
            </a:pPr>
            <a:r>
              <a:rPr lang="en-US" dirty="0"/>
              <a:t>federal government</a:t>
            </a:r>
            <a:endParaRPr dirty="0"/>
          </a:p>
          <a:p>
            <a:pPr marL="742950" lvl="1" indent="-285750">
              <a:lnSpc>
                <a:spcPct val="100000"/>
              </a:lnSpc>
              <a:spcBef>
                <a:spcPts val="600"/>
              </a:spcBef>
              <a:buFont typeface="Arial"/>
              <a:defRPr sz="2800"/>
            </a:pPr>
            <a:r>
              <a:rPr lang="en-US" dirty="0"/>
              <a:t>presidential democracy</a:t>
            </a:r>
          </a:p>
          <a:p>
            <a:pPr marL="742950" lvl="1" indent="-285750">
              <a:lnSpc>
                <a:spcPct val="100000"/>
              </a:lnSpc>
              <a:spcBef>
                <a:spcPts val="600"/>
              </a:spcBef>
              <a:buFont typeface="Arial"/>
              <a:defRPr sz="2800"/>
            </a:pPr>
            <a:r>
              <a:rPr lang="en-US" dirty="0"/>
              <a:t>Federal Executive Council</a:t>
            </a:r>
          </a:p>
          <a:p>
            <a:pPr marL="742950" lvl="1" indent="-285750">
              <a:lnSpc>
                <a:spcPct val="100000"/>
              </a:lnSpc>
              <a:spcBef>
                <a:spcPts val="600"/>
              </a:spcBef>
              <a:buFont typeface="Arial"/>
              <a:defRPr sz="2800"/>
            </a:pPr>
            <a:r>
              <a:rPr lang="en-US" dirty="0"/>
              <a:t>National Assembly</a:t>
            </a:r>
          </a:p>
          <a:p>
            <a:pPr marL="742950" lvl="1" indent="-285750">
              <a:lnSpc>
                <a:spcPct val="100000"/>
              </a:lnSpc>
              <a:spcBef>
                <a:spcPts val="600"/>
              </a:spcBef>
              <a:buFont typeface="Arial"/>
              <a:defRPr sz="2800"/>
            </a:pPr>
            <a:r>
              <a:rPr lang="en-US" dirty="0"/>
              <a:t>Supreme Court</a:t>
            </a:r>
            <a:endParaRPr dirty="0"/>
          </a:p>
        </p:txBody>
      </p:sp>
      <p:sp>
        <p:nvSpPr>
          <p:cNvPr id="162" name="Shape 162"/>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1">
                                            <p:bg/>
                                          </p:spTgt>
                                        </p:tgtEl>
                                        <p:attrNameLst>
                                          <p:attrName>style.visibility</p:attrName>
                                        </p:attrNameLst>
                                      </p:cBhvr>
                                      <p:to>
                                        <p:strVal val="visible"/>
                                      </p:to>
                                    </p:set>
                                    <p:anim calcmode="lin" valueType="num">
                                      <p:cBhvr>
                                        <p:cTn id="7" dur="500" fill="hold"/>
                                        <p:tgtEl>
                                          <p:spTgt spid="161">
                                            <p:bg/>
                                          </p:spTgt>
                                        </p:tgtEl>
                                        <p:attrNameLst>
                                          <p:attrName>ppt_x</p:attrName>
                                        </p:attrNameLst>
                                      </p:cBhvr>
                                      <p:tavLst>
                                        <p:tav tm="0">
                                          <p:val>
                                            <p:strVal val="0-#ppt_w/2"/>
                                          </p:val>
                                        </p:tav>
                                        <p:tav tm="100000">
                                          <p:val>
                                            <p:strVal val="#ppt_x"/>
                                          </p:val>
                                        </p:tav>
                                      </p:tavLst>
                                    </p:anim>
                                    <p:anim calcmode="lin" valueType="num">
                                      <p:cBhvr>
                                        <p:cTn id="8" dur="500" fill="hold"/>
                                        <p:tgtEl>
                                          <p:spTgt spid="16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61">
                                            <p:txEl>
                                              <p:pRg st="0" end="0"/>
                                            </p:txEl>
                                          </p:spTgt>
                                        </p:tgtEl>
                                        <p:attrNameLst>
                                          <p:attrName>style.visibility</p:attrName>
                                        </p:attrNameLst>
                                      </p:cBhvr>
                                      <p:to>
                                        <p:strVal val="visible"/>
                                      </p:to>
                                    </p:set>
                                    <p:anim calcmode="lin" valueType="num">
                                      <p:cBhvr>
                                        <p:cTn id="11" dur="500" fill="hold"/>
                                        <p:tgtEl>
                                          <p:spTgt spid="16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61">
                                            <p:txEl>
                                              <p:pRg st="1" end="1"/>
                                            </p:txEl>
                                          </p:spTgt>
                                        </p:tgtEl>
                                        <p:attrNameLst>
                                          <p:attrName>style.visibility</p:attrName>
                                        </p:attrNameLst>
                                      </p:cBhvr>
                                      <p:to>
                                        <p:strVal val="visible"/>
                                      </p:to>
                                    </p:set>
                                    <p:anim calcmode="lin" valueType="num">
                                      <p:cBhvr>
                                        <p:cTn id="16" dur="500" fill="hold"/>
                                        <p:tgtEl>
                                          <p:spTgt spid="16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6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61">
                                            <p:txEl>
                                              <p:pRg st="2" end="2"/>
                                            </p:txEl>
                                          </p:spTgt>
                                        </p:tgtEl>
                                        <p:attrNameLst>
                                          <p:attrName>style.visibility</p:attrName>
                                        </p:attrNameLst>
                                      </p:cBhvr>
                                      <p:to>
                                        <p:strVal val="visible"/>
                                      </p:to>
                                    </p:set>
                                    <p:anim calcmode="lin" valueType="num">
                                      <p:cBhvr>
                                        <p:cTn id="21" dur="500" fill="hold"/>
                                        <p:tgtEl>
                                          <p:spTgt spid="16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6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61">
                                            <p:txEl>
                                              <p:pRg st="3" end="3"/>
                                            </p:txEl>
                                          </p:spTgt>
                                        </p:tgtEl>
                                        <p:attrNameLst>
                                          <p:attrName>style.visibility</p:attrName>
                                        </p:attrNameLst>
                                      </p:cBhvr>
                                      <p:to>
                                        <p:strVal val="visible"/>
                                      </p:to>
                                    </p:set>
                                    <p:anim calcmode="lin" valueType="num">
                                      <p:cBhvr>
                                        <p:cTn id="26" dur="500" fill="hold"/>
                                        <p:tgtEl>
                                          <p:spTgt spid="16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6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61">
                                            <p:txEl>
                                              <p:pRg st="4" end="4"/>
                                            </p:txEl>
                                          </p:spTgt>
                                        </p:tgtEl>
                                        <p:attrNameLst>
                                          <p:attrName>style.visibility</p:attrName>
                                        </p:attrNameLst>
                                      </p:cBhvr>
                                      <p:to>
                                        <p:strVal val="visible"/>
                                      </p:to>
                                    </p:set>
                                    <p:anim calcmode="lin" valueType="num">
                                      <p:cBhvr>
                                        <p:cTn id="31" dur="500" fill="hold"/>
                                        <p:tgtEl>
                                          <p:spTgt spid="161">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6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161">
                                            <p:txEl>
                                              <p:pRg st="5" end="5"/>
                                            </p:txEl>
                                          </p:spTgt>
                                        </p:tgtEl>
                                        <p:attrNameLst>
                                          <p:attrName>style.visibility</p:attrName>
                                        </p:attrNameLst>
                                      </p:cBhvr>
                                      <p:to>
                                        <p:strVal val="visible"/>
                                      </p:to>
                                    </p:set>
                                    <p:anim calcmode="lin" valueType="num">
                                      <p:cBhvr>
                                        <p:cTn id="36" dur="500" fill="hold"/>
                                        <p:tgtEl>
                                          <p:spTgt spid="161">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6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1" nodeType="afterEffect">
                                  <p:stCondLst>
                                    <p:cond delay="0"/>
                                  </p:stCondLst>
                                  <p:iterate>
                                    <p:tmAbs val="0"/>
                                  </p:iterate>
                                  <p:childTnLst>
                                    <p:set>
                                      <p:cBhvr>
                                        <p:cTn id="40" fill="hold"/>
                                        <p:tgtEl>
                                          <p:spTgt spid="161">
                                            <p:txEl>
                                              <p:pRg st="6" end="6"/>
                                            </p:txEl>
                                          </p:spTgt>
                                        </p:tgtEl>
                                        <p:attrNameLst>
                                          <p:attrName>style.visibility</p:attrName>
                                        </p:attrNameLst>
                                      </p:cBhvr>
                                      <p:to>
                                        <p:strVal val="visible"/>
                                      </p:to>
                                    </p:set>
                                    <p:anim calcmode="lin" valueType="num">
                                      <p:cBhvr>
                                        <p:cTn id="41" dur="500" fill="hold"/>
                                        <p:tgtEl>
                                          <p:spTgt spid="161">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6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453349" y="0"/>
            <a:ext cx="8229601" cy="963561"/>
          </a:xfrm>
          <a:prstGeom prst="rect">
            <a:avLst/>
          </a:prstGeom>
        </p:spPr>
        <p:txBody>
          <a:bodyPr/>
          <a:lstStyle/>
          <a:p>
            <a:r>
              <a:rPr lang="en-US" dirty="0"/>
              <a:t>Type</a:t>
            </a:r>
            <a:r>
              <a:rPr dirty="0"/>
              <a:t> of Government</a:t>
            </a:r>
          </a:p>
        </p:txBody>
      </p:sp>
      <p:sp>
        <p:nvSpPr>
          <p:cNvPr id="165" name="Shape 165"/>
          <p:cNvSpPr>
            <a:spLocks noGrp="1"/>
          </p:cNvSpPr>
          <p:nvPr>
            <p:ph type="body" idx="1"/>
          </p:nvPr>
        </p:nvSpPr>
        <p:spPr>
          <a:xfrm>
            <a:off x="457200" y="1051560"/>
            <a:ext cx="8229600" cy="5476556"/>
          </a:xfrm>
          <a:prstGeom prst="rect">
            <a:avLst/>
          </a:prstGeom>
        </p:spPr>
        <p:txBody>
          <a:bodyPr>
            <a:normAutofit/>
          </a:bodyPr>
          <a:lstStyle/>
          <a:p>
            <a:pPr marL="538703" indent="-538703" defTabSz="649041">
              <a:spcBef>
                <a:spcPts val="400"/>
              </a:spcBef>
              <a:defRPr sz="2262"/>
            </a:pPr>
            <a:r>
              <a:rPr lang="en-US" sz="3100" dirty="0"/>
              <a:t>The country is a </a:t>
            </a:r>
            <a:r>
              <a:rPr lang="en-US" sz="3100" b="1" dirty="0"/>
              <a:t>republic</a:t>
            </a:r>
            <a:r>
              <a:rPr lang="en-US" sz="3100" dirty="0"/>
              <a:t>, which means it has elected representatives.</a:t>
            </a:r>
          </a:p>
          <a:p>
            <a:pPr marL="538703" indent="-538703" defTabSz="649041">
              <a:spcBef>
                <a:spcPts val="400"/>
              </a:spcBef>
              <a:defRPr sz="2262"/>
            </a:pPr>
            <a:r>
              <a:rPr lang="en-US" sz="3100" dirty="0"/>
              <a:t>Nigeria also has a </a:t>
            </a:r>
            <a:r>
              <a:rPr lang="en-US" sz="3100" b="1" dirty="0"/>
              <a:t>federal government</a:t>
            </a:r>
            <a:r>
              <a:rPr lang="en-US" sz="3100" dirty="0"/>
              <a:t>, which means power within the government is divided among the national, state, and local governments</a:t>
            </a:r>
            <a:r>
              <a:rPr sz="3100" dirty="0"/>
              <a:t>.</a:t>
            </a:r>
            <a:endParaRPr lang="en-US" sz="3100" dirty="0"/>
          </a:p>
          <a:p>
            <a:pPr marL="538703" indent="-538703" defTabSz="649041">
              <a:spcBef>
                <a:spcPts val="400"/>
              </a:spcBef>
              <a:defRPr sz="2262"/>
            </a:pPr>
            <a:r>
              <a:rPr lang="en-US" sz="3100" dirty="0"/>
              <a:t>The constitution, written in 1999, established a civilian government and has been amended several time.</a:t>
            </a:r>
          </a:p>
        </p:txBody>
      </p:sp>
      <p:sp>
        <p:nvSpPr>
          <p:cNvPr id="166" name="Shape 16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5">
                                            <p:bg/>
                                          </p:spTgt>
                                        </p:tgtEl>
                                        <p:attrNameLst>
                                          <p:attrName>style.visibility</p:attrName>
                                        </p:attrNameLst>
                                      </p:cBhvr>
                                      <p:to>
                                        <p:strVal val="visible"/>
                                      </p:to>
                                    </p:set>
                                    <p:anim calcmode="lin" valueType="num">
                                      <p:cBhvr>
                                        <p:cTn id="7" dur="500" fill="hold"/>
                                        <p:tgtEl>
                                          <p:spTgt spid="165">
                                            <p:bg/>
                                          </p:spTgt>
                                        </p:tgtEl>
                                        <p:attrNameLst>
                                          <p:attrName>ppt_x</p:attrName>
                                        </p:attrNameLst>
                                      </p:cBhvr>
                                      <p:tavLst>
                                        <p:tav tm="0">
                                          <p:val>
                                            <p:strVal val="0-#ppt_w/2"/>
                                          </p:val>
                                        </p:tav>
                                        <p:tav tm="100000">
                                          <p:val>
                                            <p:strVal val="#ppt_x"/>
                                          </p:val>
                                        </p:tav>
                                      </p:tavLst>
                                    </p:anim>
                                    <p:anim calcmode="lin" valueType="num">
                                      <p:cBhvr>
                                        <p:cTn id="8" dur="500" fill="hold"/>
                                        <p:tgtEl>
                                          <p:spTgt spid="165">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65">
                                            <p:txEl>
                                              <p:pRg st="0" end="0"/>
                                            </p:txEl>
                                          </p:spTgt>
                                        </p:tgtEl>
                                        <p:attrNameLst>
                                          <p:attrName>style.visibility</p:attrName>
                                        </p:attrNameLst>
                                      </p:cBhvr>
                                      <p:to>
                                        <p:strVal val="visible"/>
                                      </p:to>
                                    </p:set>
                                    <p:anim calcmode="lin" valueType="num">
                                      <p:cBhvr>
                                        <p:cTn id="11"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65">
                                            <p:txEl>
                                              <p:pRg st="1" end="1"/>
                                            </p:txEl>
                                          </p:spTgt>
                                        </p:tgtEl>
                                        <p:attrNameLst>
                                          <p:attrName>style.visibility</p:attrName>
                                        </p:attrNameLst>
                                      </p:cBhvr>
                                      <p:to>
                                        <p:strVal val="visible"/>
                                      </p:to>
                                    </p:set>
                                    <p:anim calcmode="lin" valueType="num">
                                      <p:cBhvr>
                                        <p:cTn id="16" dur="500" fill="hold"/>
                                        <p:tgtEl>
                                          <p:spTgt spid="165">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65">
                                            <p:txEl>
                                              <p:pRg st="2" end="2"/>
                                            </p:txEl>
                                          </p:spTgt>
                                        </p:tgtEl>
                                        <p:attrNameLst>
                                          <p:attrName>style.visibility</p:attrName>
                                        </p:attrNameLst>
                                      </p:cBhvr>
                                      <p:to>
                                        <p:strVal val="visible"/>
                                      </p:to>
                                    </p:set>
                                    <p:anim calcmode="lin" valueType="num">
                                      <p:cBhvr>
                                        <p:cTn id="21" dur="500" fill="hold"/>
                                        <p:tgtEl>
                                          <p:spTgt spid="165">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1" y="0"/>
            <a:ext cx="9144000" cy="963561"/>
          </a:xfrm>
          <a:prstGeom prst="rect">
            <a:avLst/>
          </a:prstGeom>
        </p:spPr>
        <p:txBody>
          <a:bodyPr>
            <a:normAutofit/>
          </a:bodyPr>
          <a:lstStyle/>
          <a:p>
            <a:r>
              <a:rPr lang="en-US" dirty="0"/>
              <a:t>Branches of Government</a:t>
            </a:r>
            <a:endParaRPr dirty="0"/>
          </a:p>
        </p:txBody>
      </p:sp>
      <p:sp>
        <p:nvSpPr>
          <p:cNvPr id="165" name="Shape 165"/>
          <p:cNvSpPr>
            <a:spLocks noGrp="1"/>
          </p:cNvSpPr>
          <p:nvPr>
            <p:ph type="body" idx="1"/>
          </p:nvPr>
        </p:nvSpPr>
        <p:spPr>
          <a:xfrm>
            <a:off x="457200" y="1051560"/>
            <a:ext cx="8229600" cy="5476556"/>
          </a:xfrm>
          <a:prstGeom prst="rect">
            <a:avLst/>
          </a:prstGeom>
        </p:spPr>
        <p:txBody>
          <a:bodyPr>
            <a:noAutofit/>
          </a:bodyPr>
          <a:lstStyle/>
          <a:p>
            <a:pPr marL="538703" indent="-538703" defTabSz="649041">
              <a:spcBef>
                <a:spcPts val="400"/>
              </a:spcBef>
              <a:defRPr sz="2262"/>
            </a:pPr>
            <a:r>
              <a:rPr lang="en-US" sz="2400" dirty="0"/>
              <a:t>The head of government and cabinet make up the executive branch</a:t>
            </a:r>
            <a:r>
              <a:rPr sz="2400" dirty="0"/>
              <a:t>.</a:t>
            </a:r>
            <a:endParaRPr lang="en-US" sz="2400" dirty="0"/>
          </a:p>
          <a:p>
            <a:pPr marL="998952" lvl="2" indent="-538703" defTabSz="649041">
              <a:spcBef>
                <a:spcPts val="400"/>
              </a:spcBef>
              <a:buFont typeface="Arial"/>
              <a:buChar char="•"/>
              <a:defRPr sz="2262"/>
            </a:pPr>
            <a:r>
              <a:rPr lang="en-US" sz="2400" dirty="0"/>
              <a:t>Nigeria has an elected president, making it a </a:t>
            </a:r>
            <a:r>
              <a:rPr lang="en-US" sz="2400" b="1" dirty="0"/>
              <a:t>presidential democracy</a:t>
            </a:r>
            <a:r>
              <a:rPr lang="en-US" sz="2400" dirty="0"/>
              <a:t>.</a:t>
            </a:r>
          </a:p>
          <a:p>
            <a:pPr marL="998952" lvl="2" indent="-538703" defTabSz="649041">
              <a:spcBef>
                <a:spcPts val="400"/>
              </a:spcBef>
              <a:buFont typeface="Arial"/>
              <a:buChar char="•"/>
              <a:defRPr sz="2262"/>
            </a:pPr>
            <a:r>
              <a:rPr lang="en-US" sz="2400" dirty="0"/>
              <a:t>The president serves as both the head of government and state.</a:t>
            </a:r>
          </a:p>
          <a:p>
            <a:pPr marL="998952" lvl="2" indent="-538703" defTabSz="649041">
              <a:spcBef>
                <a:spcPts val="400"/>
              </a:spcBef>
              <a:buFont typeface="Arial"/>
              <a:buChar char="•"/>
              <a:defRPr sz="2262"/>
            </a:pPr>
            <a:r>
              <a:rPr lang="en-US" sz="2400" dirty="0"/>
              <a:t>The cabinet, called the </a:t>
            </a:r>
            <a:r>
              <a:rPr lang="en-US" sz="2400" b="1" dirty="0"/>
              <a:t>Federal Executive Council</a:t>
            </a:r>
            <a:r>
              <a:rPr lang="en-US" sz="2400" dirty="0"/>
              <a:t>, is appointed by the president.</a:t>
            </a:r>
          </a:p>
          <a:p>
            <a:pPr marL="538703" indent="-538703" defTabSz="649041">
              <a:spcBef>
                <a:spcPts val="400"/>
              </a:spcBef>
              <a:defRPr sz="2262"/>
            </a:pPr>
            <a:r>
              <a:rPr lang="en-US" sz="2400" dirty="0"/>
              <a:t>The legislative branch, called the </a:t>
            </a:r>
            <a:r>
              <a:rPr lang="en-US" sz="2400" b="1" dirty="0"/>
              <a:t>National Assembly</a:t>
            </a:r>
            <a:r>
              <a:rPr lang="en-US" sz="2400" dirty="0"/>
              <a:t>, is made up of two houses, the Senate and the House of Representatives, and makes the laws for the country.</a:t>
            </a:r>
          </a:p>
          <a:p>
            <a:pPr marL="538703" indent="-538703" defTabSz="649041">
              <a:spcBef>
                <a:spcPts val="400"/>
              </a:spcBef>
              <a:defRPr sz="2262"/>
            </a:pPr>
            <a:r>
              <a:rPr lang="en-US" sz="2400" dirty="0"/>
              <a:t>The judicial branch has a </a:t>
            </a:r>
            <a:r>
              <a:rPr lang="en-US" sz="2400" b="1" dirty="0"/>
              <a:t>Supreme Court</a:t>
            </a:r>
            <a:r>
              <a:rPr lang="en-US" sz="2400" dirty="0"/>
              <a:t>, with a chief justice and 15 justices, who are appointed by the president and confirmed by the Senate.</a:t>
            </a:r>
          </a:p>
          <a:p>
            <a:pPr marL="998952" lvl="2" indent="-538703" defTabSz="649041">
              <a:spcBef>
                <a:spcPts val="400"/>
              </a:spcBef>
              <a:buFont typeface="Arial"/>
              <a:buChar char="•"/>
              <a:defRPr sz="2262"/>
            </a:pPr>
            <a:r>
              <a:rPr lang="en-US" sz="2400" dirty="0"/>
              <a:t>Sharia Law is used in some states in northern Nigeria, but not the rest of the country.</a:t>
            </a:r>
          </a:p>
          <a:p>
            <a:pPr marL="998952" lvl="2" indent="-538703" defTabSz="649041">
              <a:spcBef>
                <a:spcPts val="400"/>
              </a:spcBef>
              <a:buFont typeface="Arial"/>
              <a:buChar char="•"/>
              <a:defRPr sz="2262"/>
            </a:pPr>
            <a:r>
              <a:rPr lang="en-US" sz="2400" dirty="0"/>
              <a:t>Nigerian laws are based on British law traditions.</a:t>
            </a:r>
          </a:p>
        </p:txBody>
      </p:sp>
      <p:sp>
        <p:nvSpPr>
          <p:cNvPr id="166" name="Shape 16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Tree>
    <p:extLst>
      <p:ext uri="{BB962C8B-B14F-4D97-AF65-F5344CB8AC3E}">
        <p14:creationId xmlns:p14="http://schemas.microsoft.com/office/powerpoint/2010/main" val="773502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65">
                                            <p:bg/>
                                          </p:spTgt>
                                        </p:tgtEl>
                                        <p:attrNameLst>
                                          <p:attrName>style.visibility</p:attrName>
                                        </p:attrNameLst>
                                      </p:cBhvr>
                                      <p:to>
                                        <p:strVal val="visible"/>
                                      </p:to>
                                    </p:set>
                                    <p:anim calcmode="lin" valueType="num">
                                      <p:cBhvr>
                                        <p:cTn id="7" dur="500" fill="hold"/>
                                        <p:tgtEl>
                                          <p:spTgt spid="165">
                                            <p:bg/>
                                          </p:spTgt>
                                        </p:tgtEl>
                                        <p:attrNameLst>
                                          <p:attrName>ppt_x</p:attrName>
                                        </p:attrNameLst>
                                      </p:cBhvr>
                                      <p:tavLst>
                                        <p:tav tm="0">
                                          <p:val>
                                            <p:strVal val="0-#ppt_w/2"/>
                                          </p:val>
                                        </p:tav>
                                        <p:tav tm="100000">
                                          <p:val>
                                            <p:strVal val="#ppt_x"/>
                                          </p:val>
                                        </p:tav>
                                      </p:tavLst>
                                    </p:anim>
                                    <p:anim calcmode="lin" valueType="num">
                                      <p:cBhvr>
                                        <p:cTn id="8" dur="500" fill="hold"/>
                                        <p:tgtEl>
                                          <p:spTgt spid="16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65">
                                            <p:txEl>
                                              <p:pRg st="0" end="0"/>
                                            </p:txEl>
                                          </p:spTgt>
                                        </p:tgtEl>
                                        <p:attrNameLst>
                                          <p:attrName>style.visibility</p:attrName>
                                        </p:attrNameLst>
                                      </p:cBhvr>
                                      <p:to>
                                        <p:strVal val="visible"/>
                                      </p:to>
                                    </p:set>
                                    <p:anim calcmode="lin" valueType="num">
                                      <p:cBhvr>
                                        <p:cTn id="11"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165">
                                            <p:txEl>
                                              <p:pRg st="1" end="1"/>
                                            </p:txEl>
                                          </p:spTgt>
                                        </p:tgtEl>
                                        <p:attrNameLst>
                                          <p:attrName>style.visibility</p:attrName>
                                        </p:attrNameLst>
                                      </p:cBhvr>
                                      <p:to>
                                        <p:strVal val="visible"/>
                                      </p:to>
                                    </p:set>
                                    <p:anim calcmode="lin" valueType="num">
                                      <p:cBhvr>
                                        <p:cTn id="16" dur="500" fill="hold"/>
                                        <p:tgtEl>
                                          <p:spTgt spid="165">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165">
                                            <p:txEl>
                                              <p:pRg st="2" end="2"/>
                                            </p:txEl>
                                          </p:spTgt>
                                        </p:tgtEl>
                                        <p:attrNameLst>
                                          <p:attrName>style.visibility</p:attrName>
                                        </p:attrNameLst>
                                      </p:cBhvr>
                                      <p:to>
                                        <p:strVal val="visible"/>
                                      </p:to>
                                    </p:set>
                                    <p:anim calcmode="lin" valueType="num">
                                      <p:cBhvr>
                                        <p:cTn id="21" dur="500" fill="hold"/>
                                        <p:tgtEl>
                                          <p:spTgt spid="165">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165">
                                            <p:txEl>
                                              <p:pRg st="3" end="3"/>
                                            </p:txEl>
                                          </p:spTgt>
                                        </p:tgtEl>
                                        <p:attrNameLst>
                                          <p:attrName>style.visibility</p:attrName>
                                        </p:attrNameLst>
                                      </p:cBhvr>
                                      <p:to>
                                        <p:strVal val="visible"/>
                                      </p:to>
                                    </p:set>
                                    <p:anim calcmode="lin" valueType="num">
                                      <p:cBhvr>
                                        <p:cTn id="26" dur="500" fill="hold"/>
                                        <p:tgtEl>
                                          <p:spTgt spid="165">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65">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165">
                                            <p:txEl>
                                              <p:pRg st="4" end="4"/>
                                            </p:txEl>
                                          </p:spTgt>
                                        </p:tgtEl>
                                        <p:attrNameLst>
                                          <p:attrName>style.visibility</p:attrName>
                                        </p:attrNameLst>
                                      </p:cBhvr>
                                      <p:to>
                                        <p:strVal val="visible"/>
                                      </p:to>
                                    </p:set>
                                    <p:anim calcmode="lin" valueType="num">
                                      <p:cBhvr>
                                        <p:cTn id="31" dur="500" fill="hold"/>
                                        <p:tgtEl>
                                          <p:spTgt spid="165">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65">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165">
                                            <p:txEl>
                                              <p:pRg st="5" end="5"/>
                                            </p:txEl>
                                          </p:spTgt>
                                        </p:tgtEl>
                                        <p:attrNameLst>
                                          <p:attrName>style.visibility</p:attrName>
                                        </p:attrNameLst>
                                      </p:cBhvr>
                                      <p:to>
                                        <p:strVal val="visible"/>
                                      </p:to>
                                    </p:set>
                                    <p:anim calcmode="lin" valueType="num">
                                      <p:cBhvr>
                                        <p:cTn id="36" dur="500" fill="hold"/>
                                        <p:tgtEl>
                                          <p:spTgt spid="165">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65">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165">
                                            <p:txEl>
                                              <p:pRg st="6" end="6"/>
                                            </p:txEl>
                                          </p:spTgt>
                                        </p:tgtEl>
                                        <p:attrNameLst>
                                          <p:attrName>style.visibility</p:attrName>
                                        </p:attrNameLst>
                                      </p:cBhvr>
                                      <p:to>
                                        <p:strVal val="visible"/>
                                      </p:to>
                                    </p:set>
                                    <p:anim calcmode="lin" valueType="num">
                                      <p:cBhvr>
                                        <p:cTn id="41" dur="500" fill="hold"/>
                                        <p:tgtEl>
                                          <p:spTgt spid="165">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65">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165">
                                            <p:txEl>
                                              <p:pRg st="7" end="7"/>
                                            </p:txEl>
                                          </p:spTgt>
                                        </p:tgtEl>
                                        <p:attrNameLst>
                                          <p:attrName>style.visibility</p:attrName>
                                        </p:attrNameLst>
                                      </p:cBhvr>
                                      <p:to>
                                        <p:strVal val="visible"/>
                                      </p:to>
                                    </p:set>
                                    <p:anim calcmode="lin" valueType="num">
                                      <p:cBhvr>
                                        <p:cTn id="46" dur="500" fill="hold"/>
                                        <p:tgtEl>
                                          <p:spTgt spid="165">
                                            <p:txEl>
                                              <p:pRg st="7" end="7"/>
                                            </p:txEl>
                                          </p:spTgt>
                                        </p:tgtEl>
                                        <p:attrNameLst>
                                          <p:attrName>ppt_x</p:attrName>
                                        </p:attrNameLst>
                                      </p:cBhvr>
                                      <p:tavLst>
                                        <p:tav tm="0">
                                          <p:val>
                                            <p:strVal val="0-#ppt_w/2"/>
                                          </p:val>
                                        </p:tav>
                                        <p:tav tm="100000">
                                          <p:val>
                                            <p:strVal val="#ppt_x"/>
                                          </p:val>
                                        </p:tav>
                                      </p:tavLst>
                                    </p:anim>
                                    <p:anim calcmode="lin" valueType="num">
                                      <p:cBhvr>
                                        <p:cTn id="47" dur="500" fill="hold"/>
                                        <p:tgtEl>
                                          <p:spTgt spid="16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1" y="0"/>
            <a:ext cx="9144000" cy="963561"/>
          </a:xfrm>
          <a:prstGeom prst="rect">
            <a:avLst/>
          </a:prstGeom>
        </p:spPr>
        <p:txBody>
          <a:bodyPr>
            <a:normAutofit/>
          </a:bodyPr>
          <a:lstStyle/>
          <a:p>
            <a:r>
              <a:rPr lang="en-US" sz="4300" dirty="0"/>
              <a:t>Challenges Facing the Government</a:t>
            </a:r>
            <a:endParaRPr sz="4300" dirty="0"/>
          </a:p>
        </p:txBody>
      </p:sp>
      <p:sp>
        <p:nvSpPr>
          <p:cNvPr id="165" name="Shape 165"/>
          <p:cNvSpPr>
            <a:spLocks noGrp="1"/>
          </p:cNvSpPr>
          <p:nvPr>
            <p:ph type="body" idx="1"/>
          </p:nvPr>
        </p:nvSpPr>
        <p:spPr>
          <a:xfrm>
            <a:off x="457200" y="1051560"/>
            <a:ext cx="8229600" cy="5257800"/>
          </a:xfrm>
          <a:prstGeom prst="rect">
            <a:avLst/>
          </a:prstGeom>
        </p:spPr>
        <p:txBody>
          <a:bodyPr>
            <a:noAutofit/>
          </a:bodyPr>
          <a:lstStyle/>
          <a:p>
            <a:pPr marL="538703" indent="-538703" defTabSz="649041">
              <a:spcBef>
                <a:spcPts val="400"/>
              </a:spcBef>
              <a:defRPr sz="2262"/>
            </a:pPr>
            <a:r>
              <a:rPr lang="en-US" sz="3100" dirty="0"/>
              <a:t>Government corruption and terrorism are common problems in the country</a:t>
            </a:r>
            <a:r>
              <a:rPr sz="3100" dirty="0"/>
              <a:t>.</a:t>
            </a:r>
            <a:endParaRPr lang="en-US" sz="3100" dirty="0"/>
          </a:p>
          <a:p>
            <a:pPr marL="538703" indent="-538703" defTabSz="649041">
              <a:spcBef>
                <a:spcPts val="400"/>
              </a:spcBef>
              <a:defRPr sz="2262"/>
            </a:pPr>
            <a:r>
              <a:rPr lang="en-US" sz="3100" dirty="0"/>
              <a:t>The country also has had a long period of military dictators as rulers, so they are getting used to elected leaders.</a:t>
            </a:r>
          </a:p>
          <a:p>
            <a:pPr marL="538703" indent="-538703" defTabSz="649041">
              <a:spcBef>
                <a:spcPts val="400"/>
              </a:spcBef>
              <a:defRPr sz="2262"/>
            </a:pPr>
            <a:r>
              <a:rPr lang="en-US" sz="3100" dirty="0"/>
              <a:t>The government is working to strengthen its democracy and diversify its economy.</a:t>
            </a:r>
          </a:p>
          <a:p>
            <a:pPr marL="538703" indent="-538703" defTabSz="649041">
              <a:spcBef>
                <a:spcPts val="400"/>
              </a:spcBef>
              <a:defRPr sz="2262"/>
            </a:pPr>
            <a:r>
              <a:rPr lang="en-US" sz="3100" dirty="0"/>
              <a:t>The Nigerian government forces have a lack of understanding on how to respond to peaceful protests, killing close to 500 people in 2015.</a:t>
            </a:r>
          </a:p>
        </p:txBody>
      </p:sp>
      <p:sp>
        <p:nvSpPr>
          <p:cNvPr id="166" name="Shape 16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
        <p:nvSpPr>
          <p:cNvPr id="5" name="Shape 177"/>
          <p:cNvSpPr/>
          <p:nvPr/>
        </p:nvSpPr>
        <p:spPr>
          <a:xfrm>
            <a:off x="6601583" y="6111493"/>
            <a:ext cx="2430536" cy="358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latin typeface="Trebuchet MS"/>
                <a:ea typeface="Trebuchet MS"/>
                <a:cs typeface="Trebuchet MS"/>
                <a:sym typeface="Trebuchet MS"/>
                <a:hlinkClick r:id="rId2" action="ppaction://hlinksldjump"/>
              </a:defRPr>
            </a:lvl1pPr>
          </a:lstStyle>
          <a:p>
            <a:pPr>
              <a:defRPr>
                <a:solidFill>
                  <a:srgbClr val="FF0000"/>
                </a:solidFill>
                <a:uFill>
                  <a:solidFill>
                    <a:srgbClr val="FF0000"/>
                  </a:solidFill>
                </a:uFill>
              </a:defRPr>
            </a:pPr>
            <a:r>
              <a:rPr dirty="0">
                <a:solidFill>
                  <a:srgbClr val="0000FF"/>
                </a:solidFill>
                <a:uFill>
                  <a:solidFill>
                    <a:srgbClr val="0000FF"/>
                  </a:solidFill>
                </a:uFill>
                <a:hlinkClick r:id="rId2" action="ppaction://hlinksldjump"/>
              </a:rPr>
              <a:t>Return to Main Menu</a:t>
            </a:r>
          </a:p>
        </p:txBody>
      </p:sp>
    </p:spTree>
    <p:extLst>
      <p:ext uri="{BB962C8B-B14F-4D97-AF65-F5344CB8AC3E}">
        <p14:creationId xmlns:p14="http://schemas.microsoft.com/office/powerpoint/2010/main" val="1722712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65">
                                            <p:bg/>
                                          </p:spTgt>
                                        </p:tgtEl>
                                        <p:attrNameLst>
                                          <p:attrName>style.visibility</p:attrName>
                                        </p:attrNameLst>
                                      </p:cBhvr>
                                      <p:to>
                                        <p:strVal val="visible"/>
                                      </p:to>
                                    </p:set>
                                    <p:anim calcmode="lin" valueType="num">
                                      <p:cBhvr>
                                        <p:cTn id="7" dur="500" fill="hold"/>
                                        <p:tgtEl>
                                          <p:spTgt spid="165">
                                            <p:bg/>
                                          </p:spTgt>
                                        </p:tgtEl>
                                        <p:attrNameLst>
                                          <p:attrName>ppt_x</p:attrName>
                                        </p:attrNameLst>
                                      </p:cBhvr>
                                      <p:tavLst>
                                        <p:tav tm="0">
                                          <p:val>
                                            <p:strVal val="0-#ppt_w/2"/>
                                          </p:val>
                                        </p:tav>
                                        <p:tav tm="100000">
                                          <p:val>
                                            <p:strVal val="#ppt_x"/>
                                          </p:val>
                                        </p:tav>
                                      </p:tavLst>
                                    </p:anim>
                                    <p:anim calcmode="lin" valueType="num">
                                      <p:cBhvr>
                                        <p:cTn id="8" dur="500" fill="hold"/>
                                        <p:tgtEl>
                                          <p:spTgt spid="16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65">
                                            <p:txEl>
                                              <p:pRg st="0" end="0"/>
                                            </p:txEl>
                                          </p:spTgt>
                                        </p:tgtEl>
                                        <p:attrNameLst>
                                          <p:attrName>style.visibility</p:attrName>
                                        </p:attrNameLst>
                                      </p:cBhvr>
                                      <p:to>
                                        <p:strVal val="visible"/>
                                      </p:to>
                                    </p:set>
                                    <p:anim calcmode="lin" valueType="num">
                                      <p:cBhvr>
                                        <p:cTn id="11"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165">
                                            <p:txEl>
                                              <p:pRg st="1" end="1"/>
                                            </p:txEl>
                                          </p:spTgt>
                                        </p:tgtEl>
                                        <p:attrNameLst>
                                          <p:attrName>style.visibility</p:attrName>
                                        </p:attrNameLst>
                                      </p:cBhvr>
                                      <p:to>
                                        <p:strVal val="visible"/>
                                      </p:to>
                                    </p:set>
                                    <p:anim calcmode="lin" valueType="num">
                                      <p:cBhvr>
                                        <p:cTn id="16" dur="500" fill="hold"/>
                                        <p:tgtEl>
                                          <p:spTgt spid="165">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165">
                                            <p:txEl>
                                              <p:pRg st="2" end="2"/>
                                            </p:txEl>
                                          </p:spTgt>
                                        </p:tgtEl>
                                        <p:attrNameLst>
                                          <p:attrName>style.visibility</p:attrName>
                                        </p:attrNameLst>
                                      </p:cBhvr>
                                      <p:to>
                                        <p:strVal val="visible"/>
                                      </p:to>
                                    </p:set>
                                    <p:anim calcmode="lin" valueType="num">
                                      <p:cBhvr>
                                        <p:cTn id="21" dur="500" fill="hold"/>
                                        <p:tgtEl>
                                          <p:spTgt spid="165">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165">
                                            <p:txEl>
                                              <p:pRg st="3" end="3"/>
                                            </p:txEl>
                                          </p:spTgt>
                                        </p:tgtEl>
                                        <p:attrNameLst>
                                          <p:attrName>style.visibility</p:attrName>
                                        </p:attrNameLst>
                                      </p:cBhvr>
                                      <p:to>
                                        <p:strVal val="visible"/>
                                      </p:to>
                                    </p:set>
                                    <p:anim calcmode="lin" valueType="num">
                                      <p:cBhvr>
                                        <p:cTn id="26" dur="500" fill="hold"/>
                                        <p:tgtEl>
                                          <p:spTgt spid="165">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6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0" y="0"/>
            <a:ext cx="9144000" cy="1052052"/>
          </a:xfrm>
          <a:prstGeom prst="rect">
            <a:avLst/>
          </a:prstGeom>
        </p:spPr>
        <p:txBody>
          <a:bodyPr>
            <a:noAutofit/>
          </a:bodyPr>
          <a:lstStyle>
            <a:lvl1pPr defTabSz="896111">
              <a:defRPr sz="3800">
                <a:effectLst>
                  <a:outerShdw blurRad="38100" dist="37338" dir="2700000" rotWithShape="0">
                    <a:srgbClr val="000000">
                      <a:alpha val="43137"/>
                    </a:srgbClr>
                  </a:outerShdw>
                </a:effectLst>
              </a:defRPr>
            </a:lvl1pPr>
          </a:lstStyle>
          <a:p>
            <a:r>
              <a:rPr sz="4400" dirty="0"/>
              <a:t>Section 4: Economy of </a:t>
            </a:r>
            <a:r>
              <a:rPr lang="en-US" sz="4400" dirty="0"/>
              <a:t>Nigeria</a:t>
            </a:r>
            <a:endParaRPr sz="4400" dirty="0"/>
          </a:p>
        </p:txBody>
      </p:sp>
      <p:sp>
        <p:nvSpPr>
          <p:cNvPr id="180" name="Shape 180"/>
          <p:cNvSpPr>
            <a:spLocks noGrp="1"/>
          </p:cNvSpPr>
          <p:nvPr>
            <p:ph type="body" idx="1"/>
          </p:nvPr>
        </p:nvSpPr>
        <p:spPr>
          <a:xfrm>
            <a:off x="457200" y="2002536"/>
            <a:ext cx="8229600" cy="4123627"/>
          </a:xfrm>
          <a:prstGeom prst="rect">
            <a:avLst/>
          </a:prstGeom>
        </p:spPr>
        <p:txBody>
          <a:bodyPr/>
          <a:lstStyle/>
          <a:p>
            <a:r>
              <a:rPr dirty="0"/>
              <a:t>Essential question:</a:t>
            </a:r>
          </a:p>
          <a:p>
            <a:pPr lvl="2">
              <a:buFont typeface="Arial"/>
              <a:buChar char="•"/>
            </a:pPr>
            <a:r>
              <a:rPr lang="en-US" dirty="0"/>
              <a:t>What factors are driving Nigeria’s economic growth</a:t>
            </a:r>
            <a:r>
              <a:rPr dirty="0"/>
              <a:t>?</a:t>
            </a:r>
          </a:p>
        </p:txBody>
      </p:sp>
      <p:sp>
        <p:nvSpPr>
          <p:cNvPr id="181" name="Shape 18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0" y="0"/>
            <a:ext cx="9144000" cy="1022555"/>
          </a:xfrm>
          <a:prstGeom prst="rect">
            <a:avLst/>
          </a:prstGeom>
        </p:spPr>
        <p:txBody>
          <a:bodyPr>
            <a:normAutofit/>
          </a:bodyPr>
          <a:lstStyle>
            <a:lvl1pPr defTabSz="896111">
              <a:defRPr sz="3800">
                <a:effectLst>
                  <a:outerShdw blurRad="38100" dist="37338" dir="2700000" rotWithShape="0">
                    <a:srgbClr val="000000">
                      <a:alpha val="43137"/>
                    </a:srgbClr>
                  </a:outerShdw>
                </a:effectLst>
              </a:defRPr>
            </a:lvl1pPr>
          </a:lstStyle>
          <a:p>
            <a:r>
              <a:rPr sz="4400" dirty="0"/>
              <a:t>Section 4: Economy of </a:t>
            </a:r>
            <a:r>
              <a:rPr lang="en-US" sz="4400" dirty="0"/>
              <a:t>Nigeria</a:t>
            </a:r>
            <a:endParaRPr sz="4400" dirty="0"/>
          </a:p>
        </p:txBody>
      </p:sp>
      <p:sp>
        <p:nvSpPr>
          <p:cNvPr id="184" name="Shape 184"/>
          <p:cNvSpPr>
            <a:spLocks noGrp="1"/>
          </p:cNvSpPr>
          <p:nvPr>
            <p:ph type="body" idx="1"/>
          </p:nvPr>
        </p:nvSpPr>
        <p:spPr>
          <a:xfrm>
            <a:off x="457200" y="2039112"/>
            <a:ext cx="8229600" cy="4087051"/>
          </a:xfrm>
          <a:prstGeom prst="rect">
            <a:avLst/>
          </a:prstGeom>
        </p:spPr>
        <p:txBody>
          <a:bodyPr/>
          <a:lstStyle/>
          <a:p>
            <a:r>
              <a:rPr dirty="0"/>
              <a:t>What terms do I need to know?</a:t>
            </a:r>
          </a:p>
          <a:p>
            <a:pPr marL="1216150" lvl="1" indent="-758951"/>
            <a:r>
              <a:rPr lang="en-US" dirty="0" err="1"/>
              <a:t>Nollywood</a:t>
            </a:r>
            <a:endParaRPr dirty="0"/>
          </a:p>
          <a:p>
            <a:pPr marL="1216150" lvl="1" indent="-758951"/>
            <a:r>
              <a:rPr lang="en-US" dirty="0"/>
              <a:t>diversified economy</a:t>
            </a:r>
          </a:p>
          <a:p>
            <a:pPr marL="1216150" lvl="1" indent="-758951"/>
            <a:r>
              <a:rPr lang="en-US" dirty="0"/>
              <a:t>infrastructure</a:t>
            </a:r>
          </a:p>
          <a:p>
            <a:pPr marL="1216150" lvl="1" indent="-758951"/>
            <a:r>
              <a:rPr lang="en-US" dirty="0"/>
              <a:t>naira</a:t>
            </a:r>
            <a:endParaRPr dirty="0"/>
          </a:p>
        </p:txBody>
      </p:sp>
      <p:sp>
        <p:nvSpPr>
          <p:cNvPr id="185" name="Shape 185"/>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57200" y="-8826"/>
            <a:ext cx="8229600" cy="982220"/>
          </a:xfrm>
          <a:prstGeom prst="rect">
            <a:avLst/>
          </a:prstGeom>
        </p:spPr>
        <p:txBody>
          <a:bodyPr>
            <a:normAutofit/>
          </a:bodyPr>
          <a:lstStyle/>
          <a:p>
            <a:r>
              <a:rPr lang="en-US" sz="4800" dirty="0"/>
              <a:t>Type of Economy</a:t>
            </a:r>
            <a:endParaRPr sz="4800" dirty="0"/>
          </a:p>
        </p:txBody>
      </p:sp>
      <p:sp>
        <p:nvSpPr>
          <p:cNvPr id="188" name="Shape 188"/>
          <p:cNvSpPr>
            <a:spLocks noGrp="1"/>
          </p:cNvSpPr>
          <p:nvPr>
            <p:ph type="body" idx="1"/>
          </p:nvPr>
        </p:nvSpPr>
        <p:spPr>
          <a:xfrm>
            <a:off x="457200" y="916950"/>
            <a:ext cx="8229600" cy="5554722"/>
          </a:xfrm>
          <a:prstGeom prst="rect">
            <a:avLst/>
          </a:prstGeom>
        </p:spPr>
        <p:txBody>
          <a:bodyPr>
            <a:noAutofit/>
          </a:bodyPr>
          <a:lstStyle/>
          <a:p>
            <a:pPr marL="690645" indent="-690645" defTabSz="832104">
              <a:spcBef>
                <a:spcPts val="600"/>
              </a:spcBef>
              <a:defRPr sz="2912"/>
            </a:pPr>
            <a:r>
              <a:rPr lang="en-US" sz="2000" dirty="0"/>
              <a:t>Nigeria has the largest economy in Africa, with a GDP of $1 trillion</a:t>
            </a:r>
            <a:r>
              <a:rPr sz="2000" dirty="0"/>
              <a:t>.</a:t>
            </a:r>
            <a:endParaRPr lang="en-US" sz="2000" dirty="0"/>
          </a:p>
          <a:p>
            <a:pPr marL="690645" indent="-690645" defTabSz="832104">
              <a:spcBef>
                <a:spcPts val="600"/>
              </a:spcBef>
              <a:defRPr sz="2912"/>
            </a:pPr>
            <a:r>
              <a:rPr lang="en-US" sz="2000" dirty="0"/>
              <a:t>Nigeria’s economy is mixed, leaning toward a market economy</a:t>
            </a:r>
            <a:r>
              <a:rPr sz="2000" dirty="0"/>
              <a:t>.</a:t>
            </a:r>
            <a:endParaRPr lang="en-US" sz="2000" dirty="0"/>
          </a:p>
          <a:p>
            <a:pPr marL="690645" indent="-690645" defTabSz="832104">
              <a:spcBef>
                <a:spcPts val="600"/>
              </a:spcBef>
              <a:defRPr sz="2912"/>
            </a:pPr>
            <a:r>
              <a:rPr lang="en-US" sz="2000" dirty="0"/>
              <a:t>Because of their oil reserves, Nigeria is a member of OPEC, and their reserves have been a dominant source of income since the 1970s.</a:t>
            </a:r>
          </a:p>
          <a:p>
            <a:pPr marL="690645" indent="-690645" defTabSz="832104">
              <a:spcBef>
                <a:spcPts val="600"/>
              </a:spcBef>
              <a:defRPr sz="2912"/>
            </a:pPr>
            <a:r>
              <a:rPr lang="en-US" sz="2000" dirty="0"/>
              <a:t>Nigeria’s economic growth has recently been driven by agriculture, telecommunications, and services, but it has not been enough to decline poverty levels.</a:t>
            </a:r>
          </a:p>
          <a:p>
            <a:pPr marL="690645" indent="-690645" defTabSz="832104">
              <a:spcBef>
                <a:spcPts val="600"/>
              </a:spcBef>
              <a:defRPr sz="2912"/>
            </a:pPr>
            <a:r>
              <a:rPr lang="en-US" sz="2000" dirty="0"/>
              <a:t>Nigeria’s entertainment industry includes a growing film industry that has been nicknamed </a:t>
            </a:r>
            <a:r>
              <a:rPr lang="en-US" sz="2000" b="1" dirty="0" err="1"/>
              <a:t>Nollywood</a:t>
            </a:r>
            <a:r>
              <a:rPr lang="en-US" sz="2000" dirty="0"/>
              <a:t>.</a:t>
            </a:r>
          </a:p>
          <a:p>
            <a:pPr marL="690645" indent="-690645" defTabSz="832104">
              <a:spcBef>
                <a:spcPts val="600"/>
              </a:spcBef>
              <a:defRPr sz="2912"/>
            </a:pPr>
            <a:r>
              <a:rPr lang="en-US" sz="2000" dirty="0"/>
              <a:t>The most important challenge is developing a </a:t>
            </a:r>
            <a:r>
              <a:rPr lang="en-US" sz="2000" b="1" dirty="0"/>
              <a:t>diversified economy</a:t>
            </a:r>
            <a:r>
              <a:rPr lang="en-US" sz="2000" dirty="0"/>
              <a:t>, or one that is broadened to focus on other resources and industries instead of just one.</a:t>
            </a:r>
          </a:p>
          <a:p>
            <a:pPr marL="1150894" lvl="2" indent="-690645" defTabSz="832104">
              <a:spcBef>
                <a:spcPts val="600"/>
              </a:spcBef>
              <a:buFont typeface="Arial"/>
              <a:buChar char="•"/>
              <a:defRPr sz="2912"/>
            </a:pPr>
            <a:r>
              <a:rPr lang="en-US" sz="2000" dirty="0"/>
              <a:t>Nigeria is branching into telecommunications, financial services, and cement.</a:t>
            </a:r>
          </a:p>
          <a:p>
            <a:pPr marL="690645" indent="-690645" defTabSz="832104">
              <a:spcBef>
                <a:spcPts val="600"/>
              </a:spcBef>
              <a:defRPr sz="2912"/>
            </a:pPr>
            <a:r>
              <a:rPr lang="en-US" sz="2000" dirty="0"/>
              <a:t>Nigeria is trying to improve its </a:t>
            </a:r>
            <a:r>
              <a:rPr lang="en-US" sz="2000" b="1" dirty="0"/>
              <a:t>infrastructure</a:t>
            </a:r>
            <a:r>
              <a:rPr lang="en-US" sz="2000" dirty="0"/>
              <a:t>, which includes roads, railways, and communication systems.</a:t>
            </a:r>
          </a:p>
          <a:p>
            <a:pPr marL="1150894" lvl="2" indent="-690645" defTabSz="832104">
              <a:spcBef>
                <a:spcPts val="600"/>
              </a:spcBef>
              <a:buFont typeface="Arial"/>
              <a:buChar char="•"/>
              <a:defRPr sz="2912"/>
            </a:pPr>
            <a:r>
              <a:rPr lang="en-US" sz="2000" dirty="0"/>
              <a:t>This would not only benefit Nigerians, but also businesses trading goods.</a:t>
            </a:r>
          </a:p>
        </p:txBody>
      </p:sp>
      <p:sp>
        <p:nvSpPr>
          <p:cNvPr id="189" name="Shape 189"/>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spTree>
    <p:extLst>
      <p:ext uri="{BB962C8B-B14F-4D97-AF65-F5344CB8AC3E}">
        <p14:creationId xmlns:p14="http://schemas.microsoft.com/office/powerpoint/2010/main" val="403652079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57200" y="-8826"/>
            <a:ext cx="8229600" cy="982220"/>
          </a:xfrm>
          <a:prstGeom prst="rect">
            <a:avLst/>
          </a:prstGeom>
        </p:spPr>
        <p:txBody>
          <a:bodyPr>
            <a:normAutofit/>
          </a:bodyPr>
          <a:lstStyle/>
          <a:p>
            <a:r>
              <a:rPr lang="en-US" sz="4800" dirty="0" err="1"/>
              <a:t>Nollywood</a:t>
            </a:r>
            <a:endParaRPr sz="4800" dirty="0"/>
          </a:p>
        </p:txBody>
      </p:sp>
      <p:sp>
        <p:nvSpPr>
          <p:cNvPr id="188" name="Shape 188"/>
          <p:cNvSpPr>
            <a:spLocks noGrp="1"/>
          </p:cNvSpPr>
          <p:nvPr>
            <p:ph type="body" idx="1"/>
          </p:nvPr>
        </p:nvSpPr>
        <p:spPr>
          <a:xfrm>
            <a:off x="457200" y="973394"/>
            <a:ext cx="8229600" cy="5554722"/>
          </a:xfrm>
          <a:prstGeom prst="rect">
            <a:avLst/>
          </a:prstGeom>
        </p:spPr>
        <p:txBody>
          <a:bodyPr>
            <a:normAutofit/>
          </a:bodyPr>
          <a:lstStyle/>
          <a:p>
            <a:pPr marL="690645" indent="-690645" defTabSz="832104">
              <a:spcBef>
                <a:spcPts val="600"/>
              </a:spcBef>
              <a:defRPr sz="2912"/>
            </a:pPr>
            <a:r>
              <a:rPr lang="en-US" dirty="0"/>
              <a:t>The Nigerian film industry is the second-largest movie producer in the world behind India’s Bollywood, producing an average of 1,000 films a year</a:t>
            </a:r>
            <a:r>
              <a:rPr dirty="0"/>
              <a:t>.</a:t>
            </a:r>
            <a:endParaRPr lang="en-US" dirty="0"/>
          </a:p>
          <a:p>
            <a:pPr marL="690645" indent="-690645" defTabSz="832104">
              <a:spcBef>
                <a:spcPts val="600"/>
              </a:spcBef>
              <a:defRPr sz="2912"/>
            </a:pPr>
            <a:r>
              <a:rPr lang="en-US" dirty="0"/>
              <a:t>While the industry is valued at $3 billion, the actual movie industry sees very little of that money as most of it goes to video pirates</a:t>
            </a:r>
            <a:r>
              <a:rPr dirty="0"/>
              <a:t>.</a:t>
            </a:r>
            <a:endParaRPr lang="en-US" dirty="0"/>
          </a:p>
          <a:p>
            <a:pPr marL="690645" indent="-690645" defTabSz="832104">
              <a:spcBef>
                <a:spcPts val="600"/>
              </a:spcBef>
              <a:defRPr sz="2912"/>
            </a:pPr>
            <a:r>
              <a:rPr lang="en-US" dirty="0" err="1"/>
              <a:t>Nollywood</a:t>
            </a:r>
            <a:r>
              <a:rPr lang="en-US" dirty="0"/>
              <a:t> began in 1992, with minimal resources, self-taught directors, and a lot of ideas.</a:t>
            </a:r>
          </a:p>
          <a:p>
            <a:pPr marL="690645" indent="-690645" defTabSz="832104">
              <a:spcBef>
                <a:spcPts val="600"/>
              </a:spcBef>
              <a:defRPr sz="2912"/>
            </a:pPr>
            <a:r>
              <a:rPr lang="en-US" dirty="0"/>
              <a:t>Today, </a:t>
            </a:r>
            <a:r>
              <a:rPr lang="en-US" dirty="0" err="1"/>
              <a:t>Nollywood</a:t>
            </a:r>
            <a:r>
              <a:rPr lang="en-US" dirty="0"/>
              <a:t> is growing at a fast pace, and it is the country’s largest employer after agriculture.</a:t>
            </a:r>
          </a:p>
        </p:txBody>
      </p:sp>
      <p:sp>
        <p:nvSpPr>
          <p:cNvPr id="189" name="Shape 189"/>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0" y="0"/>
            <a:ext cx="91440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sz="4200" dirty="0"/>
              <a:t>Section 1: The Geography of </a:t>
            </a:r>
            <a:r>
              <a:rPr lang="en-US" sz="4200" dirty="0"/>
              <a:t>Nigeria</a:t>
            </a:r>
            <a:endParaRPr sz="4200" dirty="0"/>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rPr dirty="0"/>
              <a:t>Essential Question:</a:t>
            </a:r>
            <a:endParaRPr sz="2800" dirty="0"/>
          </a:p>
          <a:p>
            <a:pPr marL="742950" lvl="2" indent="-342900">
              <a:lnSpc>
                <a:spcPct val="100000"/>
              </a:lnSpc>
              <a:spcBef>
                <a:spcPts val="600"/>
              </a:spcBef>
              <a:buClr>
                <a:srgbClr val="000000"/>
              </a:buClr>
              <a:buFont typeface="Arial"/>
              <a:buChar char="•"/>
              <a:defRPr sz="2800"/>
            </a:pPr>
            <a:r>
              <a:rPr lang="en-US" dirty="0"/>
              <a:t>What is the role of religion in Nigeria</a:t>
            </a:r>
            <a:r>
              <a:rPr dirty="0"/>
              <a:t>?</a:t>
            </a:r>
          </a:p>
        </p:txBody>
      </p:sp>
      <p:sp>
        <p:nvSpPr>
          <p:cNvPr id="70" name="Shape 70"/>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57200" y="-8826"/>
            <a:ext cx="8229600" cy="982220"/>
          </a:xfrm>
          <a:prstGeom prst="rect">
            <a:avLst/>
          </a:prstGeom>
        </p:spPr>
        <p:txBody>
          <a:bodyPr>
            <a:normAutofit/>
          </a:bodyPr>
          <a:lstStyle/>
          <a:p>
            <a:r>
              <a:rPr lang="en-US" sz="4800" dirty="0"/>
              <a:t>Trade in Nigeria</a:t>
            </a:r>
            <a:endParaRPr sz="4800" dirty="0"/>
          </a:p>
        </p:txBody>
      </p:sp>
      <p:sp>
        <p:nvSpPr>
          <p:cNvPr id="188" name="Shape 188"/>
          <p:cNvSpPr>
            <a:spLocks noGrp="1"/>
          </p:cNvSpPr>
          <p:nvPr>
            <p:ph type="body" idx="1"/>
          </p:nvPr>
        </p:nvSpPr>
        <p:spPr>
          <a:xfrm>
            <a:off x="457200" y="973393"/>
            <a:ext cx="8229600" cy="5476567"/>
          </a:xfrm>
          <a:prstGeom prst="rect">
            <a:avLst/>
          </a:prstGeom>
        </p:spPr>
        <p:txBody>
          <a:bodyPr>
            <a:noAutofit/>
          </a:bodyPr>
          <a:lstStyle/>
          <a:p>
            <a:pPr marL="690645" indent="-690645" defTabSz="832104">
              <a:spcBef>
                <a:spcPts val="600"/>
              </a:spcBef>
              <a:defRPr sz="2912"/>
            </a:pPr>
            <a:r>
              <a:rPr lang="en-US" sz="2800" dirty="0"/>
              <a:t>Trade is very important to Nigeria</a:t>
            </a:r>
            <a:r>
              <a:rPr sz="2800" dirty="0"/>
              <a:t>.</a:t>
            </a:r>
            <a:endParaRPr lang="en-US" sz="2800" dirty="0"/>
          </a:p>
          <a:p>
            <a:pPr marL="690645" indent="-690645" defTabSz="832104">
              <a:spcBef>
                <a:spcPts val="600"/>
              </a:spcBef>
              <a:defRPr sz="2912"/>
            </a:pPr>
            <a:r>
              <a:rPr lang="en-US" sz="2800" dirty="0"/>
              <a:t>The country’s major exports are petroleum and petroleum products, cocoa, and rubber, while its imports were machinery, chemicals, transport equipment, manufactured goods, food, and live animals.</a:t>
            </a:r>
          </a:p>
          <a:p>
            <a:pPr marL="690645" indent="-690645" defTabSz="832104">
              <a:spcBef>
                <a:spcPts val="600"/>
              </a:spcBef>
              <a:defRPr sz="2912"/>
            </a:pPr>
            <a:r>
              <a:rPr lang="en-US" sz="2800" dirty="0"/>
              <a:t>The currency of Nigeria is the </a:t>
            </a:r>
            <a:r>
              <a:rPr lang="en-US" sz="2800" b="1" dirty="0"/>
              <a:t>naira</a:t>
            </a:r>
            <a:r>
              <a:rPr lang="en-US" sz="2800" dirty="0"/>
              <a:t>, which one US dollar can be exchanged for about 315 naira.</a:t>
            </a:r>
          </a:p>
          <a:p>
            <a:pPr marL="690645" indent="-690645" defTabSz="832104">
              <a:spcBef>
                <a:spcPts val="600"/>
              </a:spcBef>
              <a:defRPr sz="2912"/>
            </a:pPr>
            <a:r>
              <a:rPr lang="en-US" sz="2800" dirty="0"/>
              <a:t>In 2013, Georgia’s exports to Nigeria totaled about $248 million, and its imports totaled more than $25 million.</a:t>
            </a:r>
          </a:p>
        </p:txBody>
      </p:sp>
      <p:sp>
        <p:nvSpPr>
          <p:cNvPr id="189" name="Shape 189"/>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spTree>
    <p:extLst>
      <p:ext uri="{BB962C8B-B14F-4D97-AF65-F5344CB8AC3E}">
        <p14:creationId xmlns:p14="http://schemas.microsoft.com/office/powerpoint/2010/main" val="160558735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457200" y="-3747"/>
            <a:ext cx="8229600" cy="1036136"/>
          </a:xfrm>
          <a:prstGeom prst="rect">
            <a:avLst/>
          </a:prstGeom>
        </p:spPr>
        <p:txBody>
          <a:bodyPr>
            <a:normAutofit/>
          </a:bodyPr>
          <a:lstStyle/>
          <a:p>
            <a:r>
              <a:rPr lang="en-US" sz="4800" dirty="0"/>
              <a:t>Natural Resources in Nigeria</a:t>
            </a:r>
            <a:endParaRPr sz="4800" dirty="0"/>
          </a:p>
        </p:txBody>
      </p:sp>
      <p:sp>
        <p:nvSpPr>
          <p:cNvPr id="196" name="Shape 196"/>
          <p:cNvSpPr>
            <a:spLocks noGrp="1"/>
          </p:cNvSpPr>
          <p:nvPr>
            <p:ph type="body" idx="1"/>
          </p:nvPr>
        </p:nvSpPr>
        <p:spPr>
          <a:xfrm>
            <a:off x="457200" y="1198248"/>
            <a:ext cx="8229600" cy="5329868"/>
          </a:xfrm>
          <a:prstGeom prst="rect">
            <a:avLst/>
          </a:prstGeom>
        </p:spPr>
        <p:txBody>
          <a:bodyPr>
            <a:noAutofit/>
          </a:bodyPr>
          <a:lstStyle/>
          <a:p>
            <a:pPr marL="690645" indent="-690645" defTabSz="832104">
              <a:spcBef>
                <a:spcPts val="600"/>
              </a:spcBef>
              <a:defRPr sz="2912"/>
            </a:pPr>
            <a:r>
              <a:rPr lang="en-US" sz="3100" dirty="0"/>
              <a:t>Nigeria has a wide variety of natural resources</a:t>
            </a:r>
            <a:r>
              <a:rPr sz="3100" dirty="0"/>
              <a:t>.</a:t>
            </a:r>
            <a:endParaRPr lang="en-US" sz="3100" dirty="0"/>
          </a:p>
          <a:p>
            <a:pPr marL="690645" indent="-690645" defTabSz="832104">
              <a:spcBef>
                <a:spcPts val="600"/>
              </a:spcBef>
              <a:defRPr sz="2912"/>
            </a:pPr>
            <a:r>
              <a:rPr lang="en-US" sz="3100" dirty="0"/>
              <a:t>It has roughly 23 billion barrels of petroleum and 160 trillion cubic meters of natural gas</a:t>
            </a:r>
            <a:r>
              <a:rPr sz="3100" dirty="0"/>
              <a:t>.</a:t>
            </a:r>
            <a:endParaRPr lang="en-US" sz="3100" dirty="0"/>
          </a:p>
          <a:p>
            <a:pPr marL="690645" indent="-690645" defTabSz="832104">
              <a:spcBef>
                <a:spcPts val="600"/>
              </a:spcBef>
              <a:defRPr sz="2912"/>
            </a:pPr>
            <a:r>
              <a:rPr lang="en-US" sz="3100" dirty="0"/>
              <a:t>It also has talc, gypsum, iron ore, lead, zinc, gold, coal, rock salt, gemstones, and kaolin.</a:t>
            </a:r>
          </a:p>
          <a:p>
            <a:pPr marL="1150894" lvl="2" indent="-690645" defTabSz="832104">
              <a:spcBef>
                <a:spcPts val="600"/>
              </a:spcBef>
              <a:buFont typeface="Arial"/>
              <a:buChar char="•"/>
              <a:defRPr sz="2912"/>
            </a:pPr>
            <a:r>
              <a:rPr lang="en-US" sz="3100" dirty="0"/>
              <a:t>The government does not focus too much on these resources, though.</a:t>
            </a:r>
          </a:p>
        </p:txBody>
      </p:sp>
      <p:sp>
        <p:nvSpPr>
          <p:cNvPr id="197" name="Shape 197"/>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Tree>
    <p:extLst>
      <p:ext uri="{BB962C8B-B14F-4D97-AF65-F5344CB8AC3E}">
        <p14:creationId xmlns:p14="http://schemas.microsoft.com/office/powerpoint/2010/main" val="415697557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457200" y="-3747"/>
            <a:ext cx="8229600" cy="1036136"/>
          </a:xfrm>
          <a:prstGeom prst="rect">
            <a:avLst/>
          </a:prstGeom>
        </p:spPr>
        <p:txBody>
          <a:bodyPr/>
          <a:lstStyle/>
          <a:p>
            <a:r>
              <a:rPr lang="en-US" dirty="0"/>
              <a:t>Human Capital in Nigeria</a:t>
            </a:r>
            <a:endParaRPr dirty="0"/>
          </a:p>
        </p:txBody>
      </p:sp>
      <p:sp>
        <p:nvSpPr>
          <p:cNvPr id="196" name="Shape 196"/>
          <p:cNvSpPr>
            <a:spLocks noGrp="1"/>
          </p:cNvSpPr>
          <p:nvPr>
            <p:ph type="body" idx="1"/>
          </p:nvPr>
        </p:nvSpPr>
        <p:spPr>
          <a:xfrm>
            <a:off x="457200" y="1198248"/>
            <a:ext cx="8229600" cy="5329868"/>
          </a:xfrm>
          <a:prstGeom prst="rect">
            <a:avLst/>
          </a:prstGeom>
        </p:spPr>
        <p:txBody>
          <a:bodyPr>
            <a:noAutofit/>
          </a:bodyPr>
          <a:lstStyle/>
          <a:p>
            <a:pPr marL="690645" indent="-690645" defTabSz="832104">
              <a:spcBef>
                <a:spcPts val="600"/>
              </a:spcBef>
              <a:defRPr sz="2912"/>
            </a:pPr>
            <a:r>
              <a:rPr lang="en-US" sz="3100" dirty="0"/>
              <a:t>Nigeria should have a strong economy thanks to its rich oil deposits, but years of corruption, civil war, and military rule have left it poor.</a:t>
            </a:r>
          </a:p>
          <a:p>
            <a:pPr marL="690645" indent="-690645" defTabSz="832104">
              <a:spcBef>
                <a:spcPts val="600"/>
              </a:spcBef>
              <a:defRPr sz="2912"/>
            </a:pPr>
            <a:r>
              <a:rPr lang="en-US" sz="3100" dirty="0"/>
              <a:t>Investment in human capital is a way to make the economy grow.</a:t>
            </a:r>
          </a:p>
          <a:p>
            <a:pPr marL="690645" indent="-690645" defTabSz="832104">
              <a:spcBef>
                <a:spcPts val="600"/>
              </a:spcBef>
              <a:defRPr sz="2912"/>
            </a:pPr>
            <a:r>
              <a:rPr lang="en-US" sz="3100" dirty="0"/>
              <a:t>The literacy rate is currently about 60%, with 70% for men and 50% for women.</a:t>
            </a:r>
          </a:p>
          <a:p>
            <a:pPr marL="1150894" lvl="2" indent="-690645" defTabSz="832104">
              <a:spcBef>
                <a:spcPts val="600"/>
              </a:spcBef>
              <a:defRPr sz="2912"/>
            </a:pPr>
            <a:r>
              <a:rPr lang="en-US" sz="3100" dirty="0"/>
              <a:t>This is because 30% of children have to help their families work and cannot attend school.</a:t>
            </a:r>
          </a:p>
        </p:txBody>
      </p:sp>
      <p:sp>
        <p:nvSpPr>
          <p:cNvPr id="197" name="Shape 197"/>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a:p>
        </p:txBody>
      </p:sp>
    </p:spTree>
    <p:extLst>
      <p:ext uri="{BB962C8B-B14F-4D97-AF65-F5344CB8AC3E}">
        <p14:creationId xmlns:p14="http://schemas.microsoft.com/office/powerpoint/2010/main" val="119632212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457200" y="318"/>
            <a:ext cx="8229600" cy="1143002"/>
          </a:xfrm>
          <a:prstGeom prst="rect">
            <a:avLst/>
          </a:prstGeom>
        </p:spPr>
        <p:txBody>
          <a:bodyPr/>
          <a:lstStyle/>
          <a:p>
            <a:r>
              <a:rPr lang="en-US" dirty="0"/>
              <a:t>Capital Goods in Nigeria</a:t>
            </a:r>
            <a:endParaRPr dirty="0"/>
          </a:p>
        </p:txBody>
      </p:sp>
      <p:sp>
        <p:nvSpPr>
          <p:cNvPr id="200" name="Shape 200"/>
          <p:cNvSpPr>
            <a:spLocks noGrp="1"/>
          </p:cNvSpPr>
          <p:nvPr>
            <p:ph type="body" idx="1"/>
          </p:nvPr>
        </p:nvSpPr>
        <p:spPr>
          <a:xfrm>
            <a:off x="457200" y="1313816"/>
            <a:ext cx="8229600" cy="5141848"/>
          </a:xfrm>
          <a:prstGeom prst="rect">
            <a:avLst/>
          </a:prstGeom>
        </p:spPr>
        <p:txBody>
          <a:bodyPr>
            <a:normAutofit/>
          </a:bodyPr>
          <a:lstStyle/>
          <a:p>
            <a:pPr marL="758951" lvl="1" indent="-758951">
              <a:buFont typeface="Wingdings"/>
              <a:buChar char="➢"/>
            </a:pPr>
            <a:r>
              <a:rPr lang="en-US" sz="3550" dirty="0"/>
              <a:t>Nigeria has heavily invested in capital goods for the oil industry.</a:t>
            </a:r>
          </a:p>
          <a:p>
            <a:pPr marL="758951" lvl="1" indent="-758951">
              <a:buFont typeface="Wingdings"/>
              <a:buChar char="➢"/>
            </a:pPr>
            <a:r>
              <a:rPr lang="en-US" sz="3550" dirty="0"/>
              <a:t>However, focus on this part of the economy has left many Nigerians without proper food or housing.</a:t>
            </a:r>
          </a:p>
          <a:p>
            <a:pPr marL="758951" lvl="1" indent="-758951">
              <a:buFont typeface="Wingdings"/>
              <a:buChar char="➢"/>
            </a:pPr>
            <a:r>
              <a:rPr lang="en-US" sz="3550" dirty="0"/>
              <a:t>Nigeria does not have a large manufacturing sector, with most of their non-oil related capital goods having to be imported.</a:t>
            </a:r>
          </a:p>
        </p:txBody>
      </p:sp>
      <p:sp>
        <p:nvSpPr>
          <p:cNvPr id="201" name="Shape 20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spTree>
    <p:extLst>
      <p:ext uri="{BB962C8B-B14F-4D97-AF65-F5344CB8AC3E}">
        <p14:creationId xmlns:p14="http://schemas.microsoft.com/office/powerpoint/2010/main" val="209473286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457200" y="318"/>
            <a:ext cx="8229600" cy="1143002"/>
          </a:xfrm>
          <a:prstGeom prst="rect">
            <a:avLst/>
          </a:prstGeom>
        </p:spPr>
        <p:txBody>
          <a:bodyPr/>
          <a:lstStyle/>
          <a:p>
            <a:r>
              <a:rPr lang="en-US" dirty="0"/>
              <a:t>Entrepreneurship in Nigeria</a:t>
            </a:r>
            <a:endParaRPr dirty="0"/>
          </a:p>
        </p:txBody>
      </p:sp>
      <p:sp>
        <p:nvSpPr>
          <p:cNvPr id="200" name="Shape 200"/>
          <p:cNvSpPr>
            <a:spLocks noGrp="1"/>
          </p:cNvSpPr>
          <p:nvPr>
            <p:ph type="body" idx="1"/>
          </p:nvPr>
        </p:nvSpPr>
        <p:spPr>
          <a:xfrm>
            <a:off x="457200" y="1313816"/>
            <a:ext cx="8229600" cy="5141848"/>
          </a:xfrm>
          <a:prstGeom prst="rect">
            <a:avLst/>
          </a:prstGeom>
        </p:spPr>
        <p:txBody>
          <a:bodyPr>
            <a:normAutofit/>
          </a:bodyPr>
          <a:lstStyle/>
          <a:p>
            <a:pPr marL="758951" lvl="1" indent="-758951">
              <a:buFont typeface="Wingdings"/>
              <a:buChar char="➢"/>
            </a:pPr>
            <a:r>
              <a:rPr lang="en-US" sz="3600" dirty="0"/>
              <a:t>Currently, it is not easy to be an entrepreneur in Nigeria.</a:t>
            </a:r>
            <a:endParaRPr sz="3600" dirty="0"/>
          </a:p>
          <a:p>
            <a:r>
              <a:rPr lang="en-US" sz="3600" dirty="0"/>
              <a:t>Nigeria’s government is working to help small businesses thrive.</a:t>
            </a:r>
          </a:p>
          <a:p>
            <a:r>
              <a:rPr lang="en-US" sz="3600" dirty="0"/>
              <a:t>It costs about four times the average annual income to get a business license.</a:t>
            </a:r>
          </a:p>
        </p:txBody>
      </p:sp>
      <p:sp>
        <p:nvSpPr>
          <p:cNvPr id="201" name="Shape 20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34</a:t>
            </a:fld>
            <a:endParaRPr/>
          </a:p>
        </p:txBody>
      </p:sp>
      <p:sp>
        <p:nvSpPr>
          <p:cNvPr id="5" name="Shape 202"/>
          <p:cNvSpPr/>
          <p:nvPr/>
        </p:nvSpPr>
        <p:spPr>
          <a:xfrm>
            <a:off x="6621706" y="6105653"/>
            <a:ext cx="2428388" cy="370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dirty="0">
                <a:solidFill>
                  <a:srgbClr val="0000FF"/>
                </a:solidFill>
                <a:uFill>
                  <a:solidFill>
                    <a:srgbClr val="0000FF"/>
                  </a:solidFill>
                </a:uFill>
                <a:hlinkClick r:id="rId2" action="ppaction://hlinksldjump"/>
              </a:rPr>
              <a:t>Return to Main Menu</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0" y="20640"/>
            <a:ext cx="9144000" cy="1143002"/>
          </a:xfrm>
          <a:prstGeom prst="rect">
            <a:avLst/>
          </a:prstGeom>
        </p:spPr>
        <p:txBody>
          <a:bodyPr>
            <a:normAutofit/>
          </a:bodyPr>
          <a:lstStyle>
            <a:lvl1pPr defTabSz="832103">
              <a:defRPr sz="3600">
                <a:effectLst>
                  <a:outerShdw blurRad="38100" dist="34671" dir="2700000" rotWithShape="0">
                    <a:srgbClr val="000000">
                      <a:alpha val="43137"/>
                    </a:srgbClr>
                  </a:outerShdw>
                </a:effectLst>
              </a:defRPr>
            </a:lvl1pPr>
          </a:lstStyle>
          <a:p>
            <a:r>
              <a:rPr sz="4400" dirty="0"/>
              <a:t>Section 5: U.S.-</a:t>
            </a:r>
            <a:r>
              <a:rPr lang="en-US" sz="4400" dirty="0"/>
              <a:t>Nigeria </a:t>
            </a:r>
            <a:r>
              <a:rPr sz="4400" dirty="0"/>
              <a:t>Relations</a:t>
            </a:r>
          </a:p>
        </p:txBody>
      </p:sp>
      <p:sp>
        <p:nvSpPr>
          <p:cNvPr id="205" name="Shape 205"/>
          <p:cNvSpPr>
            <a:spLocks noGrp="1"/>
          </p:cNvSpPr>
          <p:nvPr>
            <p:ph type="body" idx="1"/>
          </p:nvPr>
        </p:nvSpPr>
        <p:spPr>
          <a:xfrm>
            <a:off x="457200" y="1892808"/>
            <a:ext cx="8229600" cy="4233355"/>
          </a:xfrm>
          <a:prstGeom prst="rect">
            <a:avLst/>
          </a:prstGeom>
        </p:spPr>
        <p:txBody>
          <a:bodyPr/>
          <a:lstStyle/>
          <a:p>
            <a:r>
              <a:rPr dirty="0"/>
              <a:t>Essential question:</a:t>
            </a:r>
          </a:p>
          <a:p>
            <a:pPr lvl="2">
              <a:buFont typeface="Arial"/>
              <a:buChar char="•"/>
            </a:pPr>
            <a:r>
              <a:rPr lang="en-US" dirty="0"/>
              <a:t>What are some reasons the relationship between the two countries was strained</a:t>
            </a:r>
            <a:r>
              <a:rPr dirty="0"/>
              <a:t>?</a:t>
            </a:r>
          </a:p>
        </p:txBody>
      </p:sp>
      <p:sp>
        <p:nvSpPr>
          <p:cNvPr id="206" name="Shape 20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0" y="0"/>
            <a:ext cx="9144000" cy="1022555"/>
          </a:xfrm>
          <a:prstGeom prst="rect">
            <a:avLst/>
          </a:prstGeom>
        </p:spPr>
        <p:txBody>
          <a:bodyPr>
            <a:normAutofit/>
          </a:bodyPr>
          <a:lstStyle>
            <a:lvl1pPr defTabSz="896111">
              <a:defRPr sz="3800">
                <a:effectLst>
                  <a:outerShdw blurRad="38100" dist="37338" dir="2700000" rotWithShape="0">
                    <a:srgbClr val="000000">
                      <a:alpha val="43137"/>
                    </a:srgbClr>
                  </a:outerShdw>
                </a:effectLst>
              </a:defRPr>
            </a:lvl1pPr>
          </a:lstStyle>
          <a:p>
            <a:r>
              <a:rPr sz="4400" dirty="0"/>
              <a:t>Section </a:t>
            </a:r>
            <a:r>
              <a:rPr lang="en-US" sz="4400" dirty="0"/>
              <a:t>5</a:t>
            </a:r>
            <a:r>
              <a:rPr sz="4400" dirty="0"/>
              <a:t>: </a:t>
            </a:r>
            <a:r>
              <a:rPr lang="en-US" sz="4400" dirty="0"/>
              <a:t>U.S.-Nigeria Relations</a:t>
            </a:r>
            <a:endParaRPr sz="4400" dirty="0"/>
          </a:p>
        </p:txBody>
      </p:sp>
      <p:sp>
        <p:nvSpPr>
          <p:cNvPr id="184" name="Shape 184"/>
          <p:cNvSpPr>
            <a:spLocks noGrp="1"/>
          </p:cNvSpPr>
          <p:nvPr>
            <p:ph type="body" idx="1"/>
          </p:nvPr>
        </p:nvSpPr>
        <p:spPr>
          <a:xfrm>
            <a:off x="457200" y="2039112"/>
            <a:ext cx="8229600" cy="4087051"/>
          </a:xfrm>
          <a:prstGeom prst="rect">
            <a:avLst/>
          </a:prstGeom>
        </p:spPr>
        <p:txBody>
          <a:bodyPr/>
          <a:lstStyle/>
          <a:p>
            <a:r>
              <a:rPr dirty="0"/>
              <a:t>What terms do I need to know?</a:t>
            </a:r>
          </a:p>
          <a:p>
            <a:pPr marL="1216150" lvl="1" indent="-758951"/>
            <a:r>
              <a:rPr lang="en-US" dirty="0"/>
              <a:t>diplomatic relations</a:t>
            </a:r>
          </a:p>
          <a:p>
            <a:pPr marL="1216150" lvl="1" indent="-758951"/>
            <a:r>
              <a:rPr lang="en-US" dirty="0"/>
              <a:t>military coup</a:t>
            </a:r>
          </a:p>
          <a:p>
            <a:pPr marL="1216150" lvl="1" indent="-758951"/>
            <a:r>
              <a:rPr lang="en-US" dirty="0"/>
              <a:t>transparency</a:t>
            </a:r>
          </a:p>
          <a:p>
            <a:pPr marL="1216150" lvl="1" indent="-758951"/>
            <a:r>
              <a:rPr lang="en-US" dirty="0"/>
              <a:t>African Growth and Opportunity Act (AGOA)</a:t>
            </a:r>
            <a:endParaRPr dirty="0"/>
          </a:p>
        </p:txBody>
      </p:sp>
      <p:sp>
        <p:nvSpPr>
          <p:cNvPr id="185" name="Shape 185"/>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spTree>
    <p:extLst>
      <p:ext uri="{BB962C8B-B14F-4D97-AF65-F5344CB8AC3E}">
        <p14:creationId xmlns:p14="http://schemas.microsoft.com/office/powerpoint/2010/main" val="312981040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0" y="0"/>
            <a:ext cx="9144000" cy="923546"/>
          </a:xfrm>
          <a:prstGeom prst="rect">
            <a:avLst/>
          </a:prstGeom>
        </p:spPr>
        <p:txBody>
          <a:bodyPr>
            <a:noAutofit/>
          </a:bodyPr>
          <a:lstStyle/>
          <a:p>
            <a:r>
              <a:rPr lang="en-US" sz="4800" dirty="0"/>
              <a:t>US-Nigeria Relations</a:t>
            </a:r>
            <a:endParaRPr sz="4800" dirty="0"/>
          </a:p>
        </p:txBody>
      </p:sp>
      <p:sp>
        <p:nvSpPr>
          <p:cNvPr id="213" name="Shape 213"/>
          <p:cNvSpPr>
            <a:spLocks noGrp="1"/>
          </p:cNvSpPr>
          <p:nvPr>
            <p:ph type="body" idx="1"/>
          </p:nvPr>
        </p:nvSpPr>
        <p:spPr>
          <a:xfrm>
            <a:off x="457200" y="1161288"/>
            <a:ext cx="8558784" cy="5276089"/>
          </a:xfrm>
          <a:prstGeom prst="rect">
            <a:avLst/>
          </a:prstGeom>
        </p:spPr>
        <p:txBody>
          <a:bodyPr>
            <a:noAutofit/>
          </a:bodyPr>
          <a:lstStyle/>
          <a:p>
            <a:pPr marL="538854" indent="-538854" defTabSz="649223">
              <a:spcBef>
                <a:spcPts val="500"/>
              </a:spcBef>
              <a:defRPr sz="2600"/>
            </a:pPr>
            <a:r>
              <a:rPr lang="en-US" sz="2580" dirty="0"/>
              <a:t>The US established </a:t>
            </a:r>
            <a:r>
              <a:rPr lang="en-US" sz="2580" b="1" dirty="0"/>
              <a:t>diplomatic relations</a:t>
            </a:r>
            <a:r>
              <a:rPr lang="en-US" sz="2580" dirty="0"/>
              <a:t>, or an arrangement where two nations have representatives in each other’s country, with Nigeria in 1960, following its independence from the United Kingdom</a:t>
            </a:r>
            <a:r>
              <a:rPr sz="2580" dirty="0"/>
              <a:t>.</a:t>
            </a:r>
            <a:endParaRPr lang="en-US" sz="2580" dirty="0"/>
          </a:p>
          <a:p>
            <a:pPr marL="538854" indent="-538854" defTabSz="649223">
              <a:spcBef>
                <a:spcPts val="500"/>
              </a:spcBef>
              <a:defRPr sz="2600"/>
            </a:pPr>
            <a:r>
              <a:rPr lang="en-US" sz="2580" dirty="0"/>
              <a:t>From 1966-1999, Nigeria experienced many civil wars and </a:t>
            </a:r>
            <a:r>
              <a:rPr lang="en-US" sz="2580" b="1" dirty="0"/>
              <a:t>military coups </a:t>
            </a:r>
            <a:r>
              <a:rPr lang="en-US" sz="2580" dirty="0"/>
              <a:t>(an overthrow of the government by military forces).</a:t>
            </a:r>
            <a:endParaRPr sz="2580" dirty="0"/>
          </a:p>
          <a:p>
            <a:pPr marL="538854" indent="-538854" defTabSz="649223">
              <a:spcBef>
                <a:spcPts val="500"/>
              </a:spcBef>
              <a:defRPr sz="2600"/>
            </a:pPr>
            <a:r>
              <a:rPr lang="en-US" sz="2580" dirty="0"/>
              <a:t>Following the adoption of the new constitution in 1999, relations improved, along with cooperation on foreign policy goals like peacekeeping</a:t>
            </a:r>
            <a:r>
              <a:rPr sz="2580" dirty="0"/>
              <a:t>.</a:t>
            </a:r>
            <a:endParaRPr lang="en-US" sz="2580" dirty="0"/>
          </a:p>
          <a:p>
            <a:pPr marL="563674" lvl="1" indent="-538854" defTabSz="649223">
              <a:spcBef>
                <a:spcPts val="500"/>
              </a:spcBef>
              <a:buFont typeface="Wingdings" charset="2"/>
              <a:buChar char="Ø"/>
              <a:defRPr sz="2600"/>
            </a:pPr>
            <a:r>
              <a:rPr lang="en-US" sz="2580" dirty="0"/>
              <a:t>The two countries hold talks on key areas: good governance, </a:t>
            </a:r>
            <a:r>
              <a:rPr lang="en-US" sz="2580" b="1" dirty="0"/>
              <a:t>transparency</a:t>
            </a:r>
            <a:r>
              <a:rPr lang="en-US" sz="2580" dirty="0"/>
              <a:t> (obligation to share information with citizens), and integrity, energy and investment, regional security, and agriculture and food security.</a:t>
            </a:r>
          </a:p>
        </p:txBody>
      </p:sp>
      <p:sp>
        <p:nvSpPr>
          <p:cNvPr id="214" name="Shape 214"/>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457200" y="0"/>
            <a:ext cx="8229600" cy="923546"/>
          </a:xfrm>
          <a:prstGeom prst="rect">
            <a:avLst/>
          </a:prstGeom>
        </p:spPr>
        <p:txBody>
          <a:bodyPr/>
          <a:lstStyle/>
          <a:p>
            <a:r>
              <a:rPr lang="en-US" dirty="0"/>
              <a:t>US Assistance to Nigeria</a:t>
            </a:r>
            <a:endParaRPr dirty="0"/>
          </a:p>
        </p:txBody>
      </p:sp>
      <p:sp>
        <p:nvSpPr>
          <p:cNvPr id="213" name="Shape 213"/>
          <p:cNvSpPr>
            <a:spLocks noGrp="1"/>
          </p:cNvSpPr>
          <p:nvPr>
            <p:ph type="body" idx="1"/>
          </p:nvPr>
        </p:nvSpPr>
        <p:spPr>
          <a:xfrm>
            <a:off x="457200" y="1058334"/>
            <a:ext cx="8558784" cy="5379044"/>
          </a:xfrm>
          <a:prstGeom prst="rect">
            <a:avLst/>
          </a:prstGeom>
        </p:spPr>
        <p:txBody>
          <a:bodyPr>
            <a:normAutofit/>
          </a:bodyPr>
          <a:lstStyle/>
          <a:p>
            <a:pPr marL="538854" indent="-538854" defTabSz="649223">
              <a:spcBef>
                <a:spcPts val="500"/>
              </a:spcBef>
              <a:defRPr sz="2600"/>
            </a:pPr>
            <a:r>
              <a:rPr lang="en-US" sz="3400" dirty="0"/>
              <a:t>The US wants to help improve economic stability, security, and sell-being for Nigerians by strengthening their democracy.</a:t>
            </a:r>
          </a:p>
          <a:p>
            <a:pPr marL="538854" indent="-538854" defTabSz="649223">
              <a:spcBef>
                <a:spcPts val="500"/>
              </a:spcBef>
              <a:defRPr sz="2600"/>
            </a:pPr>
            <a:r>
              <a:rPr lang="en-US" sz="3400" dirty="0"/>
              <a:t>Nigeria is combatting corruption in their government, and improving transparency will help citizens trust the government again.</a:t>
            </a:r>
            <a:endParaRPr sz="3400" dirty="0"/>
          </a:p>
          <a:p>
            <a:pPr marL="538854" indent="-538854" defTabSz="649223">
              <a:spcBef>
                <a:spcPts val="500"/>
              </a:spcBef>
              <a:defRPr sz="2600"/>
            </a:pPr>
            <a:r>
              <a:rPr lang="en-US" sz="3400" dirty="0"/>
              <a:t>The US also wants to help with health, education, and agricultural production.</a:t>
            </a:r>
          </a:p>
        </p:txBody>
      </p:sp>
      <p:sp>
        <p:nvSpPr>
          <p:cNvPr id="214" name="Shape 214"/>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Tree>
    <p:extLst>
      <p:ext uri="{BB962C8B-B14F-4D97-AF65-F5344CB8AC3E}">
        <p14:creationId xmlns:p14="http://schemas.microsoft.com/office/powerpoint/2010/main" val="307912697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0" y="0"/>
            <a:ext cx="9144000" cy="923546"/>
          </a:xfrm>
          <a:prstGeom prst="rect">
            <a:avLst/>
          </a:prstGeom>
        </p:spPr>
        <p:txBody>
          <a:bodyPr/>
          <a:lstStyle/>
          <a:p>
            <a:r>
              <a:rPr lang="en-US" dirty="0"/>
              <a:t>Bilateral Economic Relations</a:t>
            </a:r>
            <a:endParaRPr dirty="0"/>
          </a:p>
        </p:txBody>
      </p:sp>
      <p:sp>
        <p:nvSpPr>
          <p:cNvPr id="213" name="Shape 213"/>
          <p:cNvSpPr>
            <a:spLocks noGrp="1"/>
          </p:cNvSpPr>
          <p:nvPr>
            <p:ph type="body" idx="1"/>
          </p:nvPr>
        </p:nvSpPr>
        <p:spPr>
          <a:xfrm>
            <a:off x="338667" y="1086556"/>
            <a:ext cx="8472309" cy="5350821"/>
          </a:xfrm>
          <a:prstGeom prst="rect">
            <a:avLst/>
          </a:prstGeom>
        </p:spPr>
        <p:txBody>
          <a:bodyPr>
            <a:noAutofit/>
          </a:bodyPr>
          <a:lstStyle/>
          <a:p>
            <a:pPr marL="538854" indent="-538854" defTabSz="649223">
              <a:spcBef>
                <a:spcPts val="500"/>
              </a:spcBef>
              <a:defRPr sz="2600"/>
            </a:pPr>
            <a:r>
              <a:rPr lang="en-US" sz="3100" dirty="0"/>
              <a:t>The US is Nigeria’s largest foreign investor in Nigeria, with most investments concentrated on petroleum, mining, and the trade sector</a:t>
            </a:r>
            <a:r>
              <a:rPr sz="3100" dirty="0"/>
              <a:t>.</a:t>
            </a:r>
            <a:endParaRPr lang="en-US" sz="3100" dirty="0"/>
          </a:p>
          <a:p>
            <a:pPr marL="538854" indent="-538854" defTabSz="649223">
              <a:spcBef>
                <a:spcPts val="500"/>
              </a:spcBef>
              <a:defRPr sz="2600"/>
            </a:pPr>
            <a:r>
              <a:rPr lang="en-US" sz="3100" dirty="0"/>
              <a:t>Nigeria is eligible for preferential trade benefits under the </a:t>
            </a:r>
            <a:r>
              <a:rPr lang="en-US" sz="3100" b="1" dirty="0"/>
              <a:t>African Growth and Opportunity Act (AGOA)</a:t>
            </a:r>
            <a:r>
              <a:rPr lang="en-US" sz="3100" dirty="0"/>
              <a:t>, which increases the market access to the US for qualifying countries in sub-Saharan Africa.</a:t>
            </a:r>
          </a:p>
          <a:p>
            <a:pPr marL="538854" indent="-538854" defTabSz="649223">
              <a:spcBef>
                <a:spcPts val="500"/>
              </a:spcBef>
              <a:defRPr sz="2600"/>
            </a:pPr>
            <a:r>
              <a:rPr lang="en-US" sz="3100" dirty="0"/>
              <a:t>The US and Nigeria have signed a bilateral trade and investment framework agreement.</a:t>
            </a:r>
          </a:p>
        </p:txBody>
      </p:sp>
      <p:sp>
        <p:nvSpPr>
          <p:cNvPr id="214" name="Shape 214"/>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39</a:t>
            </a:fld>
            <a:endParaRPr/>
          </a:p>
        </p:txBody>
      </p:sp>
    </p:spTree>
    <p:extLst>
      <p:ext uri="{BB962C8B-B14F-4D97-AF65-F5344CB8AC3E}">
        <p14:creationId xmlns:p14="http://schemas.microsoft.com/office/powerpoint/2010/main" val="215168079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0" y="0"/>
            <a:ext cx="9144000" cy="1143000"/>
          </a:xfrm>
          <a:prstGeom prst="rect">
            <a:avLst/>
          </a:prstGeom>
        </p:spPr>
        <p:txBody>
          <a:bodyPr>
            <a:normAutofit/>
          </a:bodyPr>
          <a:lstStyle>
            <a:lvl1pPr defTabSz="850391">
              <a:defRPr sz="3600">
                <a:effectLst>
                  <a:outerShdw blurRad="38100" dist="35433" dir="2700000" rotWithShape="0">
                    <a:srgbClr val="000000">
                      <a:alpha val="43137"/>
                    </a:srgbClr>
                  </a:outerShdw>
                </a:effectLst>
              </a:defRPr>
            </a:lvl1pPr>
          </a:lstStyle>
          <a:p>
            <a:r>
              <a:rPr sz="4200" dirty="0"/>
              <a:t>Section 1: </a:t>
            </a:r>
            <a:r>
              <a:rPr lang="en-US" sz="4200" dirty="0"/>
              <a:t>The </a:t>
            </a:r>
            <a:r>
              <a:rPr sz="4200" dirty="0"/>
              <a:t>Geography of </a:t>
            </a:r>
            <a:r>
              <a:rPr lang="en-US" sz="4200" dirty="0"/>
              <a:t>Nigeria</a:t>
            </a:r>
            <a:endParaRPr sz="4200" dirty="0"/>
          </a:p>
        </p:txBody>
      </p:sp>
      <p:sp>
        <p:nvSpPr>
          <p:cNvPr id="73" name="Shape 73"/>
          <p:cNvSpPr>
            <a:spLocks noGrp="1"/>
          </p:cNvSpPr>
          <p:nvPr>
            <p:ph type="body" idx="1"/>
          </p:nvPr>
        </p:nvSpPr>
        <p:spPr>
          <a:xfrm>
            <a:off x="457200" y="1710813"/>
            <a:ext cx="8229600" cy="4415350"/>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lang="en-US" dirty="0"/>
              <a:t>delta</a:t>
            </a:r>
            <a:endParaRPr dirty="0"/>
          </a:p>
          <a:p>
            <a:pPr marL="742950" lvl="1" indent="-285750">
              <a:lnSpc>
                <a:spcPct val="100000"/>
              </a:lnSpc>
              <a:spcBef>
                <a:spcPts val="600"/>
              </a:spcBef>
              <a:buFont typeface="Arial"/>
              <a:defRPr sz="2800"/>
            </a:pPr>
            <a:r>
              <a:rPr lang="en-US" dirty="0"/>
              <a:t>navigable</a:t>
            </a:r>
          </a:p>
          <a:p>
            <a:pPr marL="742950" lvl="1" indent="-285750">
              <a:lnSpc>
                <a:spcPct val="100000"/>
              </a:lnSpc>
              <a:spcBef>
                <a:spcPts val="600"/>
              </a:spcBef>
              <a:buFont typeface="Arial"/>
              <a:defRPr sz="2800"/>
            </a:pPr>
            <a:r>
              <a:rPr lang="en-US" dirty="0"/>
              <a:t>tropical savanna climate</a:t>
            </a:r>
          </a:p>
          <a:p>
            <a:pPr marL="742950" lvl="1" indent="-285750">
              <a:lnSpc>
                <a:spcPct val="100000"/>
              </a:lnSpc>
              <a:spcBef>
                <a:spcPts val="600"/>
              </a:spcBef>
              <a:buFont typeface="Arial"/>
              <a:defRPr sz="2800"/>
            </a:pPr>
            <a:r>
              <a:rPr lang="en-US" dirty="0" err="1"/>
              <a:t>harmattan</a:t>
            </a:r>
            <a:endParaRPr lang="en-US" dirty="0"/>
          </a:p>
          <a:p>
            <a:pPr marL="742950" lvl="1" indent="-285750">
              <a:lnSpc>
                <a:spcPct val="100000"/>
              </a:lnSpc>
              <a:spcBef>
                <a:spcPts val="600"/>
              </a:spcBef>
              <a:buFont typeface="Arial"/>
              <a:defRPr sz="2800"/>
            </a:pPr>
            <a:r>
              <a:rPr lang="en-US" dirty="0"/>
              <a:t>diverse</a:t>
            </a:r>
          </a:p>
          <a:p>
            <a:pPr marL="742950" lvl="1" indent="-285750">
              <a:lnSpc>
                <a:spcPct val="100000"/>
              </a:lnSpc>
              <a:spcBef>
                <a:spcPts val="600"/>
              </a:spcBef>
              <a:buFont typeface="Arial"/>
              <a:defRPr sz="2800"/>
            </a:pPr>
            <a:r>
              <a:rPr lang="en-US" dirty="0" err="1"/>
              <a:t>Boko</a:t>
            </a:r>
            <a:r>
              <a:rPr lang="en-US" dirty="0"/>
              <a:t> Haram</a:t>
            </a:r>
          </a:p>
        </p:txBody>
      </p:sp>
      <p:sp>
        <p:nvSpPr>
          <p:cNvPr id="74" name="Shape 74"/>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3">
                                            <p:txEl>
                                              <p:pRg st="1" end="1"/>
                                            </p:txEl>
                                          </p:spTgt>
                                        </p:tgtEl>
                                        <p:attrNameLst>
                                          <p:attrName>style.visibility</p:attrName>
                                        </p:attrNameLst>
                                      </p:cBhvr>
                                      <p:to>
                                        <p:strVal val="visible"/>
                                      </p:to>
                                    </p:set>
                                    <p:anim calcmode="lin" valueType="num">
                                      <p:cBhvr>
                                        <p:cTn id="16"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3">
                                            <p:txEl>
                                              <p:pRg st="2" end="2"/>
                                            </p:txEl>
                                          </p:spTgt>
                                        </p:tgtEl>
                                        <p:attrNameLst>
                                          <p:attrName>style.visibility</p:attrName>
                                        </p:attrNameLst>
                                      </p:cBhvr>
                                      <p:to>
                                        <p:strVal val="visible"/>
                                      </p:to>
                                    </p:set>
                                    <p:anim calcmode="lin" valueType="num">
                                      <p:cBhvr>
                                        <p:cTn id="21"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73">
                                            <p:txEl>
                                              <p:pRg st="3" end="3"/>
                                            </p:txEl>
                                          </p:spTgt>
                                        </p:tgtEl>
                                        <p:attrNameLst>
                                          <p:attrName>style.visibility</p:attrName>
                                        </p:attrNameLst>
                                      </p:cBhvr>
                                      <p:to>
                                        <p:strVal val="visible"/>
                                      </p:to>
                                    </p:set>
                                    <p:anim calcmode="lin" valueType="num">
                                      <p:cBhvr>
                                        <p:cTn id="26" dur="500" fill="hold"/>
                                        <p:tgtEl>
                                          <p:spTgt spid="73">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73">
                                            <p:txEl>
                                              <p:pRg st="4" end="4"/>
                                            </p:txEl>
                                          </p:spTgt>
                                        </p:tgtEl>
                                        <p:attrNameLst>
                                          <p:attrName>style.visibility</p:attrName>
                                        </p:attrNameLst>
                                      </p:cBhvr>
                                      <p:to>
                                        <p:strVal val="visible"/>
                                      </p:to>
                                    </p:set>
                                    <p:anim calcmode="lin" valueType="num">
                                      <p:cBhvr>
                                        <p:cTn id="31" dur="500" fill="hold"/>
                                        <p:tgtEl>
                                          <p:spTgt spid="73">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73">
                                            <p:txEl>
                                              <p:pRg st="5" end="5"/>
                                            </p:txEl>
                                          </p:spTgt>
                                        </p:tgtEl>
                                        <p:attrNameLst>
                                          <p:attrName>style.visibility</p:attrName>
                                        </p:attrNameLst>
                                      </p:cBhvr>
                                      <p:to>
                                        <p:strVal val="visible"/>
                                      </p:to>
                                    </p:set>
                                    <p:anim calcmode="lin" valueType="num">
                                      <p:cBhvr>
                                        <p:cTn id="36" dur="500" fill="hold"/>
                                        <p:tgtEl>
                                          <p:spTgt spid="73">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1" nodeType="afterEffect">
                                  <p:stCondLst>
                                    <p:cond delay="0"/>
                                  </p:stCondLst>
                                  <p:iterate>
                                    <p:tmAbs val="0"/>
                                  </p:iterate>
                                  <p:childTnLst>
                                    <p:set>
                                      <p:cBhvr>
                                        <p:cTn id="40" fill="hold"/>
                                        <p:tgtEl>
                                          <p:spTgt spid="73">
                                            <p:txEl>
                                              <p:pRg st="6" end="6"/>
                                            </p:txEl>
                                          </p:spTgt>
                                        </p:tgtEl>
                                        <p:attrNameLst>
                                          <p:attrName>style.visibility</p:attrName>
                                        </p:attrNameLst>
                                      </p:cBhvr>
                                      <p:to>
                                        <p:strVal val="visible"/>
                                      </p:to>
                                    </p:set>
                                    <p:anim calcmode="lin" valueType="num">
                                      <p:cBhvr>
                                        <p:cTn id="41" dur="500" fill="hold"/>
                                        <p:tgtEl>
                                          <p:spTgt spid="73">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7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bldLvl="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0" y="1"/>
            <a:ext cx="9144000" cy="1197862"/>
          </a:xfrm>
          <a:prstGeom prst="rect">
            <a:avLst/>
          </a:prstGeom>
        </p:spPr>
        <p:txBody>
          <a:bodyPr>
            <a:noAutofit/>
          </a:bodyPr>
          <a:lstStyle/>
          <a:p>
            <a:r>
              <a:rPr lang="en-US" dirty="0"/>
              <a:t>Nigeria’s Membership in International Organizations</a:t>
            </a:r>
            <a:endParaRPr dirty="0"/>
          </a:p>
        </p:txBody>
      </p:sp>
      <p:sp>
        <p:nvSpPr>
          <p:cNvPr id="217" name="Shape 217"/>
          <p:cNvSpPr>
            <a:spLocks noGrp="1"/>
          </p:cNvSpPr>
          <p:nvPr>
            <p:ph type="body" idx="1"/>
          </p:nvPr>
        </p:nvSpPr>
        <p:spPr>
          <a:xfrm>
            <a:off x="457200" y="1538110"/>
            <a:ext cx="8229600" cy="4876657"/>
          </a:xfrm>
          <a:prstGeom prst="rect">
            <a:avLst/>
          </a:prstGeom>
        </p:spPr>
        <p:txBody>
          <a:bodyPr>
            <a:noAutofit/>
          </a:bodyPr>
          <a:lstStyle/>
          <a:p>
            <a:pPr marL="690646" indent="-690646" defTabSz="832103">
              <a:spcBef>
                <a:spcPts val="600"/>
              </a:spcBef>
              <a:defRPr sz="2900"/>
            </a:pPr>
            <a:r>
              <a:rPr lang="en-US" sz="2900" dirty="0"/>
              <a:t>Nigeria and the US belong to many of the same organizations, including the United Nations, International Monetary Fund, World Bank, and World Trade Organization</a:t>
            </a:r>
            <a:r>
              <a:rPr sz="2900" dirty="0"/>
              <a:t>.</a:t>
            </a:r>
            <a:endParaRPr lang="en-US" sz="2900" dirty="0"/>
          </a:p>
          <a:p>
            <a:pPr marL="690646" indent="-690646" defTabSz="832103">
              <a:spcBef>
                <a:spcPts val="600"/>
              </a:spcBef>
              <a:defRPr sz="2900"/>
            </a:pPr>
            <a:r>
              <a:rPr lang="en-US" sz="2900" dirty="0"/>
              <a:t>Nigeria is also an observer to the Organization of American States</a:t>
            </a:r>
            <a:r>
              <a:rPr sz="2900" dirty="0"/>
              <a:t>.</a:t>
            </a:r>
            <a:endParaRPr lang="en-US" sz="2900" dirty="0"/>
          </a:p>
          <a:p>
            <a:pPr marL="690646" indent="-690646" defTabSz="832103">
              <a:spcBef>
                <a:spcPts val="600"/>
              </a:spcBef>
              <a:defRPr sz="2900"/>
            </a:pPr>
            <a:r>
              <a:rPr lang="en-US" sz="2900" dirty="0"/>
              <a:t>Nigeria is a member of the Organization of Petroleum Exporting Countries (OPEC), who’s goal is to control the price of oil in the world by controlling the supply.</a:t>
            </a:r>
            <a:endParaRPr sz="2900" dirty="0"/>
          </a:p>
        </p:txBody>
      </p:sp>
      <p:sp>
        <p:nvSpPr>
          <p:cNvPr id="218" name="Shape 218"/>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40</a:t>
            </a:fld>
            <a:endParaRPr/>
          </a:p>
        </p:txBody>
      </p:sp>
      <p:sp>
        <p:nvSpPr>
          <p:cNvPr id="219" name="Shape 219"/>
          <p:cNvSpPr/>
          <p:nvPr/>
        </p:nvSpPr>
        <p:spPr>
          <a:xfrm>
            <a:off x="6601583" y="6056629"/>
            <a:ext cx="2430536" cy="358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latin typeface="Trebuchet MS"/>
                <a:ea typeface="Trebuchet MS"/>
                <a:cs typeface="Trebuchet MS"/>
                <a:sym typeface="Trebuchet MS"/>
                <a:hlinkClick r:id="rId2" action="ppaction://hlinksldjump"/>
              </a:defRPr>
            </a:lvl1pPr>
          </a:lstStyle>
          <a:p>
            <a:pPr>
              <a:defRPr>
                <a:solidFill>
                  <a:srgbClr val="FF0000"/>
                </a:solidFill>
                <a:uFill>
                  <a:solidFill>
                    <a:srgbClr val="FF0000"/>
                  </a:solidFill>
                </a:uFill>
              </a:defRPr>
            </a:pPr>
            <a:r>
              <a:rPr>
                <a:solidFill>
                  <a:srgbClr val="0000FF"/>
                </a:solidFill>
                <a:uFill>
                  <a:solidFill>
                    <a:srgbClr val="0000FF"/>
                  </a:solidFill>
                </a:uFill>
                <a:hlinkClick r:id="rId2" action="ppaction://hlinksldjump"/>
              </a:rPr>
              <a:t>Return to Main Menu</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tografia_aérea_de_Lagos.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p:blipFill>
        <p:spPr>
          <a:xfrm>
            <a:off x="0" y="0"/>
            <a:ext cx="9144000" cy="6477953"/>
          </a:xfrm>
          <a:prstGeom prst="rect">
            <a:avLst/>
          </a:prstGeom>
        </p:spPr>
      </p:pic>
      <p:sp>
        <p:nvSpPr>
          <p:cNvPr id="222" name="Shape 222"/>
          <p:cNvSpPr>
            <a:spLocks noGrp="1"/>
          </p:cNvSpPr>
          <p:nvPr>
            <p:ph type="sldNum" sz="quarter" idx="4294967295"/>
          </p:nvPr>
        </p:nvSpPr>
        <p:spPr>
          <a:xfrm>
            <a:off x="84504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41</a:t>
            </a:fld>
            <a:endParaRPr/>
          </a:p>
        </p:txBody>
      </p:sp>
      <p:sp>
        <p:nvSpPr>
          <p:cNvPr id="223" name="Shape 223"/>
          <p:cNvSpPr/>
          <p:nvPr/>
        </p:nvSpPr>
        <p:spPr>
          <a:xfrm>
            <a:off x="630493" y="6108625"/>
            <a:ext cx="7883013"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a:solidFill>
                  <a:srgbClr val="FFFFFF"/>
                </a:solidFill>
                <a:latin typeface="Trebuchet MS"/>
                <a:ea typeface="Trebuchet MS"/>
                <a:cs typeface="Trebuchet MS"/>
                <a:sym typeface="Trebuchet MS"/>
              </a:defRPr>
            </a:pPr>
            <a:r>
              <a:rPr dirty="0"/>
              <a:t>Image Credits</a:t>
            </a:r>
            <a:r>
              <a:t>:</a:t>
            </a:r>
            <a:r>
              <a:rPr lang="en-US"/>
              <a:t> </a:t>
            </a:r>
            <a:r>
              <a:t>Wikimedia </a:t>
            </a:r>
            <a:r>
              <a:rPr dirty="0"/>
              <a:t>Commons. Maps ©2017 Clairmont Press.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0" y="-3747"/>
            <a:ext cx="9144000" cy="1143001"/>
          </a:xfrm>
          <a:prstGeom prst="rect">
            <a:avLst/>
          </a:prstGeom>
        </p:spPr>
        <p:txBody>
          <a:bodyPr>
            <a:normAutofit/>
          </a:bodyPr>
          <a:lstStyle/>
          <a:p>
            <a:r>
              <a:rPr dirty="0"/>
              <a:t>Location and Size of </a:t>
            </a:r>
            <a:r>
              <a:rPr lang="en-US" dirty="0"/>
              <a:t>Nigeria</a:t>
            </a:r>
            <a:endParaRPr sz="5400" dirty="0"/>
          </a:p>
        </p:txBody>
      </p:sp>
      <p:sp>
        <p:nvSpPr>
          <p:cNvPr id="77" name="Shape 77"/>
          <p:cNvSpPr>
            <a:spLocks noGrp="1"/>
          </p:cNvSpPr>
          <p:nvPr>
            <p:ph type="body" idx="1"/>
          </p:nvPr>
        </p:nvSpPr>
        <p:spPr>
          <a:xfrm>
            <a:off x="457200" y="1234440"/>
            <a:ext cx="8229600" cy="5148072"/>
          </a:xfrm>
          <a:prstGeom prst="rect">
            <a:avLst/>
          </a:prstGeom>
        </p:spPr>
        <p:txBody>
          <a:bodyPr>
            <a:normAutofit/>
          </a:bodyPr>
          <a:lstStyle/>
          <a:p>
            <a:pPr marL="743771" indent="-743771" defTabSz="896111">
              <a:spcBef>
                <a:spcPts val="600"/>
              </a:spcBef>
              <a:defRPr sz="3136"/>
            </a:pPr>
            <a:r>
              <a:rPr lang="en-US" sz="3400" dirty="0"/>
              <a:t>Nigeria is in the eastern and northern hemispheres and is located on Africa’s west coast.</a:t>
            </a:r>
            <a:endParaRPr sz="3400" dirty="0"/>
          </a:p>
          <a:p>
            <a:pPr marL="743771" indent="-743771" defTabSz="896111">
              <a:spcBef>
                <a:spcPts val="600"/>
              </a:spcBef>
              <a:defRPr sz="3136"/>
            </a:pPr>
            <a:r>
              <a:rPr lang="en-US" sz="3400" dirty="0"/>
              <a:t>Nigeria is bordered by Niger, Benin, Cameroon, Chad, and the Gulf of Guinea.</a:t>
            </a:r>
            <a:endParaRPr sz="3400" dirty="0"/>
          </a:p>
          <a:p>
            <a:pPr marL="743771" indent="-743771" defTabSz="896111">
              <a:spcBef>
                <a:spcPts val="600"/>
              </a:spcBef>
              <a:defRPr sz="3136"/>
            </a:pPr>
            <a:r>
              <a:rPr lang="en-US" sz="3400" dirty="0"/>
              <a:t>Nigeria’s land area is about 356,000 miles, which is roughly six times the size of Georgia.</a:t>
            </a:r>
            <a:endParaRPr sz="3400" dirty="0"/>
          </a:p>
        </p:txBody>
      </p:sp>
      <p:sp>
        <p:nvSpPr>
          <p:cNvPr id="78" name="Shape 78"/>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0" y="21063"/>
            <a:ext cx="9144000" cy="1143002"/>
          </a:xfrm>
          <a:prstGeom prst="rect">
            <a:avLst/>
          </a:prstGeom>
        </p:spPr>
        <p:txBody>
          <a:bodyPr>
            <a:normAutofit/>
          </a:bodyPr>
          <a:lstStyle/>
          <a:p>
            <a:r>
              <a:rPr dirty="0"/>
              <a:t>Location and Size of </a:t>
            </a:r>
            <a:r>
              <a:rPr lang="en-US" dirty="0"/>
              <a:t>Nigeria</a:t>
            </a:r>
            <a:endParaRPr dirty="0"/>
          </a:p>
        </p:txBody>
      </p:sp>
      <p:sp>
        <p:nvSpPr>
          <p:cNvPr id="81" name="Shape 81"/>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7099" y="1164065"/>
            <a:ext cx="6229801" cy="4727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546100" y="109538"/>
            <a:ext cx="8229600" cy="1143002"/>
          </a:xfrm>
          <a:prstGeom prst="rect">
            <a:avLst/>
          </a:prstGeom>
        </p:spPr>
        <p:txBody>
          <a:bodyPr>
            <a:normAutofit/>
          </a:bodyPr>
          <a:lstStyle>
            <a:lvl1pPr defTabSz="841247">
              <a:defRPr sz="3600">
                <a:effectLst>
                  <a:outerShdw blurRad="38100" dist="35052" dir="2700000" rotWithShape="0">
                    <a:srgbClr val="000000">
                      <a:alpha val="43137"/>
                    </a:srgbClr>
                  </a:outerShdw>
                </a:effectLst>
              </a:defRPr>
            </a:lvl1pPr>
          </a:lstStyle>
          <a:p>
            <a:r>
              <a:rPr sz="4400" dirty="0"/>
              <a:t>Location and Size of </a:t>
            </a:r>
            <a:r>
              <a:rPr lang="en-US" sz="4400" dirty="0"/>
              <a:t>Nigeria</a:t>
            </a:r>
            <a:endParaRPr sz="4400" dirty="0"/>
          </a:p>
        </p:txBody>
      </p:sp>
      <p:sp>
        <p:nvSpPr>
          <p:cNvPr id="86" name="Shape 86"/>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93672" y="1252540"/>
            <a:ext cx="5737208" cy="36005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100" y="3389944"/>
            <a:ext cx="2775834" cy="2804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0" y="6611"/>
            <a:ext cx="9144000" cy="926643"/>
          </a:xfrm>
          <a:prstGeom prst="rect">
            <a:avLst/>
          </a:prstGeom>
        </p:spPr>
        <p:txBody>
          <a:bodyPr>
            <a:normAutofit/>
          </a:bodyPr>
          <a:lstStyle/>
          <a:p>
            <a:r>
              <a:rPr lang="en-US" sz="4800" dirty="0"/>
              <a:t>Physical Geography of Nigeria</a:t>
            </a:r>
            <a:endParaRPr sz="4800" dirty="0"/>
          </a:p>
        </p:txBody>
      </p:sp>
      <p:sp>
        <p:nvSpPr>
          <p:cNvPr id="91" name="Shape 91"/>
          <p:cNvSpPr>
            <a:spLocks noGrp="1"/>
          </p:cNvSpPr>
          <p:nvPr>
            <p:ph type="body" idx="1"/>
          </p:nvPr>
        </p:nvSpPr>
        <p:spPr>
          <a:xfrm>
            <a:off x="457200" y="933255"/>
            <a:ext cx="8229600" cy="5544660"/>
          </a:xfrm>
          <a:prstGeom prst="rect">
            <a:avLst/>
          </a:prstGeom>
        </p:spPr>
        <p:txBody>
          <a:bodyPr>
            <a:noAutofit/>
          </a:bodyPr>
          <a:lstStyle/>
          <a:p>
            <a:pPr marL="690645" indent="-690645" defTabSz="832104">
              <a:spcBef>
                <a:spcPts val="600"/>
              </a:spcBef>
              <a:defRPr sz="2912"/>
            </a:pPr>
            <a:r>
              <a:rPr lang="en-US" sz="2320" dirty="0"/>
              <a:t>The Niger River is the source of the country’s name and is the largest river in West Africa.</a:t>
            </a:r>
          </a:p>
          <a:p>
            <a:pPr marL="1150894" lvl="2" indent="-690645" defTabSz="832104">
              <a:spcBef>
                <a:spcPts val="600"/>
              </a:spcBef>
              <a:defRPr sz="2912"/>
            </a:pPr>
            <a:r>
              <a:rPr lang="en-US" sz="2320" dirty="0"/>
              <a:t>The river begins in Guinea and flows through Guinea, Mali, Niger, Benin, and Nigeria to the Gulf of Guinea.</a:t>
            </a:r>
          </a:p>
          <a:p>
            <a:pPr marL="690645" indent="-690645" defTabSz="832104">
              <a:spcBef>
                <a:spcPts val="600"/>
              </a:spcBef>
              <a:defRPr sz="2912"/>
            </a:pPr>
            <a:r>
              <a:rPr lang="en-US" sz="2320" dirty="0"/>
              <a:t>The river flows through rain forests and swamps and has a </a:t>
            </a:r>
            <a:r>
              <a:rPr lang="en-US" sz="2320" b="1" dirty="0"/>
              <a:t>delta</a:t>
            </a:r>
            <a:r>
              <a:rPr lang="en-US" sz="2320" dirty="0"/>
              <a:t>, which is where a river divides into smaller bodies of water as it meets with a larger body of water.</a:t>
            </a:r>
          </a:p>
          <a:p>
            <a:pPr marL="690645" indent="-690645" defTabSz="832104">
              <a:spcBef>
                <a:spcPts val="600"/>
              </a:spcBef>
              <a:defRPr sz="2912"/>
            </a:pPr>
            <a:r>
              <a:rPr lang="en-US" sz="2320" dirty="0"/>
              <a:t>Most of the river is </a:t>
            </a:r>
            <a:r>
              <a:rPr lang="en-US" sz="2320" b="1" dirty="0"/>
              <a:t>navigable</a:t>
            </a:r>
            <a:r>
              <a:rPr lang="en-US" sz="2320" dirty="0"/>
              <a:t>, or ships can operate on it, which is great for trade and shipping.</a:t>
            </a:r>
          </a:p>
          <a:p>
            <a:pPr marL="690645" indent="-690645" defTabSz="832104">
              <a:spcBef>
                <a:spcPts val="600"/>
              </a:spcBef>
              <a:defRPr sz="2912"/>
            </a:pPr>
            <a:r>
              <a:rPr lang="en-US" sz="2320" dirty="0"/>
              <a:t>While the coastline is rich in oil, government corruption and other problems have prevented the country from enjoying these benefits.</a:t>
            </a:r>
          </a:p>
          <a:p>
            <a:pPr marL="690645" indent="-690645" defTabSz="832104">
              <a:spcBef>
                <a:spcPts val="600"/>
              </a:spcBef>
              <a:defRPr sz="2912"/>
            </a:pPr>
            <a:r>
              <a:rPr lang="en-US" sz="2320" dirty="0"/>
              <a:t>The country has low plains in the south with some dense forests, highlands and extinct volcanoes in the central part of the country, and the north has rolling plains with plateaus</a:t>
            </a:r>
            <a:r>
              <a:rPr lang="en-US" sz="2800" dirty="0"/>
              <a:t>.</a:t>
            </a:r>
          </a:p>
        </p:txBody>
      </p:sp>
      <p:sp>
        <p:nvSpPr>
          <p:cNvPr id="92" name="Shape 92"/>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1">
                                            <p:bg/>
                                          </p:spTgt>
                                        </p:tgtEl>
                                        <p:attrNameLst>
                                          <p:attrName>style.visibility</p:attrName>
                                        </p:attrNameLst>
                                      </p:cBhvr>
                                      <p:to>
                                        <p:strVal val="visible"/>
                                      </p:to>
                                    </p:set>
                                    <p:anim calcmode="lin" valueType="num">
                                      <p:cBhvr>
                                        <p:cTn id="7" dur="500" fill="hold"/>
                                        <p:tgtEl>
                                          <p:spTgt spid="91">
                                            <p:bg/>
                                          </p:spTgt>
                                        </p:tgtEl>
                                        <p:attrNameLst>
                                          <p:attrName>ppt_x</p:attrName>
                                        </p:attrNameLst>
                                      </p:cBhvr>
                                      <p:tavLst>
                                        <p:tav tm="0">
                                          <p:val>
                                            <p:strVal val="0-#ppt_w/2"/>
                                          </p:val>
                                        </p:tav>
                                        <p:tav tm="100000">
                                          <p:val>
                                            <p:strVal val="#ppt_x"/>
                                          </p:val>
                                        </p:tav>
                                      </p:tavLst>
                                    </p:anim>
                                    <p:anim calcmode="lin" valueType="num">
                                      <p:cBhvr>
                                        <p:cTn id="8" dur="500" fill="hold"/>
                                        <p:tgtEl>
                                          <p:spTgt spid="9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91">
                                            <p:txEl>
                                              <p:pRg st="0" end="0"/>
                                            </p:txEl>
                                          </p:spTgt>
                                        </p:tgtEl>
                                        <p:attrNameLst>
                                          <p:attrName>style.visibility</p:attrName>
                                        </p:attrNameLst>
                                      </p:cBhvr>
                                      <p:to>
                                        <p:strVal val="visible"/>
                                      </p:to>
                                    </p:set>
                                    <p:anim calcmode="lin" valueType="num">
                                      <p:cBhvr>
                                        <p:cTn id="11" dur="500" fill="hold"/>
                                        <p:tgtEl>
                                          <p:spTgt spid="9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91">
                                            <p:txEl>
                                              <p:pRg st="1" end="1"/>
                                            </p:txEl>
                                          </p:spTgt>
                                        </p:tgtEl>
                                        <p:attrNameLst>
                                          <p:attrName>style.visibility</p:attrName>
                                        </p:attrNameLst>
                                      </p:cBhvr>
                                      <p:to>
                                        <p:strVal val="visible"/>
                                      </p:to>
                                    </p:set>
                                    <p:anim calcmode="lin" valueType="num">
                                      <p:cBhvr>
                                        <p:cTn id="16" dur="500" fill="hold"/>
                                        <p:tgtEl>
                                          <p:spTgt spid="9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9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91">
                                            <p:txEl>
                                              <p:pRg st="2" end="2"/>
                                            </p:txEl>
                                          </p:spTgt>
                                        </p:tgtEl>
                                        <p:attrNameLst>
                                          <p:attrName>style.visibility</p:attrName>
                                        </p:attrNameLst>
                                      </p:cBhvr>
                                      <p:to>
                                        <p:strVal val="visible"/>
                                      </p:to>
                                    </p:set>
                                    <p:anim calcmode="lin" valueType="num">
                                      <p:cBhvr>
                                        <p:cTn id="21" dur="500" fill="hold"/>
                                        <p:tgtEl>
                                          <p:spTgt spid="9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9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91">
                                            <p:txEl>
                                              <p:pRg st="3" end="3"/>
                                            </p:txEl>
                                          </p:spTgt>
                                        </p:tgtEl>
                                        <p:attrNameLst>
                                          <p:attrName>style.visibility</p:attrName>
                                        </p:attrNameLst>
                                      </p:cBhvr>
                                      <p:to>
                                        <p:strVal val="visible"/>
                                      </p:to>
                                    </p:set>
                                    <p:anim calcmode="lin" valueType="num">
                                      <p:cBhvr>
                                        <p:cTn id="26" dur="500" fill="hold"/>
                                        <p:tgtEl>
                                          <p:spTgt spid="9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9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91">
                                            <p:txEl>
                                              <p:pRg st="4" end="4"/>
                                            </p:txEl>
                                          </p:spTgt>
                                        </p:tgtEl>
                                        <p:attrNameLst>
                                          <p:attrName>style.visibility</p:attrName>
                                        </p:attrNameLst>
                                      </p:cBhvr>
                                      <p:to>
                                        <p:strVal val="visible"/>
                                      </p:to>
                                    </p:set>
                                    <p:anim calcmode="lin" valueType="num">
                                      <p:cBhvr>
                                        <p:cTn id="31" dur="500" fill="hold"/>
                                        <p:tgtEl>
                                          <p:spTgt spid="91">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9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91">
                                            <p:txEl>
                                              <p:pRg st="5" end="5"/>
                                            </p:txEl>
                                          </p:spTgt>
                                        </p:tgtEl>
                                        <p:attrNameLst>
                                          <p:attrName>style.visibility</p:attrName>
                                        </p:attrNameLst>
                                      </p:cBhvr>
                                      <p:to>
                                        <p:strVal val="visible"/>
                                      </p:to>
                                    </p:set>
                                    <p:anim calcmode="lin" valueType="num">
                                      <p:cBhvr>
                                        <p:cTn id="36" dur="500" fill="hold"/>
                                        <p:tgtEl>
                                          <p:spTgt spid="91">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0" y="0"/>
            <a:ext cx="9144000" cy="1042735"/>
          </a:xfrm>
          <a:prstGeom prst="rect">
            <a:avLst/>
          </a:prstGeom>
        </p:spPr>
        <p:txBody>
          <a:bodyPr/>
          <a:lstStyle/>
          <a:p>
            <a:r>
              <a:rPr dirty="0"/>
              <a:t>Climate of </a:t>
            </a:r>
            <a:r>
              <a:rPr lang="en-US" dirty="0"/>
              <a:t>Nigeria</a:t>
            </a:r>
            <a:endParaRPr dirty="0"/>
          </a:p>
        </p:txBody>
      </p:sp>
      <p:sp>
        <p:nvSpPr>
          <p:cNvPr id="91" name="Shape 91"/>
          <p:cNvSpPr>
            <a:spLocks noGrp="1"/>
          </p:cNvSpPr>
          <p:nvPr>
            <p:ph type="body" idx="1"/>
          </p:nvPr>
        </p:nvSpPr>
        <p:spPr>
          <a:xfrm>
            <a:off x="457200" y="1042735"/>
            <a:ext cx="8229600" cy="5485381"/>
          </a:xfrm>
          <a:prstGeom prst="rect">
            <a:avLst/>
          </a:prstGeom>
        </p:spPr>
        <p:txBody>
          <a:bodyPr>
            <a:normAutofit/>
          </a:bodyPr>
          <a:lstStyle/>
          <a:p>
            <a:pPr marL="690645" indent="-690645" defTabSz="832104">
              <a:spcBef>
                <a:spcPts val="600"/>
              </a:spcBef>
              <a:defRPr sz="2912"/>
            </a:pPr>
            <a:r>
              <a:rPr lang="en-US" sz="2700" dirty="0"/>
              <a:t>Nigeria is just north of the Equator, meaning temperatures are high, with the most common climate being the</a:t>
            </a:r>
            <a:r>
              <a:rPr lang="en-US" sz="2700" b="1" dirty="0"/>
              <a:t> tropical savanna climate</a:t>
            </a:r>
            <a:r>
              <a:rPr lang="en-US" sz="2700" dirty="0"/>
              <a:t>.</a:t>
            </a:r>
          </a:p>
          <a:p>
            <a:pPr marL="1150894" lvl="2" indent="-690645" defTabSz="832104">
              <a:spcBef>
                <a:spcPts val="600"/>
              </a:spcBef>
              <a:buFont typeface="Arial"/>
              <a:buChar char="•"/>
              <a:defRPr sz="2912"/>
            </a:pPr>
            <a:r>
              <a:rPr lang="en-US" sz="2700" dirty="0"/>
              <a:t>That means monthly average temperatures are above 64° F year round.</a:t>
            </a:r>
          </a:p>
          <a:p>
            <a:pPr marL="1150894" lvl="2" indent="-690645" defTabSz="832104">
              <a:spcBef>
                <a:spcPts val="600"/>
              </a:spcBef>
              <a:buFont typeface="Arial"/>
              <a:buChar char="•"/>
              <a:defRPr sz="2912"/>
            </a:pPr>
            <a:r>
              <a:rPr lang="en-US" sz="2700" dirty="0"/>
              <a:t>A dry winter season is followed by a rainy season in May.</a:t>
            </a:r>
            <a:endParaRPr sz="2700" dirty="0"/>
          </a:p>
          <a:p>
            <a:pPr marL="690645" indent="-690645" defTabSz="832104">
              <a:spcBef>
                <a:spcPts val="600"/>
              </a:spcBef>
              <a:defRPr sz="2912"/>
            </a:pPr>
            <a:r>
              <a:rPr lang="en-US" sz="2700" dirty="0"/>
              <a:t>Along the coast is hot and wet most of the year, with tropical rain forests in this area.</a:t>
            </a:r>
          </a:p>
          <a:p>
            <a:pPr marL="690645" indent="-690645" defTabSz="832104">
              <a:spcBef>
                <a:spcPts val="600"/>
              </a:spcBef>
              <a:defRPr sz="2912"/>
            </a:pPr>
            <a:r>
              <a:rPr lang="en-US" sz="2700" dirty="0"/>
              <a:t>The climate is hotter and drier in the north, with few plants being able to grow</a:t>
            </a:r>
            <a:r>
              <a:rPr sz="2700" dirty="0"/>
              <a:t>.</a:t>
            </a:r>
            <a:endParaRPr lang="en-US" sz="2700" dirty="0"/>
          </a:p>
          <a:p>
            <a:pPr marL="1150894" lvl="2" indent="-690645" defTabSz="832104">
              <a:spcBef>
                <a:spcPts val="600"/>
              </a:spcBef>
              <a:buFont typeface="Arial"/>
              <a:buChar char="•"/>
              <a:defRPr sz="2912"/>
            </a:pPr>
            <a:r>
              <a:rPr lang="en-US" sz="2700" dirty="0"/>
              <a:t>During the winter, a dry wind called the </a:t>
            </a:r>
            <a:r>
              <a:rPr lang="en-US" sz="2700" b="1" dirty="0" err="1"/>
              <a:t>harmattan</a:t>
            </a:r>
            <a:r>
              <a:rPr lang="en-US" sz="2700" dirty="0"/>
              <a:t> blows from the northeast, carrying dust from the Sahara across the region.</a:t>
            </a:r>
          </a:p>
        </p:txBody>
      </p:sp>
      <p:sp>
        <p:nvSpPr>
          <p:cNvPr id="92" name="Shape 92"/>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extLst>
      <p:ext uri="{BB962C8B-B14F-4D97-AF65-F5344CB8AC3E}">
        <p14:creationId xmlns:p14="http://schemas.microsoft.com/office/powerpoint/2010/main" val="98240760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91">
                                            <p:bg/>
                                          </p:spTgt>
                                        </p:tgtEl>
                                        <p:attrNameLst>
                                          <p:attrName>style.visibility</p:attrName>
                                        </p:attrNameLst>
                                      </p:cBhvr>
                                      <p:to>
                                        <p:strVal val="visible"/>
                                      </p:to>
                                    </p:set>
                                    <p:anim calcmode="lin" valueType="num">
                                      <p:cBhvr>
                                        <p:cTn id="7" dur="500" fill="hold"/>
                                        <p:tgtEl>
                                          <p:spTgt spid="91">
                                            <p:bg/>
                                          </p:spTgt>
                                        </p:tgtEl>
                                        <p:attrNameLst>
                                          <p:attrName>ppt_x</p:attrName>
                                        </p:attrNameLst>
                                      </p:cBhvr>
                                      <p:tavLst>
                                        <p:tav tm="0">
                                          <p:val>
                                            <p:strVal val="0-#ppt_w/2"/>
                                          </p:val>
                                        </p:tav>
                                        <p:tav tm="100000">
                                          <p:val>
                                            <p:strVal val="#ppt_x"/>
                                          </p:val>
                                        </p:tav>
                                      </p:tavLst>
                                    </p:anim>
                                    <p:anim calcmode="lin" valueType="num">
                                      <p:cBhvr>
                                        <p:cTn id="8" dur="500" fill="hold"/>
                                        <p:tgtEl>
                                          <p:spTgt spid="91">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91">
                                            <p:txEl>
                                              <p:pRg st="0" end="0"/>
                                            </p:txEl>
                                          </p:spTgt>
                                        </p:tgtEl>
                                        <p:attrNameLst>
                                          <p:attrName>style.visibility</p:attrName>
                                        </p:attrNameLst>
                                      </p:cBhvr>
                                      <p:to>
                                        <p:strVal val="visible"/>
                                      </p:to>
                                    </p:set>
                                    <p:anim calcmode="lin" valueType="num">
                                      <p:cBhvr>
                                        <p:cTn id="11" dur="500" fill="hold"/>
                                        <p:tgtEl>
                                          <p:spTgt spid="9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91">
                                            <p:txEl>
                                              <p:pRg st="1" end="1"/>
                                            </p:txEl>
                                          </p:spTgt>
                                        </p:tgtEl>
                                        <p:attrNameLst>
                                          <p:attrName>style.visibility</p:attrName>
                                        </p:attrNameLst>
                                      </p:cBhvr>
                                      <p:to>
                                        <p:strVal val="visible"/>
                                      </p:to>
                                    </p:set>
                                    <p:anim calcmode="lin" valueType="num">
                                      <p:cBhvr>
                                        <p:cTn id="16" dur="500" fill="hold"/>
                                        <p:tgtEl>
                                          <p:spTgt spid="9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9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91">
                                            <p:txEl>
                                              <p:pRg st="2" end="2"/>
                                            </p:txEl>
                                          </p:spTgt>
                                        </p:tgtEl>
                                        <p:attrNameLst>
                                          <p:attrName>style.visibility</p:attrName>
                                        </p:attrNameLst>
                                      </p:cBhvr>
                                      <p:to>
                                        <p:strVal val="visible"/>
                                      </p:to>
                                    </p:set>
                                    <p:anim calcmode="lin" valueType="num">
                                      <p:cBhvr>
                                        <p:cTn id="21" dur="500" fill="hold"/>
                                        <p:tgtEl>
                                          <p:spTgt spid="9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9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91">
                                            <p:txEl>
                                              <p:pRg st="3" end="3"/>
                                            </p:txEl>
                                          </p:spTgt>
                                        </p:tgtEl>
                                        <p:attrNameLst>
                                          <p:attrName>style.visibility</p:attrName>
                                        </p:attrNameLst>
                                      </p:cBhvr>
                                      <p:to>
                                        <p:strVal val="visible"/>
                                      </p:to>
                                    </p:set>
                                    <p:anim calcmode="lin" valueType="num">
                                      <p:cBhvr>
                                        <p:cTn id="26" dur="500" fill="hold"/>
                                        <p:tgtEl>
                                          <p:spTgt spid="9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9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91">
                                            <p:txEl>
                                              <p:pRg st="4" end="4"/>
                                            </p:txEl>
                                          </p:spTgt>
                                        </p:tgtEl>
                                        <p:attrNameLst>
                                          <p:attrName>style.visibility</p:attrName>
                                        </p:attrNameLst>
                                      </p:cBhvr>
                                      <p:to>
                                        <p:strVal val="visible"/>
                                      </p:to>
                                    </p:set>
                                    <p:anim calcmode="lin" valueType="num">
                                      <p:cBhvr>
                                        <p:cTn id="31" dur="500" fill="hold"/>
                                        <p:tgtEl>
                                          <p:spTgt spid="91">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9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91">
                                            <p:txEl>
                                              <p:pRg st="5" end="5"/>
                                            </p:txEl>
                                          </p:spTgt>
                                        </p:tgtEl>
                                        <p:attrNameLst>
                                          <p:attrName>style.visibility</p:attrName>
                                        </p:attrNameLst>
                                      </p:cBhvr>
                                      <p:to>
                                        <p:strVal val="visible"/>
                                      </p:to>
                                    </p:set>
                                    <p:anim calcmode="lin" valueType="num">
                                      <p:cBhvr>
                                        <p:cTn id="36" dur="500" fill="hold"/>
                                        <p:tgtEl>
                                          <p:spTgt spid="91">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bldLvl="5"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2693</TotalTime>
  <Words>2811</Words>
  <Application>Microsoft Macintosh PowerPoint</Application>
  <PresentationFormat>On-screen Show (4:3)</PresentationFormat>
  <Paragraphs>251</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Helvetica</vt:lpstr>
      <vt:lpstr>Trebuchet MS</vt:lpstr>
      <vt:lpstr>Wingdings</vt:lpstr>
      <vt:lpstr>Office Theme</vt:lpstr>
      <vt:lpstr>PowerPoint Presentation</vt:lpstr>
      <vt:lpstr>PowerPoint Presentation</vt:lpstr>
      <vt:lpstr>Section 1: The Geography of Nigeria</vt:lpstr>
      <vt:lpstr>Section 1: The Geography of Nigeria</vt:lpstr>
      <vt:lpstr>Location and Size of Nigeria</vt:lpstr>
      <vt:lpstr>Location and Size of Nigeria</vt:lpstr>
      <vt:lpstr>Location and Size of Nigeria</vt:lpstr>
      <vt:lpstr>Physical Geography of Nigeria</vt:lpstr>
      <vt:lpstr>Climate of Nigeria</vt:lpstr>
      <vt:lpstr>Natural Resources of Nigeria</vt:lpstr>
      <vt:lpstr>Where People Live in Nigeria</vt:lpstr>
      <vt:lpstr>Environmental Issues in Nigeria</vt:lpstr>
      <vt:lpstr>People of Israel</vt:lpstr>
      <vt:lpstr>Section 2: A Brief History of Nigeria</vt:lpstr>
      <vt:lpstr>Section 2: A Brief History of Nigeria</vt:lpstr>
      <vt:lpstr>Early History</vt:lpstr>
      <vt:lpstr>British Colonial History</vt:lpstr>
      <vt:lpstr>Pan-African Movement</vt:lpstr>
      <vt:lpstr>Independence</vt:lpstr>
      <vt:lpstr>Wole Soyinka</vt:lpstr>
      <vt:lpstr>Section 3: Government of Nigeria</vt:lpstr>
      <vt:lpstr>Section 3: Government of Nigeria</vt:lpstr>
      <vt:lpstr>Type of Government</vt:lpstr>
      <vt:lpstr>Branches of Government</vt:lpstr>
      <vt:lpstr>Challenges Facing the Government</vt:lpstr>
      <vt:lpstr>Section 4: Economy of Nigeria</vt:lpstr>
      <vt:lpstr>Section 4: Economy of Nigeria</vt:lpstr>
      <vt:lpstr>Type of Economy</vt:lpstr>
      <vt:lpstr>Nollywood</vt:lpstr>
      <vt:lpstr>Trade in Nigeria</vt:lpstr>
      <vt:lpstr>Natural Resources in Nigeria</vt:lpstr>
      <vt:lpstr>Human Capital in Nigeria</vt:lpstr>
      <vt:lpstr>Capital Goods in Nigeria</vt:lpstr>
      <vt:lpstr>Entrepreneurship in Nigeria</vt:lpstr>
      <vt:lpstr>Section 5: U.S.-Nigeria Relations</vt:lpstr>
      <vt:lpstr>Section 5: U.S.-Nigeria Relations</vt:lpstr>
      <vt:lpstr>US-Nigeria Relations</vt:lpstr>
      <vt:lpstr>US Assistance to Nigeria</vt:lpstr>
      <vt:lpstr>Bilateral Economic Relations</vt:lpstr>
      <vt:lpstr>Nigeria’s Membership in International Organizations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185</cp:revision>
  <dcterms:modified xsi:type="dcterms:W3CDTF">2020-03-14T17:57:58Z</dcterms:modified>
</cp:coreProperties>
</file>