
<file path=[Content_Types].xml><?xml version="1.0" encoding="utf-8"?>
<Types xmlns="http://schemas.openxmlformats.org/package/2006/content-types">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6" r:id="rId2"/>
    <p:sldId id="257" r:id="rId3"/>
    <p:sldId id="258" r:id="rId4"/>
    <p:sldId id="259" r:id="rId5"/>
    <p:sldId id="260" r:id="rId6"/>
    <p:sldId id="330" r:id="rId7"/>
    <p:sldId id="312" r:id="rId8"/>
    <p:sldId id="268" r:id="rId9"/>
    <p:sldId id="269" r:id="rId10"/>
    <p:sldId id="270" r:id="rId11"/>
    <p:sldId id="315" r:id="rId12"/>
    <p:sldId id="331" r:id="rId13"/>
    <p:sldId id="278" r:id="rId14"/>
    <p:sldId id="318" r:id="rId15"/>
    <p:sldId id="304" r:id="rId16"/>
    <p:sldId id="319" r:id="rId17"/>
    <p:sldId id="332" r:id="rId18"/>
    <p:sldId id="333" r:id="rId19"/>
    <p:sldId id="293" r:id="rId20"/>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ff">
        <a:fontRef idx="major">
          <a:srgbClr val="000000"/>
        </a:fontRef>
        <a:srgbClr val="000000"/>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rgbClr val="CFD7E7"/>
          </a:solidFill>
        </a:fill>
      </a:tcStyle>
    </a:wholeTbl>
    <a:band2H>
      <a:tcTxStyle/>
      <a:tcStyle>
        <a:tcBdr/>
        <a:fill>
          <a:solidFill>
            <a:srgbClr val="E8ECF4"/>
          </a:solidFill>
        </a:fill>
      </a:tcStyle>
    </a:band2H>
    <a:firstCol>
      <a:tcTxStyle b="on" i="off">
        <a:fontRef idx="maj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chemeClr val="accent1"/>
          </a:solidFill>
        </a:fill>
      </a:tcStyle>
    </a:firstCol>
    <a:lastRow>
      <a:tcTxStyle b="on" i="off">
        <a:fontRef idx="maj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381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chemeClr val="accent1"/>
          </a:solidFill>
        </a:fill>
      </a:tcStyle>
    </a:lastRow>
    <a:firstRow>
      <a:tcTxStyle b="on" i="off">
        <a:fontRef idx="maj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381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chemeClr val="accent1"/>
          </a:solidFill>
        </a:fill>
      </a:tcStyle>
    </a:firstRow>
  </a:tblStyle>
  <a:tblStyle styleId="{C7B018BB-80A7-4F77-B60F-C8B233D01FF8}" styleName="">
    <a:tblBg/>
    <a:wholeTbl>
      <a:tcTxStyle b="on" i="off">
        <a:fontRef idx="major">
          <a:srgbClr val="000000"/>
        </a:fontRef>
        <a:srgbClr val="000000"/>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rgbClr val="DEE7D0"/>
          </a:solidFill>
        </a:fill>
      </a:tcStyle>
    </a:wholeTbl>
    <a:band2H>
      <a:tcTxStyle/>
      <a:tcStyle>
        <a:tcBdr/>
        <a:fill>
          <a:solidFill>
            <a:srgbClr val="EFF3E9"/>
          </a:solidFill>
        </a:fill>
      </a:tcStyle>
    </a:band2H>
    <a:firstCol>
      <a:tcTxStyle b="on" i="off">
        <a:fontRef idx="maj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chemeClr val="accent3"/>
          </a:solidFill>
        </a:fill>
      </a:tcStyle>
    </a:firstCol>
    <a:lastRow>
      <a:tcTxStyle b="on" i="off">
        <a:fontRef idx="maj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381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chemeClr val="accent3"/>
          </a:solidFill>
        </a:fill>
      </a:tcStyle>
    </a:lastRow>
    <a:firstRow>
      <a:tcTxStyle b="on" i="off">
        <a:fontRef idx="maj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381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chemeClr val="accent3"/>
          </a:solidFill>
        </a:fill>
      </a:tcStyle>
    </a:firstRow>
  </a:tblStyle>
  <a:tblStyle styleId="{EEE7283C-3CF3-47DC-8721-378D4A62B228}" styleName="">
    <a:tblBg/>
    <a:wholeTbl>
      <a:tcTxStyle b="on" i="off">
        <a:fontRef idx="major">
          <a:srgbClr val="000000"/>
        </a:fontRef>
        <a:srgbClr val="000000"/>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rgbClr val="FCDCCE"/>
          </a:solidFill>
        </a:fill>
      </a:tcStyle>
    </a:wholeTbl>
    <a:band2H>
      <a:tcTxStyle/>
      <a:tcStyle>
        <a:tcBdr/>
        <a:fill>
          <a:solidFill>
            <a:srgbClr val="FDEEE8"/>
          </a:solidFill>
        </a:fill>
      </a:tcStyle>
    </a:band2H>
    <a:firstCol>
      <a:tcTxStyle b="on" i="off">
        <a:fontRef idx="maj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chemeClr val="accent6"/>
          </a:solidFill>
        </a:fill>
      </a:tcStyle>
    </a:firstCol>
    <a:lastRow>
      <a:tcTxStyle b="on" i="off">
        <a:fontRef idx="maj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381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chemeClr val="accent6"/>
          </a:solidFill>
        </a:fill>
      </a:tcStyle>
    </a:lastRow>
    <a:firstRow>
      <a:tcTxStyle b="on" i="off">
        <a:fontRef idx="maj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381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chemeClr val="accent6"/>
          </a:solidFill>
        </a:fill>
      </a:tcStyle>
    </a:firstRow>
  </a:tblStyle>
  <a:tblStyle styleId="{CF821DB8-F4EB-4A41-A1BA-3FCAFE7338EE}" styleName="">
    <a:tblBg/>
    <a:wholeTbl>
      <a:tcTxStyle b="on"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chemeClr val="accent1"/>
          </a:solidFill>
        </a:fill>
      </a:tcStyle>
    </a:band2H>
    <a:firstCol>
      <a:tcTxStyle b="on" i="off">
        <a:fontRef idx="major">
          <a:schemeClr val="accent1"/>
        </a:fontRef>
        <a:schemeClr val="accent1"/>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lastRow>
    <a:firstRow>
      <a:tcTxStyle b="on" i="off">
        <a:fontRef idx="major">
          <a:schemeClr val="accent1"/>
        </a:fontRef>
        <a:schemeClr val="accent1"/>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n" i="off">
        <a:fontRef idx="major">
          <a:srgbClr val="000000"/>
        </a:fontRef>
        <a:srgbClr val="000000"/>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rgbClr val="000000"/>
          </a:solidFill>
        </a:fill>
      </a:tcStyle>
    </a:firstCol>
    <a:lastRow>
      <a:tcTxStyle b="on" i="off">
        <a:fontRef idx="maj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381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rgbClr val="000000"/>
          </a:solidFill>
        </a:fill>
      </a:tcStyle>
    </a:lastRow>
    <a:firstRow>
      <a:tcTxStyle b="on" i="off">
        <a:fontRef idx="maj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381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rgbClr val="000000"/>
          </a:solidFill>
        </a:fill>
      </a:tcStyle>
    </a:firstRow>
  </a:tblStyle>
  <a:tblStyle styleId="{2708684C-4D16-4618-839F-0558EEFCDFE6}" styleName="">
    <a:tblBg/>
    <a:wholeTb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40" autoAdjust="0"/>
    <p:restoredTop sz="91682" autoAdjust="0"/>
  </p:normalViewPr>
  <p:slideViewPr>
    <p:cSldViewPr snapToGrid="0" snapToObjects="1">
      <p:cViewPr varScale="1">
        <p:scale>
          <a:sx n="124" d="100"/>
          <a:sy n="124" d="100"/>
        </p:scale>
        <p:origin x="1288" y="17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5" name="Shape 55"/>
          <p:cNvSpPr>
            <a:spLocks noGrp="1" noRot="1" noChangeAspect="1"/>
          </p:cNvSpPr>
          <p:nvPr>
            <p:ph type="sldImg"/>
          </p:nvPr>
        </p:nvSpPr>
        <p:spPr>
          <a:xfrm>
            <a:off x="1143000" y="685800"/>
            <a:ext cx="4572000" cy="3429000"/>
          </a:xfrm>
          <a:prstGeom prst="rect">
            <a:avLst/>
          </a:prstGeom>
        </p:spPr>
        <p:txBody>
          <a:bodyPr/>
          <a:lstStyle/>
          <a:p>
            <a:endParaRPr/>
          </a:p>
        </p:txBody>
      </p:sp>
      <p:sp>
        <p:nvSpPr>
          <p:cNvPr id="56" name="Shape 56"/>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51758360"/>
      </p:ext>
    </p:extLst>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bg>
      <p:bgPr>
        <a:gradFill flip="none" rotWithShape="1">
          <a:gsLst>
            <a:gs pos="0">
              <a:srgbClr val="BCC8E5"/>
            </a:gs>
            <a:gs pos="40000">
              <a:srgbClr val="B1BEE1"/>
            </a:gs>
            <a:gs pos="100000">
              <a:srgbClr val="00224B"/>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Shape 12"/>
          <p:cNvSpPr>
            <a:spLocks noGrp="1"/>
          </p:cNvSpPr>
          <p:nvPr>
            <p:ph type="title"/>
          </p:nvPr>
        </p:nvSpPr>
        <p:spPr>
          <a:xfrm>
            <a:off x="685800" y="2130425"/>
            <a:ext cx="7772400" cy="1470025"/>
          </a:xfrm>
          <a:prstGeom prst="rect">
            <a:avLst/>
          </a:prstGeom>
        </p:spPr>
        <p:txBody>
          <a:bodyPr/>
          <a:lstStyle>
            <a:lvl1pPr>
              <a:defRPr>
                <a:solidFill>
                  <a:srgbClr val="FFFFFF"/>
                </a:solidFill>
              </a:defRPr>
            </a:lvl1pPr>
          </a:lstStyle>
          <a:p>
            <a:r>
              <a:t>Title Text</a:t>
            </a:r>
          </a:p>
        </p:txBody>
      </p:sp>
      <p:sp>
        <p:nvSpPr>
          <p:cNvPr id="13" name="Shape 13"/>
          <p:cNvSpPr>
            <a:spLocks noGrp="1"/>
          </p:cNvSpPr>
          <p:nvPr>
            <p:ph type="body" sz="quarter" idx="1"/>
          </p:nvPr>
        </p:nvSpPr>
        <p:spPr>
          <a:xfrm>
            <a:off x="1371600" y="3886200"/>
            <a:ext cx="6400800" cy="1752600"/>
          </a:xfrm>
          <a:prstGeom prst="rect">
            <a:avLst/>
          </a:prstGeom>
        </p:spPr>
        <p:txBody>
          <a:bodyPr/>
          <a:lstStyle>
            <a:lvl1pPr marL="0" indent="0" algn="ctr">
              <a:lnSpc>
                <a:spcPct val="100000"/>
              </a:lnSpc>
              <a:buSzTx/>
              <a:buFontTx/>
              <a:buNone/>
              <a:defRPr>
                <a:solidFill>
                  <a:srgbClr val="FFFFFF"/>
                </a:solidFill>
              </a:defRPr>
            </a:lvl1pPr>
            <a:lvl2pPr marL="0" indent="0" algn="ctr">
              <a:lnSpc>
                <a:spcPct val="100000"/>
              </a:lnSpc>
              <a:buSzTx/>
              <a:buFontTx/>
              <a:buNone/>
              <a:defRPr>
                <a:solidFill>
                  <a:srgbClr val="FFFFFF"/>
                </a:solidFill>
              </a:defRPr>
            </a:lvl2pPr>
            <a:lvl3pPr marL="0" indent="0" algn="ctr">
              <a:lnSpc>
                <a:spcPct val="100000"/>
              </a:lnSpc>
              <a:buSzTx/>
              <a:buFontTx/>
              <a:buNone/>
              <a:defRPr>
                <a:solidFill>
                  <a:srgbClr val="FFFFFF"/>
                </a:solidFill>
              </a:defRPr>
            </a:lvl3pPr>
            <a:lvl4pPr marL="0" indent="0" algn="ctr">
              <a:lnSpc>
                <a:spcPct val="100000"/>
              </a:lnSpc>
              <a:buSzTx/>
              <a:buFontTx/>
              <a:buNone/>
              <a:defRPr>
                <a:solidFill>
                  <a:srgbClr val="FFFFFF"/>
                </a:solidFill>
              </a:defRPr>
            </a:lvl4pPr>
            <a:lvl5pPr marL="0" indent="0" algn="ctr">
              <a:lnSpc>
                <a:spcPct val="100000"/>
              </a:lnSpc>
              <a:buSzTx/>
              <a:buFontTx/>
              <a:buNone/>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4" name="Shape 14"/>
          <p:cNvSpPr>
            <a:spLocks noGrp="1"/>
          </p:cNvSpPr>
          <p:nvPr>
            <p:ph type="sldNum" sz="quarter" idx="2"/>
          </p:nvPr>
        </p:nvSpPr>
        <p:spPr>
          <a:xfrm>
            <a:off x="8679102" y="6528118"/>
            <a:ext cx="312499" cy="294639"/>
          </a:xfrm>
          <a:prstGeom prst="rect">
            <a:avLst/>
          </a:prstGeom>
        </p:spPr>
        <p:txBody>
          <a:bodyPr/>
          <a:lstStyle>
            <a:lvl1pPr>
              <a:defRPr>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1" name="Shape 21"/>
          <p:cNvSpPr>
            <a:spLocks noGrp="1"/>
          </p:cNvSpPr>
          <p:nvPr>
            <p:ph type="title"/>
          </p:nvPr>
        </p:nvSpPr>
        <p:spPr>
          <a:prstGeom prst="rect">
            <a:avLst/>
          </a:prstGeom>
        </p:spPr>
        <p:txBody>
          <a:bodyPr/>
          <a:lstStyle/>
          <a:p>
            <a:r>
              <a:t>Title Text</a:t>
            </a:r>
          </a:p>
        </p:txBody>
      </p:sp>
      <p:sp>
        <p:nvSpPr>
          <p:cNvPr id="22" name="Shape 22"/>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3" name="Shape 2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0" name="Shape 30"/>
          <p:cNvSpPr>
            <a:spLocks noGrp="1"/>
          </p:cNvSpPr>
          <p:nvPr>
            <p:ph type="body" sz="half" idx="1"/>
          </p:nvPr>
        </p:nvSpPr>
        <p:spPr>
          <a:xfrm>
            <a:off x="457200" y="1600200"/>
            <a:ext cx="4038600" cy="4525963"/>
          </a:xfrm>
          <a:prstGeom prst="rect">
            <a:avLst/>
          </a:prstGeom>
        </p:spPr>
        <p:txBody>
          <a:bodyPr/>
          <a:lstStyle>
            <a:lvl1pPr marL="342900" indent="-342900">
              <a:lnSpc>
                <a:spcPct val="100000"/>
              </a:lnSpc>
              <a:spcBef>
                <a:spcPts val="600"/>
              </a:spcBef>
              <a:defRPr sz="2800"/>
            </a:lvl1pPr>
            <a:lvl2pPr marL="790575" indent="-333375">
              <a:lnSpc>
                <a:spcPct val="100000"/>
              </a:lnSpc>
              <a:spcBef>
                <a:spcPts val="600"/>
              </a:spcBef>
              <a:defRPr sz="2800"/>
            </a:lvl2pPr>
            <a:lvl3pPr marL="1234438" indent="-320038">
              <a:lnSpc>
                <a:spcPct val="100000"/>
              </a:lnSpc>
              <a:spcBef>
                <a:spcPts val="600"/>
              </a:spcBef>
              <a:defRPr sz="2800"/>
            </a:lvl3pPr>
            <a:lvl4pPr marL="1727200" indent="-355600">
              <a:lnSpc>
                <a:spcPct val="100000"/>
              </a:lnSpc>
              <a:spcBef>
                <a:spcPts val="600"/>
              </a:spcBef>
              <a:defRPr sz="2800"/>
            </a:lvl4pPr>
            <a:lvl5pPr marL="2184400" indent="-355600">
              <a:lnSpc>
                <a:spcPct val="100000"/>
              </a:lnSpc>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title"/>
          </p:nvPr>
        </p:nvSpPr>
        <p:spPr>
          <a:prstGeom prst="rect">
            <a:avLst/>
          </a:prstGeom>
        </p:spPr>
        <p:txBody>
          <a:bodyPr/>
          <a:lstStyle/>
          <a:p>
            <a:r>
              <a:t>Title Text</a:t>
            </a:r>
          </a:p>
        </p:txBody>
      </p:sp>
      <p:sp>
        <p:nvSpPr>
          <p:cNvPr id="32" name="Shape 3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39" name="Shape 39"/>
          <p:cNvSpPr>
            <a:spLocks noGrp="1"/>
          </p:cNvSpPr>
          <p:nvPr>
            <p:ph type="title"/>
          </p:nvPr>
        </p:nvSpPr>
        <p:spPr>
          <a:prstGeom prst="rect">
            <a:avLst/>
          </a:prstGeom>
        </p:spPr>
        <p:txBody>
          <a:bodyPr/>
          <a:lstStyle/>
          <a:p>
            <a:r>
              <a:t>Title Text</a:t>
            </a:r>
          </a:p>
        </p:txBody>
      </p:sp>
      <p:sp>
        <p:nvSpPr>
          <p:cNvPr id="40" name="Shape 40"/>
          <p:cNvSpPr>
            <a:spLocks noGrp="1"/>
          </p:cNvSpPr>
          <p:nvPr>
            <p:ph type="body" sz="quarter" idx="1"/>
          </p:nvPr>
        </p:nvSpPr>
        <p:spPr>
          <a:xfrm>
            <a:off x="457200" y="1535112"/>
            <a:ext cx="4040188" cy="639763"/>
          </a:xfrm>
          <a:prstGeom prst="rect">
            <a:avLst/>
          </a:prstGeom>
        </p:spPr>
        <p:txBody>
          <a:bodyPr anchor="b"/>
          <a:lstStyle>
            <a:lvl1pPr marL="0" indent="0">
              <a:lnSpc>
                <a:spcPct val="100000"/>
              </a:lnSpc>
              <a:spcBef>
                <a:spcPts val="500"/>
              </a:spcBef>
              <a:buSzTx/>
              <a:buFontTx/>
              <a:buNone/>
              <a:defRPr sz="2400" b="1"/>
            </a:lvl1pPr>
            <a:lvl2pPr marL="0" indent="0">
              <a:lnSpc>
                <a:spcPct val="100000"/>
              </a:lnSpc>
              <a:spcBef>
                <a:spcPts val="500"/>
              </a:spcBef>
              <a:buSzTx/>
              <a:buFontTx/>
              <a:buNone/>
              <a:defRPr sz="2400" b="1"/>
            </a:lvl2pPr>
            <a:lvl3pPr marL="0" indent="0">
              <a:lnSpc>
                <a:spcPct val="100000"/>
              </a:lnSpc>
              <a:spcBef>
                <a:spcPts val="500"/>
              </a:spcBef>
              <a:buSzTx/>
              <a:buFontTx/>
              <a:buNone/>
              <a:defRPr sz="2400" b="1"/>
            </a:lvl3pPr>
            <a:lvl4pPr marL="0" indent="0">
              <a:lnSpc>
                <a:spcPct val="100000"/>
              </a:lnSpc>
              <a:spcBef>
                <a:spcPts val="500"/>
              </a:spcBef>
              <a:buSzTx/>
              <a:buFontTx/>
              <a:buNone/>
              <a:defRPr sz="2400" b="1"/>
            </a:lvl4pPr>
            <a:lvl5pPr marL="0" indent="0">
              <a:lnSpc>
                <a:spcPct val="100000"/>
              </a:lnSpc>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1" name="Shape 41"/>
          <p:cNvSpPr>
            <a:spLocks noGrp="1"/>
          </p:cNvSpPr>
          <p:nvPr>
            <p:ph type="body" sz="quarter" idx="13"/>
          </p:nvPr>
        </p:nvSpPr>
        <p:spPr>
          <a:xfrm>
            <a:off x="4645025" y="1535112"/>
            <a:ext cx="4041775" cy="639764"/>
          </a:xfrm>
          <a:prstGeom prst="rect">
            <a:avLst/>
          </a:prstGeom>
        </p:spPr>
        <p:txBody>
          <a:bodyPr anchor="b"/>
          <a:lstStyle/>
          <a:p>
            <a:endParaRPr/>
          </a:p>
        </p:txBody>
      </p:sp>
      <p:sp>
        <p:nvSpPr>
          <p:cNvPr id="42" name="Shape 4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49" name="Shape 4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alpha val="31000"/>
          </a:schemeClr>
        </a:solidFill>
        <a:effectLst/>
      </p:bgPr>
    </p:bg>
    <p:spTree>
      <p:nvGrpSpPr>
        <p:cNvPr id="1" name=""/>
        <p:cNvGrpSpPr/>
        <p:nvPr/>
      </p:nvGrpSpPr>
      <p:grpSpPr>
        <a:xfrm>
          <a:off x="0" y="0"/>
          <a:ext cx="0" cy="0"/>
          <a:chOff x="0" y="0"/>
          <a:chExt cx="0" cy="0"/>
        </a:xfrm>
      </p:grpSpPr>
      <p:sp>
        <p:nvSpPr>
          <p:cNvPr id="2" name="Shape 2"/>
          <p:cNvSpPr/>
          <p:nvPr/>
        </p:nvSpPr>
        <p:spPr>
          <a:xfrm>
            <a:off x="0" y="6477000"/>
            <a:ext cx="9144000" cy="381000"/>
          </a:xfrm>
          <a:prstGeom prst="rect">
            <a:avLst/>
          </a:prstGeom>
          <a:gradFill>
            <a:gsLst>
              <a:gs pos="0">
                <a:srgbClr val="2E5E97"/>
              </a:gs>
              <a:gs pos="80000">
                <a:srgbClr val="3C7BC7"/>
              </a:gs>
              <a:gs pos="100000">
                <a:srgbClr val="3A7CCA"/>
              </a:gs>
            </a:gsLst>
            <a:lin ang="16200000"/>
          </a:gradFill>
          <a:ln w="12700">
            <a:miter lim="400000"/>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Trebuchet MS"/>
                <a:ea typeface="Trebuchet MS"/>
                <a:cs typeface="Trebuchet MS"/>
                <a:sym typeface="Trebuchet MS"/>
              </a:defRPr>
            </a:pPr>
            <a:endParaRPr/>
          </a:p>
        </p:txBody>
      </p:sp>
      <p:sp>
        <p:nvSpPr>
          <p:cNvPr id="3" name="Shape 3"/>
          <p:cNvSpPr>
            <a:spLocks noGrp="1"/>
          </p:cNvSpPr>
          <p:nvPr>
            <p:ph type="title"/>
          </p:nvPr>
        </p:nvSpPr>
        <p:spPr>
          <a:xfrm>
            <a:off x="457200" y="274638"/>
            <a:ext cx="8229600" cy="114300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rmAutofit/>
          </a:bodyPr>
          <a:lstStyle/>
          <a:p>
            <a:r>
              <a:t>Title Text</a:t>
            </a:r>
          </a:p>
        </p:txBody>
      </p:sp>
      <p:sp>
        <p:nvSpPr>
          <p:cNvPr id="4" name="Shape 4"/>
          <p:cNvSpPr>
            <a:spLocks noGrp="1"/>
          </p:cNvSpPr>
          <p:nvPr>
            <p:ph type="body" idx="1"/>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5" name="Shape 5"/>
          <p:cNvSpPr>
            <a:spLocks noGrp="1"/>
          </p:cNvSpPr>
          <p:nvPr>
            <p:ph type="sldNum" sz="quarter" idx="2"/>
          </p:nvPr>
        </p:nvSpPr>
        <p:spPr>
          <a:xfrm>
            <a:off x="8526702" y="6528118"/>
            <a:ext cx="312499" cy="294639"/>
          </a:xfrm>
          <a:prstGeom prst="rect">
            <a:avLst/>
          </a:prstGeom>
          <a:ln w="12700">
            <a:miter lim="400000"/>
          </a:ln>
        </p:spPr>
        <p:txBody>
          <a:bodyPr wrap="none" lIns="45718" tIns="45718" rIns="45718" bIns="45718" anchor="ctr">
            <a:spAutoFit/>
          </a:bodyPr>
          <a:lstStyle>
            <a:lvl1pPr algn="r">
              <a:defRPr sz="1400" b="1">
                <a:solidFill>
                  <a:srgbClr val="FFFFFF"/>
                </a:solidFill>
                <a:latin typeface="+mn-lt"/>
                <a:ea typeface="+mn-ea"/>
                <a:cs typeface="+mn-cs"/>
                <a:sym typeface="Calibri"/>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ransition spd="med"/>
  <p:txStyles>
    <p:titleStyle>
      <a:lvl1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1pPr>
      <a:lvl2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2pPr>
      <a:lvl3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3pPr>
      <a:lvl4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4pPr>
      <a:lvl5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5pPr>
      <a:lvl6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6pPr>
      <a:lvl7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7pPr>
      <a:lvl8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8pPr>
      <a:lvl9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9pPr>
    </p:titleStyle>
    <p:bodyStyle>
      <a:lvl1pPr marL="758951" marR="0" indent="-758951"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1pPr>
      <a:lvl2pPr marL="783771" marR="0" indent="-326571"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2pPr>
      <a:lvl3pPr marL="1219200" marR="0" indent="-304800"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3pPr>
      <a:lvl4pPr marL="1737360" marR="0" indent="-365760"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4pPr>
      <a:lvl5pPr marL="2194560" marR="0" indent="-365760"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5pPr>
      <a:lvl6pPr marL="2651760" marR="0" indent="-365760"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6pPr>
      <a:lvl7pPr marL="3108960" marR="0" indent="-365760"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7pPr>
      <a:lvl8pPr marL="3566159" marR="0" indent="-365759"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8pPr>
      <a:lvl9pPr marL="4023359" marR="0" indent="-365759"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9pPr>
    </p:bodyStyle>
    <p:otherStyle>
      <a:lvl1pPr marL="0" marR="0" indent="0" algn="r" defTabSz="914400" rtl="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tiff"/><Relationship Id="rId1" Type="http://schemas.openxmlformats.org/officeDocument/2006/relationships/slideLayout" Target="../slideLayouts/slideLayout1.xml"/><Relationship Id="rId5" Type="http://schemas.openxmlformats.org/officeDocument/2006/relationships/slide" Target="slide13.xml"/><Relationship Id="rId4" Type="http://schemas.openxmlformats.org/officeDocument/2006/relationships/slide" Target="slide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alpha val="31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a:ext>
            </a:extLst>
          </a:blip>
          <a:srcRect/>
          <a:stretch/>
        </p:blipFill>
        <p:spPr>
          <a:xfrm>
            <a:off x="0" y="0"/>
            <a:ext cx="9142623" cy="6479299"/>
          </a:xfrm>
          <a:prstGeom prst="rect">
            <a:avLst/>
          </a:prstGeom>
        </p:spPr>
      </p:pic>
      <p:sp>
        <p:nvSpPr>
          <p:cNvPr id="59" name="Shape 59"/>
          <p:cNvSpPr/>
          <p:nvPr/>
        </p:nvSpPr>
        <p:spPr>
          <a:xfrm>
            <a:off x="1377" y="4848088"/>
            <a:ext cx="9141246" cy="1631212"/>
          </a:xfrm>
          <a:prstGeom prst="rect">
            <a:avLst/>
          </a:prstGeom>
          <a:solidFill>
            <a:srgbClr val="DCE6F2">
              <a:alpha val="18000"/>
            </a:srgbClr>
          </a:solidFill>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algn="r">
              <a:defRPr sz="3200">
                <a:solidFill>
                  <a:srgbClr val="FFFFFF"/>
                </a:solidFill>
                <a:effectLst>
                  <a:outerShdw blurRad="38100" dist="19050" dir="2700000" rotWithShape="0">
                    <a:srgbClr val="000000">
                      <a:alpha val="40000"/>
                    </a:srgbClr>
                  </a:outerShdw>
                </a:effectLst>
                <a:latin typeface="Trebuchet MS"/>
                <a:ea typeface="Trebuchet MS"/>
                <a:cs typeface="Trebuchet MS"/>
                <a:sym typeface="Trebuchet MS"/>
              </a:defRPr>
            </a:pPr>
            <a:r>
              <a:rPr dirty="0"/>
              <a:t>Chapter </a:t>
            </a:r>
            <a:r>
              <a:rPr lang="en-US" dirty="0"/>
              <a:t>17</a:t>
            </a:r>
            <a:r>
              <a:rPr dirty="0"/>
              <a:t>:</a:t>
            </a:r>
          </a:p>
          <a:p>
            <a:pPr algn="r">
              <a:defRPr sz="3200">
                <a:solidFill>
                  <a:srgbClr val="FFFFFF"/>
                </a:solidFill>
                <a:effectLst>
                  <a:outerShdw blurRad="38100" dist="19050" dir="2700000" rotWithShape="0">
                    <a:srgbClr val="000000">
                      <a:alpha val="40000"/>
                    </a:srgbClr>
                  </a:outerShdw>
                </a:effectLst>
                <a:latin typeface="Trebuchet MS"/>
                <a:ea typeface="Trebuchet MS"/>
                <a:cs typeface="Trebuchet MS"/>
                <a:sym typeface="Trebuchet MS"/>
              </a:defRPr>
            </a:pPr>
            <a:r>
              <a:rPr lang="en-US" sz="3200" dirty="0"/>
              <a:t>Personal Finance</a:t>
            </a:r>
            <a:endParaRPr sz="3200" dirty="0"/>
          </a:p>
          <a:p>
            <a:pPr algn="r">
              <a:defRPr sz="3200">
                <a:solidFill>
                  <a:srgbClr val="FFFFFF"/>
                </a:solidFill>
                <a:effectLst>
                  <a:outerShdw blurRad="38100" dist="19050" dir="2700000" rotWithShape="0">
                    <a:srgbClr val="000000">
                      <a:alpha val="40000"/>
                    </a:srgbClr>
                  </a:outerShdw>
                </a:effectLst>
                <a:latin typeface="Trebuchet MS"/>
                <a:ea typeface="Trebuchet MS"/>
                <a:cs typeface="Trebuchet MS"/>
                <a:sym typeface="Trebuchet MS"/>
              </a:defRPr>
            </a:pPr>
            <a:r>
              <a:rPr dirty="0"/>
              <a:t>STUDY PRESENTATION</a:t>
            </a:r>
          </a:p>
        </p:txBody>
      </p:sp>
      <p:sp>
        <p:nvSpPr>
          <p:cNvPr id="60" name="Shape 60"/>
          <p:cNvSpPr/>
          <p:nvPr/>
        </p:nvSpPr>
        <p:spPr>
          <a:xfrm>
            <a:off x="7543800" y="6545790"/>
            <a:ext cx="1600200" cy="246217"/>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r">
              <a:spcBef>
                <a:spcPts val="600"/>
              </a:spcBef>
              <a:defRPr sz="1000">
                <a:solidFill>
                  <a:srgbClr val="FFFFFF"/>
                </a:solidFill>
                <a:effectLst>
                  <a:outerShdw blurRad="38100" dist="38100" dir="2700000" rotWithShape="0">
                    <a:srgbClr val="C0C0C0"/>
                  </a:outerShdw>
                </a:effectLst>
                <a:latin typeface="Arial"/>
                <a:ea typeface="Arial"/>
                <a:cs typeface="Arial"/>
                <a:sym typeface="Arial"/>
              </a:defRPr>
            </a:lvl1pPr>
          </a:lstStyle>
          <a:p>
            <a:r>
              <a:t>© </a:t>
            </a:r>
            <a:r>
              <a:rPr lang="en-US"/>
              <a:t>2020</a:t>
            </a:r>
            <a:r>
              <a:t> </a:t>
            </a:r>
            <a:r>
              <a:rPr dirty="0"/>
              <a:t>Clairmont Press</a:t>
            </a:r>
          </a:p>
        </p:txBody>
      </p:sp>
      <p:pic>
        <p:nvPicPr>
          <p:cNvPr id="3" name="Picture 2" descr="WS-7-title_2.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26392" y="377020"/>
            <a:ext cx="5489018" cy="1408130"/>
          </a:xfrm>
          <a:prstGeom prst="rect">
            <a:avLst/>
          </a:pr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59"/>
                                        </p:tgtEl>
                                        <p:attrNameLst>
                                          <p:attrName>style.visibility</p:attrName>
                                        </p:attrNameLst>
                                      </p:cBhvr>
                                      <p:to>
                                        <p:strVal val="visible"/>
                                      </p:to>
                                    </p:set>
                                    <p:anim calcmode="lin" valueType="num">
                                      <p:cBhvr>
                                        <p:cTn id="7" dur="500" fill="hold"/>
                                        <p:tgtEl>
                                          <p:spTgt spid="59"/>
                                        </p:tgtEl>
                                        <p:attrNameLst>
                                          <p:attrName>ppt_x</p:attrName>
                                        </p:attrNameLst>
                                      </p:cBhvr>
                                      <p:tavLst>
                                        <p:tav tm="0">
                                          <p:val>
                                            <p:strVal val="0-#ppt_w/2"/>
                                          </p:val>
                                        </p:tav>
                                        <p:tav tm="100000">
                                          <p:val>
                                            <p:strVal val="#ppt_x"/>
                                          </p:val>
                                        </p:tav>
                                      </p:tavLst>
                                    </p:anim>
                                    <p:anim calcmode="lin" valueType="num">
                                      <p:cBhvr>
                                        <p:cTn id="8" dur="500" fill="hold"/>
                                        <p:tgtEl>
                                          <p:spTgt spid="5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1" animBg="1" advAuto="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Shape 119"/>
          <p:cNvSpPr>
            <a:spLocks noGrp="1"/>
          </p:cNvSpPr>
          <p:nvPr>
            <p:ph type="title"/>
          </p:nvPr>
        </p:nvSpPr>
        <p:spPr>
          <a:xfrm>
            <a:off x="1" y="1"/>
            <a:ext cx="9144000" cy="941642"/>
          </a:xfrm>
          <a:prstGeom prst="rect">
            <a:avLst/>
          </a:prstGeom>
        </p:spPr>
        <p:txBody>
          <a:bodyPr>
            <a:noAutofit/>
          </a:bodyPr>
          <a:lstStyle/>
          <a:p>
            <a:r>
              <a:rPr lang="en-US" dirty="0"/>
              <a:t>Saving and Investing</a:t>
            </a:r>
            <a:endParaRPr dirty="0"/>
          </a:p>
        </p:txBody>
      </p:sp>
      <p:sp>
        <p:nvSpPr>
          <p:cNvPr id="120" name="Shape 120"/>
          <p:cNvSpPr>
            <a:spLocks noGrp="1"/>
          </p:cNvSpPr>
          <p:nvPr>
            <p:ph type="body" idx="1"/>
          </p:nvPr>
        </p:nvSpPr>
        <p:spPr>
          <a:xfrm>
            <a:off x="453349" y="961306"/>
            <a:ext cx="8229601" cy="5504877"/>
          </a:xfrm>
          <a:prstGeom prst="rect">
            <a:avLst/>
          </a:prstGeom>
        </p:spPr>
        <p:txBody>
          <a:bodyPr>
            <a:noAutofit/>
          </a:bodyPr>
          <a:lstStyle/>
          <a:p>
            <a:pPr marL="593955" indent="-593955" defTabSz="715609">
              <a:spcBef>
                <a:spcPts val="500"/>
              </a:spcBef>
              <a:defRPr sz="2494"/>
            </a:pPr>
            <a:r>
              <a:rPr lang="en-US" sz="2800" dirty="0"/>
              <a:t>Saving or investing money means that, rather than spending all income on goods or services now, some income is budgeted for something that will a future benefit or will earn more money.</a:t>
            </a:r>
          </a:p>
          <a:p>
            <a:pPr marL="593955" indent="-593955" defTabSz="715609">
              <a:spcBef>
                <a:spcPts val="500"/>
              </a:spcBef>
              <a:defRPr sz="2494"/>
            </a:pPr>
            <a:r>
              <a:rPr lang="en-US" sz="2800" dirty="0"/>
              <a:t>Savings accounts usually pay a small amount of interest on the amount deposited in them.</a:t>
            </a:r>
          </a:p>
          <a:p>
            <a:pPr marL="1054204" lvl="2" indent="-593955" defTabSz="715609">
              <a:spcBef>
                <a:spcPts val="500"/>
              </a:spcBef>
              <a:buFont typeface="Arial" charset="0"/>
              <a:buChar char="•"/>
              <a:defRPr sz="2494"/>
            </a:pPr>
            <a:r>
              <a:rPr lang="en-US" sz="2800" b="1" dirty="0"/>
              <a:t>Interest</a:t>
            </a:r>
            <a:r>
              <a:rPr lang="en-US" sz="2800" dirty="0"/>
              <a:t> is money paid regularly by the bank to the account holder for money being saved.</a:t>
            </a:r>
            <a:endParaRPr sz="2800" dirty="0"/>
          </a:p>
          <a:p>
            <a:pPr marL="593955" indent="-593955" defTabSz="715609">
              <a:spcBef>
                <a:spcPts val="500"/>
              </a:spcBef>
              <a:defRPr sz="2494"/>
            </a:pPr>
            <a:r>
              <a:rPr lang="en-US" sz="2800" dirty="0"/>
              <a:t>Saving can provide an emergency fund for job loss or medical bills, but it can also help people acquire enough to achieve a future goal, like buying a car or home.</a:t>
            </a:r>
          </a:p>
        </p:txBody>
      </p:sp>
      <p:sp>
        <p:nvSpPr>
          <p:cNvPr id="121" name="Shape 121"/>
          <p:cNvSpPr>
            <a:spLocks noGrp="1"/>
          </p:cNvSpPr>
          <p:nvPr>
            <p:ph type="sldNum" sz="quarter" idx="4294967295"/>
          </p:nvPr>
        </p:nvSpPr>
        <p:spPr>
          <a:xfrm>
            <a:off x="8526699" y="6528116"/>
            <a:ext cx="312499" cy="294639"/>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10</a:t>
            </a:f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120">
                                            <p:bg/>
                                          </p:spTgt>
                                        </p:tgtEl>
                                        <p:attrNameLst>
                                          <p:attrName>style.visibility</p:attrName>
                                        </p:attrNameLst>
                                      </p:cBhvr>
                                      <p:to>
                                        <p:strVal val="visible"/>
                                      </p:to>
                                    </p:set>
                                    <p:anim calcmode="lin" valueType="num">
                                      <p:cBhvr>
                                        <p:cTn id="7" dur="500" fill="hold"/>
                                        <p:tgtEl>
                                          <p:spTgt spid="120">
                                            <p:bg/>
                                          </p:spTgt>
                                        </p:tgtEl>
                                        <p:attrNameLst>
                                          <p:attrName>ppt_x</p:attrName>
                                        </p:attrNameLst>
                                      </p:cBhvr>
                                      <p:tavLst>
                                        <p:tav tm="0">
                                          <p:val>
                                            <p:strVal val="0-#ppt_w/2"/>
                                          </p:val>
                                        </p:tav>
                                        <p:tav tm="100000">
                                          <p:val>
                                            <p:strVal val="#ppt_x"/>
                                          </p:val>
                                        </p:tav>
                                      </p:tavLst>
                                    </p:anim>
                                    <p:anim calcmode="lin" valueType="num">
                                      <p:cBhvr>
                                        <p:cTn id="8" dur="500" fill="hold"/>
                                        <p:tgtEl>
                                          <p:spTgt spid="120">
                                            <p:bg/>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1" nodeType="afterEffect">
                                  <p:stCondLst>
                                    <p:cond delay="0"/>
                                  </p:stCondLst>
                                  <p:iterate>
                                    <p:tmAbs val="0"/>
                                  </p:iterate>
                                  <p:childTnLst>
                                    <p:set>
                                      <p:cBhvr>
                                        <p:cTn id="11" fill="hold"/>
                                        <p:tgtEl>
                                          <p:spTgt spid="120">
                                            <p:txEl>
                                              <p:pRg st="0" end="0"/>
                                            </p:txEl>
                                          </p:spTgt>
                                        </p:tgtEl>
                                        <p:attrNameLst>
                                          <p:attrName>style.visibility</p:attrName>
                                        </p:attrNameLst>
                                      </p:cBhvr>
                                      <p:to>
                                        <p:strVal val="visible"/>
                                      </p:to>
                                    </p:set>
                                    <p:anim calcmode="lin" valueType="num">
                                      <p:cBhvr>
                                        <p:cTn id="12" dur="500" fill="hold"/>
                                        <p:tgtEl>
                                          <p:spTgt spid="120">
                                            <p:txEl>
                                              <p:pRg st="0" end="0"/>
                                            </p:txEl>
                                          </p:spTgt>
                                        </p:tgtEl>
                                        <p:attrNameLst>
                                          <p:attrName>ppt_x</p:attrName>
                                        </p:attrNameLst>
                                      </p:cBhvr>
                                      <p:tavLst>
                                        <p:tav tm="0">
                                          <p:val>
                                            <p:strVal val="0-#ppt_w/2"/>
                                          </p:val>
                                        </p:tav>
                                        <p:tav tm="100000">
                                          <p:val>
                                            <p:strVal val="#ppt_x"/>
                                          </p:val>
                                        </p:tav>
                                      </p:tavLst>
                                    </p:anim>
                                    <p:anim calcmode="lin" valueType="num">
                                      <p:cBhvr>
                                        <p:cTn id="13" dur="500" fill="hold"/>
                                        <p:tgtEl>
                                          <p:spTgt spid="120">
                                            <p:txEl>
                                              <p:pRg st="0" end="0"/>
                                            </p:txEl>
                                          </p:spTgt>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1" nodeType="afterEffect">
                                  <p:stCondLst>
                                    <p:cond delay="0"/>
                                  </p:stCondLst>
                                  <p:iterate>
                                    <p:tmAbs val="0"/>
                                  </p:iterate>
                                  <p:childTnLst>
                                    <p:set>
                                      <p:cBhvr>
                                        <p:cTn id="16" fill="hold"/>
                                        <p:tgtEl>
                                          <p:spTgt spid="120">
                                            <p:txEl>
                                              <p:pRg st="1" end="1"/>
                                            </p:txEl>
                                          </p:spTgt>
                                        </p:tgtEl>
                                        <p:attrNameLst>
                                          <p:attrName>style.visibility</p:attrName>
                                        </p:attrNameLst>
                                      </p:cBhvr>
                                      <p:to>
                                        <p:strVal val="visible"/>
                                      </p:to>
                                    </p:set>
                                    <p:anim calcmode="lin" valueType="num">
                                      <p:cBhvr>
                                        <p:cTn id="17" dur="500" fill="hold"/>
                                        <p:tgtEl>
                                          <p:spTgt spid="120">
                                            <p:txEl>
                                              <p:pRg st="1" end="1"/>
                                            </p:txEl>
                                          </p:spTgt>
                                        </p:tgtEl>
                                        <p:attrNameLst>
                                          <p:attrName>ppt_x</p:attrName>
                                        </p:attrNameLst>
                                      </p:cBhvr>
                                      <p:tavLst>
                                        <p:tav tm="0">
                                          <p:val>
                                            <p:strVal val="0-#ppt_w/2"/>
                                          </p:val>
                                        </p:tav>
                                        <p:tav tm="100000">
                                          <p:val>
                                            <p:strVal val="#ppt_x"/>
                                          </p:val>
                                        </p:tav>
                                      </p:tavLst>
                                    </p:anim>
                                    <p:anim calcmode="lin" valueType="num">
                                      <p:cBhvr>
                                        <p:cTn id="18" dur="500" fill="hold"/>
                                        <p:tgtEl>
                                          <p:spTgt spid="120">
                                            <p:txEl>
                                              <p:pRg st="1" end="1"/>
                                            </p:txEl>
                                          </p:spTgt>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1" nodeType="afterEffect">
                                  <p:stCondLst>
                                    <p:cond delay="0"/>
                                  </p:stCondLst>
                                  <p:iterate>
                                    <p:tmAbs val="0"/>
                                  </p:iterate>
                                  <p:childTnLst>
                                    <p:set>
                                      <p:cBhvr>
                                        <p:cTn id="21" fill="hold"/>
                                        <p:tgtEl>
                                          <p:spTgt spid="120">
                                            <p:txEl>
                                              <p:pRg st="2" end="2"/>
                                            </p:txEl>
                                          </p:spTgt>
                                        </p:tgtEl>
                                        <p:attrNameLst>
                                          <p:attrName>style.visibility</p:attrName>
                                        </p:attrNameLst>
                                      </p:cBhvr>
                                      <p:to>
                                        <p:strVal val="visible"/>
                                      </p:to>
                                    </p:set>
                                    <p:anim calcmode="lin" valueType="num">
                                      <p:cBhvr>
                                        <p:cTn id="22" dur="500" fill="hold"/>
                                        <p:tgtEl>
                                          <p:spTgt spid="120">
                                            <p:txEl>
                                              <p:pRg st="2" end="2"/>
                                            </p:txEl>
                                          </p:spTgt>
                                        </p:tgtEl>
                                        <p:attrNameLst>
                                          <p:attrName>ppt_x</p:attrName>
                                        </p:attrNameLst>
                                      </p:cBhvr>
                                      <p:tavLst>
                                        <p:tav tm="0">
                                          <p:val>
                                            <p:strVal val="0-#ppt_w/2"/>
                                          </p:val>
                                        </p:tav>
                                        <p:tav tm="100000">
                                          <p:val>
                                            <p:strVal val="#ppt_x"/>
                                          </p:val>
                                        </p:tav>
                                      </p:tavLst>
                                    </p:anim>
                                    <p:anim calcmode="lin" valueType="num">
                                      <p:cBhvr>
                                        <p:cTn id="23" dur="500" fill="hold"/>
                                        <p:tgtEl>
                                          <p:spTgt spid="120">
                                            <p:txEl>
                                              <p:pRg st="2" end="2"/>
                                            </p:txEl>
                                          </p:spTgt>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grpId="1" nodeType="afterEffect">
                                  <p:stCondLst>
                                    <p:cond delay="0"/>
                                  </p:stCondLst>
                                  <p:iterate>
                                    <p:tmAbs val="0"/>
                                  </p:iterate>
                                  <p:childTnLst>
                                    <p:set>
                                      <p:cBhvr>
                                        <p:cTn id="26" fill="hold"/>
                                        <p:tgtEl>
                                          <p:spTgt spid="120">
                                            <p:txEl>
                                              <p:pRg st="3" end="3"/>
                                            </p:txEl>
                                          </p:spTgt>
                                        </p:tgtEl>
                                        <p:attrNameLst>
                                          <p:attrName>style.visibility</p:attrName>
                                        </p:attrNameLst>
                                      </p:cBhvr>
                                      <p:to>
                                        <p:strVal val="visible"/>
                                      </p:to>
                                    </p:set>
                                    <p:anim calcmode="lin" valueType="num">
                                      <p:cBhvr>
                                        <p:cTn id="27" dur="500" fill="hold"/>
                                        <p:tgtEl>
                                          <p:spTgt spid="120">
                                            <p:txEl>
                                              <p:pRg st="3" end="3"/>
                                            </p:txEl>
                                          </p:spTgt>
                                        </p:tgtEl>
                                        <p:attrNameLst>
                                          <p:attrName>ppt_x</p:attrName>
                                        </p:attrNameLst>
                                      </p:cBhvr>
                                      <p:tavLst>
                                        <p:tav tm="0">
                                          <p:val>
                                            <p:strVal val="0-#ppt_w/2"/>
                                          </p:val>
                                        </p:tav>
                                        <p:tav tm="100000">
                                          <p:val>
                                            <p:strVal val="#ppt_x"/>
                                          </p:val>
                                        </p:tav>
                                      </p:tavLst>
                                    </p:anim>
                                    <p:anim calcmode="lin" valueType="num">
                                      <p:cBhvr>
                                        <p:cTn id="28" dur="500" fill="hold"/>
                                        <p:tgtEl>
                                          <p:spTgt spid="120">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1" build="p" bldLvl="5"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Shape 123"/>
          <p:cNvSpPr>
            <a:spLocks noGrp="1"/>
          </p:cNvSpPr>
          <p:nvPr>
            <p:ph type="title"/>
          </p:nvPr>
        </p:nvSpPr>
        <p:spPr>
          <a:xfrm>
            <a:off x="0" y="0"/>
            <a:ext cx="9144000" cy="896112"/>
          </a:xfrm>
          <a:prstGeom prst="rect">
            <a:avLst/>
          </a:prstGeom>
        </p:spPr>
        <p:txBody>
          <a:bodyPr>
            <a:normAutofit/>
          </a:bodyPr>
          <a:lstStyle/>
          <a:p>
            <a:r>
              <a:rPr lang="en-US" dirty="0"/>
              <a:t>Type of Investments</a:t>
            </a:r>
            <a:endParaRPr dirty="0"/>
          </a:p>
        </p:txBody>
      </p:sp>
      <p:sp>
        <p:nvSpPr>
          <p:cNvPr id="124" name="Shape 124"/>
          <p:cNvSpPr>
            <a:spLocks noGrp="1"/>
          </p:cNvSpPr>
          <p:nvPr>
            <p:ph type="body" idx="1"/>
          </p:nvPr>
        </p:nvSpPr>
        <p:spPr>
          <a:xfrm>
            <a:off x="457200" y="896112"/>
            <a:ext cx="8229600" cy="5632004"/>
          </a:xfrm>
          <a:prstGeom prst="rect">
            <a:avLst/>
          </a:prstGeom>
        </p:spPr>
        <p:txBody>
          <a:bodyPr>
            <a:noAutofit/>
          </a:bodyPr>
          <a:lstStyle/>
          <a:p>
            <a:pPr marL="443788" indent="-443788" defTabSz="532546">
              <a:lnSpc>
                <a:spcPct val="90000"/>
              </a:lnSpc>
              <a:spcBef>
                <a:spcPts val="300"/>
              </a:spcBef>
              <a:defRPr sz="1856">
                <a:solidFill>
                  <a:srgbClr val="080808"/>
                </a:solidFill>
              </a:defRPr>
            </a:pPr>
            <a:r>
              <a:rPr lang="en-US" sz="2000" dirty="0"/>
              <a:t>An </a:t>
            </a:r>
            <a:r>
              <a:rPr lang="en-US" sz="2000" b="1" dirty="0"/>
              <a:t>investment</a:t>
            </a:r>
            <a:r>
              <a:rPr lang="en-US" sz="2000" dirty="0"/>
              <a:t> is money spent on something with the goal of making a profit.</a:t>
            </a:r>
          </a:p>
          <a:p>
            <a:pPr marL="904037" lvl="2" indent="-443788" defTabSz="532546">
              <a:lnSpc>
                <a:spcPct val="90000"/>
              </a:lnSpc>
              <a:spcBef>
                <a:spcPts val="300"/>
              </a:spcBef>
              <a:buFont typeface="Arial" charset="0"/>
              <a:buChar char="•"/>
              <a:defRPr sz="1856">
                <a:solidFill>
                  <a:srgbClr val="080808"/>
                </a:solidFill>
              </a:defRPr>
            </a:pPr>
            <a:r>
              <a:rPr lang="en-US" sz="2000" b="1" dirty="0"/>
              <a:t>Financial investments </a:t>
            </a:r>
            <a:r>
              <a:rPr lang="en-US" sz="2000" dirty="0"/>
              <a:t>involve putting money into things like stocks and bonds as a way to make money in the future .</a:t>
            </a:r>
          </a:p>
          <a:p>
            <a:pPr marL="904037" lvl="2" indent="-443788" defTabSz="532546">
              <a:lnSpc>
                <a:spcPct val="90000"/>
              </a:lnSpc>
              <a:spcBef>
                <a:spcPts val="300"/>
              </a:spcBef>
              <a:buFont typeface="Arial" charset="0"/>
              <a:buChar char="•"/>
              <a:defRPr sz="1856">
                <a:solidFill>
                  <a:srgbClr val="080808"/>
                </a:solidFill>
              </a:defRPr>
            </a:pPr>
            <a:r>
              <a:rPr lang="en-US" sz="2000" b="1" dirty="0"/>
              <a:t>Real investments </a:t>
            </a:r>
            <a:r>
              <a:rPr lang="en-US" sz="2000" dirty="0"/>
              <a:t>involve putting money into something physical like real estate or equipment, like a house.</a:t>
            </a:r>
          </a:p>
          <a:p>
            <a:pPr marL="443788" indent="-443788" defTabSz="532546">
              <a:lnSpc>
                <a:spcPct val="90000"/>
              </a:lnSpc>
              <a:spcBef>
                <a:spcPts val="300"/>
              </a:spcBef>
              <a:defRPr sz="1856">
                <a:solidFill>
                  <a:srgbClr val="080808"/>
                </a:solidFill>
              </a:defRPr>
            </a:pPr>
            <a:r>
              <a:rPr lang="en-US" sz="2000" dirty="0"/>
              <a:t>Investments can be beneficial, but they can also be risky.</a:t>
            </a:r>
          </a:p>
          <a:p>
            <a:pPr marL="904037" lvl="2" indent="-443788" defTabSz="532546">
              <a:lnSpc>
                <a:spcPct val="90000"/>
              </a:lnSpc>
              <a:spcBef>
                <a:spcPts val="300"/>
              </a:spcBef>
              <a:buFont typeface="Arial" charset="0"/>
              <a:buChar char="•"/>
              <a:defRPr sz="1856">
                <a:solidFill>
                  <a:srgbClr val="080808"/>
                </a:solidFill>
              </a:defRPr>
            </a:pPr>
            <a:r>
              <a:rPr lang="en-US" sz="2000" dirty="0"/>
              <a:t>Safe investments do not earn as much of a profit as risky ones, but they are also less likely to fall through.</a:t>
            </a:r>
          </a:p>
          <a:p>
            <a:pPr marL="443788" indent="-443788" defTabSz="532546">
              <a:lnSpc>
                <a:spcPct val="90000"/>
              </a:lnSpc>
              <a:spcBef>
                <a:spcPts val="300"/>
              </a:spcBef>
              <a:defRPr sz="1856">
                <a:solidFill>
                  <a:srgbClr val="080808"/>
                </a:solidFill>
              </a:defRPr>
            </a:pPr>
            <a:r>
              <a:rPr lang="en-US" sz="2000" dirty="0"/>
              <a:t>A safe investment is a bank’s </a:t>
            </a:r>
            <a:r>
              <a:rPr lang="en-US" sz="2000" b="1" dirty="0"/>
              <a:t>certificate of deposit (CD)</a:t>
            </a:r>
            <a:r>
              <a:rPr lang="en-US" sz="2000" dirty="0"/>
              <a:t>.</a:t>
            </a:r>
          </a:p>
          <a:p>
            <a:pPr marL="904037" lvl="2" indent="-443788" defTabSz="532546">
              <a:lnSpc>
                <a:spcPct val="90000"/>
              </a:lnSpc>
              <a:spcBef>
                <a:spcPts val="300"/>
              </a:spcBef>
              <a:buFont typeface="Arial" charset="0"/>
              <a:buChar char="•"/>
              <a:defRPr sz="1856">
                <a:solidFill>
                  <a:srgbClr val="080808"/>
                </a:solidFill>
              </a:defRPr>
            </a:pPr>
            <a:r>
              <a:rPr lang="en-US" sz="2000" dirty="0"/>
              <a:t>These tend to have high interest rates, but they must not be touched till a specific time has elapsed.</a:t>
            </a:r>
          </a:p>
          <a:p>
            <a:pPr marL="904037" lvl="2" indent="-443788" defTabSz="532546">
              <a:lnSpc>
                <a:spcPct val="90000"/>
              </a:lnSpc>
              <a:spcBef>
                <a:spcPts val="300"/>
              </a:spcBef>
              <a:buFont typeface="Arial" charset="0"/>
              <a:buChar char="•"/>
              <a:defRPr sz="1856">
                <a:solidFill>
                  <a:srgbClr val="080808"/>
                </a:solidFill>
              </a:defRPr>
            </a:pPr>
            <a:r>
              <a:rPr lang="en-US" sz="2000" dirty="0"/>
              <a:t>Their growth is affected by the national economy, and they are protected up to a certain dollar amount by the Federal Deposit Insurance Corporation (FDIC).</a:t>
            </a:r>
          </a:p>
          <a:p>
            <a:pPr marL="443788" indent="-443788" defTabSz="532546">
              <a:lnSpc>
                <a:spcPct val="90000"/>
              </a:lnSpc>
              <a:spcBef>
                <a:spcPts val="300"/>
              </a:spcBef>
              <a:defRPr sz="1856">
                <a:solidFill>
                  <a:srgbClr val="080808"/>
                </a:solidFill>
              </a:defRPr>
            </a:pPr>
            <a:r>
              <a:rPr lang="en-US" sz="2000" dirty="0"/>
              <a:t>Another type of investment is a </a:t>
            </a:r>
            <a:r>
              <a:rPr lang="en-US" sz="2000" b="1" dirty="0"/>
              <a:t>bond</a:t>
            </a:r>
            <a:r>
              <a:rPr lang="en-US" sz="2000" dirty="0"/>
              <a:t>.</a:t>
            </a:r>
          </a:p>
          <a:p>
            <a:pPr marL="904037" lvl="2" indent="-443788" defTabSz="532546">
              <a:lnSpc>
                <a:spcPct val="90000"/>
              </a:lnSpc>
              <a:spcBef>
                <a:spcPts val="300"/>
              </a:spcBef>
              <a:buFont typeface="Arial" charset="0"/>
              <a:buChar char="•"/>
              <a:defRPr sz="1856">
                <a:solidFill>
                  <a:srgbClr val="080808"/>
                </a:solidFill>
              </a:defRPr>
            </a:pPr>
            <a:r>
              <a:rPr lang="en-US" sz="2000" dirty="0"/>
              <a:t>The investor lends money to the government or to a company, with that loan being paid back with interest on a specific date.</a:t>
            </a:r>
          </a:p>
        </p:txBody>
      </p:sp>
      <p:sp>
        <p:nvSpPr>
          <p:cNvPr id="125" name="Shape 125"/>
          <p:cNvSpPr>
            <a:spLocks noGrp="1"/>
          </p:cNvSpPr>
          <p:nvPr>
            <p:ph type="sldNum" sz="quarter" idx="4294967295"/>
          </p:nvPr>
        </p:nvSpPr>
        <p:spPr>
          <a:xfrm>
            <a:off x="8526699" y="6528116"/>
            <a:ext cx="312499" cy="294639"/>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11</a:t>
            </a:fld>
            <a:endParaRPr/>
          </a:p>
        </p:txBody>
      </p:sp>
    </p:spTree>
    <p:extLst>
      <p:ext uri="{BB962C8B-B14F-4D97-AF65-F5344CB8AC3E}">
        <p14:creationId xmlns:p14="http://schemas.microsoft.com/office/powerpoint/2010/main" val="31042200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iterate>
                                    <p:tmAbs val="0"/>
                                  </p:iterate>
                                  <p:childTnLst>
                                    <p:set>
                                      <p:cBhvr>
                                        <p:cTn id="6" fill="hold"/>
                                        <p:tgtEl>
                                          <p:spTgt spid="124">
                                            <p:bg/>
                                          </p:spTgt>
                                        </p:tgtEl>
                                        <p:attrNameLst>
                                          <p:attrName>style.visibility</p:attrName>
                                        </p:attrNameLst>
                                      </p:cBhvr>
                                      <p:to>
                                        <p:strVal val="visible"/>
                                      </p:to>
                                    </p:set>
                                    <p:anim calcmode="lin" valueType="num">
                                      <p:cBhvr>
                                        <p:cTn id="7" dur="500" fill="hold"/>
                                        <p:tgtEl>
                                          <p:spTgt spid="124">
                                            <p:bg/>
                                          </p:spTgt>
                                        </p:tgtEl>
                                        <p:attrNameLst>
                                          <p:attrName>ppt_x</p:attrName>
                                        </p:attrNameLst>
                                      </p:cBhvr>
                                      <p:tavLst>
                                        <p:tav tm="0">
                                          <p:val>
                                            <p:strVal val="0-#ppt_w/2"/>
                                          </p:val>
                                        </p:tav>
                                        <p:tav tm="100000">
                                          <p:val>
                                            <p:strVal val="#ppt_x"/>
                                          </p:val>
                                        </p:tav>
                                      </p:tavLst>
                                    </p:anim>
                                    <p:anim calcmode="lin" valueType="num">
                                      <p:cBhvr>
                                        <p:cTn id="8" dur="500" fill="hold"/>
                                        <p:tgtEl>
                                          <p:spTgt spid="124">
                                            <p:bg/>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iterate>
                                    <p:tmAbs val="0"/>
                                  </p:iterate>
                                  <p:childTnLst>
                                    <p:set>
                                      <p:cBhvr>
                                        <p:cTn id="11" fill="hold"/>
                                        <p:tgtEl>
                                          <p:spTgt spid="124">
                                            <p:txEl>
                                              <p:pRg st="0" end="0"/>
                                            </p:txEl>
                                          </p:spTgt>
                                        </p:tgtEl>
                                        <p:attrNameLst>
                                          <p:attrName>style.visibility</p:attrName>
                                        </p:attrNameLst>
                                      </p:cBhvr>
                                      <p:to>
                                        <p:strVal val="visible"/>
                                      </p:to>
                                    </p:set>
                                    <p:anim calcmode="lin" valueType="num">
                                      <p:cBhvr>
                                        <p:cTn id="12" dur="500" fill="hold"/>
                                        <p:tgtEl>
                                          <p:spTgt spid="124">
                                            <p:txEl>
                                              <p:pRg st="0" end="0"/>
                                            </p:txEl>
                                          </p:spTgt>
                                        </p:tgtEl>
                                        <p:attrNameLst>
                                          <p:attrName>ppt_x</p:attrName>
                                        </p:attrNameLst>
                                      </p:cBhvr>
                                      <p:tavLst>
                                        <p:tav tm="0">
                                          <p:val>
                                            <p:strVal val="0-#ppt_w/2"/>
                                          </p:val>
                                        </p:tav>
                                        <p:tav tm="100000">
                                          <p:val>
                                            <p:strVal val="#ppt_x"/>
                                          </p:val>
                                        </p:tav>
                                      </p:tavLst>
                                    </p:anim>
                                    <p:anim calcmode="lin" valueType="num">
                                      <p:cBhvr>
                                        <p:cTn id="13" dur="500" fill="hold"/>
                                        <p:tgtEl>
                                          <p:spTgt spid="124">
                                            <p:txEl>
                                              <p:pRg st="0" end="0"/>
                                            </p:txEl>
                                          </p:spTgt>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iterate>
                                    <p:tmAbs val="0"/>
                                  </p:iterate>
                                  <p:childTnLst>
                                    <p:set>
                                      <p:cBhvr>
                                        <p:cTn id="16" fill="hold"/>
                                        <p:tgtEl>
                                          <p:spTgt spid="124">
                                            <p:txEl>
                                              <p:pRg st="1" end="1"/>
                                            </p:txEl>
                                          </p:spTgt>
                                        </p:tgtEl>
                                        <p:attrNameLst>
                                          <p:attrName>style.visibility</p:attrName>
                                        </p:attrNameLst>
                                      </p:cBhvr>
                                      <p:to>
                                        <p:strVal val="visible"/>
                                      </p:to>
                                    </p:set>
                                    <p:anim calcmode="lin" valueType="num">
                                      <p:cBhvr>
                                        <p:cTn id="17" dur="500" fill="hold"/>
                                        <p:tgtEl>
                                          <p:spTgt spid="124">
                                            <p:txEl>
                                              <p:pRg st="1" end="1"/>
                                            </p:txEl>
                                          </p:spTgt>
                                        </p:tgtEl>
                                        <p:attrNameLst>
                                          <p:attrName>ppt_x</p:attrName>
                                        </p:attrNameLst>
                                      </p:cBhvr>
                                      <p:tavLst>
                                        <p:tav tm="0">
                                          <p:val>
                                            <p:strVal val="0-#ppt_w/2"/>
                                          </p:val>
                                        </p:tav>
                                        <p:tav tm="100000">
                                          <p:val>
                                            <p:strVal val="#ppt_x"/>
                                          </p:val>
                                        </p:tav>
                                      </p:tavLst>
                                    </p:anim>
                                    <p:anim calcmode="lin" valueType="num">
                                      <p:cBhvr>
                                        <p:cTn id="18" dur="500" fill="hold"/>
                                        <p:tgtEl>
                                          <p:spTgt spid="124">
                                            <p:txEl>
                                              <p:pRg st="1" end="1"/>
                                            </p:txEl>
                                          </p:spTgt>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iterate>
                                    <p:tmAbs val="0"/>
                                  </p:iterate>
                                  <p:childTnLst>
                                    <p:set>
                                      <p:cBhvr>
                                        <p:cTn id="21" fill="hold"/>
                                        <p:tgtEl>
                                          <p:spTgt spid="124">
                                            <p:txEl>
                                              <p:pRg st="2" end="2"/>
                                            </p:txEl>
                                          </p:spTgt>
                                        </p:tgtEl>
                                        <p:attrNameLst>
                                          <p:attrName>style.visibility</p:attrName>
                                        </p:attrNameLst>
                                      </p:cBhvr>
                                      <p:to>
                                        <p:strVal val="visible"/>
                                      </p:to>
                                    </p:set>
                                    <p:anim calcmode="lin" valueType="num">
                                      <p:cBhvr>
                                        <p:cTn id="22" dur="500" fill="hold"/>
                                        <p:tgtEl>
                                          <p:spTgt spid="124">
                                            <p:txEl>
                                              <p:pRg st="2" end="2"/>
                                            </p:txEl>
                                          </p:spTgt>
                                        </p:tgtEl>
                                        <p:attrNameLst>
                                          <p:attrName>ppt_x</p:attrName>
                                        </p:attrNameLst>
                                      </p:cBhvr>
                                      <p:tavLst>
                                        <p:tav tm="0">
                                          <p:val>
                                            <p:strVal val="0-#ppt_w/2"/>
                                          </p:val>
                                        </p:tav>
                                        <p:tav tm="100000">
                                          <p:val>
                                            <p:strVal val="#ppt_x"/>
                                          </p:val>
                                        </p:tav>
                                      </p:tavLst>
                                    </p:anim>
                                    <p:anim calcmode="lin" valueType="num">
                                      <p:cBhvr>
                                        <p:cTn id="23" dur="500" fill="hold"/>
                                        <p:tgtEl>
                                          <p:spTgt spid="124">
                                            <p:txEl>
                                              <p:pRg st="2" end="2"/>
                                            </p:txEl>
                                          </p:spTgt>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grpId="0" nodeType="afterEffect">
                                  <p:stCondLst>
                                    <p:cond delay="0"/>
                                  </p:stCondLst>
                                  <p:iterate>
                                    <p:tmAbs val="0"/>
                                  </p:iterate>
                                  <p:childTnLst>
                                    <p:set>
                                      <p:cBhvr>
                                        <p:cTn id="26" fill="hold"/>
                                        <p:tgtEl>
                                          <p:spTgt spid="124">
                                            <p:txEl>
                                              <p:pRg st="3" end="3"/>
                                            </p:txEl>
                                          </p:spTgt>
                                        </p:tgtEl>
                                        <p:attrNameLst>
                                          <p:attrName>style.visibility</p:attrName>
                                        </p:attrNameLst>
                                      </p:cBhvr>
                                      <p:to>
                                        <p:strVal val="visible"/>
                                      </p:to>
                                    </p:set>
                                    <p:anim calcmode="lin" valueType="num">
                                      <p:cBhvr>
                                        <p:cTn id="27" dur="500" fill="hold"/>
                                        <p:tgtEl>
                                          <p:spTgt spid="124">
                                            <p:txEl>
                                              <p:pRg st="3" end="3"/>
                                            </p:txEl>
                                          </p:spTgt>
                                        </p:tgtEl>
                                        <p:attrNameLst>
                                          <p:attrName>ppt_x</p:attrName>
                                        </p:attrNameLst>
                                      </p:cBhvr>
                                      <p:tavLst>
                                        <p:tav tm="0">
                                          <p:val>
                                            <p:strVal val="0-#ppt_w/2"/>
                                          </p:val>
                                        </p:tav>
                                        <p:tav tm="100000">
                                          <p:val>
                                            <p:strVal val="#ppt_x"/>
                                          </p:val>
                                        </p:tav>
                                      </p:tavLst>
                                    </p:anim>
                                    <p:anim calcmode="lin" valueType="num">
                                      <p:cBhvr>
                                        <p:cTn id="28" dur="500" fill="hold"/>
                                        <p:tgtEl>
                                          <p:spTgt spid="124">
                                            <p:txEl>
                                              <p:pRg st="3" end="3"/>
                                            </p:txEl>
                                          </p:spTgt>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8" fill="hold" grpId="0" nodeType="afterEffect">
                                  <p:stCondLst>
                                    <p:cond delay="0"/>
                                  </p:stCondLst>
                                  <p:iterate>
                                    <p:tmAbs val="0"/>
                                  </p:iterate>
                                  <p:childTnLst>
                                    <p:set>
                                      <p:cBhvr>
                                        <p:cTn id="31" fill="hold"/>
                                        <p:tgtEl>
                                          <p:spTgt spid="124">
                                            <p:txEl>
                                              <p:pRg st="4" end="4"/>
                                            </p:txEl>
                                          </p:spTgt>
                                        </p:tgtEl>
                                        <p:attrNameLst>
                                          <p:attrName>style.visibility</p:attrName>
                                        </p:attrNameLst>
                                      </p:cBhvr>
                                      <p:to>
                                        <p:strVal val="visible"/>
                                      </p:to>
                                    </p:set>
                                    <p:anim calcmode="lin" valueType="num">
                                      <p:cBhvr>
                                        <p:cTn id="32" dur="500" fill="hold"/>
                                        <p:tgtEl>
                                          <p:spTgt spid="124">
                                            <p:txEl>
                                              <p:pRg st="4" end="4"/>
                                            </p:txEl>
                                          </p:spTgt>
                                        </p:tgtEl>
                                        <p:attrNameLst>
                                          <p:attrName>ppt_x</p:attrName>
                                        </p:attrNameLst>
                                      </p:cBhvr>
                                      <p:tavLst>
                                        <p:tav tm="0">
                                          <p:val>
                                            <p:strVal val="0-#ppt_w/2"/>
                                          </p:val>
                                        </p:tav>
                                        <p:tav tm="100000">
                                          <p:val>
                                            <p:strVal val="#ppt_x"/>
                                          </p:val>
                                        </p:tav>
                                      </p:tavLst>
                                    </p:anim>
                                    <p:anim calcmode="lin" valueType="num">
                                      <p:cBhvr>
                                        <p:cTn id="33" dur="500" fill="hold"/>
                                        <p:tgtEl>
                                          <p:spTgt spid="124">
                                            <p:txEl>
                                              <p:pRg st="4" end="4"/>
                                            </p:txEl>
                                          </p:spTgt>
                                        </p:tgtEl>
                                        <p:attrNameLst>
                                          <p:attrName>ppt_y</p:attrName>
                                        </p:attrNameLst>
                                      </p:cBhvr>
                                      <p:tavLst>
                                        <p:tav tm="0">
                                          <p:val>
                                            <p:strVal val="#ppt_y"/>
                                          </p:val>
                                        </p:tav>
                                        <p:tav tm="100000">
                                          <p:val>
                                            <p:strVal val="#ppt_y"/>
                                          </p:val>
                                        </p:tav>
                                      </p:tavLst>
                                    </p:anim>
                                  </p:childTnLst>
                                </p:cTn>
                              </p:par>
                            </p:childTnLst>
                          </p:cTn>
                        </p:par>
                        <p:par>
                          <p:cTn id="34" fill="hold">
                            <p:stCondLst>
                              <p:cond delay="3000"/>
                            </p:stCondLst>
                            <p:childTnLst>
                              <p:par>
                                <p:cTn id="35" presetID="2" presetClass="entr" presetSubtype="8" fill="hold" grpId="0" nodeType="afterEffect">
                                  <p:stCondLst>
                                    <p:cond delay="0"/>
                                  </p:stCondLst>
                                  <p:iterate>
                                    <p:tmAbs val="0"/>
                                  </p:iterate>
                                  <p:childTnLst>
                                    <p:set>
                                      <p:cBhvr>
                                        <p:cTn id="36" fill="hold"/>
                                        <p:tgtEl>
                                          <p:spTgt spid="124">
                                            <p:txEl>
                                              <p:pRg st="5" end="5"/>
                                            </p:txEl>
                                          </p:spTgt>
                                        </p:tgtEl>
                                        <p:attrNameLst>
                                          <p:attrName>style.visibility</p:attrName>
                                        </p:attrNameLst>
                                      </p:cBhvr>
                                      <p:to>
                                        <p:strVal val="visible"/>
                                      </p:to>
                                    </p:set>
                                    <p:anim calcmode="lin" valueType="num">
                                      <p:cBhvr>
                                        <p:cTn id="37" dur="500" fill="hold"/>
                                        <p:tgtEl>
                                          <p:spTgt spid="124">
                                            <p:txEl>
                                              <p:pRg st="5" end="5"/>
                                            </p:txEl>
                                          </p:spTgt>
                                        </p:tgtEl>
                                        <p:attrNameLst>
                                          <p:attrName>ppt_x</p:attrName>
                                        </p:attrNameLst>
                                      </p:cBhvr>
                                      <p:tavLst>
                                        <p:tav tm="0">
                                          <p:val>
                                            <p:strVal val="0-#ppt_w/2"/>
                                          </p:val>
                                        </p:tav>
                                        <p:tav tm="100000">
                                          <p:val>
                                            <p:strVal val="#ppt_x"/>
                                          </p:val>
                                        </p:tav>
                                      </p:tavLst>
                                    </p:anim>
                                    <p:anim calcmode="lin" valueType="num">
                                      <p:cBhvr>
                                        <p:cTn id="38" dur="500" fill="hold"/>
                                        <p:tgtEl>
                                          <p:spTgt spid="124">
                                            <p:txEl>
                                              <p:pRg st="5" end="5"/>
                                            </p:txEl>
                                          </p:spTgt>
                                        </p:tgtEl>
                                        <p:attrNameLst>
                                          <p:attrName>ppt_y</p:attrName>
                                        </p:attrNameLst>
                                      </p:cBhvr>
                                      <p:tavLst>
                                        <p:tav tm="0">
                                          <p:val>
                                            <p:strVal val="#ppt_y"/>
                                          </p:val>
                                        </p:tav>
                                        <p:tav tm="100000">
                                          <p:val>
                                            <p:strVal val="#ppt_y"/>
                                          </p:val>
                                        </p:tav>
                                      </p:tavLst>
                                    </p:anim>
                                  </p:childTnLst>
                                </p:cTn>
                              </p:par>
                            </p:childTnLst>
                          </p:cTn>
                        </p:par>
                        <p:par>
                          <p:cTn id="39" fill="hold">
                            <p:stCondLst>
                              <p:cond delay="3500"/>
                            </p:stCondLst>
                            <p:childTnLst>
                              <p:par>
                                <p:cTn id="40" presetID="2" presetClass="entr" presetSubtype="8" fill="hold" grpId="0" nodeType="afterEffect">
                                  <p:stCondLst>
                                    <p:cond delay="0"/>
                                  </p:stCondLst>
                                  <p:iterate>
                                    <p:tmAbs val="0"/>
                                  </p:iterate>
                                  <p:childTnLst>
                                    <p:set>
                                      <p:cBhvr>
                                        <p:cTn id="41" fill="hold"/>
                                        <p:tgtEl>
                                          <p:spTgt spid="124">
                                            <p:txEl>
                                              <p:pRg st="6" end="6"/>
                                            </p:txEl>
                                          </p:spTgt>
                                        </p:tgtEl>
                                        <p:attrNameLst>
                                          <p:attrName>style.visibility</p:attrName>
                                        </p:attrNameLst>
                                      </p:cBhvr>
                                      <p:to>
                                        <p:strVal val="visible"/>
                                      </p:to>
                                    </p:set>
                                    <p:anim calcmode="lin" valueType="num">
                                      <p:cBhvr>
                                        <p:cTn id="42" dur="500" fill="hold"/>
                                        <p:tgtEl>
                                          <p:spTgt spid="124">
                                            <p:txEl>
                                              <p:pRg st="6" end="6"/>
                                            </p:txEl>
                                          </p:spTgt>
                                        </p:tgtEl>
                                        <p:attrNameLst>
                                          <p:attrName>ppt_x</p:attrName>
                                        </p:attrNameLst>
                                      </p:cBhvr>
                                      <p:tavLst>
                                        <p:tav tm="0">
                                          <p:val>
                                            <p:strVal val="0-#ppt_w/2"/>
                                          </p:val>
                                        </p:tav>
                                        <p:tav tm="100000">
                                          <p:val>
                                            <p:strVal val="#ppt_x"/>
                                          </p:val>
                                        </p:tav>
                                      </p:tavLst>
                                    </p:anim>
                                    <p:anim calcmode="lin" valueType="num">
                                      <p:cBhvr>
                                        <p:cTn id="43" dur="500" fill="hold"/>
                                        <p:tgtEl>
                                          <p:spTgt spid="124">
                                            <p:txEl>
                                              <p:pRg st="6" end="6"/>
                                            </p:txEl>
                                          </p:spTgt>
                                        </p:tgtEl>
                                        <p:attrNameLst>
                                          <p:attrName>ppt_y</p:attrName>
                                        </p:attrNameLst>
                                      </p:cBhvr>
                                      <p:tavLst>
                                        <p:tav tm="0">
                                          <p:val>
                                            <p:strVal val="#ppt_y"/>
                                          </p:val>
                                        </p:tav>
                                        <p:tav tm="100000">
                                          <p:val>
                                            <p:strVal val="#ppt_y"/>
                                          </p:val>
                                        </p:tav>
                                      </p:tavLst>
                                    </p:anim>
                                  </p:childTnLst>
                                </p:cTn>
                              </p:par>
                            </p:childTnLst>
                          </p:cTn>
                        </p:par>
                        <p:par>
                          <p:cTn id="44" fill="hold">
                            <p:stCondLst>
                              <p:cond delay="4000"/>
                            </p:stCondLst>
                            <p:childTnLst>
                              <p:par>
                                <p:cTn id="45" presetID="2" presetClass="entr" presetSubtype="8" fill="hold" grpId="0" nodeType="afterEffect">
                                  <p:stCondLst>
                                    <p:cond delay="0"/>
                                  </p:stCondLst>
                                  <p:iterate>
                                    <p:tmAbs val="0"/>
                                  </p:iterate>
                                  <p:childTnLst>
                                    <p:set>
                                      <p:cBhvr>
                                        <p:cTn id="46" fill="hold"/>
                                        <p:tgtEl>
                                          <p:spTgt spid="124">
                                            <p:txEl>
                                              <p:pRg st="7" end="7"/>
                                            </p:txEl>
                                          </p:spTgt>
                                        </p:tgtEl>
                                        <p:attrNameLst>
                                          <p:attrName>style.visibility</p:attrName>
                                        </p:attrNameLst>
                                      </p:cBhvr>
                                      <p:to>
                                        <p:strVal val="visible"/>
                                      </p:to>
                                    </p:set>
                                    <p:anim calcmode="lin" valueType="num">
                                      <p:cBhvr>
                                        <p:cTn id="47" dur="500" fill="hold"/>
                                        <p:tgtEl>
                                          <p:spTgt spid="124">
                                            <p:txEl>
                                              <p:pRg st="7" end="7"/>
                                            </p:txEl>
                                          </p:spTgt>
                                        </p:tgtEl>
                                        <p:attrNameLst>
                                          <p:attrName>ppt_x</p:attrName>
                                        </p:attrNameLst>
                                      </p:cBhvr>
                                      <p:tavLst>
                                        <p:tav tm="0">
                                          <p:val>
                                            <p:strVal val="0-#ppt_w/2"/>
                                          </p:val>
                                        </p:tav>
                                        <p:tav tm="100000">
                                          <p:val>
                                            <p:strVal val="#ppt_x"/>
                                          </p:val>
                                        </p:tav>
                                      </p:tavLst>
                                    </p:anim>
                                    <p:anim calcmode="lin" valueType="num">
                                      <p:cBhvr>
                                        <p:cTn id="48" dur="500" fill="hold"/>
                                        <p:tgtEl>
                                          <p:spTgt spid="124">
                                            <p:txEl>
                                              <p:pRg st="7" end="7"/>
                                            </p:txEl>
                                          </p:spTgt>
                                        </p:tgtEl>
                                        <p:attrNameLst>
                                          <p:attrName>ppt_y</p:attrName>
                                        </p:attrNameLst>
                                      </p:cBhvr>
                                      <p:tavLst>
                                        <p:tav tm="0">
                                          <p:val>
                                            <p:strVal val="#ppt_y"/>
                                          </p:val>
                                        </p:tav>
                                        <p:tav tm="100000">
                                          <p:val>
                                            <p:strVal val="#ppt_y"/>
                                          </p:val>
                                        </p:tav>
                                      </p:tavLst>
                                    </p:anim>
                                  </p:childTnLst>
                                </p:cTn>
                              </p:par>
                            </p:childTnLst>
                          </p:cTn>
                        </p:par>
                        <p:par>
                          <p:cTn id="49" fill="hold">
                            <p:stCondLst>
                              <p:cond delay="4500"/>
                            </p:stCondLst>
                            <p:childTnLst>
                              <p:par>
                                <p:cTn id="50" presetID="2" presetClass="entr" presetSubtype="8" fill="hold" grpId="0" nodeType="afterEffect">
                                  <p:stCondLst>
                                    <p:cond delay="0"/>
                                  </p:stCondLst>
                                  <p:iterate>
                                    <p:tmAbs val="0"/>
                                  </p:iterate>
                                  <p:childTnLst>
                                    <p:set>
                                      <p:cBhvr>
                                        <p:cTn id="51" fill="hold"/>
                                        <p:tgtEl>
                                          <p:spTgt spid="124">
                                            <p:txEl>
                                              <p:pRg st="8" end="8"/>
                                            </p:txEl>
                                          </p:spTgt>
                                        </p:tgtEl>
                                        <p:attrNameLst>
                                          <p:attrName>style.visibility</p:attrName>
                                        </p:attrNameLst>
                                      </p:cBhvr>
                                      <p:to>
                                        <p:strVal val="visible"/>
                                      </p:to>
                                    </p:set>
                                    <p:anim calcmode="lin" valueType="num">
                                      <p:cBhvr>
                                        <p:cTn id="52" dur="500" fill="hold"/>
                                        <p:tgtEl>
                                          <p:spTgt spid="124">
                                            <p:txEl>
                                              <p:pRg st="8" end="8"/>
                                            </p:txEl>
                                          </p:spTgt>
                                        </p:tgtEl>
                                        <p:attrNameLst>
                                          <p:attrName>ppt_x</p:attrName>
                                        </p:attrNameLst>
                                      </p:cBhvr>
                                      <p:tavLst>
                                        <p:tav tm="0">
                                          <p:val>
                                            <p:strVal val="0-#ppt_w/2"/>
                                          </p:val>
                                        </p:tav>
                                        <p:tav tm="100000">
                                          <p:val>
                                            <p:strVal val="#ppt_x"/>
                                          </p:val>
                                        </p:tav>
                                      </p:tavLst>
                                    </p:anim>
                                    <p:anim calcmode="lin" valueType="num">
                                      <p:cBhvr>
                                        <p:cTn id="53" dur="500" fill="hold"/>
                                        <p:tgtEl>
                                          <p:spTgt spid="124">
                                            <p:txEl>
                                              <p:pRg st="8" end="8"/>
                                            </p:txEl>
                                          </p:spTgt>
                                        </p:tgtEl>
                                        <p:attrNameLst>
                                          <p:attrName>ppt_y</p:attrName>
                                        </p:attrNameLst>
                                      </p:cBhvr>
                                      <p:tavLst>
                                        <p:tav tm="0">
                                          <p:val>
                                            <p:strVal val="#ppt_y"/>
                                          </p:val>
                                        </p:tav>
                                        <p:tav tm="100000">
                                          <p:val>
                                            <p:strVal val="#ppt_y"/>
                                          </p:val>
                                        </p:tav>
                                      </p:tavLst>
                                    </p:anim>
                                  </p:childTnLst>
                                </p:cTn>
                              </p:par>
                            </p:childTnLst>
                          </p:cTn>
                        </p:par>
                        <p:par>
                          <p:cTn id="54" fill="hold">
                            <p:stCondLst>
                              <p:cond delay="5000"/>
                            </p:stCondLst>
                            <p:childTnLst>
                              <p:par>
                                <p:cTn id="55" presetID="2" presetClass="entr" presetSubtype="8" fill="hold" grpId="0" nodeType="afterEffect">
                                  <p:stCondLst>
                                    <p:cond delay="0"/>
                                  </p:stCondLst>
                                  <p:iterate>
                                    <p:tmAbs val="0"/>
                                  </p:iterate>
                                  <p:childTnLst>
                                    <p:set>
                                      <p:cBhvr>
                                        <p:cTn id="56" fill="hold"/>
                                        <p:tgtEl>
                                          <p:spTgt spid="124">
                                            <p:txEl>
                                              <p:pRg st="9" end="9"/>
                                            </p:txEl>
                                          </p:spTgt>
                                        </p:tgtEl>
                                        <p:attrNameLst>
                                          <p:attrName>style.visibility</p:attrName>
                                        </p:attrNameLst>
                                      </p:cBhvr>
                                      <p:to>
                                        <p:strVal val="visible"/>
                                      </p:to>
                                    </p:set>
                                    <p:anim calcmode="lin" valueType="num">
                                      <p:cBhvr>
                                        <p:cTn id="57" dur="500" fill="hold"/>
                                        <p:tgtEl>
                                          <p:spTgt spid="124">
                                            <p:txEl>
                                              <p:pRg st="9" end="9"/>
                                            </p:txEl>
                                          </p:spTgt>
                                        </p:tgtEl>
                                        <p:attrNameLst>
                                          <p:attrName>ppt_x</p:attrName>
                                        </p:attrNameLst>
                                      </p:cBhvr>
                                      <p:tavLst>
                                        <p:tav tm="0">
                                          <p:val>
                                            <p:strVal val="0-#ppt_w/2"/>
                                          </p:val>
                                        </p:tav>
                                        <p:tav tm="100000">
                                          <p:val>
                                            <p:strVal val="#ppt_x"/>
                                          </p:val>
                                        </p:tav>
                                      </p:tavLst>
                                    </p:anim>
                                    <p:anim calcmode="lin" valueType="num">
                                      <p:cBhvr>
                                        <p:cTn id="58" dur="500" fill="hold"/>
                                        <p:tgtEl>
                                          <p:spTgt spid="124">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 grpId="0" build="p" bldLvl="5"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Shape 123"/>
          <p:cNvSpPr>
            <a:spLocks noGrp="1"/>
          </p:cNvSpPr>
          <p:nvPr>
            <p:ph type="title"/>
          </p:nvPr>
        </p:nvSpPr>
        <p:spPr>
          <a:xfrm>
            <a:off x="0" y="0"/>
            <a:ext cx="9144000" cy="896112"/>
          </a:xfrm>
          <a:prstGeom prst="rect">
            <a:avLst/>
          </a:prstGeom>
        </p:spPr>
        <p:txBody>
          <a:bodyPr>
            <a:normAutofit/>
          </a:bodyPr>
          <a:lstStyle/>
          <a:p>
            <a:r>
              <a:rPr lang="en-US" dirty="0"/>
              <a:t>Type of Investments (cont.)</a:t>
            </a:r>
            <a:endParaRPr dirty="0"/>
          </a:p>
        </p:txBody>
      </p:sp>
      <p:sp>
        <p:nvSpPr>
          <p:cNvPr id="124" name="Shape 124"/>
          <p:cNvSpPr>
            <a:spLocks noGrp="1"/>
          </p:cNvSpPr>
          <p:nvPr>
            <p:ph type="body" idx="1"/>
          </p:nvPr>
        </p:nvSpPr>
        <p:spPr>
          <a:xfrm>
            <a:off x="457200" y="896112"/>
            <a:ext cx="8229600" cy="5632004"/>
          </a:xfrm>
          <a:prstGeom prst="rect">
            <a:avLst/>
          </a:prstGeom>
        </p:spPr>
        <p:txBody>
          <a:bodyPr>
            <a:noAutofit/>
          </a:bodyPr>
          <a:lstStyle/>
          <a:p>
            <a:pPr marL="443788" indent="-443788" defTabSz="532546">
              <a:lnSpc>
                <a:spcPct val="90000"/>
              </a:lnSpc>
              <a:spcBef>
                <a:spcPts val="300"/>
              </a:spcBef>
              <a:defRPr sz="1856">
                <a:solidFill>
                  <a:srgbClr val="080808"/>
                </a:solidFill>
              </a:defRPr>
            </a:pPr>
            <a:r>
              <a:rPr lang="en-US" sz="2290" b="1" dirty="0"/>
              <a:t>Stocks</a:t>
            </a:r>
            <a:r>
              <a:rPr lang="en-US" sz="2290" dirty="0"/>
              <a:t> are another kind of investment.</a:t>
            </a:r>
          </a:p>
          <a:p>
            <a:pPr marL="904037" lvl="2" indent="-443788" defTabSz="532546">
              <a:lnSpc>
                <a:spcPct val="90000"/>
              </a:lnSpc>
              <a:spcBef>
                <a:spcPts val="300"/>
              </a:spcBef>
              <a:buFont typeface="Arial" charset="0"/>
              <a:buChar char="•"/>
              <a:defRPr sz="1856">
                <a:solidFill>
                  <a:srgbClr val="080808"/>
                </a:solidFill>
              </a:defRPr>
            </a:pPr>
            <a:r>
              <a:rPr lang="en-US" sz="2290" dirty="0"/>
              <a:t>A corporation issues shares of a stock, to raise money.</a:t>
            </a:r>
          </a:p>
          <a:p>
            <a:pPr marL="904037" lvl="2" indent="-443788" defTabSz="532546">
              <a:lnSpc>
                <a:spcPct val="90000"/>
              </a:lnSpc>
              <a:spcBef>
                <a:spcPts val="300"/>
              </a:spcBef>
              <a:buFont typeface="Arial" charset="0"/>
              <a:buChar char="•"/>
              <a:defRPr sz="1856">
                <a:solidFill>
                  <a:srgbClr val="080808"/>
                </a:solidFill>
              </a:defRPr>
            </a:pPr>
            <a:r>
              <a:rPr lang="en-US" sz="2290" dirty="0"/>
              <a:t>The investor who buys the stock is actually buying a part of the company.</a:t>
            </a:r>
          </a:p>
          <a:p>
            <a:pPr marL="904037" lvl="2" indent="-443788" defTabSz="532546">
              <a:lnSpc>
                <a:spcPct val="90000"/>
              </a:lnSpc>
              <a:spcBef>
                <a:spcPts val="300"/>
              </a:spcBef>
              <a:buFont typeface="Arial" charset="0"/>
              <a:buChar char="•"/>
              <a:defRPr sz="1856">
                <a:solidFill>
                  <a:srgbClr val="080808"/>
                </a:solidFill>
              </a:defRPr>
            </a:pPr>
            <a:r>
              <a:rPr lang="en-US" sz="2290" dirty="0"/>
              <a:t>The investor gets a portion of the profit the company makes based on their amount of shares, which can lead to a high return on your investment.</a:t>
            </a:r>
          </a:p>
          <a:p>
            <a:pPr marL="904037" lvl="2" indent="-443788" defTabSz="532546">
              <a:lnSpc>
                <a:spcPct val="90000"/>
              </a:lnSpc>
              <a:spcBef>
                <a:spcPts val="300"/>
              </a:spcBef>
              <a:buFont typeface="Arial" charset="0"/>
              <a:buChar char="•"/>
              <a:defRPr sz="1856">
                <a:solidFill>
                  <a:srgbClr val="080808"/>
                </a:solidFill>
              </a:defRPr>
            </a:pPr>
            <a:r>
              <a:rPr lang="en-US" sz="2290" dirty="0"/>
              <a:t>Stocks can also be risky because you could lose your investment if a company goes bankrupt.</a:t>
            </a:r>
          </a:p>
          <a:p>
            <a:pPr marL="443788" indent="-443788" defTabSz="532546">
              <a:lnSpc>
                <a:spcPct val="90000"/>
              </a:lnSpc>
              <a:spcBef>
                <a:spcPts val="300"/>
              </a:spcBef>
              <a:defRPr sz="1856">
                <a:solidFill>
                  <a:srgbClr val="080808"/>
                </a:solidFill>
              </a:defRPr>
            </a:pPr>
            <a:r>
              <a:rPr lang="en-US" sz="2290" b="1" dirty="0"/>
              <a:t>Mutual funds </a:t>
            </a:r>
            <a:r>
              <a:rPr lang="en-US" sz="2290" dirty="0"/>
              <a:t>put together money from many investors and buys many different stocks and bonds.</a:t>
            </a:r>
          </a:p>
          <a:p>
            <a:pPr marL="904037" lvl="2" indent="-443788" defTabSz="532546">
              <a:lnSpc>
                <a:spcPct val="90000"/>
              </a:lnSpc>
              <a:spcBef>
                <a:spcPts val="300"/>
              </a:spcBef>
              <a:buFont typeface="Arial" charset="0"/>
              <a:buChar char="•"/>
              <a:defRPr sz="1856">
                <a:solidFill>
                  <a:srgbClr val="080808"/>
                </a:solidFill>
              </a:defRPr>
            </a:pPr>
            <a:r>
              <a:rPr lang="en-US" sz="2290" dirty="0"/>
              <a:t>This is much less risky than buying stocks alone because the money is divided among many different outlets.</a:t>
            </a:r>
          </a:p>
          <a:p>
            <a:pPr marL="904037" lvl="2" indent="-443788" defTabSz="532546">
              <a:lnSpc>
                <a:spcPct val="90000"/>
              </a:lnSpc>
              <a:spcBef>
                <a:spcPts val="300"/>
              </a:spcBef>
              <a:buFont typeface="Arial" charset="0"/>
              <a:buChar char="•"/>
              <a:defRPr sz="1856">
                <a:solidFill>
                  <a:srgbClr val="080808"/>
                </a:solidFill>
              </a:defRPr>
            </a:pPr>
            <a:r>
              <a:rPr lang="en-US" sz="2290" dirty="0"/>
              <a:t>Mutual funds typically have a money manager who charges a small fee to manage the accounts.</a:t>
            </a:r>
          </a:p>
        </p:txBody>
      </p:sp>
      <p:sp>
        <p:nvSpPr>
          <p:cNvPr id="125" name="Shape 125"/>
          <p:cNvSpPr>
            <a:spLocks noGrp="1"/>
          </p:cNvSpPr>
          <p:nvPr>
            <p:ph type="sldNum" sz="quarter" idx="4294967295"/>
          </p:nvPr>
        </p:nvSpPr>
        <p:spPr>
          <a:xfrm>
            <a:off x="8526699" y="6528116"/>
            <a:ext cx="312499" cy="294639"/>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12</a:t>
            </a:fld>
            <a:endParaRPr/>
          </a:p>
        </p:txBody>
      </p:sp>
      <p:sp>
        <p:nvSpPr>
          <p:cNvPr id="5" name="Shape 109"/>
          <p:cNvSpPr/>
          <p:nvPr/>
        </p:nvSpPr>
        <p:spPr>
          <a:xfrm>
            <a:off x="6621706" y="6105653"/>
            <a:ext cx="2428388" cy="369328"/>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u="sng">
                <a:solidFill>
                  <a:srgbClr val="0000FF"/>
                </a:solidFill>
                <a:uFill>
                  <a:solidFill>
                    <a:srgbClr val="0000FF"/>
                  </a:solidFill>
                </a:uFill>
                <a:hlinkClick r:id="rId2" action="ppaction://hlinksldjump"/>
              </a:defRPr>
            </a:lvl1pPr>
          </a:lstStyle>
          <a:p>
            <a:pPr>
              <a:defRPr u="none">
                <a:solidFill>
                  <a:srgbClr val="000000"/>
                </a:solidFill>
                <a:uFillTx/>
              </a:defRPr>
            </a:pPr>
            <a:r>
              <a:rPr u="sng" dirty="0">
                <a:solidFill>
                  <a:srgbClr val="0000FF"/>
                </a:solidFill>
                <a:uFill>
                  <a:solidFill>
                    <a:srgbClr val="0000FF"/>
                  </a:solidFill>
                </a:uFill>
                <a:hlinkClick r:id="rId2" action="ppaction://hlinksldjump"/>
              </a:rPr>
              <a:t>Return to Main Menu</a:t>
            </a:r>
            <a:endParaRPr lang="en-US" u="sng" dirty="0">
              <a:solidFill>
                <a:srgbClr val="0000FF"/>
              </a:solidFill>
              <a:uFill>
                <a:solidFill>
                  <a:srgbClr val="0000FF"/>
                </a:solidFill>
              </a:uFill>
              <a:hlinkClick r:id="rId2" action="ppaction://hlinksldjump"/>
            </a:endParaRPr>
          </a:p>
        </p:txBody>
      </p:sp>
    </p:spTree>
    <p:extLst>
      <p:ext uri="{BB962C8B-B14F-4D97-AF65-F5344CB8AC3E}">
        <p14:creationId xmlns:p14="http://schemas.microsoft.com/office/powerpoint/2010/main" val="126844229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iterate>
                                    <p:tmAbs val="0"/>
                                  </p:iterate>
                                  <p:childTnLst>
                                    <p:set>
                                      <p:cBhvr>
                                        <p:cTn id="6" fill="hold"/>
                                        <p:tgtEl>
                                          <p:spTgt spid="124">
                                            <p:bg/>
                                          </p:spTgt>
                                        </p:tgtEl>
                                        <p:attrNameLst>
                                          <p:attrName>style.visibility</p:attrName>
                                        </p:attrNameLst>
                                      </p:cBhvr>
                                      <p:to>
                                        <p:strVal val="visible"/>
                                      </p:to>
                                    </p:set>
                                    <p:anim calcmode="lin" valueType="num">
                                      <p:cBhvr>
                                        <p:cTn id="7" dur="500" fill="hold"/>
                                        <p:tgtEl>
                                          <p:spTgt spid="124">
                                            <p:bg/>
                                          </p:spTgt>
                                        </p:tgtEl>
                                        <p:attrNameLst>
                                          <p:attrName>ppt_x</p:attrName>
                                        </p:attrNameLst>
                                      </p:cBhvr>
                                      <p:tavLst>
                                        <p:tav tm="0">
                                          <p:val>
                                            <p:strVal val="0-#ppt_w/2"/>
                                          </p:val>
                                        </p:tav>
                                        <p:tav tm="100000">
                                          <p:val>
                                            <p:strVal val="#ppt_x"/>
                                          </p:val>
                                        </p:tav>
                                      </p:tavLst>
                                    </p:anim>
                                    <p:anim calcmode="lin" valueType="num">
                                      <p:cBhvr>
                                        <p:cTn id="8" dur="500" fill="hold"/>
                                        <p:tgtEl>
                                          <p:spTgt spid="124">
                                            <p:bg/>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iterate>
                                    <p:tmAbs val="0"/>
                                  </p:iterate>
                                  <p:childTnLst>
                                    <p:set>
                                      <p:cBhvr>
                                        <p:cTn id="11" fill="hold"/>
                                        <p:tgtEl>
                                          <p:spTgt spid="124">
                                            <p:txEl>
                                              <p:pRg st="0" end="0"/>
                                            </p:txEl>
                                          </p:spTgt>
                                        </p:tgtEl>
                                        <p:attrNameLst>
                                          <p:attrName>style.visibility</p:attrName>
                                        </p:attrNameLst>
                                      </p:cBhvr>
                                      <p:to>
                                        <p:strVal val="visible"/>
                                      </p:to>
                                    </p:set>
                                    <p:anim calcmode="lin" valueType="num">
                                      <p:cBhvr>
                                        <p:cTn id="12" dur="500" fill="hold"/>
                                        <p:tgtEl>
                                          <p:spTgt spid="124">
                                            <p:txEl>
                                              <p:pRg st="0" end="0"/>
                                            </p:txEl>
                                          </p:spTgt>
                                        </p:tgtEl>
                                        <p:attrNameLst>
                                          <p:attrName>ppt_x</p:attrName>
                                        </p:attrNameLst>
                                      </p:cBhvr>
                                      <p:tavLst>
                                        <p:tav tm="0">
                                          <p:val>
                                            <p:strVal val="0-#ppt_w/2"/>
                                          </p:val>
                                        </p:tav>
                                        <p:tav tm="100000">
                                          <p:val>
                                            <p:strVal val="#ppt_x"/>
                                          </p:val>
                                        </p:tav>
                                      </p:tavLst>
                                    </p:anim>
                                    <p:anim calcmode="lin" valueType="num">
                                      <p:cBhvr>
                                        <p:cTn id="13" dur="500" fill="hold"/>
                                        <p:tgtEl>
                                          <p:spTgt spid="124">
                                            <p:txEl>
                                              <p:pRg st="0" end="0"/>
                                            </p:txEl>
                                          </p:spTgt>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iterate>
                                    <p:tmAbs val="0"/>
                                  </p:iterate>
                                  <p:childTnLst>
                                    <p:set>
                                      <p:cBhvr>
                                        <p:cTn id="16" fill="hold"/>
                                        <p:tgtEl>
                                          <p:spTgt spid="124">
                                            <p:txEl>
                                              <p:pRg st="1" end="1"/>
                                            </p:txEl>
                                          </p:spTgt>
                                        </p:tgtEl>
                                        <p:attrNameLst>
                                          <p:attrName>style.visibility</p:attrName>
                                        </p:attrNameLst>
                                      </p:cBhvr>
                                      <p:to>
                                        <p:strVal val="visible"/>
                                      </p:to>
                                    </p:set>
                                    <p:anim calcmode="lin" valueType="num">
                                      <p:cBhvr>
                                        <p:cTn id="17" dur="500" fill="hold"/>
                                        <p:tgtEl>
                                          <p:spTgt spid="124">
                                            <p:txEl>
                                              <p:pRg st="1" end="1"/>
                                            </p:txEl>
                                          </p:spTgt>
                                        </p:tgtEl>
                                        <p:attrNameLst>
                                          <p:attrName>ppt_x</p:attrName>
                                        </p:attrNameLst>
                                      </p:cBhvr>
                                      <p:tavLst>
                                        <p:tav tm="0">
                                          <p:val>
                                            <p:strVal val="0-#ppt_w/2"/>
                                          </p:val>
                                        </p:tav>
                                        <p:tav tm="100000">
                                          <p:val>
                                            <p:strVal val="#ppt_x"/>
                                          </p:val>
                                        </p:tav>
                                      </p:tavLst>
                                    </p:anim>
                                    <p:anim calcmode="lin" valueType="num">
                                      <p:cBhvr>
                                        <p:cTn id="18" dur="500" fill="hold"/>
                                        <p:tgtEl>
                                          <p:spTgt spid="124">
                                            <p:txEl>
                                              <p:pRg st="1" end="1"/>
                                            </p:txEl>
                                          </p:spTgt>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iterate>
                                    <p:tmAbs val="0"/>
                                  </p:iterate>
                                  <p:childTnLst>
                                    <p:set>
                                      <p:cBhvr>
                                        <p:cTn id="21" fill="hold"/>
                                        <p:tgtEl>
                                          <p:spTgt spid="124">
                                            <p:txEl>
                                              <p:pRg st="2" end="2"/>
                                            </p:txEl>
                                          </p:spTgt>
                                        </p:tgtEl>
                                        <p:attrNameLst>
                                          <p:attrName>style.visibility</p:attrName>
                                        </p:attrNameLst>
                                      </p:cBhvr>
                                      <p:to>
                                        <p:strVal val="visible"/>
                                      </p:to>
                                    </p:set>
                                    <p:anim calcmode="lin" valueType="num">
                                      <p:cBhvr>
                                        <p:cTn id="22" dur="500" fill="hold"/>
                                        <p:tgtEl>
                                          <p:spTgt spid="124">
                                            <p:txEl>
                                              <p:pRg st="2" end="2"/>
                                            </p:txEl>
                                          </p:spTgt>
                                        </p:tgtEl>
                                        <p:attrNameLst>
                                          <p:attrName>ppt_x</p:attrName>
                                        </p:attrNameLst>
                                      </p:cBhvr>
                                      <p:tavLst>
                                        <p:tav tm="0">
                                          <p:val>
                                            <p:strVal val="0-#ppt_w/2"/>
                                          </p:val>
                                        </p:tav>
                                        <p:tav tm="100000">
                                          <p:val>
                                            <p:strVal val="#ppt_x"/>
                                          </p:val>
                                        </p:tav>
                                      </p:tavLst>
                                    </p:anim>
                                    <p:anim calcmode="lin" valueType="num">
                                      <p:cBhvr>
                                        <p:cTn id="23" dur="500" fill="hold"/>
                                        <p:tgtEl>
                                          <p:spTgt spid="124">
                                            <p:txEl>
                                              <p:pRg st="2" end="2"/>
                                            </p:txEl>
                                          </p:spTgt>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grpId="0" nodeType="afterEffect">
                                  <p:stCondLst>
                                    <p:cond delay="0"/>
                                  </p:stCondLst>
                                  <p:iterate>
                                    <p:tmAbs val="0"/>
                                  </p:iterate>
                                  <p:childTnLst>
                                    <p:set>
                                      <p:cBhvr>
                                        <p:cTn id="26" fill="hold"/>
                                        <p:tgtEl>
                                          <p:spTgt spid="124">
                                            <p:txEl>
                                              <p:pRg st="3" end="3"/>
                                            </p:txEl>
                                          </p:spTgt>
                                        </p:tgtEl>
                                        <p:attrNameLst>
                                          <p:attrName>style.visibility</p:attrName>
                                        </p:attrNameLst>
                                      </p:cBhvr>
                                      <p:to>
                                        <p:strVal val="visible"/>
                                      </p:to>
                                    </p:set>
                                    <p:anim calcmode="lin" valueType="num">
                                      <p:cBhvr>
                                        <p:cTn id="27" dur="500" fill="hold"/>
                                        <p:tgtEl>
                                          <p:spTgt spid="124">
                                            <p:txEl>
                                              <p:pRg st="3" end="3"/>
                                            </p:txEl>
                                          </p:spTgt>
                                        </p:tgtEl>
                                        <p:attrNameLst>
                                          <p:attrName>ppt_x</p:attrName>
                                        </p:attrNameLst>
                                      </p:cBhvr>
                                      <p:tavLst>
                                        <p:tav tm="0">
                                          <p:val>
                                            <p:strVal val="0-#ppt_w/2"/>
                                          </p:val>
                                        </p:tav>
                                        <p:tav tm="100000">
                                          <p:val>
                                            <p:strVal val="#ppt_x"/>
                                          </p:val>
                                        </p:tav>
                                      </p:tavLst>
                                    </p:anim>
                                    <p:anim calcmode="lin" valueType="num">
                                      <p:cBhvr>
                                        <p:cTn id="28" dur="500" fill="hold"/>
                                        <p:tgtEl>
                                          <p:spTgt spid="124">
                                            <p:txEl>
                                              <p:pRg st="3" end="3"/>
                                            </p:txEl>
                                          </p:spTgt>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8" fill="hold" grpId="0" nodeType="afterEffect">
                                  <p:stCondLst>
                                    <p:cond delay="0"/>
                                  </p:stCondLst>
                                  <p:iterate>
                                    <p:tmAbs val="0"/>
                                  </p:iterate>
                                  <p:childTnLst>
                                    <p:set>
                                      <p:cBhvr>
                                        <p:cTn id="31" fill="hold"/>
                                        <p:tgtEl>
                                          <p:spTgt spid="124">
                                            <p:txEl>
                                              <p:pRg st="4" end="4"/>
                                            </p:txEl>
                                          </p:spTgt>
                                        </p:tgtEl>
                                        <p:attrNameLst>
                                          <p:attrName>style.visibility</p:attrName>
                                        </p:attrNameLst>
                                      </p:cBhvr>
                                      <p:to>
                                        <p:strVal val="visible"/>
                                      </p:to>
                                    </p:set>
                                    <p:anim calcmode="lin" valueType="num">
                                      <p:cBhvr>
                                        <p:cTn id="32" dur="500" fill="hold"/>
                                        <p:tgtEl>
                                          <p:spTgt spid="124">
                                            <p:txEl>
                                              <p:pRg st="4" end="4"/>
                                            </p:txEl>
                                          </p:spTgt>
                                        </p:tgtEl>
                                        <p:attrNameLst>
                                          <p:attrName>ppt_x</p:attrName>
                                        </p:attrNameLst>
                                      </p:cBhvr>
                                      <p:tavLst>
                                        <p:tav tm="0">
                                          <p:val>
                                            <p:strVal val="0-#ppt_w/2"/>
                                          </p:val>
                                        </p:tav>
                                        <p:tav tm="100000">
                                          <p:val>
                                            <p:strVal val="#ppt_x"/>
                                          </p:val>
                                        </p:tav>
                                      </p:tavLst>
                                    </p:anim>
                                    <p:anim calcmode="lin" valueType="num">
                                      <p:cBhvr>
                                        <p:cTn id="33" dur="500" fill="hold"/>
                                        <p:tgtEl>
                                          <p:spTgt spid="124">
                                            <p:txEl>
                                              <p:pRg st="4" end="4"/>
                                            </p:txEl>
                                          </p:spTgt>
                                        </p:tgtEl>
                                        <p:attrNameLst>
                                          <p:attrName>ppt_y</p:attrName>
                                        </p:attrNameLst>
                                      </p:cBhvr>
                                      <p:tavLst>
                                        <p:tav tm="0">
                                          <p:val>
                                            <p:strVal val="#ppt_y"/>
                                          </p:val>
                                        </p:tav>
                                        <p:tav tm="100000">
                                          <p:val>
                                            <p:strVal val="#ppt_y"/>
                                          </p:val>
                                        </p:tav>
                                      </p:tavLst>
                                    </p:anim>
                                  </p:childTnLst>
                                </p:cTn>
                              </p:par>
                            </p:childTnLst>
                          </p:cTn>
                        </p:par>
                        <p:par>
                          <p:cTn id="34" fill="hold">
                            <p:stCondLst>
                              <p:cond delay="3000"/>
                            </p:stCondLst>
                            <p:childTnLst>
                              <p:par>
                                <p:cTn id="35" presetID="2" presetClass="entr" presetSubtype="8" fill="hold" grpId="0" nodeType="afterEffect">
                                  <p:stCondLst>
                                    <p:cond delay="0"/>
                                  </p:stCondLst>
                                  <p:iterate>
                                    <p:tmAbs val="0"/>
                                  </p:iterate>
                                  <p:childTnLst>
                                    <p:set>
                                      <p:cBhvr>
                                        <p:cTn id="36" fill="hold"/>
                                        <p:tgtEl>
                                          <p:spTgt spid="124">
                                            <p:txEl>
                                              <p:pRg st="5" end="5"/>
                                            </p:txEl>
                                          </p:spTgt>
                                        </p:tgtEl>
                                        <p:attrNameLst>
                                          <p:attrName>style.visibility</p:attrName>
                                        </p:attrNameLst>
                                      </p:cBhvr>
                                      <p:to>
                                        <p:strVal val="visible"/>
                                      </p:to>
                                    </p:set>
                                    <p:anim calcmode="lin" valueType="num">
                                      <p:cBhvr>
                                        <p:cTn id="37" dur="500" fill="hold"/>
                                        <p:tgtEl>
                                          <p:spTgt spid="124">
                                            <p:txEl>
                                              <p:pRg st="5" end="5"/>
                                            </p:txEl>
                                          </p:spTgt>
                                        </p:tgtEl>
                                        <p:attrNameLst>
                                          <p:attrName>ppt_x</p:attrName>
                                        </p:attrNameLst>
                                      </p:cBhvr>
                                      <p:tavLst>
                                        <p:tav tm="0">
                                          <p:val>
                                            <p:strVal val="0-#ppt_w/2"/>
                                          </p:val>
                                        </p:tav>
                                        <p:tav tm="100000">
                                          <p:val>
                                            <p:strVal val="#ppt_x"/>
                                          </p:val>
                                        </p:tav>
                                      </p:tavLst>
                                    </p:anim>
                                    <p:anim calcmode="lin" valueType="num">
                                      <p:cBhvr>
                                        <p:cTn id="38" dur="500" fill="hold"/>
                                        <p:tgtEl>
                                          <p:spTgt spid="124">
                                            <p:txEl>
                                              <p:pRg st="5" end="5"/>
                                            </p:txEl>
                                          </p:spTgt>
                                        </p:tgtEl>
                                        <p:attrNameLst>
                                          <p:attrName>ppt_y</p:attrName>
                                        </p:attrNameLst>
                                      </p:cBhvr>
                                      <p:tavLst>
                                        <p:tav tm="0">
                                          <p:val>
                                            <p:strVal val="#ppt_y"/>
                                          </p:val>
                                        </p:tav>
                                        <p:tav tm="100000">
                                          <p:val>
                                            <p:strVal val="#ppt_y"/>
                                          </p:val>
                                        </p:tav>
                                      </p:tavLst>
                                    </p:anim>
                                  </p:childTnLst>
                                </p:cTn>
                              </p:par>
                            </p:childTnLst>
                          </p:cTn>
                        </p:par>
                        <p:par>
                          <p:cTn id="39" fill="hold">
                            <p:stCondLst>
                              <p:cond delay="3500"/>
                            </p:stCondLst>
                            <p:childTnLst>
                              <p:par>
                                <p:cTn id="40" presetID="2" presetClass="entr" presetSubtype="8" fill="hold" grpId="0" nodeType="afterEffect">
                                  <p:stCondLst>
                                    <p:cond delay="0"/>
                                  </p:stCondLst>
                                  <p:iterate>
                                    <p:tmAbs val="0"/>
                                  </p:iterate>
                                  <p:childTnLst>
                                    <p:set>
                                      <p:cBhvr>
                                        <p:cTn id="41" fill="hold"/>
                                        <p:tgtEl>
                                          <p:spTgt spid="124">
                                            <p:txEl>
                                              <p:pRg st="6" end="6"/>
                                            </p:txEl>
                                          </p:spTgt>
                                        </p:tgtEl>
                                        <p:attrNameLst>
                                          <p:attrName>style.visibility</p:attrName>
                                        </p:attrNameLst>
                                      </p:cBhvr>
                                      <p:to>
                                        <p:strVal val="visible"/>
                                      </p:to>
                                    </p:set>
                                    <p:anim calcmode="lin" valueType="num">
                                      <p:cBhvr>
                                        <p:cTn id="42" dur="500" fill="hold"/>
                                        <p:tgtEl>
                                          <p:spTgt spid="124">
                                            <p:txEl>
                                              <p:pRg st="6" end="6"/>
                                            </p:txEl>
                                          </p:spTgt>
                                        </p:tgtEl>
                                        <p:attrNameLst>
                                          <p:attrName>ppt_x</p:attrName>
                                        </p:attrNameLst>
                                      </p:cBhvr>
                                      <p:tavLst>
                                        <p:tav tm="0">
                                          <p:val>
                                            <p:strVal val="0-#ppt_w/2"/>
                                          </p:val>
                                        </p:tav>
                                        <p:tav tm="100000">
                                          <p:val>
                                            <p:strVal val="#ppt_x"/>
                                          </p:val>
                                        </p:tav>
                                      </p:tavLst>
                                    </p:anim>
                                    <p:anim calcmode="lin" valueType="num">
                                      <p:cBhvr>
                                        <p:cTn id="43" dur="500" fill="hold"/>
                                        <p:tgtEl>
                                          <p:spTgt spid="124">
                                            <p:txEl>
                                              <p:pRg st="6" end="6"/>
                                            </p:txEl>
                                          </p:spTgt>
                                        </p:tgtEl>
                                        <p:attrNameLst>
                                          <p:attrName>ppt_y</p:attrName>
                                        </p:attrNameLst>
                                      </p:cBhvr>
                                      <p:tavLst>
                                        <p:tav tm="0">
                                          <p:val>
                                            <p:strVal val="#ppt_y"/>
                                          </p:val>
                                        </p:tav>
                                        <p:tav tm="100000">
                                          <p:val>
                                            <p:strVal val="#ppt_y"/>
                                          </p:val>
                                        </p:tav>
                                      </p:tavLst>
                                    </p:anim>
                                  </p:childTnLst>
                                </p:cTn>
                              </p:par>
                            </p:childTnLst>
                          </p:cTn>
                        </p:par>
                        <p:par>
                          <p:cTn id="44" fill="hold">
                            <p:stCondLst>
                              <p:cond delay="4000"/>
                            </p:stCondLst>
                            <p:childTnLst>
                              <p:par>
                                <p:cTn id="45" presetID="2" presetClass="entr" presetSubtype="8" fill="hold" grpId="0" nodeType="afterEffect">
                                  <p:stCondLst>
                                    <p:cond delay="0"/>
                                  </p:stCondLst>
                                  <p:iterate>
                                    <p:tmAbs val="0"/>
                                  </p:iterate>
                                  <p:childTnLst>
                                    <p:set>
                                      <p:cBhvr>
                                        <p:cTn id="46" fill="hold"/>
                                        <p:tgtEl>
                                          <p:spTgt spid="124">
                                            <p:txEl>
                                              <p:pRg st="7" end="7"/>
                                            </p:txEl>
                                          </p:spTgt>
                                        </p:tgtEl>
                                        <p:attrNameLst>
                                          <p:attrName>style.visibility</p:attrName>
                                        </p:attrNameLst>
                                      </p:cBhvr>
                                      <p:to>
                                        <p:strVal val="visible"/>
                                      </p:to>
                                    </p:set>
                                    <p:anim calcmode="lin" valueType="num">
                                      <p:cBhvr>
                                        <p:cTn id="47" dur="500" fill="hold"/>
                                        <p:tgtEl>
                                          <p:spTgt spid="124">
                                            <p:txEl>
                                              <p:pRg st="7" end="7"/>
                                            </p:txEl>
                                          </p:spTgt>
                                        </p:tgtEl>
                                        <p:attrNameLst>
                                          <p:attrName>ppt_x</p:attrName>
                                        </p:attrNameLst>
                                      </p:cBhvr>
                                      <p:tavLst>
                                        <p:tav tm="0">
                                          <p:val>
                                            <p:strVal val="0-#ppt_w/2"/>
                                          </p:val>
                                        </p:tav>
                                        <p:tav tm="100000">
                                          <p:val>
                                            <p:strVal val="#ppt_x"/>
                                          </p:val>
                                        </p:tav>
                                      </p:tavLst>
                                    </p:anim>
                                    <p:anim calcmode="lin" valueType="num">
                                      <p:cBhvr>
                                        <p:cTn id="48" dur="500" fill="hold"/>
                                        <p:tgtEl>
                                          <p:spTgt spid="124">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 grpId="0" build="p" bldLvl="5"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Shape 156"/>
          <p:cNvSpPr>
            <a:spLocks noGrp="1"/>
          </p:cNvSpPr>
          <p:nvPr>
            <p:ph type="title"/>
          </p:nvPr>
        </p:nvSpPr>
        <p:spPr>
          <a:xfrm>
            <a:off x="0" y="0"/>
            <a:ext cx="9144000" cy="1143000"/>
          </a:xfrm>
          <a:prstGeom prst="rect">
            <a:avLst/>
          </a:prstGeom>
        </p:spPr>
        <p:txBody>
          <a:bodyPr>
            <a:noAutofit/>
          </a:bodyPr>
          <a:lstStyle>
            <a:lvl1pPr defTabSz="804672">
              <a:defRPr sz="3800">
                <a:effectLst>
                  <a:outerShdw blurRad="38100" dist="33528" dir="2700000" rotWithShape="0">
                    <a:srgbClr val="000000">
                      <a:alpha val="43137"/>
                    </a:srgbClr>
                  </a:outerShdw>
                </a:effectLst>
              </a:defRPr>
            </a:lvl1pPr>
          </a:lstStyle>
          <a:p>
            <a:r>
              <a:rPr sz="4800" dirty="0"/>
              <a:t>Section 3:</a:t>
            </a:r>
            <a:r>
              <a:rPr lang="en-US" sz="4800" dirty="0"/>
              <a:t> Credit</a:t>
            </a:r>
            <a:endParaRPr sz="4800" dirty="0"/>
          </a:p>
        </p:txBody>
      </p:sp>
      <p:sp>
        <p:nvSpPr>
          <p:cNvPr id="157" name="Shape 157"/>
          <p:cNvSpPr>
            <a:spLocks noGrp="1"/>
          </p:cNvSpPr>
          <p:nvPr>
            <p:ph type="body" idx="1"/>
          </p:nvPr>
        </p:nvSpPr>
        <p:spPr>
          <a:xfrm>
            <a:off x="457200" y="1602658"/>
            <a:ext cx="8229600" cy="4523505"/>
          </a:xfrm>
          <a:prstGeom prst="rect">
            <a:avLst/>
          </a:prstGeom>
        </p:spPr>
        <p:txBody>
          <a:bodyPr/>
          <a:lstStyle>
            <a:lvl2pPr marL="742950" indent="-285750">
              <a:lnSpc>
                <a:spcPct val="100000"/>
              </a:lnSpc>
              <a:spcBef>
                <a:spcPts val="600"/>
              </a:spcBef>
              <a:buFont typeface="Arial"/>
              <a:defRPr sz="2800">
                <a:solidFill>
                  <a:srgbClr val="080808"/>
                </a:solidFill>
              </a:defRPr>
            </a:lvl2pPr>
          </a:lstStyle>
          <a:p>
            <a:r>
              <a:rPr dirty="0"/>
              <a:t>Essential Question:</a:t>
            </a:r>
          </a:p>
          <a:p>
            <a:pPr lvl="1"/>
            <a:r>
              <a:rPr lang="en-US" dirty="0"/>
              <a:t>Why is it important to use credit wisely</a:t>
            </a:r>
            <a:r>
              <a:rPr dirty="0"/>
              <a:t>?</a:t>
            </a:r>
          </a:p>
        </p:txBody>
      </p:sp>
      <p:sp>
        <p:nvSpPr>
          <p:cNvPr id="158" name="Shape 158"/>
          <p:cNvSpPr>
            <a:spLocks noGrp="1"/>
          </p:cNvSpPr>
          <p:nvPr>
            <p:ph type="sldNum" sz="quarter" idx="4294967295"/>
          </p:nvPr>
        </p:nvSpPr>
        <p:spPr>
          <a:xfrm>
            <a:off x="8526699" y="6528116"/>
            <a:ext cx="312499" cy="294639"/>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13</a:t>
            </a:fld>
            <a:endParaRP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157">
                                            <p:bg/>
                                          </p:spTgt>
                                        </p:tgtEl>
                                        <p:attrNameLst>
                                          <p:attrName>style.visibility</p:attrName>
                                        </p:attrNameLst>
                                      </p:cBhvr>
                                      <p:to>
                                        <p:strVal val="visible"/>
                                      </p:to>
                                    </p:set>
                                    <p:anim calcmode="lin" valueType="num">
                                      <p:cBhvr>
                                        <p:cTn id="7" dur="500" fill="hold"/>
                                        <p:tgtEl>
                                          <p:spTgt spid="157">
                                            <p:bg/>
                                          </p:spTgt>
                                        </p:tgtEl>
                                        <p:attrNameLst>
                                          <p:attrName>ppt_x</p:attrName>
                                        </p:attrNameLst>
                                      </p:cBhvr>
                                      <p:tavLst>
                                        <p:tav tm="0">
                                          <p:val>
                                            <p:strVal val="0-#ppt_w/2"/>
                                          </p:val>
                                        </p:tav>
                                        <p:tav tm="100000">
                                          <p:val>
                                            <p:strVal val="#ppt_x"/>
                                          </p:val>
                                        </p:tav>
                                      </p:tavLst>
                                    </p:anim>
                                    <p:anim calcmode="lin" valueType="num">
                                      <p:cBhvr>
                                        <p:cTn id="8" dur="500" fill="hold"/>
                                        <p:tgtEl>
                                          <p:spTgt spid="157">
                                            <p:bg/>
                                          </p:spTgt>
                                        </p:tgtEl>
                                        <p:attrNameLst>
                                          <p:attrName>ppt_y</p:attrName>
                                        </p:attrNameLst>
                                      </p:cBhvr>
                                      <p:tavLst>
                                        <p:tav tm="0">
                                          <p:val>
                                            <p:strVal val="#ppt_y"/>
                                          </p:val>
                                        </p:tav>
                                        <p:tav tm="100000">
                                          <p:val>
                                            <p:strVal val="#ppt_y"/>
                                          </p:val>
                                        </p:tav>
                                      </p:tavLst>
                                    </p:anim>
                                  </p:childTnLst>
                                </p:cTn>
                              </p:par>
                              <p:par>
                                <p:cTn id="9" presetID="2" presetClass="entr" presetSubtype="8" fill="hold" grpId="1" nodeType="withEffect">
                                  <p:stCondLst>
                                    <p:cond delay="0"/>
                                  </p:stCondLst>
                                  <p:iterate>
                                    <p:tmAbs val="0"/>
                                  </p:iterate>
                                  <p:childTnLst>
                                    <p:set>
                                      <p:cBhvr>
                                        <p:cTn id="10" fill="hold"/>
                                        <p:tgtEl>
                                          <p:spTgt spid="157">
                                            <p:txEl>
                                              <p:pRg st="0" end="0"/>
                                            </p:txEl>
                                          </p:spTgt>
                                        </p:tgtEl>
                                        <p:attrNameLst>
                                          <p:attrName>style.visibility</p:attrName>
                                        </p:attrNameLst>
                                      </p:cBhvr>
                                      <p:to>
                                        <p:strVal val="visible"/>
                                      </p:to>
                                    </p:set>
                                    <p:anim calcmode="lin" valueType="num">
                                      <p:cBhvr>
                                        <p:cTn id="11" dur="500" fill="hold"/>
                                        <p:tgtEl>
                                          <p:spTgt spid="157">
                                            <p:txEl>
                                              <p:pRg st="0" end="0"/>
                                            </p:txEl>
                                          </p:spTgt>
                                        </p:tgtEl>
                                        <p:attrNameLst>
                                          <p:attrName>ppt_x</p:attrName>
                                        </p:attrNameLst>
                                      </p:cBhvr>
                                      <p:tavLst>
                                        <p:tav tm="0">
                                          <p:val>
                                            <p:strVal val="0-#ppt_w/2"/>
                                          </p:val>
                                        </p:tav>
                                        <p:tav tm="100000">
                                          <p:val>
                                            <p:strVal val="#ppt_x"/>
                                          </p:val>
                                        </p:tav>
                                      </p:tavLst>
                                    </p:anim>
                                    <p:anim calcmode="lin" valueType="num">
                                      <p:cBhvr>
                                        <p:cTn id="12" dur="500" fill="hold"/>
                                        <p:tgtEl>
                                          <p:spTgt spid="157">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1" nodeType="afterEffect">
                                  <p:stCondLst>
                                    <p:cond delay="0"/>
                                  </p:stCondLst>
                                  <p:iterate>
                                    <p:tmAbs val="0"/>
                                  </p:iterate>
                                  <p:childTnLst>
                                    <p:set>
                                      <p:cBhvr>
                                        <p:cTn id="15" fill="hold"/>
                                        <p:tgtEl>
                                          <p:spTgt spid="157">
                                            <p:txEl>
                                              <p:pRg st="1" end="1"/>
                                            </p:txEl>
                                          </p:spTgt>
                                        </p:tgtEl>
                                        <p:attrNameLst>
                                          <p:attrName>style.visibility</p:attrName>
                                        </p:attrNameLst>
                                      </p:cBhvr>
                                      <p:to>
                                        <p:strVal val="visible"/>
                                      </p:to>
                                    </p:set>
                                    <p:anim calcmode="lin" valueType="num">
                                      <p:cBhvr>
                                        <p:cTn id="16" dur="500" fill="hold"/>
                                        <p:tgtEl>
                                          <p:spTgt spid="157">
                                            <p:txEl>
                                              <p:pRg st="1" end="1"/>
                                            </p:txEl>
                                          </p:spTgt>
                                        </p:tgtEl>
                                        <p:attrNameLst>
                                          <p:attrName>ppt_x</p:attrName>
                                        </p:attrNameLst>
                                      </p:cBhvr>
                                      <p:tavLst>
                                        <p:tav tm="0">
                                          <p:val>
                                            <p:strVal val="0-#ppt_w/2"/>
                                          </p:val>
                                        </p:tav>
                                        <p:tav tm="100000">
                                          <p:val>
                                            <p:strVal val="#ppt_x"/>
                                          </p:val>
                                        </p:tav>
                                      </p:tavLst>
                                    </p:anim>
                                    <p:anim calcmode="lin" valueType="num">
                                      <p:cBhvr>
                                        <p:cTn id="17" dur="500" fill="hold"/>
                                        <p:tgtEl>
                                          <p:spTgt spid="157">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1" build="p" bldLvl="5"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Shape 160"/>
          <p:cNvSpPr>
            <a:spLocks noGrp="1"/>
          </p:cNvSpPr>
          <p:nvPr>
            <p:ph type="title"/>
          </p:nvPr>
        </p:nvSpPr>
        <p:spPr>
          <a:xfrm>
            <a:off x="0" y="0"/>
            <a:ext cx="9144000" cy="1143000"/>
          </a:xfrm>
          <a:prstGeom prst="rect">
            <a:avLst/>
          </a:prstGeom>
        </p:spPr>
        <p:txBody>
          <a:bodyPr>
            <a:normAutofit/>
          </a:bodyPr>
          <a:lstStyle>
            <a:lvl1pPr defTabSz="804672">
              <a:defRPr sz="3800">
                <a:effectLst>
                  <a:outerShdw blurRad="38100" dist="33528" dir="2700000" rotWithShape="0">
                    <a:srgbClr val="000000">
                      <a:alpha val="43137"/>
                    </a:srgbClr>
                  </a:outerShdw>
                </a:effectLst>
              </a:defRPr>
            </a:lvl1pPr>
          </a:lstStyle>
          <a:p>
            <a:r>
              <a:rPr lang="en-US" sz="4800" dirty="0"/>
              <a:t>Section 3: Credit</a:t>
            </a:r>
            <a:endParaRPr sz="4800" dirty="0"/>
          </a:p>
        </p:txBody>
      </p:sp>
      <p:sp>
        <p:nvSpPr>
          <p:cNvPr id="161" name="Shape 161"/>
          <p:cNvSpPr>
            <a:spLocks noGrp="1"/>
          </p:cNvSpPr>
          <p:nvPr>
            <p:ph type="body" idx="1"/>
          </p:nvPr>
        </p:nvSpPr>
        <p:spPr>
          <a:xfrm>
            <a:off x="457200" y="1718910"/>
            <a:ext cx="8229600" cy="4377090"/>
          </a:xfrm>
          <a:prstGeom prst="rect">
            <a:avLst/>
          </a:prstGeom>
        </p:spPr>
        <p:txBody>
          <a:bodyPr/>
          <a:lstStyle/>
          <a:p>
            <a:r>
              <a:rPr dirty="0"/>
              <a:t>What terms do I need to know? </a:t>
            </a:r>
          </a:p>
          <a:p>
            <a:pPr marL="742950" lvl="1" indent="-285750">
              <a:lnSpc>
                <a:spcPct val="100000"/>
              </a:lnSpc>
              <a:spcBef>
                <a:spcPts val="600"/>
              </a:spcBef>
              <a:buFont typeface="Arial"/>
              <a:defRPr sz="2800"/>
            </a:pPr>
            <a:r>
              <a:rPr lang="en-US" dirty="0"/>
              <a:t>credit</a:t>
            </a:r>
            <a:endParaRPr dirty="0"/>
          </a:p>
          <a:p>
            <a:pPr marL="742950" lvl="1" indent="-285750">
              <a:lnSpc>
                <a:spcPct val="100000"/>
              </a:lnSpc>
              <a:spcBef>
                <a:spcPts val="600"/>
              </a:spcBef>
              <a:buFont typeface="Arial"/>
              <a:defRPr sz="2800"/>
            </a:pPr>
            <a:r>
              <a:rPr lang="en-US" dirty="0"/>
              <a:t>mortgage</a:t>
            </a:r>
            <a:endParaRPr dirty="0"/>
          </a:p>
          <a:p>
            <a:pPr marL="742950" lvl="1" indent="-285750">
              <a:lnSpc>
                <a:spcPct val="100000"/>
              </a:lnSpc>
              <a:spcBef>
                <a:spcPts val="600"/>
              </a:spcBef>
              <a:buFont typeface="Arial"/>
              <a:defRPr sz="2800"/>
            </a:pPr>
            <a:r>
              <a:rPr lang="en-US" dirty="0"/>
              <a:t>repossess</a:t>
            </a:r>
          </a:p>
          <a:p>
            <a:pPr marL="742950" lvl="1" indent="-285750">
              <a:lnSpc>
                <a:spcPct val="100000"/>
              </a:lnSpc>
              <a:spcBef>
                <a:spcPts val="600"/>
              </a:spcBef>
              <a:buFont typeface="Arial"/>
              <a:defRPr sz="2800"/>
            </a:pPr>
            <a:r>
              <a:rPr lang="en-US" dirty="0"/>
              <a:t>credit history</a:t>
            </a:r>
          </a:p>
          <a:p>
            <a:pPr marL="742950" lvl="1" indent="-285750">
              <a:lnSpc>
                <a:spcPct val="100000"/>
              </a:lnSpc>
              <a:spcBef>
                <a:spcPts val="600"/>
              </a:spcBef>
              <a:buFont typeface="Arial"/>
              <a:defRPr sz="2800"/>
            </a:pPr>
            <a:r>
              <a:rPr lang="en-US" dirty="0"/>
              <a:t>credit score</a:t>
            </a:r>
            <a:endParaRPr dirty="0"/>
          </a:p>
        </p:txBody>
      </p:sp>
      <p:sp>
        <p:nvSpPr>
          <p:cNvPr id="162" name="Shape 162"/>
          <p:cNvSpPr>
            <a:spLocks noGrp="1"/>
          </p:cNvSpPr>
          <p:nvPr>
            <p:ph type="sldNum" sz="quarter" idx="4294967295"/>
          </p:nvPr>
        </p:nvSpPr>
        <p:spPr>
          <a:xfrm>
            <a:off x="8526699" y="6528116"/>
            <a:ext cx="312499" cy="294639"/>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14</a:t>
            </a:fld>
            <a:endParaRPr/>
          </a:p>
        </p:txBody>
      </p:sp>
    </p:spTree>
    <p:extLst>
      <p:ext uri="{BB962C8B-B14F-4D97-AF65-F5344CB8AC3E}">
        <p14:creationId xmlns:p14="http://schemas.microsoft.com/office/powerpoint/2010/main" val="20939871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iterate>
                                    <p:tmAbs val="0"/>
                                  </p:iterate>
                                  <p:childTnLst>
                                    <p:set>
                                      <p:cBhvr>
                                        <p:cTn id="6" fill="hold"/>
                                        <p:tgtEl>
                                          <p:spTgt spid="161">
                                            <p:bg/>
                                          </p:spTgt>
                                        </p:tgtEl>
                                        <p:attrNameLst>
                                          <p:attrName>style.visibility</p:attrName>
                                        </p:attrNameLst>
                                      </p:cBhvr>
                                      <p:to>
                                        <p:strVal val="visible"/>
                                      </p:to>
                                    </p:set>
                                    <p:anim calcmode="lin" valueType="num">
                                      <p:cBhvr>
                                        <p:cTn id="7" dur="500" fill="hold"/>
                                        <p:tgtEl>
                                          <p:spTgt spid="161">
                                            <p:bg/>
                                          </p:spTgt>
                                        </p:tgtEl>
                                        <p:attrNameLst>
                                          <p:attrName>ppt_x</p:attrName>
                                        </p:attrNameLst>
                                      </p:cBhvr>
                                      <p:tavLst>
                                        <p:tav tm="0">
                                          <p:val>
                                            <p:strVal val="0-#ppt_w/2"/>
                                          </p:val>
                                        </p:tav>
                                        <p:tav tm="100000">
                                          <p:val>
                                            <p:strVal val="#ppt_x"/>
                                          </p:val>
                                        </p:tav>
                                      </p:tavLst>
                                    </p:anim>
                                    <p:anim calcmode="lin" valueType="num">
                                      <p:cBhvr>
                                        <p:cTn id="8" dur="500" fill="hold"/>
                                        <p:tgtEl>
                                          <p:spTgt spid="161">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iterate>
                                    <p:tmAbs val="0"/>
                                  </p:iterate>
                                  <p:childTnLst>
                                    <p:set>
                                      <p:cBhvr>
                                        <p:cTn id="10" fill="hold"/>
                                        <p:tgtEl>
                                          <p:spTgt spid="161">
                                            <p:txEl>
                                              <p:pRg st="0" end="0"/>
                                            </p:txEl>
                                          </p:spTgt>
                                        </p:tgtEl>
                                        <p:attrNameLst>
                                          <p:attrName>style.visibility</p:attrName>
                                        </p:attrNameLst>
                                      </p:cBhvr>
                                      <p:to>
                                        <p:strVal val="visible"/>
                                      </p:to>
                                    </p:set>
                                    <p:anim calcmode="lin" valueType="num">
                                      <p:cBhvr>
                                        <p:cTn id="11" dur="500" fill="hold"/>
                                        <p:tgtEl>
                                          <p:spTgt spid="161">
                                            <p:txEl>
                                              <p:pRg st="0" end="0"/>
                                            </p:txEl>
                                          </p:spTgt>
                                        </p:tgtEl>
                                        <p:attrNameLst>
                                          <p:attrName>ppt_x</p:attrName>
                                        </p:attrNameLst>
                                      </p:cBhvr>
                                      <p:tavLst>
                                        <p:tav tm="0">
                                          <p:val>
                                            <p:strVal val="0-#ppt_w/2"/>
                                          </p:val>
                                        </p:tav>
                                        <p:tav tm="100000">
                                          <p:val>
                                            <p:strVal val="#ppt_x"/>
                                          </p:val>
                                        </p:tav>
                                      </p:tavLst>
                                    </p:anim>
                                    <p:anim calcmode="lin" valueType="num">
                                      <p:cBhvr>
                                        <p:cTn id="12" dur="500" fill="hold"/>
                                        <p:tgtEl>
                                          <p:spTgt spid="161">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stCondLst>
                                    <p:cond delay="0"/>
                                  </p:stCondLst>
                                  <p:iterate>
                                    <p:tmAbs val="0"/>
                                  </p:iterate>
                                  <p:childTnLst>
                                    <p:set>
                                      <p:cBhvr>
                                        <p:cTn id="15" fill="hold"/>
                                        <p:tgtEl>
                                          <p:spTgt spid="161">
                                            <p:txEl>
                                              <p:pRg st="1" end="1"/>
                                            </p:txEl>
                                          </p:spTgt>
                                        </p:tgtEl>
                                        <p:attrNameLst>
                                          <p:attrName>style.visibility</p:attrName>
                                        </p:attrNameLst>
                                      </p:cBhvr>
                                      <p:to>
                                        <p:strVal val="visible"/>
                                      </p:to>
                                    </p:set>
                                    <p:anim calcmode="lin" valueType="num">
                                      <p:cBhvr>
                                        <p:cTn id="16" dur="500" fill="hold"/>
                                        <p:tgtEl>
                                          <p:spTgt spid="161">
                                            <p:txEl>
                                              <p:pRg st="1" end="1"/>
                                            </p:txEl>
                                          </p:spTgt>
                                        </p:tgtEl>
                                        <p:attrNameLst>
                                          <p:attrName>ppt_x</p:attrName>
                                        </p:attrNameLst>
                                      </p:cBhvr>
                                      <p:tavLst>
                                        <p:tav tm="0">
                                          <p:val>
                                            <p:strVal val="0-#ppt_w/2"/>
                                          </p:val>
                                        </p:tav>
                                        <p:tav tm="100000">
                                          <p:val>
                                            <p:strVal val="#ppt_x"/>
                                          </p:val>
                                        </p:tav>
                                      </p:tavLst>
                                    </p:anim>
                                    <p:anim calcmode="lin" valueType="num">
                                      <p:cBhvr>
                                        <p:cTn id="17" dur="500" fill="hold"/>
                                        <p:tgtEl>
                                          <p:spTgt spid="161">
                                            <p:txEl>
                                              <p:pRg st="1" end="1"/>
                                            </p:txEl>
                                          </p:spTgt>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 presetClass="entr" presetSubtype="8" fill="hold" grpId="0" nodeType="afterEffect">
                                  <p:stCondLst>
                                    <p:cond delay="0"/>
                                  </p:stCondLst>
                                  <p:iterate>
                                    <p:tmAbs val="0"/>
                                  </p:iterate>
                                  <p:childTnLst>
                                    <p:set>
                                      <p:cBhvr>
                                        <p:cTn id="20" fill="hold"/>
                                        <p:tgtEl>
                                          <p:spTgt spid="161">
                                            <p:txEl>
                                              <p:pRg st="2" end="2"/>
                                            </p:txEl>
                                          </p:spTgt>
                                        </p:tgtEl>
                                        <p:attrNameLst>
                                          <p:attrName>style.visibility</p:attrName>
                                        </p:attrNameLst>
                                      </p:cBhvr>
                                      <p:to>
                                        <p:strVal val="visible"/>
                                      </p:to>
                                    </p:set>
                                    <p:anim calcmode="lin" valueType="num">
                                      <p:cBhvr>
                                        <p:cTn id="21" dur="500" fill="hold"/>
                                        <p:tgtEl>
                                          <p:spTgt spid="161">
                                            <p:txEl>
                                              <p:pRg st="2" end="2"/>
                                            </p:txEl>
                                          </p:spTgt>
                                        </p:tgtEl>
                                        <p:attrNameLst>
                                          <p:attrName>ppt_x</p:attrName>
                                        </p:attrNameLst>
                                      </p:cBhvr>
                                      <p:tavLst>
                                        <p:tav tm="0">
                                          <p:val>
                                            <p:strVal val="0-#ppt_w/2"/>
                                          </p:val>
                                        </p:tav>
                                        <p:tav tm="100000">
                                          <p:val>
                                            <p:strVal val="#ppt_x"/>
                                          </p:val>
                                        </p:tav>
                                      </p:tavLst>
                                    </p:anim>
                                    <p:anim calcmode="lin" valueType="num">
                                      <p:cBhvr>
                                        <p:cTn id="22" dur="500" fill="hold"/>
                                        <p:tgtEl>
                                          <p:spTgt spid="161">
                                            <p:txEl>
                                              <p:pRg st="2" end="2"/>
                                            </p:txEl>
                                          </p:spTgt>
                                        </p:tgtEl>
                                        <p:attrNameLst>
                                          <p:attrName>ppt_y</p:attrName>
                                        </p:attrNameLst>
                                      </p:cBhvr>
                                      <p:tavLst>
                                        <p:tav tm="0">
                                          <p:val>
                                            <p:strVal val="#ppt_y"/>
                                          </p:val>
                                        </p:tav>
                                        <p:tav tm="100000">
                                          <p:val>
                                            <p:strVal val="#ppt_y"/>
                                          </p:val>
                                        </p:tav>
                                      </p:tavLst>
                                    </p:anim>
                                  </p:childTnLst>
                                </p:cTn>
                              </p:par>
                            </p:childTnLst>
                          </p:cTn>
                        </p:par>
                        <p:par>
                          <p:cTn id="23" fill="hold">
                            <p:stCondLst>
                              <p:cond delay="1500"/>
                            </p:stCondLst>
                            <p:childTnLst>
                              <p:par>
                                <p:cTn id="24" presetID="2" presetClass="entr" presetSubtype="8" fill="hold" grpId="0" nodeType="afterEffect">
                                  <p:stCondLst>
                                    <p:cond delay="0"/>
                                  </p:stCondLst>
                                  <p:iterate>
                                    <p:tmAbs val="0"/>
                                  </p:iterate>
                                  <p:childTnLst>
                                    <p:set>
                                      <p:cBhvr>
                                        <p:cTn id="25" fill="hold"/>
                                        <p:tgtEl>
                                          <p:spTgt spid="161">
                                            <p:txEl>
                                              <p:pRg st="3" end="3"/>
                                            </p:txEl>
                                          </p:spTgt>
                                        </p:tgtEl>
                                        <p:attrNameLst>
                                          <p:attrName>style.visibility</p:attrName>
                                        </p:attrNameLst>
                                      </p:cBhvr>
                                      <p:to>
                                        <p:strVal val="visible"/>
                                      </p:to>
                                    </p:set>
                                    <p:anim calcmode="lin" valueType="num">
                                      <p:cBhvr>
                                        <p:cTn id="26" dur="500" fill="hold"/>
                                        <p:tgtEl>
                                          <p:spTgt spid="161">
                                            <p:txEl>
                                              <p:pRg st="3" end="3"/>
                                            </p:txEl>
                                          </p:spTgt>
                                        </p:tgtEl>
                                        <p:attrNameLst>
                                          <p:attrName>ppt_x</p:attrName>
                                        </p:attrNameLst>
                                      </p:cBhvr>
                                      <p:tavLst>
                                        <p:tav tm="0">
                                          <p:val>
                                            <p:strVal val="0-#ppt_w/2"/>
                                          </p:val>
                                        </p:tav>
                                        <p:tav tm="100000">
                                          <p:val>
                                            <p:strVal val="#ppt_x"/>
                                          </p:val>
                                        </p:tav>
                                      </p:tavLst>
                                    </p:anim>
                                    <p:anim calcmode="lin" valueType="num">
                                      <p:cBhvr>
                                        <p:cTn id="27" dur="500" fill="hold"/>
                                        <p:tgtEl>
                                          <p:spTgt spid="161">
                                            <p:txEl>
                                              <p:pRg st="3" end="3"/>
                                            </p:txEl>
                                          </p:spTgt>
                                        </p:tgtEl>
                                        <p:attrNameLst>
                                          <p:attrName>ppt_y</p:attrName>
                                        </p:attrNameLst>
                                      </p:cBhvr>
                                      <p:tavLst>
                                        <p:tav tm="0">
                                          <p:val>
                                            <p:strVal val="#ppt_y"/>
                                          </p:val>
                                        </p:tav>
                                        <p:tav tm="100000">
                                          <p:val>
                                            <p:strVal val="#ppt_y"/>
                                          </p:val>
                                        </p:tav>
                                      </p:tavLst>
                                    </p:anim>
                                  </p:childTnLst>
                                </p:cTn>
                              </p:par>
                            </p:childTnLst>
                          </p:cTn>
                        </p:par>
                        <p:par>
                          <p:cTn id="28" fill="hold">
                            <p:stCondLst>
                              <p:cond delay="2000"/>
                            </p:stCondLst>
                            <p:childTnLst>
                              <p:par>
                                <p:cTn id="29" presetID="2" presetClass="entr" presetSubtype="8" fill="hold" grpId="0" nodeType="afterEffect">
                                  <p:stCondLst>
                                    <p:cond delay="0"/>
                                  </p:stCondLst>
                                  <p:iterate>
                                    <p:tmAbs val="0"/>
                                  </p:iterate>
                                  <p:childTnLst>
                                    <p:set>
                                      <p:cBhvr>
                                        <p:cTn id="30" fill="hold"/>
                                        <p:tgtEl>
                                          <p:spTgt spid="161">
                                            <p:txEl>
                                              <p:pRg st="4" end="4"/>
                                            </p:txEl>
                                          </p:spTgt>
                                        </p:tgtEl>
                                        <p:attrNameLst>
                                          <p:attrName>style.visibility</p:attrName>
                                        </p:attrNameLst>
                                      </p:cBhvr>
                                      <p:to>
                                        <p:strVal val="visible"/>
                                      </p:to>
                                    </p:set>
                                    <p:anim calcmode="lin" valueType="num">
                                      <p:cBhvr>
                                        <p:cTn id="31" dur="500" fill="hold"/>
                                        <p:tgtEl>
                                          <p:spTgt spid="161">
                                            <p:txEl>
                                              <p:pRg st="4" end="4"/>
                                            </p:txEl>
                                          </p:spTgt>
                                        </p:tgtEl>
                                        <p:attrNameLst>
                                          <p:attrName>ppt_x</p:attrName>
                                        </p:attrNameLst>
                                      </p:cBhvr>
                                      <p:tavLst>
                                        <p:tav tm="0">
                                          <p:val>
                                            <p:strVal val="0-#ppt_w/2"/>
                                          </p:val>
                                        </p:tav>
                                        <p:tav tm="100000">
                                          <p:val>
                                            <p:strVal val="#ppt_x"/>
                                          </p:val>
                                        </p:tav>
                                      </p:tavLst>
                                    </p:anim>
                                    <p:anim calcmode="lin" valueType="num">
                                      <p:cBhvr>
                                        <p:cTn id="32" dur="500" fill="hold"/>
                                        <p:tgtEl>
                                          <p:spTgt spid="161">
                                            <p:txEl>
                                              <p:pRg st="4" end="4"/>
                                            </p:txEl>
                                          </p:spTgt>
                                        </p:tgtEl>
                                        <p:attrNameLst>
                                          <p:attrName>ppt_y</p:attrName>
                                        </p:attrNameLst>
                                      </p:cBhvr>
                                      <p:tavLst>
                                        <p:tav tm="0">
                                          <p:val>
                                            <p:strVal val="#ppt_y"/>
                                          </p:val>
                                        </p:tav>
                                        <p:tav tm="100000">
                                          <p:val>
                                            <p:strVal val="#ppt_y"/>
                                          </p:val>
                                        </p:tav>
                                      </p:tavLst>
                                    </p:anim>
                                  </p:childTnLst>
                                </p:cTn>
                              </p:par>
                            </p:childTnLst>
                          </p:cTn>
                        </p:par>
                        <p:par>
                          <p:cTn id="33" fill="hold">
                            <p:stCondLst>
                              <p:cond delay="2500"/>
                            </p:stCondLst>
                            <p:childTnLst>
                              <p:par>
                                <p:cTn id="34" presetID="2" presetClass="entr" presetSubtype="8" fill="hold" grpId="0" nodeType="afterEffect">
                                  <p:stCondLst>
                                    <p:cond delay="0"/>
                                  </p:stCondLst>
                                  <p:iterate>
                                    <p:tmAbs val="0"/>
                                  </p:iterate>
                                  <p:childTnLst>
                                    <p:set>
                                      <p:cBhvr>
                                        <p:cTn id="35" fill="hold"/>
                                        <p:tgtEl>
                                          <p:spTgt spid="161">
                                            <p:txEl>
                                              <p:pRg st="5" end="5"/>
                                            </p:txEl>
                                          </p:spTgt>
                                        </p:tgtEl>
                                        <p:attrNameLst>
                                          <p:attrName>style.visibility</p:attrName>
                                        </p:attrNameLst>
                                      </p:cBhvr>
                                      <p:to>
                                        <p:strVal val="visible"/>
                                      </p:to>
                                    </p:set>
                                    <p:anim calcmode="lin" valueType="num">
                                      <p:cBhvr>
                                        <p:cTn id="36" dur="500" fill="hold"/>
                                        <p:tgtEl>
                                          <p:spTgt spid="161">
                                            <p:txEl>
                                              <p:pRg st="5" end="5"/>
                                            </p:txEl>
                                          </p:spTgt>
                                        </p:tgtEl>
                                        <p:attrNameLst>
                                          <p:attrName>ppt_x</p:attrName>
                                        </p:attrNameLst>
                                      </p:cBhvr>
                                      <p:tavLst>
                                        <p:tav tm="0">
                                          <p:val>
                                            <p:strVal val="0-#ppt_w/2"/>
                                          </p:val>
                                        </p:tav>
                                        <p:tav tm="100000">
                                          <p:val>
                                            <p:strVal val="#ppt_x"/>
                                          </p:val>
                                        </p:tav>
                                      </p:tavLst>
                                    </p:anim>
                                    <p:anim calcmode="lin" valueType="num">
                                      <p:cBhvr>
                                        <p:cTn id="37" dur="500" fill="hold"/>
                                        <p:tgtEl>
                                          <p:spTgt spid="161">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 grpId="0" build="p" bldLvl="5"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Shape 164"/>
          <p:cNvSpPr>
            <a:spLocks noGrp="1"/>
          </p:cNvSpPr>
          <p:nvPr>
            <p:ph type="title"/>
          </p:nvPr>
        </p:nvSpPr>
        <p:spPr>
          <a:xfrm>
            <a:off x="0" y="1"/>
            <a:ext cx="9143999" cy="1051560"/>
          </a:xfrm>
          <a:prstGeom prst="rect">
            <a:avLst/>
          </a:prstGeom>
        </p:spPr>
        <p:txBody>
          <a:bodyPr>
            <a:normAutofit/>
          </a:bodyPr>
          <a:lstStyle/>
          <a:p>
            <a:r>
              <a:rPr lang="en-US" dirty="0"/>
              <a:t>The Importance of Credit</a:t>
            </a:r>
            <a:endParaRPr dirty="0"/>
          </a:p>
        </p:txBody>
      </p:sp>
      <p:sp>
        <p:nvSpPr>
          <p:cNvPr id="165" name="Shape 165"/>
          <p:cNvSpPr>
            <a:spLocks noGrp="1"/>
          </p:cNvSpPr>
          <p:nvPr>
            <p:ph type="body" idx="1"/>
          </p:nvPr>
        </p:nvSpPr>
        <p:spPr>
          <a:xfrm>
            <a:off x="457200" y="1051560"/>
            <a:ext cx="8229600" cy="5476556"/>
          </a:xfrm>
          <a:prstGeom prst="rect">
            <a:avLst/>
          </a:prstGeom>
        </p:spPr>
        <p:txBody>
          <a:bodyPr>
            <a:normAutofit/>
          </a:bodyPr>
          <a:lstStyle/>
          <a:p>
            <a:pPr marL="538703" indent="-538703" defTabSz="649041">
              <a:spcBef>
                <a:spcPts val="400"/>
              </a:spcBef>
              <a:defRPr sz="2262"/>
            </a:pPr>
            <a:r>
              <a:rPr lang="en-US" sz="3000" b="1" dirty="0"/>
              <a:t>Credit</a:t>
            </a:r>
            <a:r>
              <a:rPr lang="en-US" sz="3000" dirty="0"/>
              <a:t> is an arrangement by which a buyer can take possession of something now and pay for it in the future, usually with interest</a:t>
            </a:r>
            <a:r>
              <a:rPr sz="3000" dirty="0"/>
              <a:t>.</a:t>
            </a:r>
            <a:endParaRPr lang="en-US" sz="3000" dirty="0"/>
          </a:p>
          <a:p>
            <a:pPr marL="538703" indent="-538703" defTabSz="649041">
              <a:spcBef>
                <a:spcPts val="400"/>
              </a:spcBef>
              <a:defRPr sz="2262"/>
            </a:pPr>
            <a:r>
              <a:rPr lang="en-US" sz="3000" dirty="0"/>
              <a:t>Credit is important to a modern economy, enabling businesses to start up and expand, allowing families to buy homes and cars, and so on.</a:t>
            </a:r>
          </a:p>
          <a:p>
            <a:pPr marL="538703" indent="-538703" defTabSz="649041">
              <a:spcBef>
                <a:spcPts val="400"/>
              </a:spcBef>
              <a:defRPr sz="2262"/>
            </a:pPr>
            <a:r>
              <a:rPr lang="en-US" sz="3000" dirty="0"/>
              <a:t>Common forms of consumer loans include personal loans, </a:t>
            </a:r>
            <a:r>
              <a:rPr lang="en-US" sz="3000" b="1" dirty="0"/>
              <a:t>mortgages</a:t>
            </a:r>
            <a:r>
              <a:rPr lang="en-US" sz="3000" dirty="0"/>
              <a:t> (home loans), and credit cards.</a:t>
            </a:r>
            <a:endParaRPr sz="3000" dirty="0"/>
          </a:p>
        </p:txBody>
      </p:sp>
      <p:sp>
        <p:nvSpPr>
          <p:cNvPr id="166" name="Shape 166"/>
          <p:cNvSpPr>
            <a:spLocks noGrp="1"/>
          </p:cNvSpPr>
          <p:nvPr>
            <p:ph type="sldNum" sz="quarter" idx="4294967295"/>
          </p:nvPr>
        </p:nvSpPr>
        <p:spPr>
          <a:xfrm>
            <a:off x="8526699" y="6528116"/>
            <a:ext cx="312499" cy="294639"/>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15</a:t>
            </a:fld>
            <a:endParaRPr/>
          </a:p>
        </p:txBody>
      </p:sp>
    </p:spTree>
    <p:extLst>
      <p:ext uri="{BB962C8B-B14F-4D97-AF65-F5344CB8AC3E}">
        <p14:creationId xmlns:p14="http://schemas.microsoft.com/office/powerpoint/2010/main" val="401229576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iterate>
                                    <p:tmAbs val="0"/>
                                  </p:iterate>
                                  <p:childTnLst>
                                    <p:set>
                                      <p:cBhvr>
                                        <p:cTn id="6" fill="hold"/>
                                        <p:tgtEl>
                                          <p:spTgt spid="165">
                                            <p:bg/>
                                          </p:spTgt>
                                        </p:tgtEl>
                                        <p:attrNameLst>
                                          <p:attrName>style.visibility</p:attrName>
                                        </p:attrNameLst>
                                      </p:cBhvr>
                                      <p:to>
                                        <p:strVal val="visible"/>
                                      </p:to>
                                    </p:set>
                                    <p:anim calcmode="lin" valueType="num">
                                      <p:cBhvr>
                                        <p:cTn id="7" dur="500" fill="hold"/>
                                        <p:tgtEl>
                                          <p:spTgt spid="165">
                                            <p:bg/>
                                          </p:spTgt>
                                        </p:tgtEl>
                                        <p:attrNameLst>
                                          <p:attrName>ppt_x</p:attrName>
                                        </p:attrNameLst>
                                      </p:cBhvr>
                                      <p:tavLst>
                                        <p:tav tm="0">
                                          <p:val>
                                            <p:strVal val="0-#ppt_w/2"/>
                                          </p:val>
                                        </p:tav>
                                        <p:tav tm="100000">
                                          <p:val>
                                            <p:strVal val="#ppt_x"/>
                                          </p:val>
                                        </p:tav>
                                      </p:tavLst>
                                    </p:anim>
                                    <p:anim calcmode="lin" valueType="num">
                                      <p:cBhvr>
                                        <p:cTn id="8" dur="500" fill="hold"/>
                                        <p:tgtEl>
                                          <p:spTgt spid="165">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iterate>
                                    <p:tmAbs val="0"/>
                                  </p:iterate>
                                  <p:childTnLst>
                                    <p:set>
                                      <p:cBhvr>
                                        <p:cTn id="10" fill="hold"/>
                                        <p:tgtEl>
                                          <p:spTgt spid="165">
                                            <p:txEl>
                                              <p:pRg st="0" end="0"/>
                                            </p:txEl>
                                          </p:spTgt>
                                        </p:tgtEl>
                                        <p:attrNameLst>
                                          <p:attrName>style.visibility</p:attrName>
                                        </p:attrNameLst>
                                      </p:cBhvr>
                                      <p:to>
                                        <p:strVal val="visible"/>
                                      </p:to>
                                    </p:set>
                                    <p:anim calcmode="lin" valueType="num">
                                      <p:cBhvr>
                                        <p:cTn id="11" dur="500" fill="hold"/>
                                        <p:tgtEl>
                                          <p:spTgt spid="165">
                                            <p:txEl>
                                              <p:pRg st="0" end="0"/>
                                            </p:txEl>
                                          </p:spTgt>
                                        </p:tgtEl>
                                        <p:attrNameLst>
                                          <p:attrName>ppt_x</p:attrName>
                                        </p:attrNameLst>
                                      </p:cBhvr>
                                      <p:tavLst>
                                        <p:tav tm="0">
                                          <p:val>
                                            <p:strVal val="0-#ppt_w/2"/>
                                          </p:val>
                                        </p:tav>
                                        <p:tav tm="100000">
                                          <p:val>
                                            <p:strVal val="#ppt_x"/>
                                          </p:val>
                                        </p:tav>
                                      </p:tavLst>
                                    </p:anim>
                                    <p:anim calcmode="lin" valueType="num">
                                      <p:cBhvr>
                                        <p:cTn id="12" dur="500" fill="hold"/>
                                        <p:tgtEl>
                                          <p:spTgt spid="165">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stCondLst>
                                    <p:cond delay="0"/>
                                  </p:stCondLst>
                                  <p:iterate>
                                    <p:tmAbs val="0"/>
                                  </p:iterate>
                                  <p:childTnLst>
                                    <p:set>
                                      <p:cBhvr>
                                        <p:cTn id="15" fill="hold"/>
                                        <p:tgtEl>
                                          <p:spTgt spid="165">
                                            <p:txEl>
                                              <p:pRg st="1" end="1"/>
                                            </p:txEl>
                                          </p:spTgt>
                                        </p:tgtEl>
                                        <p:attrNameLst>
                                          <p:attrName>style.visibility</p:attrName>
                                        </p:attrNameLst>
                                      </p:cBhvr>
                                      <p:to>
                                        <p:strVal val="visible"/>
                                      </p:to>
                                    </p:set>
                                    <p:anim calcmode="lin" valueType="num">
                                      <p:cBhvr>
                                        <p:cTn id="16" dur="500" fill="hold"/>
                                        <p:tgtEl>
                                          <p:spTgt spid="165">
                                            <p:txEl>
                                              <p:pRg st="1" end="1"/>
                                            </p:txEl>
                                          </p:spTgt>
                                        </p:tgtEl>
                                        <p:attrNameLst>
                                          <p:attrName>ppt_x</p:attrName>
                                        </p:attrNameLst>
                                      </p:cBhvr>
                                      <p:tavLst>
                                        <p:tav tm="0">
                                          <p:val>
                                            <p:strVal val="0-#ppt_w/2"/>
                                          </p:val>
                                        </p:tav>
                                        <p:tav tm="100000">
                                          <p:val>
                                            <p:strVal val="#ppt_x"/>
                                          </p:val>
                                        </p:tav>
                                      </p:tavLst>
                                    </p:anim>
                                    <p:anim calcmode="lin" valueType="num">
                                      <p:cBhvr>
                                        <p:cTn id="17" dur="500" fill="hold"/>
                                        <p:tgtEl>
                                          <p:spTgt spid="165">
                                            <p:txEl>
                                              <p:pRg st="1" end="1"/>
                                            </p:txEl>
                                          </p:spTgt>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 presetClass="entr" presetSubtype="8" fill="hold" grpId="0" nodeType="afterEffect">
                                  <p:stCondLst>
                                    <p:cond delay="0"/>
                                  </p:stCondLst>
                                  <p:iterate>
                                    <p:tmAbs val="0"/>
                                  </p:iterate>
                                  <p:childTnLst>
                                    <p:set>
                                      <p:cBhvr>
                                        <p:cTn id="20" fill="hold"/>
                                        <p:tgtEl>
                                          <p:spTgt spid="165">
                                            <p:txEl>
                                              <p:pRg st="2" end="2"/>
                                            </p:txEl>
                                          </p:spTgt>
                                        </p:tgtEl>
                                        <p:attrNameLst>
                                          <p:attrName>style.visibility</p:attrName>
                                        </p:attrNameLst>
                                      </p:cBhvr>
                                      <p:to>
                                        <p:strVal val="visible"/>
                                      </p:to>
                                    </p:set>
                                    <p:anim calcmode="lin" valueType="num">
                                      <p:cBhvr>
                                        <p:cTn id="21" dur="500" fill="hold"/>
                                        <p:tgtEl>
                                          <p:spTgt spid="165">
                                            <p:txEl>
                                              <p:pRg st="2" end="2"/>
                                            </p:txEl>
                                          </p:spTgt>
                                        </p:tgtEl>
                                        <p:attrNameLst>
                                          <p:attrName>ppt_x</p:attrName>
                                        </p:attrNameLst>
                                      </p:cBhvr>
                                      <p:tavLst>
                                        <p:tav tm="0">
                                          <p:val>
                                            <p:strVal val="0-#ppt_w/2"/>
                                          </p:val>
                                        </p:tav>
                                        <p:tav tm="100000">
                                          <p:val>
                                            <p:strVal val="#ppt_x"/>
                                          </p:val>
                                        </p:tav>
                                      </p:tavLst>
                                    </p:anim>
                                    <p:anim calcmode="lin" valueType="num">
                                      <p:cBhvr>
                                        <p:cTn id="22" dur="500" fill="hold"/>
                                        <p:tgtEl>
                                          <p:spTgt spid="165">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 grpId="0" build="p" bldLvl="5"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Shape 164"/>
          <p:cNvSpPr>
            <a:spLocks noGrp="1"/>
          </p:cNvSpPr>
          <p:nvPr>
            <p:ph type="title"/>
          </p:nvPr>
        </p:nvSpPr>
        <p:spPr>
          <a:xfrm>
            <a:off x="0" y="1"/>
            <a:ext cx="9143999" cy="1051560"/>
          </a:xfrm>
          <a:prstGeom prst="rect">
            <a:avLst/>
          </a:prstGeom>
        </p:spPr>
        <p:txBody>
          <a:bodyPr>
            <a:normAutofit/>
          </a:bodyPr>
          <a:lstStyle/>
          <a:p>
            <a:r>
              <a:rPr lang="en-US" dirty="0"/>
              <a:t>The Responsible Use of Credit</a:t>
            </a:r>
            <a:endParaRPr dirty="0"/>
          </a:p>
        </p:txBody>
      </p:sp>
      <p:sp>
        <p:nvSpPr>
          <p:cNvPr id="165" name="Shape 165"/>
          <p:cNvSpPr>
            <a:spLocks noGrp="1"/>
          </p:cNvSpPr>
          <p:nvPr>
            <p:ph type="body" idx="1"/>
          </p:nvPr>
        </p:nvSpPr>
        <p:spPr>
          <a:xfrm>
            <a:off x="457200" y="1051560"/>
            <a:ext cx="8229600" cy="5476556"/>
          </a:xfrm>
          <a:prstGeom prst="rect">
            <a:avLst/>
          </a:prstGeom>
        </p:spPr>
        <p:txBody>
          <a:bodyPr>
            <a:noAutofit/>
          </a:bodyPr>
          <a:lstStyle/>
          <a:p>
            <a:pPr marL="538703" indent="-538703" defTabSz="649041">
              <a:spcBef>
                <a:spcPts val="400"/>
              </a:spcBef>
              <a:defRPr sz="2262"/>
            </a:pPr>
            <a:r>
              <a:rPr lang="en-US" sz="2800" dirty="0"/>
              <a:t>Borrowing or spending too much on credit can cause financial hardship</a:t>
            </a:r>
            <a:r>
              <a:rPr sz="2800" dirty="0"/>
              <a:t>.</a:t>
            </a:r>
            <a:endParaRPr lang="en-US" sz="2800" dirty="0"/>
          </a:p>
          <a:p>
            <a:pPr marL="538703" indent="-538703" defTabSz="649041">
              <a:spcBef>
                <a:spcPts val="400"/>
              </a:spcBef>
              <a:defRPr sz="2262"/>
            </a:pPr>
            <a:r>
              <a:rPr lang="en-US" sz="2800" dirty="0"/>
              <a:t>If a buyer does not allot a certain amount to pay their bills in their budget, their items can be </a:t>
            </a:r>
            <a:r>
              <a:rPr lang="en-US" sz="2800" b="1" dirty="0"/>
              <a:t>repossessed</a:t>
            </a:r>
            <a:r>
              <a:rPr lang="en-US" sz="2800" dirty="0"/>
              <a:t> (take possession of) by the lender of the money.</a:t>
            </a:r>
          </a:p>
          <a:p>
            <a:pPr marL="538703" indent="-538703" defTabSz="649041">
              <a:spcBef>
                <a:spcPts val="400"/>
              </a:spcBef>
              <a:defRPr sz="2262"/>
            </a:pPr>
            <a:r>
              <a:rPr lang="en-US" sz="2800" dirty="0"/>
              <a:t>Credit cards make it very easy to purchase things, but they also make it easy to overspend.</a:t>
            </a:r>
          </a:p>
          <a:p>
            <a:pPr marL="998952" lvl="2" indent="-538703" defTabSz="649041">
              <a:spcBef>
                <a:spcPts val="400"/>
              </a:spcBef>
              <a:buFont typeface="Arial" charset="0"/>
              <a:buChar char="•"/>
              <a:defRPr sz="2262"/>
            </a:pPr>
            <a:r>
              <a:rPr lang="en-US" sz="2800" dirty="0"/>
              <a:t>Each card company has different policies; some require individuals to pay the balance owed in full each month, while others allow individuals to make minimum pages each month but charge interest on the unpaid amount.</a:t>
            </a:r>
            <a:endParaRPr sz="2800" dirty="0"/>
          </a:p>
        </p:txBody>
      </p:sp>
      <p:sp>
        <p:nvSpPr>
          <p:cNvPr id="166" name="Shape 166"/>
          <p:cNvSpPr>
            <a:spLocks noGrp="1"/>
          </p:cNvSpPr>
          <p:nvPr>
            <p:ph type="sldNum" sz="quarter" idx="4294967295"/>
          </p:nvPr>
        </p:nvSpPr>
        <p:spPr>
          <a:xfrm>
            <a:off x="8526699" y="6528116"/>
            <a:ext cx="312499" cy="294639"/>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16</a:t>
            </a:fld>
            <a:endParaRPr/>
          </a:p>
        </p:txBody>
      </p:sp>
    </p:spTree>
    <p:extLst>
      <p:ext uri="{BB962C8B-B14F-4D97-AF65-F5344CB8AC3E}">
        <p14:creationId xmlns:p14="http://schemas.microsoft.com/office/powerpoint/2010/main" val="95567312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iterate>
                                    <p:tmAbs val="0"/>
                                  </p:iterate>
                                  <p:childTnLst>
                                    <p:set>
                                      <p:cBhvr>
                                        <p:cTn id="6" fill="hold"/>
                                        <p:tgtEl>
                                          <p:spTgt spid="165">
                                            <p:bg/>
                                          </p:spTgt>
                                        </p:tgtEl>
                                        <p:attrNameLst>
                                          <p:attrName>style.visibility</p:attrName>
                                        </p:attrNameLst>
                                      </p:cBhvr>
                                      <p:to>
                                        <p:strVal val="visible"/>
                                      </p:to>
                                    </p:set>
                                    <p:anim calcmode="lin" valueType="num">
                                      <p:cBhvr>
                                        <p:cTn id="7" dur="500" fill="hold"/>
                                        <p:tgtEl>
                                          <p:spTgt spid="165">
                                            <p:bg/>
                                          </p:spTgt>
                                        </p:tgtEl>
                                        <p:attrNameLst>
                                          <p:attrName>ppt_x</p:attrName>
                                        </p:attrNameLst>
                                      </p:cBhvr>
                                      <p:tavLst>
                                        <p:tav tm="0">
                                          <p:val>
                                            <p:strVal val="0-#ppt_w/2"/>
                                          </p:val>
                                        </p:tav>
                                        <p:tav tm="100000">
                                          <p:val>
                                            <p:strVal val="#ppt_x"/>
                                          </p:val>
                                        </p:tav>
                                      </p:tavLst>
                                    </p:anim>
                                    <p:anim calcmode="lin" valueType="num">
                                      <p:cBhvr>
                                        <p:cTn id="8" dur="500" fill="hold"/>
                                        <p:tgtEl>
                                          <p:spTgt spid="165">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iterate>
                                    <p:tmAbs val="0"/>
                                  </p:iterate>
                                  <p:childTnLst>
                                    <p:set>
                                      <p:cBhvr>
                                        <p:cTn id="10" fill="hold"/>
                                        <p:tgtEl>
                                          <p:spTgt spid="165">
                                            <p:txEl>
                                              <p:pRg st="0" end="0"/>
                                            </p:txEl>
                                          </p:spTgt>
                                        </p:tgtEl>
                                        <p:attrNameLst>
                                          <p:attrName>style.visibility</p:attrName>
                                        </p:attrNameLst>
                                      </p:cBhvr>
                                      <p:to>
                                        <p:strVal val="visible"/>
                                      </p:to>
                                    </p:set>
                                    <p:anim calcmode="lin" valueType="num">
                                      <p:cBhvr>
                                        <p:cTn id="11" dur="500" fill="hold"/>
                                        <p:tgtEl>
                                          <p:spTgt spid="165">
                                            <p:txEl>
                                              <p:pRg st="0" end="0"/>
                                            </p:txEl>
                                          </p:spTgt>
                                        </p:tgtEl>
                                        <p:attrNameLst>
                                          <p:attrName>ppt_x</p:attrName>
                                        </p:attrNameLst>
                                      </p:cBhvr>
                                      <p:tavLst>
                                        <p:tav tm="0">
                                          <p:val>
                                            <p:strVal val="0-#ppt_w/2"/>
                                          </p:val>
                                        </p:tav>
                                        <p:tav tm="100000">
                                          <p:val>
                                            <p:strVal val="#ppt_x"/>
                                          </p:val>
                                        </p:tav>
                                      </p:tavLst>
                                    </p:anim>
                                    <p:anim calcmode="lin" valueType="num">
                                      <p:cBhvr>
                                        <p:cTn id="12" dur="500" fill="hold"/>
                                        <p:tgtEl>
                                          <p:spTgt spid="165">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stCondLst>
                                    <p:cond delay="0"/>
                                  </p:stCondLst>
                                  <p:iterate>
                                    <p:tmAbs val="0"/>
                                  </p:iterate>
                                  <p:childTnLst>
                                    <p:set>
                                      <p:cBhvr>
                                        <p:cTn id="15" fill="hold"/>
                                        <p:tgtEl>
                                          <p:spTgt spid="165">
                                            <p:txEl>
                                              <p:pRg st="1" end="1"/>
                                            </p:txEl>
                                          </p:spTgt>
                                        </p:tgtEl>
                                        <p:attrNameLst>
                                          <p:attrName>style.visibility</p:attrName>
                                        </p:attrNameLst>
                                      </p:cBhvr>
                                      <p:to>
                                        <p:strVal val="visible"/>
                                      </p:to>
                                    </p:set>
                                    <p:anim calcmode="lin" valueType="num">
                                      <p:cBhvr>
                                        <p:cTn id="16" dur="500" fill="hold"/>
                                        <p:tgtEl>
                                          <p:spTgt spid="165">
                                            <p:txEl>
                                              <p:pRg st="1" end="1"/>
                                            </p:txEl>
                                          </p:spTgt>
                                        </p:tgtEl>
                                        <p:attrNameLst>
                                          <p:attrName>ppt_x</p:attrName>
                                        </p:attrNameLst>
                                      </p:cBhvr>
                                      <p:tavLst>
                                        <p:tav tm="0">
                                          <p:val>
                                            <p:strVal val="0-#ppt_w/2"/>
                                          </p:val>
                                        </p:tav>
                                        <p:tav tm="100000">
                                          <p:val>
                                            <p:strVal val="#ppt_x"/>
                                          </p:val>
                                        </p:tav>
                                      </p:tavLst>
                                    </p:anim>
                                    <p:anim calcmode="lin" valueType="num">
                                      <p:cBhvr>
                                        <p:cTn id="17" dur="500" fill="hold"/>
                                        <p:tgtEl>
                                          <p:spTgt spid="165">
                                            <p:txEl>
                                              <p:pRg st="1" end="1"/>
                                            </p:txEl>
                                          </p:spTgt>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 presetClass="entr" presetSubtype="8" fill="hold" grpId="0" nodeType="afterEffect">
                                  <p:stCondLst>
                                    <p:cond delay="0"/>
                                  </p:stCondLst>
                                  <p:iterate>
                                    <p:tmAbs val="0"/>
                                  </p:iterate>
                                  <p:childTnLst>
                                    <p:set>
                                      <p:cBhvr>
                                        <p:cTn id="20" fill="hold"/>
                                        <p:tgtEl>
                                          <p:spTgt spid="165">
                                            <p:txEl>
                                              <p:pRg st="2" end="2"/>
                                            </p:txEl>
                                          </p:spTgt>
                                        </p:tgtEl>
                                        <p:attrNameLst>
                                          <p:attrName>style.visibility</p:attrName>
                                        </p:attrNameLst>
                                      </p:cBhvr>
                                      <p:to>
                                        <p:strVal val="visible"/>
                                      </p:to>
                                    </p:set>
                                    <p:anim calcmode="lin" valueType="num">
                                      <p:cBhvr>
                                        <p:cTn id="21" dur="500" fill="hold"/>
                                        <p:tgtEl>
                                          <p:spTgt spid="165">
                                            <p:txEl>
                                              <p:pRg st="2" end="2"/>
                                            </p:txEl>
                                          </p:spTgt>
                                        </p:tgtEl>
                                        <p:attrNameLst>
                                          <p:attrName>ppt_x</p:attrName>
                                        </p:attrNameLst>
                                      </p:cBhvr>
                                      <p:tavLst>
                                        <p:tav tm="0">
                                          <p:val>
                                            <p:strVal val="0-#ppt_w/2"/>
                                          </p:val>
                                        </p:tav>
                                        <p:tav tm="100000">
                                          <p:val>
                                            <p:strVal val="#ppt_x"/>
                                          </p:val>
                                        </p:tav>
                                      </p:tavLst>
                                    </p:anim>
                                    <p:anim calcmode="lin" valueType="num">
                                      <p:cBhvr>
                                        <p:cTn id="22" dur="500" fill="hold"/>
                                        <p:tgtEl>
                                          <p:spTgt spid="165">
                                            <p:txEl>
                                              <p:pRg st="2" end="2"/>
                                            </p:txEl>
                                          </p:spTgt>
                                        </p:tgtEl>
                                        <p:attrNameLst>
                                          <p:attrName>ppt_y</p:attrName>
                                        </p:attrNameLst>
                                      </p:cBhvr>
                                      <p:tavLst>
                                        <p:tav tm="0">
                                          <p:val>
                                            <p:strVal val="#ppt_y"/>
                                          </p:val>
                                        </p:tav>
                                        <p:tav tm="100000">
                                          <p:val>
                                            <p:strVal val="#ppt_y"/>
                                          </p:val>
                                        </p:tav>
                                      </p:tavLst>
                                    </p:anim>
                                  </p:childTnLst>
                                </p:cTn>
                              </p:par>
                            </p:childTnLst>
                          </p:cTn>
                        </p:par>
                        <p:par>
                          <p:cTn id="23" fill="hold">
                            <p:stCondLst>
                              <p:cond delay="1500"/>
                            </p:stCondLst>
                            <p:childTnLst>
                              <p:par>
                                <p:cTn id="24" presetID="2" presetClass="entr" presetSubtype="8" fill="hold" grpId="0" nodeType="afterEffect">
                                  <p:stCondLst>
                                    <p:cond delay="0"/>
                                  </p:stCondLst>
                                  <p:iterate>
                                    <p:tmAbs val="0"/>
                                  </p:iterate>
                                  <p:childTnLst>
                                    <p:set>
                                      <p:cBhvr>
                                        <p:cTn id="25" fill="hold"/>
                                        <p:tgtEl>
                                          <p:spTgt spid="165">
                                            <p:txEl>
                                              <p:pRg st="3" end="3"/>
                                            </p:txEl>
                                          </p:spTgt>
                                        </p:tgtEl>
                                        <p:attrNameLst>
                                          <p:attrName>style.visibility</p:attrName>
                                        </p:attrNameLst>
                                      </p:cBhvr>
                                      <p:to>
                                        <p:strVal val="visible"/>
                                      </p:to>
                                    </p:set>
                                    <p:anim calcmode="lin" valueType="num">
                                      <p:cBhvr>
                                        <p:cTn id="26" dur="500" fill="hold"/>
                                        <p:tgtEl>
                                          <p:spTgt spid="165">
                                            <p:txEl>
                                              <p:pRg st="3" end="3"/>
                                            </p:txEl>
                                          </p:spTgt>
                                        </p:tgtEl>
                                        <p:attrNameLst>
                                          <p:attrName>ppt_x</p:attrName>
                                        </p:attrNameLst>
                                      </p:cBhvr>
                                      <p:tavLst>
                                        <p:tav tm="0">
                                          <p:val>
                                            <p:strVal val="0-#ppt_w/2"/>
                                          </p:val>
                                        </p:tav>
                                        <p:tav tm="100000">
                                          <p:val>
                                            <p:strVal val="#ppt_x"/>
                                          </p:val>
                                        </p:tav>
                                      </p:tavLst>
                                    </p:anim>
                                    <p:anim calcmode="lin" valueType="num">
                                      <p:cBhvr>
                                        <p:cTn id="27" dur="500" fill="hold"/>
                                        <p:tgtEl>
                                          <p:spTgt spid="165">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 grpId="0" build="p" bldLvl="5"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Shape 164"/>
          <p:cNvSpPr>
            <a:spLocks noGrp="1"/>
          </p:cNvSpPr>
          <p:nvPr>
            <p:ph type="title"/>
          </p:nvPr>
        </p:nvSpPr>
        <p:spPr>
          <a:xfrm>
            <a:off x="0" y="1"/>
            <a:ext cx="9143999" cy="1051560"/>
          </a:xfrm>
          <a:prstGeom prst="rect">
            <a:avLst/>
          </a:prstGeom>
        </p:spPr>
        <p:txBody>
          <a:bodyPr>
            <a:normAutofit fontScale="90000"/>
          </a:bodyPr>
          <a:lstStyle/>
          <a:p>
            <a:r>
              <a:rPr lang="en-US" dirty="0"/>
              <a:t>The Responsible Use of Credit (cont.)</a:t>
            </a:r>
            <a:endParaRPr dirty="0"/>
          </a:p>
        </p:txBody>
      </p:sp>
      <p:sp>
        <p:nvSpPr>
          <p:cNvPr id="165" name="Shape 165"/>
          <p:cNvSpPr>
            <a:spLocks noGrp="1"/>
          </p:cNvSpPr>
          <p:nvPr>
            <p:ph type="body" idx="1"/>
          </p:nvPr>
        </p:nvSpPr>
        <p:spPr>
          <a:xfrm>
            <a:off x="457200" y="1051560"/>
            <a:ext cx="8229600" cy="5476556"/>
          </a:xfrm>
          <a:prstGeom prst="rect">
            <a:avLst/>
          </a:prstGeom>
        </p:spPr>
        <p:txBody>
          <a:bodyPr>
            <a:noAutofit/>
          </a:bodyPr>
          <a:lstStyle/>
          <a:p>
            <a:pPr marL="538703" indent="-538703" defTabSz="649041">
              <a:spcBef>
                <a:spcPts val="400"/>
              </a:spcBef>
              <a:defRPr sz="2262"/>
            </a:pPr>
            <a:r>
              <a:rPr lang="en-US" sz="2700" dirty="0"/>
              <a:t>Making payments on time and in full is important to a person’s </a:t>
            </a:r>
            <a:r>
              <a:rPr lang="en-US" sz="2700" b="1" dirty="0"/>
              <a:t>credit history</a:t>
            </a:r>
            <a:r>
              <a:rPr sz="2700" dirty="0"/>
              <a:t>.</a:t>
            </a:r>
            <a:endParaRPr lang="en-US" sz="2700" dirty="0"/>
          </a:p>
          <a:p>
            <a:pPr marL="998952" lvl="2" indent="-538703" defTabSz="649041">
              <a:spcBef>
                <a:spcPts val="400"/>
              </a:spcBef>
              <a:buFont typeface="Arial" charset="0"/>
              <a:buChar char="•"/>
              <a:defRPr sz="2262"/>
            </a:pPr>
            <a:r>
              <a:rPr lang="en-US" sz="2700" dirty="0"/>
              <a:t>Based on credit history, each individual earns a </a:t>
            </a:r>
            <a:r>
              <a:rPr lang="en-US" sz="2700" b="1" dirty="0"/>
              <a:t>credit score </a:t>
            </a:r>
            <a:r>
              <a:rPr lang="en-US" sz="2700" dirty="0"/>
              <a:t>(a number assigned to a person that indicates his or her capacity to repay a loan).</a:t>
            </a:r>
          </a:p>
          <a:p>
            <a:pPr marL="538703" indent="-538703" defTabSz="649041">
              <a:spcBef>
                <a:spcPts val="400"/>
              </a:spcBef>
              <a:defRPr sz="2262"/>
            </a:pPr>
            <a:r>
              <a:rPr lang="en-US" sz="2700" dirty="0"/>
              <a:t>Financial institutions and businesses check credit scores to decide whether a person qualifies for a loan or credit card.</a:t>
            </a:r>
          </a:p>
          <a:p>
            <a:pPr marL="917449" lvl="2" indent="-457200" defTabSz="649041">
              <a:spcBef>
                <a:spcPts val="400"/>
              </a:spcBef>
              <a:buFont typeface="Arial" charset="0"/>
              <a:buChar char="•"/>
              <a:defRPr sz="2262"/>
            </a:pPr>
            <a:r>
              <a:rPr lang="en-US" sz="2700" dirty="0"/>
              <a:t>Although this can be controversial, banks and institutions would like to know that they will be repaid for their loans they give.</a:t>
            </a:r>
          </a:p>
          <a:p>
            <a:pPr marL="538703" indent="-538703" defTabSz="649041">
              <a:spcBef>
                <a:spcPts val="400"/>
              </a:spcBef>
              <a:defRPr sz="2262"/>
            </a:pPr>
            <a:r>
              <a:rPr lang="en-US" sz="2700" dirty="0"/>
              <a:t>Beginning to develop these important financial skills will help you later in life, such as the value of saving and the importance of repaying credit.</a:t>
            </a:r>
          </a:p>
        </p:txBody>
      </p:sp>
      <p:sp>
        <p:nvSpPr>
          <p:cNvPr id="166" name="Shape 166"/>
          <p:cNvSpPr>
            <a:spLocks noGrp="1"/>
          </p:cNvSpPr>
          <p:nvPr>
            <p:ph type="sldNum" sz="quarter" idx="4294967295"/>
          </p:nvPr>
        </p:nvSpPr>
        <p:spPr>
          <a:xfrm>
            <a:off x="8526699" y="6528116"/>
            <a:ext cx="312499" cy="294639"/>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17</a:t>
            </a:fld>
            <a:endParaRPr/>
          </a:p>
        </p:txBody>
      </p:sp>
    </p:spTree>
    <p:extLst>
      <p:ext uri="{BB962C8B-B14F-4D97-AF65-F5344CB8AC3E}">
        <p14:creationId xmlns:p14="http://schemas.microsoft.com/office/powerpoint/2010/main" val="208143337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iterate>
                                    <p:tmAbs val="0"/>
                                  </p:iterate>
                                  <p:childTnLst>
                                    <p:set>
                                      <p:cBhvr>
                                        <p:cTn id="6" fill="hold"/>
                                        <p:tgtEl>
                                          <p:spTgt spid="165">
                                            <p:bg/>
                                          </p:spTgt>
                                        </p:tgtEl>
                                        <p:attrNameLst>
                                          <p:attrName>style.visibility</p:attrName>
                                        </p:attrNameLst>
                                      </p:cBhvr>
                                      <p:to>
                                        <p:strVal val="visible"/>
                                      </p:to>
                                    </p:set>
                                    <p:anim calcmode="lin" valueType="num">
                                      <p:cBhvr>
                                        <p:cTn id="7" dur="500" fill="hold"/>
                                        <p:tgtEl>
                                          <p:spTgt spid="165">
                                            <p:bg/>
                                          </p:spTgt>
                                        </p:tgtEl>
                                        <p:attrNameLst>
                                          <p:attrName>ppt_x</p:attrName>
                                        </p:attrNameLst>
                                      </p:cBhvr>
                                      <p:tavLst>
                                        <p:tav tm="0">
                                          <p:val>
                                            <p:strVal val="0-#ppt_w/2"/>
                                          </p:val>
                                        </p:tav>
                                        <p:tav tm="100000">
                                          <p:val>
                                            <p:strVal val="#ppt_x"/>
                                          </p:val>
                                        </p:tav>
                                      </p:tavLst>
                                    </p:anim>
                                    <p:anim calcmode="lin" valueType="num">
                                      <p:cBhvr>
                                        <p:cTn id="8" dur="500" fill="hold"/>
                                        <p:tgtEl>
                                          <p:spTgt spid="165">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iterate>
                                    <p:tmAbs val="0"/>
                                  </p:iterate>
                                  <p:childTnLst>
                                    <p:set>
                                      <p:cBhvr>
                                        <p:cTn id="10" fill="hold"/>
                                        <p:tgtEl>
                                          <p:spTgt spid="165">
                                            <p:txEl>
                                              <p:pRg st="0" end="0"/>
                                            </p:txEl>
                                          </p:spTgt>
                                        </p:tgtEl>
                                        <p:attrNameLst>
                                          <p:attrName>style.visibility</p:attrName>
                                        </p:attrNameLst>
                                      </p:cBhvr>
                                      <p:to>
                                        <p:strVal val="visible"/>
                                      </p:to>
                                    </p:set>
                                    <p:anim calcmode="lin" valueType="num">
                                      <p:cBhvr>
                                        <p:cTn id="11" dur="500" fill="hold"/>
                                        <p:tgtEl>
                                          <p:spTgt spid="165">
                                            <p:txEl>
                                              <p:pRg st="0" end="0"/>
                                            </p:txEl>
                                          </p:spTgt>
                                        </p:tgtEl>
                                        <p:attrNameLst>
                                          <p:attrName>ppt_x</p:attrName>
                                        </p:attrNameLst>
                                      </p:cBhvr>
                                      <p:tavLst>
                                        <p:tav tm="0">
                                          <p:val>
                                            <p:strVal val="0-#ppt_w/2"/>
                                          </p:val>
                                        </p:tav>
                                        <p:tav tm="100000">
                                          <p:val>
                                            <p:strVal val="#ppt_x"/>
                                          </p:val>
                                        </p:tav>
                                      </p:tavLst>
                                    </p:anim>
                                    <p:anim calcmode="lin" valueType="num">
                                      <p:cBhvr>
                                        <p:cTn id="12" dur="500" fill="hold"/>
                                        <p:tgtEl>
                                          <p:spTgt spid="165">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stCondLst>
                                    <p:cond delay="0"/>
                                  </p:stCondLst>
                                  <p:iterate>
                                    <p:tmAbs val="0"/>
                                  </p:iterate>
                                  <p:childTnLst>
                                    <p:set>
                                      <p:cBhvr>
                                        <p:cTn id="15" fill="hold"/>
                                        <p:tgtEl>
                                          <p:spTgt spid="165">
                                            <p:txEl>
                                              <p:pRg st="1" end="1"/>
                                            </p:txEl>
                                          </p:spTgt>
                                        </p:tgtEl>
                                        <p:attrNameLst>
                                          <p:attrName>style.visibility</p:attrName>
                                        </p:attrNameLst>
                                      </p:cBhvr>
                                      <p:to>
                                        <p:strVal val="visible"/>
                                      </p:to>
                                    </p:set>
                                    <p:anim calcmode="lin" valueType="num">
                                      <p:cBhvr>
                                        <p:cTn id="16" dur="500" fill="hold"/>
                                        <p:tgtEl>
                                          <p:spTgt spid="165">
                                            <p:txEl>
                                              <p:pRg st="1" end="1"/>
                                            </p:txEl>
                                          </p:spTgt>
                                        </p:tgtEl>
                                        <p:attrNameLst>
                                          <p:attrName>ppt_x</p:attrName>
                                        </p:attrNameLst>
                                      </p:cBhvr>
                                      <p:tavLst>
                                        <p:tav tm="0">
                                          <p:val>
                                            <p:strVal val="0-#ppt_w/2"/>
                                          </p:val>
                                        </p:tav>
                                        <p:tav tm="100000">
                                          <p:val>
                                            <p:strVal val="#ppt_x"/>
                                          </p:val>
                                        </p:tav>
                                      </p:tavLst>
                                    </p:anim>
                                    <p:anim calcmode="lin" valueType="num">
                                      <p:cBhvr>
                                        <p:cTn id="17" dur="500" fill="hold"/>
                                        <p:tgtEl>
                                          <p:spTgt spid="165">
                                            <p:txEl>
                                              <p:pRg st="1" end="1"/>
                                            </p:txEl>
                                          </p:spTgt>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 presetClass="entr" presetSubtype="8" fill="hold" grpId="0" nodeType="afterEffect">
                                  <p:stCondLst>
                                    <p:cond delay="0"/>
                                  </p:stCondLst>
                                  <p:iterate>
                                    <p:tmAbs val="0"/>
                                  </p:iterate>
                                  <p:childTnLst>
                                    <p:set>
                                      <p:cBhvr>
                                        <p:cTn id="20" fill="hold"/>
                                        <p:tgtEl>
                                          <p:spTgt spid="165">
                                            <p:txEl>
                                              <p:pRg st="2" end="2"/>
                                            </p:txEl>
                                          </p:spTgt>
                                        </p:tgtEl>
                                        <p:attrNameLst>
                                          <p:attrName>style.visibility</p:attrName>
                                        </p:attrNameLst>
                                      </p:cBhvr>
                                      <p:to>
                                        <p:strVal val="visible"/>
                                      </p:to>
                                    </p:set>
                                    <p:anim calcmode="lin" valueType="num">
                                      <p:cBhvr>
                                        <p:cTn id="21" dur="500" fill="hold"/>
                                        <p:tgtEl>
                                          <p:spTgt spid="165">
                                            <p:txEl>
                                              <p:pRg st="2" end="2"/>
                                            </p:txEl>
                                          </p:spTgt>
                                        </p:tgtEl>
                                        <p:attrNameLst>
                                          <p:attrName>ppt_x</p:attrName>
                                        </p:attrNameLst>
                                      </p:cBhvr>
                                      <p:tavLst>
                                        <p:tav tm="0">
                                          <p:val>
                                            <p:strVal val="0-#ppt_w/2"/>
                                          </p:val>
                                        </p:tav>
                                        <p:tav tm="100000">
                                          <p:val>
                                            <p:strVal val="#ppt_x"/>
                                          </p:val>
                                        </p:tav>
                                      </p:tavLst>
                                    </p:anim>
                                    <p:anim calcmode="lin" valueType="num">
                                      <p:cBhvr>
                                        <p:cTn id="22" dur="500" fill="hold"/>
                                        <p:tgtEl>
                                          <p:spTgt spid="165">
                                            <p:txEl>
                                              <p:pRg st="2" end="2"/>
                                            </p:txEl>
                                          </p:spTgt>
                                        </p:tgtEl>
                                        <p:attrNameLst>
                                          <p:attrName>ppt_y</p:attrName>
                                        </p:attrNameLst>
                                      </p:cBhvr>
                                      <p:tavLst>
                                        <p:tav tm="0">
                                          <p:val>
                                            <p:strVal val="#ppt_y"/>
                                          </p:val>
                                        </p:tav>
                                        <p:tav tm="100000">
                                          <p:val>
                                            <p:strVal val="#ppt_y"/>
                                          </p:val>
                                        </p:tav>
                                      </p:tavLst>
                                    </p:anim>
                                  </p:childTnLst>
                                </p:cTn>
                              </p:par>
                            </p:childTnLst>
                          </p:cTn>
                        </p:par>
                        <p:par>
                          <p:cTn id="23" fill="hold">
                            <p:stCondLst>
                              <p:cond delay="1500"/>
                            </p:stCondLst>
                            <p:childTnLst>
                              <p:par>
                                <p:cTn id="24" presetID="2" presetClass="entr" presetSubtype="8" fill="hold" grpId="0" nodeType="afterEffect">
                                  <p:stCondLst>
                                    <p:cond delay="0"/>
                                  </p:stCondLst>
                                  <p:iterate>
                                    <p:tmAbs val="0"/>
                                  </p:iterate>
                                  <p:childTnLst>
                                    <p:set>
                                      <p:cBhvr>
                                        <p:cTn id="25" fill="hold"/>
                                        <p:tgtEl>
                                          <p:spTgt spid="165">
                                            <p:txEl>
                                              <p:pRg st="3" end="3"/>
                                            </p:txEl>
                                          </p:spTgt>
                                        </p:tgtEl>
                                        <p:attrNameLst>
                                          <p:attrName>style.visibility</p:attrName>
                                        </p:attrNameLst>
                                      </p:cBhvr>
                                      <p:to>
                                        <p:strVal val="visible"/>
                                      </p:to>
                                    </p:set>
                                    <p:anim calcmode="lin" valueType="num">
                                      <p:cBhvr>
                                        <p:cTn id="26" dur="500" fill="hold"/>
                                        <p:tgtEl>
                                          <p:spTgt spid="165">
                                            <p:txEl>
                                              <p:pRg st="3" end="3"/>
                                            </p:txEl>
                                          </p:spTgt>
                                        </p:tgtEl>
                                        <p:attrNameLst>
                                          <p:attrName>ppt_x</p:attrName>
                                        </p:attrNameLst>
                                      </p:cBhvr>
                                      <p:tavLst>
                                        <p:tav tm="0">
                                          <p:val>
                                            <p:strVal val="0-#ppt_w/2"/>
                                          </p:val>
                                        </p:tav>
                                        <p:tav tm="100000">
                                          <p:val>
                                            <p:strVal val="#ppt_x"/>
                                          </p:val>
                                        </p:tav>
                                      </p:tavLst>
                                    </p:anim>
                                    <p:anim calcmode="lin" valueType="num">
                                      <p:cBhvr>
                                        <p:cTn id="27" dur="500" fill="hold"/>
                                        <p:tgtEl>
                                          <p:spTgt spid="165">
                                            <p:txEl>
                                              <p:pRg st="3" end="3"/>
                                            </p:txEl>
                                          </p:spTgt>
                                        </p:tgtEl>
                                        <p:attrNameLst>
                                          <p:attrName>ppt_y</p:attrName>
                                        </p:attrNameLst>
                                      </p:cBhvr>
                                      <p:tavLst>
                                        <p:tav tm="0">
                                          <p:val>
                                            <p:strVal val="#ppt_y"/>
                                          </p:val>
                                        </p:tav>
                                        <p:tav tm="100000">
                                          <p:val>
                                            <p:strVal val="#ppt_y"/>
                                          </p:val>
                                        </p:tav>
                                      </p:tavLst>
                                    </p:anim>
                                  </p:childTnLst>
                                </p:cTn>
                              </p:par>
                            </p:childTnLst>
                          </p:cTn>
                        </p:par>
                        <p:par>
                          <p:cTn id="28" fill="hold">
                            <p:stCondLst>
                              <p:cond delay="2000"/>
                            </p:stCondLst>
                            <p:childTnLst>
                              <p:par>
                                <p:cTn id="29" presetID="2" presetClass="entr" presetSubtype="8" fill="hold" grpId="0" nodeType="afterEffect">
                                  <p:stCondLst>
                                    <p:cond delay="0"/>
                                  </p:stCondLst>
                                  <p:iterate>
                                    <p:tmAbs val="0"/>
                                  </p:iterate>
                                  <p:childTnLst>
                                    <p:set>
                                      <p:cBhvr>
                                        <p:cTn id="30" fill="hold"/>
                                        <p:tgtEl>
                                          <p:spTgt spid="165">
                                            <p:txEl>
                                              <p:pRg st="4" end="4"/>
                                            </p:txEl>
                                          </p:spTgt>
                                        </p:tgtEl>
                                        <p:attrNameLst>
                                          <p:attrName>style.visibility</p:attrName>
                                        </p:attrNameLst>
                                      </p:cBhvr>
                                      <p:to>
                                        <p:strVal val="visible"/>
                                      </p:to>
                                    </p:set>
                                    <p:anim calcmode="lin" valueType="num">
                                      <p:cBhvr>
                                        <p:cTn id="31" dur="500" fill="hold"/>
                                        <p:tgtEl>
                                          <p:spTgt spid="165">
                                            <p:txEl>
                                              <p:pRg st="4" end="4"/>
                                            </p:txEl>
                                          </p:spTgt>
                                        </p:tgtEl>
                                        <p:attrNameLst>
                                          <p:attrName>ppt_x</p:attrName>
                                        </p:attrNameLst>
                                      </p:cBhvr>
                                      <p:tavLst>
                                        <p:tav tm="0">
                                          <p:val>
                                            <p:strVal val="0-#ppt_w/2"/>
                                          </p:val>
                                        </p:tav>
                                        <p:tav tm="100000">
                                          <p:val>
                                            <p:strVal val="#ppt_x"/>
                                          </p:val>
                                        </p:tav>
                                      </p:tavLst>
                                    </p:anim>
                                    <p:anim calcmode="lin" valueType="num">
                                      <p:cBhvr>
                                        <p:cTn id="32" dur="500" fill="hold"/>
                                        <p:tgtEl>
                                          <p:spTgt spid="165">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 grpId="0" build="p" bldLvl="5"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Shape 164"/>
          <p:cNvSpPr>
            <a:spLocks noGrp="1"/>
          </p:cNvSpPr>
          <p:nvPr>
            <p:ph type="title"/>
          </p:nvPr>
        </p:nvSpPr>
        <p:spPr>
          <a:xfrm>
            <a:off x="0" y="1"/>
            <a:ext cx="9143999" cy="1051560"/>
          </a:xfrm>
          <a:prstGeom prst="rect">
            <a:avLst/>
          </a:prstGeom>
        </p:spPr>
        <p:txBody>
          <a:bodyPr>
            <a:normAutofit/>
          </a:bodyPr>
          <a:lstStyle/>
          <a:p>
            <a:r>
              <a:rPr lang="en-US" dirty="0"/>
              <a:t>The Cost of Credit</a:t>
            </a:r>
            <a:endParaRPr dirty="0"/>
          </a:p>
        </p:txBody>
      </p:sp>
      <p:sp>
        <p:nvSpPr>
          <p:cNvPr id="165" name="Shape 165"/>
          <p:cNvSpPr>
            <a:spLocks noGrp="1"/>
          </p:cNvSpPr>
          <p:nvPr>
            <p:ph type="body" idx="1"/>
          </p:nvPr>
        </p:nvSpPr>
        <p:spPr>
          <a:xfrm>
            <a:off x="457200" y="1051560"/>
            <a:ext cx="8229600" cy="5476556"/>
          </a:xfrm>
          <a:prstGeom prst="rect">
            <a:avLst/>
          </a:prstGeom>
        </p:spPr>
        <p:txBody>
          <a:bodyPr>
            <a:noAutofit/>
          </a:bodyPr>
          <a:lstStyle/>
          <a:p>
            <a:pPr marL="538703" indent="-538703" defTabSz="649041">
              <a:spcBef>
                <a:spcPts val="400"/>
              </a:spcBef>
              <a:defRPr sz="2262"/>
            </a:pPr>
            <a:r>
              <a:rPr lang="en-US" sz="2450" dirty="0"/>
              <a:t>Credit is defined as the opportunity to borrow money in return for a promise to pay later, usually with included interests and fees charged to the borrower.</a:t>
            </a:r>
          </a:p>
          <a:p>
            <a:pPr marL="998952" lvl="2" indent="-538703" defTabSz="649041">
              <a:spcBef>
                <a:spcPts val="400"/>
              </a:spcBef>
              <a:buFont typeface="Arial"/>
              <a:buChar char="•"/>
              <a:defRPr sz="2262"/>
            </a:pPr>
            <a:r>
              <a:rPr lang="en-US" sz="2450" dirty="0"/>
              <a:t>Credit allows a person to purchase an item when there is not enough cash to cover the costs.</a:t>
            </a:r>
          </a:p>
          <a:p>
            <a:pPr marL="538703" indent="-538703" defTabSz="649041">
              <a:spcBef>
                <a:spcPts val="400"/>
              </a:spcBef>
              <a:defRPr sz="2262"/>
            </a:pPr>
            <a:r>
              <a:rPr lang="en-US" sz="2450" dirty="0"/>
              <a:t>A borrower must pay back the borrowed money, principle, plus money paid to borrow the money, interest.</a:t>
            </a:r>
          </a:p>
          <a:p>
            <a:pPr marL="538703" indent="-538703" defTabSz="649041">
              <a:spcBef>
                <a:spcPts val="400"/>
              </a:spcBef>
              <a:defRPr sz="2262"/>
            </a:pPr>
            <a:r>
              <a:rPr lang="en-US" sz="2450" dirty="0"/>
              <a:t>Credit cards provide an easy way to make everyday purchases, with the credit on those cards ideally paid back at the end of the month, preventing more costs for the borrower.</a:t>
            </a:r>
          </a:p>
          <a:p>
            <a:pPr marL="998952" lvl="2" indent="-538703" defTabSz="649041">
              <a:spcBef>
                <a:spcPts val="400"/>
              </a:spcBef>
              <a:buFont typeface="Arial"/>
              <a:buChar char="•"/>
              <a:defRPr sz="2262"/>
            </a:pPr>
            <a:r>
              <a:rPr lang="en-US" sz="2450" dirty="0"/>
              <a:t>Credit cards can be used carelessly, which can lead to borrowing more than one can pay back.</a:t>
            </a:r>
          </a:p>
          <a:p>
            <a:pPr marL="998952" lvl="2" indent="-538703" defTabSz="649041">
              <a:spcBef>
                <a:spcPts val="400"/>
              </a:spcBef>
              <a:buFont typeface="Arial"/>
              <a:buChar char="•"/>
              <a:defRPr sz="2262"/>
            </a:pPr>
            <a:r>
              <a:rPr lang="en-US" sz="2450" dirty="0"/>
              <a:t>This can lead to a vicious cycle of payment after payment depending on interest rates.</a:t>
            </a:r>
          </a:p>
        </p:txBody>
      </p:sp>
      <p:sp>
        <p:nvSpPr>
          <p:cNvPr id="166" name="Shape 166"/>
          <p:cNvSpPr>
            <a:spLocks noGrp="1"/>
          </p:cNvSpPr>
          <p:nvPr>
            <p:ph type="sldNum" sz="quarter" idx="4294967295"/>
          </p:nvPr>
        </p:nvSpPr>
        <p:spPr>
          <a:xfrm>
            <a:off x="8526699" y="6528116"/>
            <a:ext cx="312499" cy="294639"/>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18</a:t>
            </a:fld>
            <a:endParaRPr/>
          </a:p>
        </p:txBody>
      </p:sp>
      <p:sp>
        <p:nvSpPr>
          <p:cNvPr id="5" name="Shape 109"/>
          <p:cNvSpPr/>
          <p:nvPr/>
        </p:nvSpPr>
        <p:spPr>
          <a:xfrm>
            <a:off x="6621706" y="6105653"/>
            <a:ext cx="2428388" cy="369328"/>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u="sng">
                <a:solidFill>
                  <a:srgbClr val="0000FF"/>
                </a:solidFill>
                <a:uFill>
                  <a:solidFill>
                    <a:srgbClr val="0000FF"/>
                  </a:solidFill>
                </a:uFill>
                <a:hlinkClick r:id="rId2" action="ppaction://hlinksldjump"/>
              </a:defRPr>
            </a:lvl1pPr>
          </a:lstStyle>
          <a:p>
            <a:pPr>
              <a:defRPr u="none">
                <a:solidFill>
                  <a:srgbClr val="000000"/>
                </a:solidFill>
                <a:uFillTx/>
              </a:defRPr>
            </a:pPr>
            <a:r>
              <a:rPr u="sng" dirty="0">
                <a:solidFill>
                  <a:srgbClr val="0000FF"/>
                </a:solidFill>
                <a:uFill>
                  <a:solidFill>
                    <a:srgbClr val="0000FF"/>
                  </a:solidFill>
                </a:uFill>
                <a:hlinkClick r:id="rId2" action="ppaction://hlinksldjump"/>
              </a:rPr>
              <a:t>Return to Main Menu</a:t>
            </a:r>
            <a:endParaRPr lang="en-US" u="sng" dirty="0">
              <a:solidFill>
                <a:srgbClr val="0000FF"/>
              </a:solidFill>
              <a:uFill>
                <a:solidFill>
                  <a:srgbClr val="0000FF"/>
                </a:solidFill>
              </a:uFill>
              <a:hlinkClick r:id="rId2" action="ppaction://hlinksldjump"/>
            </a:endParaRPr>
          </a:p>
        </p:txBody>
      </p:sp>
    </p:spTree>
    <p:extLst>
      <p:ext uri="{BB962C8B-B14F-4D97-AF65-F5344CB8AC3E}">
        <p14:creationId xmlns:p14="http://schemas.microsoft.com/office/powerpoint/2010/main" val="32830016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iterate>
                                    <p:tmAbs val="0"/>
                                  </p:iterate>
                                  <p:childTnLst>
                                    <p:set>
                                      <p:cBhvr>
                                        <p:cTn id="6" fill="hold"/>
                                        <p:tgtEl>
                                          <p:spTgt spid="165">
                                            <p:bg/>
                                          </p:spTgt>
                                        </p:tgtEl>
                                        <p:attrNameLst>
                                          <p:attrName>style.visibility</p:attrName>
                                        </p:attrNameLst>
                                      </p:cBhvr>
                                      <p:to>
                                        <p:strVal val="visible"/>
                                      </p:to>
                                    </p:set>
                                    <p:anim calcmode="lin" valueType="num">
                                      <p:cBhvr>
                                        <p:cTn id="7" dur="500" fill="hold"/>
                                        <p:tgtEl>
                                          <p:spTgt spid="165">
                                            <p:bg/>
                                          </p:spTgt>
                                        </p:tgtEl>
                                        <p:attrNameLst>
                                          <p:attrName>ppt_x</p:attrName>
                                        </p:attrNameLst>
                                      </p:cBhvr>
                                      <p:tavLst>
                                        <p:tav tm="0">
                                          <p:val>
                                            <p:strVal val="0-#ppt_w/2"/>
                                          </p:val>
                                        </p:tav>
                                        <p:tav tm="100000">
                                          <p:val>
                                            <p:strVal val="#ppt_x"/>
                                          </p:val>
                                        </p:tav>
                                      </p:tavLst>
                                    </p:anim>
                                    <p:anim calcmode="lin" valueType="num">
                                      <p:cBhvr>
                                        <p:cTn id="8" dur="500" fill="hold"/>
                                        <p:tgtEl>
                                          <p:spTgt spid="165">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iterate>
                                    <p:tmAbs val="0"/>
                                  </p:iterate>
                                  <p:childTnLst>
                                    <p:set>
                                      <p:cBhvr>
                                        <p:cTn id="10" fill="hold"/>
                                        <p:tgtEl>
                                          <p:spTgt spid="165">
                                            <p:txEl>
                                              <p:pRg st="0" end="0"/>
                                            </p:txEl>
                                          </p:spTgt>
                                        </p:tgtEl>
                                        <p:attrNameLst>
                                          <p:attrName>style.visibility</p:attrName>
                                        </p:attrNameLst>
                                      </p:cBhvr>
                                      <p:to>
                                        <p:strVal val="visible"/>
                                      </p:to>
                                    </p:set>
                                    <p:anim calcmode="lin" valueType="num">
                                      <p:cBhvr>
                                        <p:cTn id="11" dur="500" fill="hold"/>
                                        <p:tgtEl>
                                          <p:spTgt spid="165">
                                            <p:txEl>
                                              <p:pRg st="0" end="0"/>
                                            </p:txEl>
                                          </p:spTgt>
                                        </p:tgtEl>
                                        <p:attrNameLst>
                                          <p:attrName>ppt_x</p:attrName>
                                        </p:attrNameLst>
                                      </p:cBhvr>
                                      <p:tavLst>
                                        <p:tav tm="0">
                                          <p:val>
                                            <p:strVal val="0-#ppt_w/2"/>
                                          </p:val>
                                        </p:tav>
                                        <p:tav tm="100000">
                                          <p:val>
                                            <p:strVal val="#ppt_x"/>
                                          </p:val>
                                        </p:tav>
                                      </p:tavLst>
                                    </p:anim>
                                    <p:anim calcmode="lin" valueType="num">
                                      <p:cBhvr>
                                        <p:cTn id="12" dur="500" fill="hold"/>
                                        <p:tgtEl>
                                          <p:spTgt spid="165">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stCondLst>
                                    <p:cond delay="0"/>
                                  </p:stCondLst>
                                  <p:iterate>
                                    <p:tmAbs val="0"/>
                                  </p:iterate>
                                  <p:childTnLst>
                                    <p:set>
                                      <p:cBhvr>
                                        <p:cTn id="15" fill="hold"/>
                                        <p:tgtEl>
                                          <p:spTgt spid="165">
                                            <p:txEl>
                                              <p:pRg st="1" end="1"/>
                                            </p:txEl>
                                          </p:spTgt>
                                        </p:tgtEl>
                                        <p:attrNameLst>
                                          <p:attrName>style.visibility</p:attrName>
                                        </p:attrNameLst>
                                      </p:cBhvr>
                                      <p:to>
                                        <p:strVal val="visible"/>
                                      </p:to>
                                    </p:set>
                                    <p:anim calcmode="lin" valueType="num">
                                      <p:cBhvr>
                                        <p:cTn id="16" dur="500" fill="hold"/>
                                        <p:tgtEl>
                                          <p:spTgt spid="165">
                                            <p:txEl>
                                              <p:pRg st="1" end="1"/>
                                            </p:txEl>
                                          </p:spTgt>
                                        </p:tgtEl>
                                        <p:attrNameLst>
                                          <p:attrName>ppt_x</p:attrName>
                                        </p:attrNameLst>
                                      </p:cBhvr>
                                      <p:tavLst>
                                        <p:tav tm="0">
                                          <p:val>
                                            <p:strVal val="0-#ppt_w/2"/>
                                          </p:val>
                                        </p:tav>
                                        <p:tav tm="100000">
                                          <p:val>
                                            <p:strVal val="#ppt_x"/>
                                          </p:val>
                                        </p:tav>
                                      </p:tavLst>
                                    </p:anim>
                                    <p:anim calcmode="lin" valueType="num">
                                      <p:cBhvr>
                                        <p:cTn id="17" dur="500" fill="hold"/>
                                        <p:tgtEl>
                                          <p:spTgt spid="165">
                                            <p:txEl>
                                              <p:pRg st="1" end="1"/>
                                            </p:txEl>
                                          </p:spTgt>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 presetClass="entr" presetSubtype="8" fill="hold" grpId="0" nodeType="afterEffect">
                                  <p:stCondLst>
                                    <p:cond delay="0"/>
                                  </p:stCondLst>
                                  <p:iterate>
                                    <p:tmAbs val="0"/>
                                  </p:iterate>
                                  <p:childTnLst>
                                    <p:set>
                                      <p:cBhvr>
                                        <p:cTn id="20" fill="hold"/>
                                        <p:tgtEl>
                                          <p:spTgt spid="165">
                                            <p:txEl>
                                              <p:pRg st="2" end="2"/>
                                            </p:txEl>
                                          </p:spTgt>
                                        </p:tgtEl>
                                        <p:attrNameLst>
                                          <p:attrName>style.visibility</p:attrName>
                                        </p:attrNameLst>
                                      </p:cBhvr>
                                      <p:to>
                                        <p:strVal val="visible"/>
                                      </p:to>
                                    </p:set>
                                    <p:anim calcmode="lin" valueType="num">
                                      <p:cBhvr>
                                        <p:cTn id="21" dur="500" fill="hold"/>
                                        <p:tgtEl>
                                          <p:spTgt spid="165">
                                            <p:txEl>
                                              <p:pRg st="2" end="2"/>
                                            </p:txEl>
                                          </p:spTgt>
                                        </p:tgtEl>
                                        <p:attrNameLst>
                                          <p:attrName>ppt_x</p:attrName>
                                        </p:attrNameLst>
                                      </p:cBhvr>
                                      <p:tavLst>
                                        <p:tav tm="0">
                                          <p:val>
                                            <p:strVal val="0-#ppt_w/2"/>
                                          </p:val>
                                        </p:tav>
                                        <p:tav tm="100000">
                                          <p:val>
                                            <p:strVal val="#ppt_x"/>
                                          </p:val>
                                        </p:tav>
                                      </p:tavLst>
                                    </p:anim>
                                    <p:anim calcmode="lin" valueType="num">
                                      <p:cBhvr>
                                        <p:cTn id="22" dur="500" fill="hold"/>
                                        <p:tgtEl>
                                          <p:spTgt spid="165">
                                            <p:txEl>
                                              <p:pRg st="2" end="2"/>
                                            </p:txEl>
                                          </p:spTgt>
                                        </p:tgtEl>
                                        <p:attrNameLst>
                                          <p:attrName>ppt_y</p:attrName>
                                        </p:attrNameLst>
                                      </p:cBhvr>
                                      <p:tavLst>
                                        <p:tav tm="0">
                                          <p:val>
                                            <p:strVal val="#ppt_y"/>
                                          </p:val>
                                        </p:tav>
                                        <p:tav tm="100000">
                                          <p:val>
                                            <p:strVal val="#ppt_y"/>
                                          </p:val>
                                        </p:tav>
                                      </p:tavLst>
                                    </p:anim>
                                  </p:childTnLst>
                                </p:cTn>
                              </p:par>
                            </p:childTnLst>
                          </p:cTn>
                        </p:par>
                        <p:par>
                          <p:cTn id="23" fill="hold">
                            <p:stCondLst>
                              <p:cond delay="1500"/>
                            </p:stCondLst>
                            <p:childTnLst>
                              <p:par>
                                <p:cTn id="24" presetID="2" presetClass="entr" presetSubtype="8" fill="hold" grpId="0" nodeType="afterEffect">
                                  <p:stCondLst>
                                    <p:cond delay="0"/>
                                  </p:stCondLst>
                                  <p:iterate>
                                    <p:tmAbs val="0"/>
                                  </p:iterate>
                                  <p:childTnLst>
                                    <p:set>
                                      <p:cBhvr>
                                        <p:cTn id="25" fill="hold"/>
                                        <p:tgtEl>
                                          <p:spTgt spid="165">
                                            <p:txEl>
                                              <p:pRg st="3" end="3"/>
                                            </p:txEl>
                                          </p:spTgt>
                                        </p:tgtEl>
                                        <p:attrNameLst>
                                          <p:attrName>style.visibility</p:attrName>
                                        </p:attrNameLst>
                                      </p:cBhvr>
                                      <p:to>
                                        <p:strVal val="visible"/>
                                      </p:to>
                                    </p:set>
                                    <p:anim calcmode="lin" valueType="num">
                                      <p:cBhvr>
                                        <p:cTn id="26" dur="500" fill="hold"/>
                                        <p:tgtEl>
                                          <p:spTgt spid="165">
                                            <p:txEl>
                                              <p:pRg st="3" end="3"/>
                                            </p:txEl>
                                          </p:spTgt>
                                        </p:tgtEl>
                                        <p:attrNameLst>
                                          <p:attrName>ppt_x</p:attrName>
                                        </p:attrNameLst>
                                      </p:cBhvr>
                                      <p:tavLst>
                                        <p:tav tm="0">
                                          <p:val>
                                            <p:strVal val="0-#ppt_w/2"/>
                                          </p:val>
                                        </p:tav>
                                        <p:tav tm="100000">
                                          <p:val>
                                            <p:strVal val="#ppt_x"/>
                                          </p:val>
                                        </p:tav>
                                      </p:tavLst>
                                    </p:anim>
                                    <p:anim calcmode="lin" valueType="num">
                                      <p:cBhvr>
                                        <p:cTn id="27" dur="500" fill="hold"/>
                                        <p:tgtEl>
                                          <p:spTgt spid="165">
                                            <p:txEl>
                                              <p:pRg st="3" end="3"/>
                                            </p:txEl>
                                          </p:spTgt>
                                        </p:tgtEl>
                                        <p:attrNameLst>
                                          <p:attrName>ppt_y</p:attrName>
                                        </p:attrNameLst>
                                      </p:cBhvr>
                                      <p:tavLst>
                                        <p:tav tm="0">
                                          <p:val>
                                            <p:strVal val="#ppt_y"/>
                                          </p:val>
                                        </p:tav>
                                        <p:tav tm="100000">
                                          <p:val>
                                            <p:strVal val="#ppt_y"/>
                                          </p:val>
                                        </p:tav>
                                      </p:tavLst>
                                    </p:anim>
                                  </p:childTnLst>
                                </p:cTn>
                              </p:par>
                            </p:childTnLst>
                          </p:cTn>
                        </p:par>
                        <p:par>
                          <p:cTn id="28" fill="hold">
                            <p:stCondLst>
                              <p:cond delay="2000"/>
                            </p:stCondLst>
                            <p:childTnLst>
                              <p:par>
                                <p:cTn id="29" presetID="2" presetClass="entr" presetSubtype="8" fill="hold" grpId="0" nodeType="afterEffect">
                                  <p:stCondLst>
                                    <p:cond delay="0"/>
                                  </p:stCondLst>
                                  <p:iterate>
                                    <p:tmAbs val="0"/>
                                  </p:iterate>
                                  <p:childTnLst>
                                    <p:set>
                                      <p:cBhvr>
                                        <p:cTn id="30" fill="hold"/>
                                        <p:tgtEl>
                                          <p:spTgt spid="165">
                                            <p:txEl>
                                              <p:pRg st="4" end="4"/>
                                            </p:txEl>
                                          </p:spTgt>
                                        </p:tgtEl>
                                        <p:attrNameLst>
                                          <p:attrName>style.visibility</p:attrName>
                                        </p:attrNameLst>
                                      </p:cBhvr>
                                      <p:to>
                                        <p:strVal val="visible"/>
                                      </p:to>
                                    </p:set>
                                    <p:anim calcmode="lin" valueType="num">
                                      <p:cBhvr>
                                        <p:cTn id="31" dur="500" fill="hold"/>
                                        <p:tgtEl>
                                          <p:spTgt spid="165">
                                            <p:txEl>
                                              <p:pRg st="4" end="4"/>
                                            </p:txEl>
                                          </p:spTgt>
                                        </p:tgtEl>
                                        <p:attrNameLst>
                                          <p:attrName>ppt_x</p:attrName>
                                        </p:attrNameLst>
                                      </p:cBhvr>
                                      <p:tavLst>
                                        <p:tav tm="0">
                                          <p:val>
                                            <p:strVal val="0-#ppt_w/2"/>
                                          </p:val>
                                        </p:tav>
                                        <p:tav tm="100000">
                                          <p:val>
                                            <p:strVal val="#ppt_x"/>
                                          </p:val>
                                        </p:tav>
                                      </p:tavLst>
                                    </p:anim>
                                    <p:anim calcmode="lin" valueType="num">
                                      <p:cBhvr>
                                        <p:cTn id="32" dur="500" fill="hold"/>
                                        <p:tgtEl>
                                          <p:spTgt spid="165">
                                            <p:txEl>
                                              <p:pRg st="4" end="4"/>
                                            </p:txEl>
                                          </p:spTgt>
                                        </p:tgtEl>
                                        <p:attrNameLst>
                                          <p:attrName>ppt_y</p:attrName>
                                        </p:attrNameLst>
                                      </p:cBhvr>
                                      <p:tavLst>
                                        <p:tav tm="0">
                                          <p:val>
                                            <p:strVal val="#ppt_y"/>
                                          </p:val>
                                        </p:tav>
                                        <p:tav tm="100000">
                                          <p:val>
                                            <p:strVal val="#ppt_y"/>
                                          </p:val>
                                        </p:tav>
                                      </p:tavLst>
                                    </p:anim>
                                  </p:childTnLst>
                                </p:cTn>
                              </p:par>
                            </p:childTnLst>
                          </p:cTn>
                        </p:par>
                        <p:par>
                          <p:cTn id="33" fill="hold">
                            <p:stCondLst>
                              <p:cond delay="2500"/>
                            </p:stCondLst>
                            <p:childTnLst>
                              <p:par>
                                <p:cTn id="34" presetID="2" presetClass="entr" presetSubtype="8" fill="hold" grpId="0" nodeType="afterEffect">
                                  <p:stCondLst>
                                    <p:cond delay="0"/>
                                  </p:stCondLst>
                                  <p:iterate>
                                    <p:tmAbs val="0"/>
                                  </p:iterate>
                                  <p:childTnLst>
                                    <p:set>
                                      <p:cBhvr>
                                        <p:cTn id="35" fill="hold"/>
                                        <p:tgtEl>
                                          <p:spTgt spid="165">
                                            <p:txEl>
                                              <p:pRg st="5" end="5"/>
                                            </p:txEl>
                                          </p:spTgt>
                                        </p:tgtEl>
                                        <p:attrNameLst>
                                          <p:attrName>style.visibility</p:attrName>
                                        </p:attrNameLst>
                                      </p:cBhvr>
                                      <p:to>
                                        <p:strVal val="visible"/>
                                      </p:to>
                                    </p:set>
                                    <p:anim calcmode="lin" valueType="num">
                                      <p:cBhvr>
                                        <p:cTn id="36" dur="500" fill="hold"/>
                                        <p:tgtEl>
                                          <p:spTgt spid="165">
                                            <p:txEl>
                                              <p:pRg st="5" end="5"/>
                                            </p:txEl>
                                          </p:spTgt>
                                        </p:tgtEl>
                                        <p:attrNameLst>
                                          <p:attrName>ppt_x</p:attrName>
                                        </p:attrNameLst>
                                      </p:cBhvr>
                                      <p:tavLst>
                                        <p:tav tm="0">
                                          <p:val>
                                            <p:strVal val="0-#ppt_w/2"/>
                                          </p:val>
                                        </p:tav>
                                        <p:tav tm="100000">
                                          <p:val>
                                            <p:strVal val="#ppt_x"/>
                                          </p:val>
                                        </p:tav>
                                      </p:tavLst>
                                    </p:anim>
                                    <p:anim calcmode="lin" valueType="num">
                                      <p:cBhvr>
                                        <p:cTn id="37" dur="500" fill="hold"/>
                                        <p:tgtEl>
                                          <p:spTgt spid="165">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 grpId="0" build="p" bldLvl="5"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9144000" cy="6528116"/>
          </a:xfrm>
          <a:prstGeom prst="rect">
            <a:avLst/>
          </a:prstGeom>
        </p:spPr>
      </p:pic>
      <p:sp>
        <p:nvSpPr>
          <p:cNvPr id="222" name="Shape 222"/>
          <p:cNvSpPr>
            <a:spLocks noGrp="1"/>
          </p:cNvSpPr>
          <p:nvPr>
            <p:ph type="sldNum" sz="quarter" idx="4294967295"/>
          </p:nvPr>
        </p:nvSpPr>
        <p:spPr>
          <a:xfrm>
            <a:off x="8450499" y="6528116"/>
            <a:ext cx="312499" cy="294639"/>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19</a:t>
            </a:fld>
            <a:endParaRPr/>
          </a:p>
        </p:txBody>
      </p:sp>
      <p:sp>
        <p:nvSpPr>
          <p:cNvPr id="223" name="Shape 223"/>
          <p:cNvSpPr/>
          <p:nvPr/>
        </p:nvSpPr>
        <p:spPr>
          <a:xfrm>
            <a:off x="381003" y="6032637"/>
            <a:ext cx="8762997" cy="338550"/>
          </a:xfrm>
          <a:prstGeom prst="rect">
            <a:avLst/>
          </a:prstGeom>
          <a:ln w="12700">
            <a:noFill/>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defRPr>
                <a:solidFill>
                  <a:srgbClr val="FFFFFF"/>
                </a:solidFill>
                <a:latin typeface="Trebuchet MS"/>
                <a:ea typeface="Trebuchet MS"/>
                <a:cs typeface="Trebuchet MS"/>
                <a:sym typeface="Trebuchet MS"/>
              </a:defRPr>
            </a:pPr>
            <a:r>
              <a:rPr sz="1600" dirty="0">
                <a:effectLst>
                  <a:outerShdw blurRad="63500" sx="102000" sy="102000" algn="ctr" rotWithShape="0">
                    <a:prstClr val="black">
                      <a:alpha val="40000"/>
                    </a:prstClr>
                  </a:outerShdw>
                </a:effectLst>
              </a:rPr>
              <a:t>Image Credits:</a:t>
            </a:r>
            <a:r>
              <a:rPr lang="en-US" sz="1600" dirty="0">
                <a:effectLst>
                  <a:outerShdw blurRad="63500" sx="102000" sy="102000" algn="ctr" rotWithShape="0">
                    <a:prstClr val="black">
                      <a:alpha val="40000"/>
                    </a:prstClr>
                  </a:outerShdw>
                </a:effectLst>
              </a:rPr>
              <a:t> </a:t>
            </a:r>
            <a:r>
              <a:rPr sz="1600" dirty="0">
                <a:effectLst>
                  <a:outerShdw blurRad="63500" sx="102000" sy="102000" algn="ctr" rotWithShape="0">
                    <a:prstClr val="black">
                      <a:alpha val="40000"/>
                    </a:prstClr>
                  </a:outerShdw>
                </a:effectLst>
              </a:rPr>
              <a:t>all Wikimedia Commons. Maps ©2017 Clairmont Press. </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223"/>
                                        </p:tgtEl>
                                        <p:attrNameLst>
                                          <p:attrName>style.visibility</p:attrName>
                                        </p:attrNameLst>
                                      </p:cBhvr>
                                      <p:to>
                                        <p:strVal val="visible"/>
                                      </p:to>
                                    </p:set>
                                    <p:animEffect transition="in" filter="dissolve">
                                      <p:cBhvr>
                                        <p:cTn id="7" dur="500"/>
                                        <p:tgtEl>
                                          <p:spTgt spid="2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 grpId="1" advAuto="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alpha val="31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9144001" cy="6482221"/>
          </a:xfrm>
          <a:prstGeom prst="rect">
            <a:avLst/>
          </a:prstGeom>
        </p:spPr>
      </p:pic>
      <p:sp>
        <p:nvSpPr>
          <p:cNvPr id="64" name="Shape 64"/>
          <p:cNvSpPr/>
          <p:nvPr/>
        </p:nvSpPr>
        <p:spPr>
          <a:xfrm>
            <a:off x="3386328" y="4465674"/>
            <a:ext cx="5757673" cy="1508711"/>
          </a:xfrm>
          <a:prstGeom prst="rect">
            <a:avLst/>
          </a:prstGeom>
          <a:solidFill>
            <a:srgbClr val="10253F">
              <a:alpha val="81961"/>
            </a:srgbClr>
          </a:solidFill>
          <a:ln w="12700">
            <a:miter lim="400000"/>
          </a:ln>
          <a:effectLst>
            <a:outerShdw blurRad="152400" dist="250190" dir="8460000" rotWithShape="0">
              <a:srgbClr val="000000">
                <a:alpha val="28000"/>
              </a:srgbClr>
            </a:outerShdw>
          </a:effectLst>
        </p:spPr>
        <p:txBody>
          <a:bodyPr lIns="45718" tIns="45718" rIns="45718" bIns="45718" anchor="ctr"/>
          <a:lstStyle/>
          <a:p>
            <a:pPr algn="ctr">
              <a:defRPr>
                <a:solidFill>
                  <a:srgbClr val="FFFFFF"/>
                </a:solidFill>
                <a:latin typeface="Trebuchet MS"/>
                <a:ea typeface="Trebuchet MS"/>
                <a:cs typeface="Trebuchet MS"/>
                <a:sym typeface="Trebuchet MS"/>
              </a:defRPr>
            </a:pPr>
            <a:endParaRPr/>
          </a:p>
        </p:txBody>
      </p:sp>
      <p:sp>
        <p:nvSpPr>
          <p:cNvPr id="65" name="Shape 65"/>
          <p:cNvSpPr/>
          <p:nvPr/>
        </p:nvSpPr>
        <p:spPr>
          <a:xfrm>
            <a:off x="3445322" y="4440271"/>
            <a:ext cx="5766458" cy="1420834"/>
          </a:xfrm>
          <a:prstGeom prst="rect">
            <a:avLst/>
          </a:prstGeom>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nSpc>
                <a:spcPct val="150000"/>
              </a:lnSpc>
              <a:defRPr sz="2000" b="1">
                <a:solidFill>
                  <a:srgbClr val="FFFFFF"/>
                </a:solidFill>
                <a:effectLst>
                  <a:outerShdw blurRad="38100" dist="38100" dir="2700000" rotWithShape="0">
                    <a:srgbClr val="000000">
                      <a:alpha val="43137"/>
                    </a:srgbClr>
                  </a:outerShdw>
                </a:effectLst>
                <a:latin typeface="Trebuchet MS"/>
                <a:ea typeface="Trebuchet MS"/>
                <a:cs typeface="Trebuchet MS"/>
                <a:sym typeface="Trebuchet MS"/>
              </a:defRPr>
            </a:pPr>
            <a:r>
              <a:rPr dirty="0"/>
              <a:t>Section 1: </a:t>
            </a:r>
            <a:r>
              <a:rPr lang="en-US" u="sng" dirty="0">
                <a:solidFill>
                  <a:srgbClr val="0000FF"/>
                </a:solidFill>
                <a:uFill>
                  <a:solidFill>
                    <a:srgbClr val="0000FF"/>
                  </a:solidFill>
                </a:uFill>
                <a:hlinkClick r:id="rId3" action="ppaction://hlinksldjump"/>
              </a:rPr>
              <a:t>Spending Your Money</a:t>
            </a:r>
            <a:endParaRPr u="sng" dirty="0">
              <a:solidFill>
                <a:srgbClr val="0000FF"/>
              </a:solidFill>
              <a:uFill>
                <a:solidFill>
                  <a:srgbClr val="0000FF"/>
                </a:solidFill>
              </a:uFill>
              <a:hlinkClick r:id="rId3" action="ppaction://hlinksldjump"/>
            </a:endParaRPr>
          </a:p>
          <a:p>
            <a:pPr>
              <a:lnSpc>
                <a:spcPct val="150000"/>
              </a:lnSpc>
              <a:defRPr sz="2000" b="1">
                <a:solidFill>
                  <a:srgbClr val="FFFFFF"/>
                </a:solidFill>
                <a:effectLst>
                  <a:outerShdw blurRad="38100" dist="38100" dir="2700000" rotWithShape="0">
                    <a:srgbClr val="000000">
                      <a:alpha val="43137"/>
                    </a:srgbClr>
                  </a:outerShdw>
                </a:effectLst>
                <a:latin typeface="Trebuchet MS"/>
                <a:ea typeface="Trebuchet MS"/>
                <a:cs typeface="Trebuchet MS"/>
                <a:sym typeface="Trebuchet MS"/>
              </a:defRPr>
            </a:pPr>
            <a:r>
              <a:rPr dirty="0"/>
              <a:t>Section 2: </a:t>
            </a:r>
            <a:r>
              <a:rPr lang="en-US" u="sng" dirty="0">
                <a:solidFill>
                  <a:srgbClr val="0000FF"/>
                </a:solidFill>
                <a:uFill>
                  <a:solidFill>
                    <a:srgbClr val="0000FF"/>
                  </a:solidFill>
                </a:uFill>
                <a:hlinkClick r:id="rId4" action="ppaction://hlinksldjump"/>
              </a:rPr>
              <a:t>Saving and Investing Your Money</a:t>
            </a:r>
            <a:endParaRPr u="sng" dirty="0">
              <a:solidFill>
                <a:srgbClr val="0000FF"/>
              </a:solidFill>
              <a:uFill>
                <a:solidFill>
                  <a:srgbClr val="0000FF"/>
                </a:solidFill>
              </a:uFill>
              <a:hlinkClick r:id="rId4" action="ppaction://hlinksldjump"/>
            </a:endParaRPr>
          </a:p>
          <a:p>
            <a:pPr>
              <a:lnSpc>
                <a:spcPct val="150000"/>
              </a:lnSpc>
              <a:defRPr sz="2000" b="1">
                <a:solidFill>
                  <a:srgbClr val="FFFFFF"/>
                </a:solidFill>
                <a:effectLst>
                  <a:outerShdw blurRad="38100" dist="38100" dir="2700000" rotWithShape="0">
                    <a:srgbClr val="000000">
                      <a:alpha val="43137"/>
                    </a:srgbClr>
                  </a:outerShdw>
                </a:effectLst>
                <a:latin typeface="Trebuchet MS"/>
                <a:ea typeface="Trebuchet MS"/>
                <a:cs typeface="Trebuchet MS"/>
                <a:sym typeface="Trebuchet MS"/>
              </a:defRPr>
            </a:pPr>
            <a:r>
              <a:rPr dirty="0"/>
              <a:t>Section 3: </a:t>
            </a:r>
            <a:r>
              <a:rPr lang="en-US" u="sng" dirty="0">
                <a:solidFill>
                  <a:srgbClr val="0000FF"/>
                </a:solidFill>
                <a:uFill>
                  <a:solidFill>
                    <a:srgbClr val="0000FF"/>
                  </a:solidFill>
                </a:uFill>
                <a:hlinkClick r:id="rId5" action="ppaction://hlinksldjump"/>
              </a:rPr>
              <a:t>Credit</a:t>
            </a:r>
            <a:endParaRPr u="sng" dirty="0">
              <a:solidFill>
                <a:srgbClr val="0000FF"/>
              </a:solidFill>
              <a:uFill>
                <a:solidFill>
                  <a:srgbClr val="0000FF"/>
                </a:solidFill>
              </a:uFill>
              <a:hlinkClick r:id="rId5" action="ppaction://hlinksldjump"/>
            </a:endParaRPr>
          </a:p>
        </p:txBody>
      </p:sp>
      <p:sp>
        <p:nvSpPr>
          <p:cNvPr id="66" name="Shape 66"/>
          <p:cNvSpPr>
            <a:spLocks noGrp="1"/>
          </p:cNvSpPr>
          <p:nvPr>
            <p:ph type="sldNum" sz="quarter" idx="4294967295"/>
          </p:nvPr>
        </p:nvSpPr>
        <p:spPr>
          <a:xfrm>
            <a:off x="8655497" y="6521549"/>
            <a:ext cx="183701" cy="307773"/>
          </a:xfrm>
          <a:prstGeom prst="rect">
            <a:avLst/>
          </a:prstGeom>
          <a:extLst>
            <a:ext uri="{C572A759-6A51-4108-AA02-DFA0A04FC94B}">
              <ma14:wrappingTextBoxFlag xmlns:ma14="http://schemas.microsoft.com/office/mac/drawingml/2011/main" xmlns="" val="1"/>
            </a:ext>
          </a:extLst>
        </p:spPr>
        <p:txBody>
          <a:bodyPr/>
          <a:lstStyle>
            <a:lvl1pPr>
              <a:defRPr>
                <a:solidFill>
                  <a:srgbClr val="000000"/>
                </a:solidFill>
              </a:defRPr>
            </a:lvl1pPr>
          </a:lstStyle>
          <a:p>
            <a:fld id="{86CB4B4D-7CA3-9044-876B-883B54F8677D}" type="slidenum">
              <a:rPr>
                <a:solidFill>
                  <a:srgbClr val="FFFFFF"/>
                </a:solidFill>
              </a:rPr>
              <a:t>2</a:t>
            </a:fld>
            <a:endParaRPr dirty="0">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64"/>
                                        </p:tgtEl>
                                        <p:attrNameLst>
                                          <p:attrName>style.visibility</p:attrName>
                                        </p:attrNameLst>
                                      </p:cBhvr>
                                      <p:to>
                                        <p:strVal val="visible"/>
                                      </p:to>
                                    </p:set>
                                    <p:anim calcmode="lin" valueType="num">
                                      <p:cBhvr>
                                        <p:cTn id="7" dur="500" fill="hold"/>
                                        <p:tgtEl>
                                          <p:spTgt spid="64"/>
                                        </p:tgtEl>
                                        <p:attrNameLst>
                                          <p:attrName>ppt_x</p:attrName>
                                        </p:attrNameLst>
                                      </p:cBhvr>
                                      <p:tavLst>
                                        <p:tav tm="0">
                                          <p:val>
                                            <p:strVal val="0-#ppt_w/2"/>
                                          </p:val>
                                        </p:tav>
                                        <p:tav tm="100000">
                                          <p:val>
                                            <p:strVal val="#ppt_x"/>
                                          </p:val>
                                        </p:tav>
                                      </p:tavLst>
                                    </p:anim>
                                    <p:anim calcmode="lin" valueType="num">
                                      <p:cBhvr>
                                        <p:cTn id="8" dur="500" fill="hold"/>
                                        <p:tgtEl>
                                          <p:spTgt spid="6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2" nodeType="afterEffect">
                                  <p:stCondLst>
                                    <p:cond delay="0"/>
                                  </p:stCondLst>
                                  <p:iterate>
                                    <p:tmAbs val="0"/>
                                  </p:iterate>
                                  <p:childTnLst>
                                    <p:set>
                                      <p:cBhvr>
                                        <p:cTn id="11" fill="hold"/>
                                        <p:tgtEl>
                                          <p:spTgt spid="65"/>
                                        </p:tgtEl>
                                        <p:attrNameLst>
                                          <p:attrName>style.visibility</p:attrName>
                                        </p:attrNameLst>
                                      </p:cBhvr>
                                      <p:to>
                                        <p:strVal val="visible"/>
                                      </p:to>
                                    </p:set>
                                    <p:anim calcmode="lin" valueType="num">
                                      <p:cBhvr>
                                        <p:cTn id="12" dur="500" fill="hold"/>
                                        <p:tgtEl>
                                          <p:spTgt spid="65"/>
                                        </p:tgtEl>
                                        <p:attrNameLst>
                                          <p:attrName>ppt_x</p:attrName>
                                        </p:attrNameLst>
                                      </p:cBhvr>
                                      <p:tavLst>
                                        <p:tav tm="0">
                                          <p:val>
                                            <p:strVal val="0-#ppt_w/2"/>
                                          </p:val>
                                        </p:tav>
                                        <p:tav tm="100000">
                                          <p:val>
                                            <p:strVal val="#ppt_x"/>
                                          </p:val>
                                        </p:tav>
                                      </p:tavLst>
                                    </p:anim>
                                    <p:anim calcmode="lin" valueType="num">
                                      <p:cBhvr>
                                        <p:cTn id="13" dur="500" fill="hold"/>
                                        <p:tgtEl>
                                          <p:spTgt spid="6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1" animBg="1" advAuto="0"/>
      <p:bldP spid="65" grpId="2"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Shape 68"/>
          <p:cNvSpPr>
            <a:spLocks noGrp="1"/>
          </p:cNvSpPr>
          <p:nvPr>
            <p:ph type="title"/>
          </p:nvPr>
        </p:nvSpPr>
        <p:spPr>
          <a:xfrm>
            <a:off x="0" y="0"/>
            <a:ext cx="9144000" cy="1143000"/>
          </a:xfrm>
          <a:prstGeom prst="rect">
            <a:avLst/>
          </a:prstGeom>
        </p:spPr>
        <p:txBody>
          <a:bodyPr>
            <a:normAutofit/>
          </a:bodyPr>
          <a:lstStyle>
            <a:lvl1pPr defTabSz="850391">
              <a:defRPr sz="3600">
                <a:effectLst>
                  <a:outerShdw blurRad="38100" dist="35433" dir="2700000" rotWithShape="0">
                    <a:srgbClr val="000000">
                      <a:alpha val="43137"/>
                    </a:srgbClr>
                  </a:outerShdw>
                </a:effectLst>
              </a:defRPr>
            </a:lvl1pPr>
          </a:lstStyle>
          <a:p>
            <a:r>
              <a:rPr sz="4400" dirty="0"/>
              <a:t>Section 1: </a:t>
            </a:r>
            <a:r>
              <a:rPr lang="en-US" sz="4400" dirty="0"/>
              <a:t>Spending Your Money</a:t>
            </a:r>
            <a:endParaRPr sz="4400" dirty="0"/>
          </a:p>
        </p:txBody>
      </p:sp>
      <p:sp>
        <p:nvSpPr>
          <p:cNvPr id="69" name="Shape 69"/>
          <p:cNvSpPr>
            <a:spLocks noGrp="1"/>
          </p:cNvSpPr>
          <p:nvPr>
            <p:ph type="body" idx="1"/>
          </p:nvPr>
        </p:nvSpPr>
        <p:spPr>
          <a:xfrm>
            <a:off x="457200" y="1600200"/>
            <a:ext cx="8229600" cy="4525963"/>
          </a:xfrm>
          <a:prstGeom prst="rect">
            <a:avLst/>
          </a:prstGeom>
        </p:spPr>
        <p:txBody>
          <a:bodyPr/>
          <a:lstStyle/>
          <a:p>
            <a:pPr marL="342900" lvl="1" indent="-342900">
              <a:lnSpc>
                <a:spcPct val="100000"/>
              </a:lnSpc>
              <a:buChar char="➢"/>
            </a:pPr>
            <a:r>
              <a:rPr dirty="0"/>
              <a:t>Essential Question:</a:t>
            </a:r>
            <a:endParaRPr sz="2800" dirty="0"/>
          </a:p>
          <a:p>
            <a:pPr marL="742950" lvl="2" indent="-342900">
              <a:lnSpc>
                <a:spcPct val="100000"/>
              </a:lnSpc>
              <a:spcBef>
                <a:spcPts val="600"/>
              </a:spcBef>
              <a:buClr>
                <a:srgbClr val="000000"/>
              </a:buClr>
              <a:buFont typeface="Arial"/>
              <a:buChar char="•"/>
              <a:defRPr sz="2800"/>
            </a:pPr>
            <a:r>
              <a:rPr lang="en-US" dirty="0"/>
              <a:t>What are ways people can earn an income</a:t>
            </a:r>
            <a:r>
              <a:rPr dirty="0"/>
              <a:t>?</a:t>
            </a:r>
          </a:p>
        </p:txBody>
      </p:sp>
      <p:sp>
        <p:nvSpPr>
          <p:cNvPr id="70" name="Shape 70"/>
          <p:cNvSpPr>
            <a:spLocks noGrp="1"/>
          </p:cNvSpPr>
          <p:nvPr>
            <p:ph type="sldNum" sz="quarter" idx="4294967295"/>
          </p:nvPr>
        </p:nvSpPr>
        <p:spPr>
          <a:xfrm>
            <a:off x="8630879" y="6528116"/>
            <a:ext cx="208319" cy="294639"/>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3</a:t>
            </a:f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Shape 72"/>
          <p:cNvSpPr>
            <a:spLocks noGrp="1"/>
          </p:cNvSpPr>
          <p:nvPr>
            <p:ph type="title"/>
          </p:nvPr>
        </p:nvSpPr>
        <p:spPr>
          <a:xfrm>
            <a:off x="0" y="0"/>
            <a:ext cx="9144000" cy="1143000"/>
          </a:xfrm>
          <a:prstGeom prst="rect">
            <a:avLst/>
          </a:prstGeom>
        </p:spPr>
        <p:txBody>
          <a:bodyPr>
            <a:normAutofit/>
          </a:bodyPr>
          <a:lstStyle>
            <a:lvl1pPr defTabSz="850391">
              <a:defRPr sz="3600">
                <a:effectLst>
                  <a:outerShdw blurRad="38100" dist="35433" dir="2700000" rotWithShape="0">
                    <a:srgbClr val="000000">
                      <a:alpha val="43137"/>
                    </a:srgbClr>
                  </a:outerShdw>
                </a:effectLst>
              </a:defRPr>
            </a:lvl1pPr>
          </a:lstStyle>
          <a:p>
            <a:r>
              <a:rPr sz="4400" dirty="0"/>
              <a:t>Section 1: </a:t>
            </a:r>
            <a:r>
              <a:rPr lang="en-US" sz="4400" dirty="0"/>
              <a:t>Spending Your Money</a:t>
            </a:r>
            <a:endParaRPr sz="4400" dirty="0"/>
          </a:p>
        </p:txBody>
      </p:sp>
      <p:sp>
        <p:nvSpPr>
          <p:cNvPr id="73" name="Shape 73"/>
          <p:cNvSpPr>
            <a:spLocks noGrp="1"/>
          </p:cNvSpPr>
          <p:nvPr>
            <p:ph type="body" idx="1"/>
          </p:nvPr>
        </p:nvSpPr>
        <p:spPr>
          <a:xfrm>
            <a:off x="457200" y="1730477"/>
            <a:ext cx="8229600" cy="4699820"/>
          </a:xfrm>
          <a:prstGeom prst="rect">
            <a:avLst/>
          </a:prstGeom>
        </p:spPr>
        <p:txBody>
          <a:bodyPr>
            <a:normAutofit/>
          </a:bodyPr>
          <a:lstStyle/>
          <a:p>
            <a:r>
              <a:rPr dirty="0"/>
              <a:t>What terms do I need to know? </a:t>
            </a:r>
          </a:p>
          <a:p>
            <a:pPr marL="742950" lvl="1" indent="-285750">
              <a:lnSpc>
                <a:spcPct val="100000"/>
              </a:lnSpc>
              <a:spcBef>
                <a:spcPts val="600"/>
              </a:spcBef>
              <a:buFont typeface="Arial"/>
              <a:defRPr sz="2800"/>
            </a:pPr>
            <a:r>
              <a:rPr lang="en-US" dirty="0"/>
              <a:t>income</a:t>
            </a:r>
            <a:endParaRPr dirty="0"/>
          </a:p>
          <a:p>
            <a:pPr marL="742950" lvl="1" indent="-285750">
              <a:lnSpc>
                <a:spcPct val="100000"/>
              </a:lnSpc>
              <a:spcBef>
                <a:spcPts val="600"/>
              </a:spcBef>
              <a:buFont typeface="Arial"/>
              <a:defRPr sz="2800"/>
            </a:pPr>
            <a:r>
              <a:rPr lang="en-US" dirty="0"/>
              <a:t>expense</a:t>
            </a:r>
          </a:p>
          <a:p>
            <a:pPr marL="742950" lvl="1" indent="-285750">
              <a:lnSpc>
                <a:spcPct val="100000"/>
              </a:lnSpc>
              <a:spcBef>
                <a:spcPts val="600"/>
              </a:spcBef>
              <a:buFont typeface="Arial"/>
              <a:defRPr sz="2800"/>
            </a:pPr>
            <a:r>
              <a:rPr lang="en-US" dirty="0"/>
              <a:t>fixed expense</a:t>
            </a:r>
          </a:p>
          <a:p>
            <a:pPr marL="742950" lvl="1" indent="-285750">
              <a:lnSpc>
                <a:spcPct val="100000"/>
              </a:lnSpc>
              <a:spcBef>
                <a:spcPts val="600"/>
              </a:spcBef>
              <a:buFont typeface="Arial"/>
              <a:defRPr sz="2800"/>
            </a:pPr>
            <a:r>
              <a:rPr lang="en-US" dirty="0"/>
              <a:t>variable expense</a:t>
            </a:r>
          </a:p>
          <a:p>
            <a:pPr marL="742950" lvl="1" indent="-285750">
              <a:lnSpc>
                <a:spcPct val="100000"/>
              </a:lnSpc>
              <a:spcBef>
                <a:spcPts val="600"/>
              </a:spcBef>
              <a:buFont typeface="Arial"/>
              <a:defRPr sz="2800"/>
            </a:pPr>
            <a:r>
              <a:rPr lang="en-US" dirty="0"/>
              <a:t>overdraft</a:t>
            </a:r>
          </a:p>
          <a:p>
            <a:pPr marL="742950" lvl="1" indent="-285750">
              <a:lnSpc>
                <a:spcPct val="100000"/>
              </a:lnSpc>
              <a:spcBef>
                <a:spcPts val="600"/>
              </a:spcBef>
              <a:buFont typeface="Arial"/>
              <a:defRPr sz="2800"/>
            </a:pPr>
            <a:r>
              <a:rPr lang="en-US" dirty="0"/>
              <a:t>budget</a:t>
            </a:r>
          </a:p>
          <a:p>
            <a:pPr marL="742950" lvl="1" indent="-285750">
              <a:lnSpc>
                <a:spcPct val="100000"/>
              </a:lnSpc>
              <a:spcBef>
                <a:spcPts val="600"/>
              </a:spcBef>
              <a:buFont typeface="Arial"/>
              <a:defRPr sz="2800"/>
            </a:pPr>
            <a:r>
              <a:rPr lang="en-US" dirty="0"/>
              <a:t>charitable giving</a:t>
            </a:r>
          </a:p>
          <a:p>
            <a:pPr marL="742950" lvl="1" indent="-285750">
              <a:lnSpc>
                <a:spcPct val="100000"/>
              </a:lnSpc>
              <a:spcBef>
                <a:spcPts val="600"/>
              </a:spcBef>
              <a:buFont typeface="Arial"/>
              <a:defRPr sz="2800"/>
            </a:pPr>
            <a:r>
              <a:rPr lang="en-US" dirty="0"/>
              <a:t>philanthropy</a:t>
            </a:r>
          </a:p>
        </p:txBody>
      </p:sp>
      <p:sp>
        <p:nvSpPr>
          <p:cNvPr id="74" name="Shape 74"/>
          <p:cNvSpPr>
            <a:spLocks noGrp="1"/>
          </p:cNvSpPr>
          <p:nvPr>
            <p:ph type="sldNum" sz="quarter" idx="4294967295"/>
          </p:nvPr>
        </p:nvSpPr>
        <p:spPr>
          <a:xfrm>
            <a:off x="8630879" y="6528116"/>
            <a:ext cx="208319" cy="294639"/>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4</a:t>
            </a:f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73">
                                            <p:bg/>
                                          </p:spTgt>
                                        </p:tgtEl>
                                        <p:attrNameLst>
                                          <p:attrName>style.visibility</p:attrName>
                                        </p:attrNameLst>
                                      </p:cBhvr>
                                      <p:to>
                                        <p:strVal val="visible"/>
                                      </p:to>
                                    </p:set>
                                    <p:anim calcmode="lin" valueType="num">
                                      <p:cBhvr>
                                        <p:cTn id="7" dur="500" fill="hold"/>
                                        <p:tgtEl>
                                          <p:spTgt spid="73">
                                            <p:bg/>
                                          </p:spTgt>
                                        </p:tgtEl>
                                        <p:attrNameLst>
                                          <p:attrName>ppt_x</p:attrName>
                                        </p:attrNameLst>
                                      </p:cBhvr>
                                      <p:tavLst>
                                        <p:tav tm="0">
                                          <p:val>
                                            <p:strVal val="0-#ppt_w/2"/>
                                          </p:val>
                                        </p:tav>
                                        <p:tav tm="100000">
                                          <p:val>
                                            <p:strVal val="#ppt_x"/>
                                          </p:val>
                                        </p:tav>
                                      </p:tavLst>
                                    </p:anim>
                                    <p:anim calcmode="lin" valueType="num">
                                      <p:cBhvr>
                                        <p:cTn id="8" dur="500" fill="hold"/>
                                        <p:tgtEl>
                                          <p:spTgt spid="73">
                                            <p:bg/>
                                          </p:spTgt>
                                        </p:tgtEl>
                                        <p:attrNameLst>
                                          <p:attrName>ppt_y</p:attrName>
                                        </p:attrNameLst>
                                      </p:cBhvr>
                                      <p:tavLst>
                                        <p:tav tm="0">
                                          <p:val>
                                            <p:strVal val="#ppt_y"/>
                                          </p:val>
                                        </p:tav>
                                        <p:tav tm="100000">
                                          <p:val>
                                            <p:strVal val="#ppt_y"/>
                                          </p:val>
                                        </p:tav>
                                      </p:tavLst>
                                    </p:anim>
                                  </p:childTnLst>
                                </p:cTn>
                              </p:par>
                              <p:par>
                                <p:cTn id="9" presetID="2" presetClass="entr" presetSubtype="8" fill="hold" grpId="1" nodeType="withEffect">
                                  <p:stCondLst>
                                    <p:cond delay="0"/>
                                  </p:stCondLst>
                                  <p:iterate>
                                    <p:tmAbs val="0"/>
                                  </p:iterate>
                                  <p:childTnLst>
                                    <p:set>
                                      <p:cBhvr>
                                        <p:cTn id="10" fill="hold"/>
                                        <p:tgtEl>
                                          <p:spTgt spid="73">
                                            <p:txEl>
                                              <p:pRg st="0" end="0"/>
                                            </p:txEl>
                                          </p:spTgt>
                                        </p:tgtEl>
                                        <p:attrNameLst>
                                          <p:attrName>style.visibility</p:attrName>
                                        </p:attrNameLst>
                                      </p:cBhvr>
                                      <p:to>
                                        <p:strVal val="visible"/>
                                      </p:to>
                                    </p:set>
                                    <p:anim calcmode="lin" valueType="num">
                                      <p:cBhvr>
                                        <p:cTn id="11" dur="500" fill="hold"/>
                                        <p:tgtEl>
                                          <p:spTgt spid="73">
                                            <p:txEl>
                                              <p:pRg st="0" end="0"/>
                                            </p:txEl>
                                          </p:spTgt>
                                        </p:tgtEl>
                                        <p:attrNameLst>
                                          <p:attrName>ppt_x</p:attrName>
                                        </p:attrNameLst>
                                      </p:cBhvr>
                                      <p:tavLst>
                                        <p:tav tm="0">
                                          <p:val>
                                            <p:strVal val="0-#ppt_w/2"/>
                                          </p:val>
                                        </p:tav>
                                        <p:tav tm="100000">
                                          <p:val>
                                            <p:strVal val="#ppt_x"/>
                                          </p:val>
                                        </p:tav>
                                      </p:tavLst>
                                    </p:anim>
                                    <p:anim calcmode="lin" valueType="num">
                                      <p:cBhvr>
                                        <p:cTn id="12" dur="500" fill="hold"/>
                                        <p:tgtEl>
                                          <p:spTgt spid="73">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1" nodeType="afterEffect">
                                  <p:stCondLst>
                                    <p:cond delay="0"/>
                                  </p:stCondLst>
                                  <p:iterate>
                                    <p:tmAbs val="0"/>
                                  </p:iterate>
                                  <p:childTnLst>
                                    <p:set>
                                      <p:cBhvr>
                                        <p:cTn id="15" fill="hold"/>
                                        <p:tgtEl>
                                          <p:spTgt spid="73">
                                            <p:txEl>
                                              <p:pRg st="1" end="1"/>
                                            </p:txEl>
                                          </p:spTgt>
                                        </p:tgtEl>
                                        <p:attrNameLst>
                                          <p:attrName>style.visibility</p:attrName>
                                        </p:attrNameLst>
                                      </p:cBhvr>
                                      <p:to>
                                        <p:strVal val="visible"/>
                                      </p:to>
                                    </p:set>
                                    <p:anim calcmode="lin" valueType="num">
                                      <p:cBhvr>
                                        <p:cTn id="16" dur="500" fill="hold"/>
                                        <p:tgtEl>
                                          <p:spTgt spid="73">
                                            <p:txEl>
                                              <p:pRg st="1" end="1"/>
                                            </p:txEl>
                                          </p:spTgt>
                                        </p:tgtEl>
                                        <p:attrNameLst>
                                          <p:attrName>ppt_x</p:attrName>
                                        </p:attrNameLst>
                                      </p:cBhvr>
                                      <p:tavLst>
                                        <p:tav tm="0">
                                          <p:val>
                                            <p:strVal val="0-#ppt_w/2"/>
                                          </p:val>
                                        </p:tav>
                                        <p:tav tm="100000">
                                          <p:val>
                                            <p:strVal val="#ppt_x"/>
                                          </p:val>
                                        </p:tav>
                                      </p:tavLst>
                                    </p:anim>
                                    <p:anim calcmode="lin" valueType="num">
                                      <p:cBhvr>
                                        <p:cTn id="17" dur="500" fill="hold"/>
                                        <p:tgtEl>
                                          <p:spTgt spid="73">
                                            <p:txEl>
                                              <p:pRg st="1" end="1"/>
                                            </p:txEl>
                                          </p:spTgt>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 presetClass="entr" presetSubtype="8" fill="hold" grpId="1" nodeType="afterEffect">
                                  <p:stCondLst>
                                    <p:cond delay="0"/>
                                  </p:stCondLst>
                                  <p:iterate>
                                    <p:tmAbs val="0"/>
                                  </p:iterate>
                                  <p:childTnLst>
                                    <p:set>
                                      <p:cBhvr>
                                        <p:cTn id="20" fill="hold"/>
                                        <p:tgtEl>
                                          <p:spTgt spid="73">
                                            <p:txEl>
                                              <p:pRg st="2" end="2"/>
                                            </p:txEl>
                                          </p:spTgt>
                                        </p:tgtEl>
                                        <p:attrNameLst>
                                          <p:attrName>style.visibility</p:attrName>
                                        </p:attrNameLst>
                                      </p:cBhvr>
                                      <p:to>
                                        <p:strVal val="visible"/>
                                      </p:to>
                                    </p:set>
                                    <p:anim calcmode="lin" valueType="num">
                                      <p:cBhvr>
                                        <p:cTn id="21" dur="500" fill="hold"/>
                                        <p:tgtEl>
                                          <p:spTgt spid="73">
                                            <p:txEl>
                                              <p:pRg st="2" end="2"/>
                                            </p:txEl>
                                          </p:spTgt>
                                        </p:tgtEl>
                                        <p:attrNameLst>
                                          <p:attrName>ppt_x</p:attrName>
                                        </p:attrNameLst>
                                      </p:cBhvr>
                                      <p:tavLst>
                                        <p:tav tm="0">
                                          <p:val>
                                            <p:strVal val="0-#ppt_w/2"/>
                                          </p:val>
                                        </p:tav>
                                        <p:tav tm="100000">
                                          <p:val>
                                            <p:strVal val="#ppt_x"/>
                                          </p:val>
                                        </p:tav>
                                      </p:tavLst>
                                    </p:anim>
                                    <p:anim calcmode="lin" valueType="num">
                                      <p:cBhvr>
                                        <p:cTn id="22" dur="500" fill="hold"/>
                                        <p:tgtEl>
                                          <p:spTgt spid="73">
                                            <p:txEl>
                                              <p:pRg st="2" end="2"/>
                                            </p:txEl>
                                          </p:spTgt>
                                        </p:tgtEl>
                                        <p:attrNameLst>
                                          <p:attrName>ppt_y</p:attrName>
                                        </p:attrNameLst>
                                      </p:cBhvr>
                                      <p:tavLst>
                                        <p:tav tm="0">
                                          <p:val>
                                            <p:strVal val="#ppt_y"/>
                                          </p:val>
                                        </p:tav>
                                        <p:tav tm="100000">
                                          <p:val>
                                            <p:strVal val="#ppt_y"/>
                                          </p:val>
                                        </p:tav>
                                      </p:tavLst>
                                    </p:anim>
                                  </p:childTnLst>
                                </p:cTn>
                              </p:par>
                            </p:childTnLst>
                          </p:cTn>
                        </p:par>
                        <p:par>
                          <p:cTn id="23" fill="hold">
                            <p:stCondLst>
                              <p:cond delay="1500"/>
                            </p:stCondLst>
                            <p:childTnLst>
                              <p:par>
                                <p:cTn id="24" presetID="2" presetClass="entr" presetSubtype="8" fill="hold" grpId="1" nodeType="afterEffect">
                                  <p:stCondLst>
                                    <p:cond delay="0"/>
                                  </p:stCondLst>
                                  <p:iterate>
                                    <p:tmAbs val="0"/>
                                  </p:iterate>
                                  <p:childTnLst>
                                    <p:set>
                                      <p:cBhvr>
                                        <p:cTn id="25" fill="hold"/>
                                        <p:tgtEl>
                                          <p:spTgt spid="73">
                                            <p:txEl>
                                              <p:pRg st="3" end="3"/>
                                            </p:txEl>
                                          </p:spTgt>
                                        </p:tgtEl>
                                        <p:attrNameLst>
                                          <p:attrName>style.visibility</p:attrName>
                                        </p:attrNameLst>
                                      </p:cBhvr>
                                      <p:to>
                                        <p:strVal val="visible"/>
                                      </p:to>
                                    </p:set>
                                    <p:anim calcmode="lin" valueType="num">
                                      <p:cBhvr>
                                        <p:cTn id="26" dur="500" fill="hold"/>
                                        <p:tgtEl>
                                          <p:spTgt spid="73">
                                            <p:txEl>
                                              <p:pRg st="3" end="3"/>
                                            </p:txEl>
                                          </p:spTgt>
                                        </p:tgtEl>
                                        <p:attrNameLst>
                                          <p:attrName>ppt_x</p:attrName>
                                        </p:attrNameLst>
                                      </p:cBhvr>
                                      <p:tavLst>
                                        <p:tav tm="0">
                                          <p:val>
                                            <p:strVal val="0-#ppt_w/2"/>
                                          </p:val>
                                        </p:tav>
                                        <p:tav tm="100000">
                                          <p:val>
                                            <p:strVal val="#ppt_x"/>
                                          </p:val>
                                        </p:tav>
                                      </p:tavLst>
                                    </p:anim>
                                    <p:anim calcmode="lin" valueType="num">
                                      <p:cBhvr>
                                        <p:cTn id="27" dur="500" fill="hold"/>
                                        <p:tgtEl>
                                          <p:spTgt spid="73">
                                            <p:txEl>
                                              <p:pRg st="3" end="3"/>
                                            </p:txEl>
                                          </p:spTgt>
                                        </p:tgtEl>
                                        <p:attrNameLst>
                                          <p:attrName>ppt_y</p:attrName>
                                        </p:attrNameLst>
                                      </p:cBhvr>
                                      <p:tavLst>
                                        <p:tav tm="0">
                                          <p:val>
                                            <p:strVal val="#ppt_y"/>
                                          </p:val>
                                        </p:tav>
                                        <p:tav tm="100000">
                                          <p:val>
                                            <p:strVal val="#ppt_y"/>
                                          </p:val>
                                        </p:tav>
                                      </p:tavLst>
                                    </p:anim>
                                  </p:childTnLst>
                                </p:cTn>
                              </p:par>
                            </p:childTnLst>
                          </p:cTn>
                        </p:par>
                        <p:par>
                          <p:cTn id="28" fill="hold">
                            <p:stCondLst>
                              <p:cond delay="2000"/>
                            </p:stCondLst>
                            <p:childTnLst>
                              <p:par>
                                <p:cTn id="29" presetID="2" presetClass="entr" presetSubtype="8" fill="hold" grpId="1" nodeType="afterEffect">
                                  <p:stCondLst>
                                    <p:cond delay="0"/>
                                  </p:stCondLst>
                                  <p:iterate>
                                    <p:tmAbs val="0"/>
                                  </p:iterate>
                                  <p:childTnLst>
                                    <p:set>
                                      <p:cBhvr>
                                        <p:cTn id="30" fill="hold"/>
                                        <p:tgtEl>
                                          <p:spTgt spid="73">
                                            <p:txEl>
                                              <p:pRg st="4" end="4"/>
                                            </p:txEl>
                                          </p:spTgt>
                                        </p:tgtEl>
                                        <p:attrNameLst>
                                          <p:attrName>style.visibility</p:attrName>
                                        </p:attrNameLst>
                                      </p:cBhvr>
                                      <p:to>
                                        <p:strVal val="visible"/>
                                      </p:to>
                                    </p:set>
                                    <p:anim calcmode="lin" valueType="num">
                                      <p:cBhvr>
                                        <p:cTn id="31" dur="500" fill="hold"/>
                                        <p:tgtEl>
                                          <p:spTgt spid="73">
                                            <p:txEl>
                                              <p:pRg st="4" end="4"/>
                                            </p:txEl>
                                          </p:spTgt>
                                        </p:tgtEl>
                                        <p:attrNameLst>
                                          <p:attrName>ppt_x</p:attrName>
                                        </p:attrNameLst>
                                      </p:cBhvr>
                                      <p:tavLst>
                                        <p:tav tm="0">
                                          <p:val>
                                            <p:strVal val="0-#ppt_w/2"/>
                                          </p:val>
                                        </p:tav>
                                        <p:tav tm="100000">
                                          <p:val>
                                            <p:strVal val="#ppt_x"/>
                                          </p:val>
                                        </p:tav>
                                      </p:tavLst>
                                    </p:anim>
                                    <p:anim calcmode="lin" valueType="num">
                                      <p:cBhvr>
                                        <p:cTn id="32" dur="500" fill="hold"/>
                                        <p:tgtEl>
                                          <p:spTgt spid="73">
                                            <p:txEl>
                                              <p:pRg st="4" end="4"/>
                                            </p:txEl>
                                          </p:spTgt>
                                        </p:tgtEl>
                                        <p:attrNameLst>
                                          <p:attrName>ppt_y</p:attrName>
                                        </p:attrNameLst>
                                      </p:cBhvr>
                                      <p:tavLst>
                                        <p:tav tm="0">
                                          <p:val>
                                            <p:strVal val="#ppt_y"/>
                                          </p:val>
                                        </p:tav>
                                        <p:tav tm="100000">
                                          <p:val>
                                            <p:strVal val="#ppt_y"/>
                                          </p:val>
                                        </p:tav>
                                      </p:tavLst>
                                    </p:anim>
                                  </p:childTnLst>
                                </p:cTn>
                              </p:par>
                            </p:childTnLst>
                          </p:cTn>
                        </p:par>
                        <p:par>
                          <p:cTn id="33" fill="hold">
                            <p:stCondLst>
                              <p:cond delay="2500"/>
                            </p:stCondLst>
                            <p:childTnLst>
                              <p:par>
                                <p:cTn id="34" presetID="2" presetClass="entr" presetSubtype="8" fill="hold" grpId="1" nodeType="afterEffect">
                                  <p:stCondLst>
                                    <p:cond delay="0"/>
                                  </p:stCondLst>
                                  <p:iterate>
                                    <p:tmAbs val="0"/>
                                  </p:iterate>
                                  <p:childTnLst>
                                    <p:set>
                                      <p:cBhvr>
                                        <p:cTn id="35" fill="hold"/>
                                        <p:tgtEl>
                                          <p:spTgt spid="73">
                                            <p:txEl>
                                              <p:pRg st="5" end="5"/>
                                            </p:txEl>
                                          </p:spTgt>
                                        </p:tgtEl>
                                        <p:attrNameLst>
                                          <p:attrName>style.visibility</p:attrName>
                                        </p:attrNameLst>
                                      </p:cBhvr>
                                      <p:to>
                                        <p:strVal val="visible"/>
                                      </p:to>
                                    </p:set>
                                    <p:anim calcmode="lin" valueType="num">
                                      <p:cBhvr>
                                        <p:cTn id="36" dur="500" fill="hold"/>
                                        <p:tgtEl>
                                          <p:spTgt spid="73">
                                            <p:txEl>
                                              <p:pRg st="5" end="5"/>
                                            </p:txEl>
                                          </p:spTgt>
                                        </p:tgtEl>
                                        <p:attrNameLst>
                                          <p:attrName>ppt_x</p:attrName>
                                        </p:attrNameLst>
                                      </p:cBhvr>
                                      <p:tavLst>
                                        <p:tav tm="0">
                                          <p:val>
                                            <p:strVal val="0-#ppt_w/2"/>
                                          </p:val>
                                        </p:tav>
                                        <p:tav tm="100000">
                                          <p:val>
                                            <p:strVal val="#ppt_x"/>
                                          </p:val>
                                        </p:tav>
                                      </p:tavLst>
                                    </p:anim>
                                    <p:anim calcmode="lin" valueType="num">
                                      <p:cBhvr>
                                        <p:cTn id="37" dur="500" fill="hold"/>
                                        <p:tgtEl>
                                          <p:spTgt spid="73">
                                            <p:txEl>
                                              <p:pRg st="5" end="5"/>
                                            </p:txEl>
                                          </p:spTgt>
                                        </p:tgtEl>
                                        <p:attrNameLst>
                                          <p:attrName>ppt_y</p:attrName>
                                        </p:attrNameLst>
                                      </p:cBhvr>
                                      <p:tavLst>
                                        <p:tav tm="0">
                                          <p:val>
                                            <p:strVal val="#ppt_y"/>
                                          </p:val>
                                        </p:tav>
                                        <p:tav tm="100000">
                                          <p:val>
                                            <p:strVal val="#ppt_y"/>
                                          </p:val>
                                        </p:tav>
                                      </p:tavLst>
                                    </p:anim>
                                  </p:childTnLst>
                                </p:cTn>
                              </p:par>
                            </p:childTnLst>
                          </p:cTn>
                        </p:par>
                        <p:par>
                          <p:cTn id="38" fill="hold">
                            <p:stCondLst>
                              <p:cond delay="3000"/>
                            </p:stCondLst>
                            <p:childTnLst>
                              <p:par>
                                <p:cTn id="39" presetID="2" presetClass="entr" presetSubtype="8" fill="hold" grpId="1" nodeType="afterEffect">
                                  <p:stCondLst>
                                    <p:cond delay="0"/>
                                  </p:stCondLst>
                                  <p:iterate>
                                    <p:tmAbs val="0"/>
                                  </p:iterate>
                                  <p:childTnLst>
                                    <p:set>
                                      <p:cBhvr>
                                        <p:cTn id="40" fill="hold"/>
                                        <p:tgtEl>
                                          <p:spTgt spid="73">
                                            <p:txEl>
                                              <p:pRg st="6" end="6"/>
                                            </p:txEl>
                                          </p:spTgt>
                                        </p:tgtEl>
                                        <p:attrNameLst>
                                          <p:attrName>style.visibility</p:attrName>
                                        </p:attrNameLst>
                                      </p:cBhvr>
                                      <p:to>
                                        <p:strVal val="visible"/>
                                      </p:to>
                                    </p:set>
                                    <p:anim calcmode="lin" valueType="num">
                                      <p:cBhvr>
                                        <p:cTn id="41" dur="500" fill="hold"/>
                                        <p:tgtEl>
                                          <p:spTgt spid="73">
                                            <p:txEl>
                                              <p:pRg st="6" end="6"/>
                                            </p:txEl>
                                          </p:spTgt>
                                        </p:tgtEl>
                                        <p:attrNameLst>
                                          <p:attrName>ppt_x</p:attrName>
                                        </p:attrNameLst>
                                      </p:cBhvr>
                                      <p:tavLst>
                                        <p:tav tm="0">
                                          <p:val>
                                            <p:strVal val="0-#ppt_w/2"/>
                                          </p:val>
                                        </p:tav>
                                        <p:tav tm="100000">
                                          <p:val>
                                            <p:strVal val="#ppt_x"/>
                                          </p:val>
                                        </p:tav>
                                      </p:tavLst>
                                    </p:anim>
                                    <p:anim calcmode="lin" valueType="num">
                                      <p:cBhvr>
                                        <p:cTn id="42" dur="500" fill="hold"/>
                                        <p:tgtEl>
                                          <p:spTgt spid="73">
                                            <p:txEl>
                                              <p:pRg st="6" end="6"/>
                                            </p:txEl>
                                          </p:spTgt>
                                        </p:tgtEl>
                                        <p:attrNameLst>
                                          <p:attrName>ppt_y</p:attrName>
                                        </p:attrNameLst>
                                      </p:cBhvr>
                                      <p:tavLst>
                                        <p:tav tm="0">
                                          <p:val>
                                            <p:strVal val="#ppt_y"/>
                                          </p:val>
                                        </p:tav>
                                        <p:tav tm="100000">
                                          <p:val>
                                            <p:strVal val="#ppt_y"/>
                                          </p:val>
                                        </p:tav>
                                      </p:tavLst>
                                    </p:anim>
                                  </p:childTnLst>
                                </p:cTn>
                              </p:par>
                            </p:childTnLst>
                          </p:cTn>
                        </p:par>
                        <p:par>
                          <p:cTn id="43" fill="hold">
                            <p:stCondLst>
                              <p:cond delay="3500"/>
                            </p:stCondLst>
                            <p:childTnLst>
                              <p:par>
                                <p:cTn id="44" presetID="2" presetClass="entr" presetSubtype="8" fill="hold" grpId="1" nodeType="afterEffect">
                                  <p:stCondLst>
                                    <p:cond delay="0"/>
                                  </p:stCondLst>
                                  <p:iterate>
                                    <p:tmAbs val="0"/>
                                  </p:iterate>
                                  <p:childTnLst>
                                    <p:set>
                                      <p:cBhvr>
                                        <p:cTn id="45" fill="hold"/>
                                        <p:tgtEl>
                                          <p:spTgt spid="73">
                                            <p:txEl>
                                              <p:pRg st="7" end="7"/>
                                            </p:txEl>
                                          </p:spTgt>
                                        </p:tgtEl>
                                        <p:attrNameLst>
                                          <p:attrName>style.visibility</p:attrName>
                                        </p:attrNameLst>
                                      </p:cBhvr>
                                      <p:to>
                                        <p:strVal val="visible"/>
                                      </p:to>
                                    </p:set>
                                    <p:anim calcmode="lin" valueType="num">
                                      <p:cBhvr>
                                        <p:cTn id="46" dur="500" fill="hold"/>
                                        <p:tgtEl>
                                          <p:spTgt spid="73">
                                            <p:txEl>
                                              <p:pRg st="7" end="7"/>
                                            </p:txEl>
                                          </p:spTgt>
                                        </p:tgtEl>
                                        <p:attrNameLst>
                                          <p:attrName>ppt_x</p:attrName>
                                        </p:attrNameLst>
                                      </p:cBhvr>
                                      <p:tavLst>
                                        <p:tav tm="0">
                                          <p:val>
                                            <p:strVal val="0-#ppt_w/2"/>
                                          </p:val>
                                        </p:tav>
                                        <p:tav tm="100000">
                                          <p:val>
                                            <p:strVal val="#ppt_x"/>
                                          </p:val>
                                        </p:tav>
                                      </p:tavLst>
                                    </p:anim>
                                    <p:anim calcmode="lin" valueType="num">
                                      <p:cBhvr>
                                        <p:cTn id="47" dur="500" fill="hold"/>
                                        <p:tgtEl>
                                          <p:spTgt spid="73">
                                            <p:txEl>
                                              <p:pRg st="7" end="7"/>
                                            </p:txEl>
                                          </p:spTgt>
                                        </p:tgtEl>
                                        <p:attrNameLst>
                                          <p:attrName>ppt_y</p:attrName>
                                        </p:attrNameLst>
                                      </p:cBhvr>
                                      <p:tavLst>
                                        <p:tav tm="0">
                                          <p:val>
                                            <p:strVal val="#ppt_y"/>
                                          </p:val>
                                        </p:tav>
                                        <p:tav tm="100000">
                                          <p:val>
                                            <p:strVal val="#ppt_y"/>
                                          </p:val>
                                        </p:tav>
                                      </p:tavLst>
                                    </p:anim>
                                  </p:childTnLst>
                                </p:cTn>
                              </p:par>
                            </p:childTnLst>
                          </p:cTn>
                        </p:par>
                        <p:par>
                          <p:cTn id="48" fill="hold">
                            <p:stCondLst>
                              <p:cond delay="4000"/>
                            </p:stCondLst>
                            <p:childTnLst>
                              <p:par>
                                <p:cTn id="49" presetID="2" presetClass="entr" presetSubtype="8" fill="hold" grpId="1" nodeType="afterEffect">
                                  <p:stCondLst>
                                    <p:cond delay="0"/>
                                  </p:stCondLst>
                                  <p:iterate>
                                    <p:tmAbs val="0"/>
                                  </p:iterate>
                                  <p:childTnLst>
                                    <p:set>
                                      <p:cBhvr>
                                        <p:cTn id="50" fill="hold"/>
                                        <p:tgtEl>
                                          <p:spTgt spid="73">
                                            <p:txEl>
                                              <p:pRg st="8" end="8"/>
                                            </p:txEl>
                                          </p:spTgt>
                                        </p:tgtEl>
                                        <p:attrNameLst>
                                          <p:attrName>style.visibility</p:attrName>
                                        </p:attrNameLst>
                                      </p:cBhvr>
                                      <p:to>
                                        <p:strVal val="visible"/>
                                      </p:to>
                                    </p:set>
                                    <p:anim calcmode="lin" valueType="num">
                                      <p:cBhvr>
                                        <p:cTn id="51" dur="500" fill="hold"/>
                                        <p:tgtEl>
                                          <p:spTgt spid="73">
                                            <p:txEl>
                                              <p:pRg st="8" end="8"/>
                                            </p:txEl>
                                          </p:spTgt>
                                        </p:tgtEl>
                                        <p:attrNameLst>
                                          <p:attrName>ppt_x</p:attrName>
                                        </p:attrNameLst>
                                      </p:cBhvr>
                                      <p:tavLst>
                                        <p:tav tm="0">
                                          <p:val>
                                            <p:strVal val="0-#ppt_w/2"/>
                                          </p:val>
                                        </p:tav>
                                        <p:tav tm="100000">
                                          <p:val>
                                            <p:strVal val="#ppt_x"/>
                                          </p:val>
                                        </p:tav>
                                      </p:tavLst>
                                    </p:anim>
                                    <p:anim calcmode="lin" valueType="num">
                                      <p:cBhvr>
                                        <p:cTn id="52" dur="500" fill="hold"/>
                                        <p:tgtEl>
                                          <p:spTgt spid="73">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1" build="p" bldLvl="5"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Shape 76"/>
          <p:cNvSpPr>
            <a:spLocks noGrp="1"/>
          </p:cNvSpPr>
          <p:nvPr>
            <p:ph type="title"/>
          </p:nvPr>
        </p:nvSpPr>
        <p:spPr>
          <a:xfrm>
            <a:off x="0" y="3089"/>
            <a:ext cx="9144000" cy="1113329"/>
          </a:xfrm>
          <a:prstGeom prst="rect">
            <a:avLst/>
          </a:prstGeom>
        </p:spPr>
        <p:txBody>
          <a:bodyPr>
            <a:normAutofit/>
          </a:bodyPr>
          <a:lstStyle/>
          <a:p>
            <a:r>
              <a:rPr lang="en-US" dirty="0"/>
              <a:t>Income and Expenses</a:t>
            </a:r>
            <a:endParaRPr sz="5400" dirty="0"/>
          </a:p>
        </p:txBody>
      </p:sp>
      <p:sp>
        <p:nvSpPr>
          <p:cNvPr id="77" name="Shape 77"/>
          <p:cNvSpPr>
            <a:spLocks noGrp="1"/>
          </p:cNvSpPr>
          <p:nvPr>
            <p:ph type="body" idx="1"/>
          </p:nvPr>
        </p:nvSpPr>
        <p:spPr>
          <a:xfrm>
            <a:off x="457200" y="1116419"/>
            <a:ext cx="8229600" cy="5411697"/>
          </a:xfrm>
          <a:prstGeom prst="rect">
            <a:avLst/>
          </a:prstGeom>
        </p:spPr>
        <p:txBody>
          <a:bodyPr>
            <a:noAutofit/>
          </a:bodyPr>
          <a:lstStyle/>
          <a:p>
            <a:pPr marL="743771" indent="-743771" defTabSz="896111">
              <a:spcBef>
                <a:spcPts val="600"/>
              </a:spcBef>
              <a:defRPr sz="3136"/>
            </a:pPr>
            <a:r>
              <a:rPr lang="en-US" sz="2210" b="1" dirty="0"/>
              <a:t>Income</a:t>
            </a:r>
            <a:r>
              <a:rPr lang="en-US" sz="2210" dirty="0"/>
              <a:t> is the money an individual obtains, which can come from a multitude of sources, like a job, gift, or allowance.</a:t>
            </a:r>
            <a:endParaRPr sz="2210" dirty="0"/>
          </a:p>
          <a:p>
            <a:pPr marL="743771" indent="-743771" defTabSz="896111">
              <a:spcBef>
                <a:spcPts val="600"/>
              </a:spcBef>
              <a:defRPr sz="3136"/>
            </a:pPr>
            <a:r>
              <a:rPr lang="en-US" sz="2210" b="1" dirty="0"/>
              <a:t>Expenses</a:t>
            </a:r>
            <a:r>
              <a:rPr lang="en-US" sz="2210" dirty="0"/>
              <a:t> are the spending of some or all of that money for various needs and wants, such as food, shelter, smartphones, hobbies, and more.</a:t>
            </a:r>
            <a:endParaRPr sz="2210" dirty="0"/>
          </a:p>
          <a:p>
            <a:pPr marL="743771" indent="-743771" defTabSz="896111">
              <a:spcBef>
                <a:spcPts val="600"/>
              </a:spcBef>
              <a:defRPr sz="3136"/>
            </a:pPr>
            <a:r>
              <a:rPr lang="en-US" sz="2210" dirty="0"/>
              <a:t>A </a:t>
            </a:r>
            <a:r>
              <a:rPr lang="en-US" sz="2210" b="1" dirty="0"/>
              <a:t>fixed expense </a:t>
            </a:r>
            <a:r>
              <a:rPr lang="en-US" sz="2210" dirty="0"/>
              <a:t>is when the expense cost is the same every month, like a loan payment or rent.</a:t>
            </a:r>
          </a:p>
          <a:p>
            <a:pPr marL="743771" indent="-743771" defTabSz="896111">
              <a:spcBef>
                <a:spcPts val="600"/>
              </a:spcBef>
              <a:defRPr sz="3136"/>
            </a:pPr>
            <a:r>
              <a:rPr lang="en-US" sz="2210" dirty="0"/>
              <a:t>A </a:t>
            </a:r>
            <a:r>
              <a:rPr lang="en-US" sz="2210" b="1" dirty="0"/>
              <a:t>variable expense </a:t>
            </a:r>
            <a:r>
              <a:rPr lang="en-US" sz="2210" dirty="0"/>
              <a:t>is when the expense costs different amounts every month, like the grocery bill.</a:t>
            </a:r>
          </a:p>
          <a:p>
            <a:pPr marL="743771" indent="-743771" defTabSz="896111">
              <a:spcBef>
                <a:spcPts val="600"/>
              </a:spcBef>
              <a:defRPr sz="3136"/>
            </a:pPr>
            <a:r>
              <a:rPr lang="en-US" sz="2210" dirty="0"/>
              <a:t>People with a regular income usually deposit some of their money in a checking account at a bank or credit union.</a:t>
            </a:r>
          </a:p>
          <a:p>
            <a:pPr marL="1204020" lvl="2" indent="-743771" defTabSz="896111">
              <a:spcBef>
                <a:spcPts val="600"/>
              </a:spcBef>
              <a:buFont typeface="Arial" charset="0"/>
              <a:buChar char="•"/>
              <a:defRPr sz="3136"/>
            </a:pPr>
            <a:r>
              <a:rPr lang="en-US" sz="2210" dirty="0"/>
              <a:t>Once here, they may have access to this money by writing checks, using debit or credit cards, or by simply withdrawing the money later.</a:t>
            </a:r>
          </a:p>
          <a:p>
            <a:pPr marL="743771" indent="-743771" defTabSz="896111">
              <a:spcBef>
                <a:spcPts val="600"/>
              </a:spcBef>
              <a:defRPr sz="3136"/>
            </a:pPr>
            <a:r>
              <a:rPr lang="en-US" sz="2210" dirty="0"/>
              <a:t>It is very important to monitor how much money you have in your account.</a:t>
            </a:r>
          </a:p>
        </p:txBody>
      </p:sp>
      <p:sp>
        <p:nvSpPr>
          <p:cNvPr id="78" name="Shape 78"/>
          <p:cNvSpPr>
            <a:spLocks noGrp="1"/>
          </p:cNvSpPr>
          <p:nvPr>
            <p:ph type="sldNum" sz="quarter" idx="4294967295"/>
          </p:nvPr>
        </p:nvSpPr>
        <p:spPr>
          <a:xfrm>
            <a:off x="8630879" y="6528116"/>
            <a:ext cx="208319" cy="294639"/>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5</a:t>
            </a:f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77">
                                            <p:bg/>
                                          </p:spTgt>
                                        </p:tgtEl>
                                        <p:attrNameLst>
                                          <p:attrName>style.visibility</p:attrName>
                                        </p:attrNameLst>
                                      </p:cBhvr>
                                      <p:to>
                                        <p:strVal val="visible"/>
                                      </p:to>
                                    </p:set>
                                    <p:anim calcmode="lin" valueType="num">
                                      <p:cBhvr>
                                        <p:cTn id="7" dur="500" fill="hold"/>
                                        <p:tgtEl>
                                          <p:spTgt spid="77">
                                            <p:bg/>
                                          </p:spTgt>
                                        </p:tgtEl>
                                        <p:attrNameLst>
                                          <p:attrName>ppt_x</p:attrName>
                                        </p:attrNameLst>
                                      </p:cBhvr>
                                      <p:tavLst>
                                        <p:tav tm="0">
                                          <p:val>
                                            <p:strVal val="0-#ppt_w/2"/>
                                          </p:val>
                                        </p:tav>
                                        <p:tav tm="100000">
                                          <p:val>
                                            <p:strVal val="#ppt_x"/>
                                          </p:val>
                                        </p:tav>
                                      </p:tavLst>
                                    </p:anim>
                                    <p:anim calcmode="lin" valueType="num">
                                      <p:cBhvr>
                                        <p:cTn id="8" dur="500" fill="hold"/>
                                        <p:tgtEl>
                                          <p:spTgt spid="77">
                                            <p:bg/>
                                          </p:spTgt>
                                        </p:tgtEl>
                                        <p:attrNameLst>
                                          <p:attrName>ppt_y</p:attrName>
                                        </p:attrNameLst>
                                      </p:cBhvr>
                                      <p:tavLst>
                                        <p:tav tm="0">
                                          <p:val>
                                            <p:strVal val="#ppt_y"/>
                                          </p:val>
                                        </p:tav>
                                        <p:tav tm="100000">
                                          <p:val>
                                            <p:strVal val="#ppt_y"/>
                                          </p:val>
                                        </p:tav>
                                      </p:tavLst>
                                    </p:anim>
                                  </p:childTnLst>
                                </p:cTn>
                              </p:par>
                              <p:par>
                                <p:cTn id="9" presetID="2" presetClass="entr" presetSubtype="8" fill="hold" grpId="1" nodeType="withEffect">
                                  <p:stCondLst>
                                    <p:cond delay="0"/>
                                  </p:stCondLst>
                                  <p:iterate>
                                    <p:tmAbs val="0"/>
                                  </p:iterate>
                                  <p:childTnLst>
                                    <p:set>
                                      <p:cBhvr>
                                        <p:cTn id="10" fill="hold"/>
                                        <p:tgtEl>
                                          <p:spTgt spid="77">
                                            <p:txEl>
                                              <p:pRg st="0" end="0"/>
                                            </p:txEl>
                                          </p:spTgt>
                                        </p:tgtEl>
                                        <p:attrNameLst>
                                          <p:attrName>style.visibility</p:attrName>
                                        </p:attrNameLst>
                                      </p:cBhvr>
                                      <p:to>
                                        <p:strVal val="visible"/>
                                      </p:to>
                                    </p:set>
                                    <p:anim calcmode="lin" valueType="num">
                                      <p:cBhvr>
                                        <p:cTn id="11" dur="500" fill="hold"/>
                                        <p:tgtEl>
                                          <p:spTgt spid="77">
                                            <p:txEl>
                                              <p:pRg st="0" end="0"/>
                                            </p:txEl>
                                          </p:spTgt>
                                        </p:tgtEl>
                                        <p:attrNameLst>
                                          <p:attrName>ppt_x</p:attrName>
                                        </p:attrNameLst>
                                      </p:cBhvr>
                                      <p:tavLst>
                                        <p:tav tm="0">
                                          <p:val>
                                            <p:strVal val="0-#ppt_w/2"/>
                                          </p:val>
                                        </p:tav>
                                        <p:tav tm="100000">
                                          <p:val>
                                            <p:strVal val="#ppt_x"/>
                                          </p:val>
                                        </p:tav>
                                      </p:tavLst>
                                    </p:anim>
                                    <p:anim calcmode="lin" valueType="num">
                                      <p:cBhvr>
                                        <p:cTn id="12" dur="500" fill="hold"/>
                                        <p:tgtEl>
                                          <p:spTgt spid="77">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1" nodeType="afterEffect">
                                  <p:stCondLst>
                                    <p:cond delay="0"/>
                                  </p:stCondLst>
                                  <p:iterate>
                                    <p:tmAbs val="0"/>
                                  </p:iterate>
                                  <p:childTnLst>
                                    <p:set>
                                      <p:cBhvr>
                                        <p:cTn id="15" fill="hold"/>
                                        <p:tgtEl>
                                          <p:spTgt spid="77">
                                            <p:txEl>
                                              <p:pRg st="1" end="1"/>
                                            </p:txEl>
                                          </p:spTgt>
                                        </p:tgtEl>
                                        <p:attrNameLst>
                                          <p:attrName>style.visibility</p:attrName>
                                        </p:attrNameLst>
                                      </p:cBhvr>
                                      <p:to>
                                        <p:strVal val="visible"/>
                                      </p:to>
                                    </p:set>
                                    <p:anim calcmode="lin" valueType="num">
                                      <p:cBhvr>
                                        <p:cTn id="16" dur="500" fill="hold"/>
                                        <p:tgtEl>
                                          <p:spTgt spid="77">
                                            <p:txEl>
                                              <p:pRg st="1" end="1"/>
                                            </p:txEl>
                                          </p:spTgt>
                                        </p:tgtEl>
                                        <p:attrNameLst>
                                          <p:attrName>ppt_x</p:attrName>
                                        </p:attrNameLst>
                                      </p:cBhvr>
                                      <p:tavLst>
                                        <p:tav tm="0">
                                          <p:val>
                                            <p:strVal val="0-#ppt_w/2"/>
                                          </p:val>
                                        </p:tav>
                                        <p:tav tm="100000">
                                          <p:val>
                                            <p:strVal val="#ppt_x"/>
                                          </p:val>
                                        </p:tav>
                                      </p:tavLst>
                                    </p:anim>
                                    <p:anim calcmode="lin" valueType="num">
                                      <p:cBhvr>
                                        <p:cTn id="17" dur="500" fill="hold"/>
                                        <p:tgtEl>
                                          <p:spTgt spid="77">
                                            <p:txEl>
                                              <p:pRg st="1" end="1"/>
                                            </p:txEl>
                                          </p:spTgt>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 presetClass="entr" presetSubtype="8" fill="hold" grpId="1" nodeType="afterEffect">
                                  <p:stCondLst>
                                    <p:cond delay="0"/>
                                  </p:stCondLst>
                                  <p:iterate>
                                    <p:tmAbs val="0"/>
                                  </p:iterate>
                                  <p:childTnLst>
                                    <p:set>
                                      <p:cBhvr>
                                        <p:cTn id="20" fill="hold"/>
                                        <p:tgtEl>
                                          <p:spTgt spid="77">
                                            <p:txEl>
                                              <p:pRg st="2" end="2"/>
                                            </p:txEl>
                                          </p:spTgt>
                                        </p:tgtEl>
                                        <p:attrNameLst>
                                          <p:attrName>style.visibility</p:attrName>
                                        </p:attrNameLst>
                                      </p:cBhvr>
                                      <p:to>
                                        <p:strVal val="visible"/>
                                      </p:to>
                                    </p:set>
                                    <p:anim calcmode="lin" valueType="num">
                                      <p:cBhvr>
                                        <p:cTn id="21" dur="500" fill="hold"/>
                                        <p:tgtEl>
                                          <p:spTgt spid="77">
                                            <p:txEl>
                                              <p:pRg st="2" end="2"/>
                                            </p:txEl>
                                          </p:spTgt>
                                        </p:tgtEl>
                                        <p:attrNameLst>
                                          <p:attrName>ppt_x</p:attrName>
                                        </p:attrNameLst>
                                      </p:cBhvr>
                                      <p:tavLst>
                                        <p:tav tm="0">
                                          <p:val>
                                            <p:strVal val="0-#ppt_w/2"/>
                                          </p:val>
                                        </p:tav>
                                        <p:tav tm="100000">
                                          <p:val>
                                            <p:strVal val="#ppt_x"/>
                                          </p:val>
                                        </p:tav>
                                      </p:tavLst>
                                    </p:anim>
                                    <p:anim calcmode="lin" valueType="num">
                                      <p:cBhvr>
                                        <p:cTn id="22" dur="500" fill="hold"/>
                                        <p:tgtEl>
                                          <p:spTgt spid="77">
                                            <p:txEl>
                                              <p:pRg st="2" end="2"/>
                                            </p:txEl>
                                          </p:spTgt>
                                        </p:tgtEl>
                                        <p:attrNameLst>
                                          <p:attrName>ppt_y</p:attrName>
                                        </p:attrNameLst>
                                      </p:cBhvr>
                                      <p:tavLst>
                                        <p:tav tm="0">
                                          <p:val>
                                            <p:strVal val="#ppt_y"/>
                                          </p:val>
                                        </p:tav>
                                        <p:tav tm="100000">
                                          <p:val>
                                            <p:strVal val="#ppt_y"/>
                                          </p:val>
                                        </p:tav>
                                      </p:tavLst>
                                    </p:anim>
                                  </p:childTnLst>
                                </p:cTn>
                              </p:par>
                            </p:childTnLst>
                          </p:cTn>
                        </p:par>
                        <p:par>
                          <p:cTn id="23" fill="hold">
                            <p:stCondLst>
                              <p:cond delay="1500"/>
                            </p:stCondLst>
                            <p:childTnLst>
                              <p:par>
                                <p:cTn id="24" presetID="2" presetClass="entr" presetSubtype="8" fill="hold" grpId="1" nodeType="afterEffect">
                                  <p:stCondLst>
                                    <p:cond delay="0"/>
                                  </p:stCondLst>
                                  <p:iterate>
                                    <p:tmAbs val="0"/>
                                  </p:iterate>
                                  <p:childTnLst>
                                    <p:set>
                                      <p:cBhvr>
                                        <p:cTn id="25" fill="hold"/>
                                        <p:tgtEl>
                                          <p:spTgt spid="77">
                                            <p:txEl>
                                              <p:pRg st="3" end="3"/>
                                            </p:txEl>
                                          </p:spTgt>
                                        </p:tgtEl>
                                        <p:attrNameLst>
                                          <p:attrName>style.visibility</p:attrName>
                                        </p:attrNameLst>
                                      </p:cBhvr>
                                      <p:to>
                                        <p:strVal val="visible"/>
                                      </p:to>
                                    </p:set>
                                    <p:anim calcmode="lin" valueType="num">
                                      <p:cBhvr>
                                        <p:cTn id="26" dur="500" fill="hold"/>
                                        <p:tgtEl>
                                          <p:spTgt spid="77">
                                            <p:txEl>
                                              <p:pRg st="3" end="3"/>
                                            </p:txEl>
                                          </p:spTgt>
                                        </p:tgtEl>
                                        <p:attrNameLst>
                                          <p:attrName>ppt_x</p:attrName>
                                        </p:attrNameLst>
                                      </p:cBhvr>
                                      <p:tavLst>
                                        <p:tav tm="0">
                                          <p:val>
                                            <p:strVal val="0-#ppt_w/2"/>
                                          </p:val>
                                        </p:tav>
                                        <p:tav tm="100000">
                                          <p:val>
                                            <p:strVal val="#ppt_x"/>
                                          </p:val>
                                        </p:tav>
                                      </p:tavLst>
                                    </p:anim>
                                    <p:anim calcmode="lin" valueType="num">
                                      <p:cBhvr>
                                        <p:cTn id="27" dur="500" fill="hold"/>
                                        <p:tgtEl>
                                          <p:spTgt spid="77">
                                            <p:txEl>
                                              <p:pRg st="3" end="3"/>
                                            </p:txEl>
                                          </p:spTgt>
                                        </p:tgtEl>
                                        <p:attrNameLst>
                                          <p:attrName>ppt_y</p:attrName>
                                        </p:attrNameLst>
                                      </p:cBhvr>
                                      <p:tavLst>
                                        <p:tav tm="0">
                                          <p:val>
                                            <p:strVal val="#ppt_y"/>
                                          </p:val>
                                        </p:tav>
                                        <p:tav tm="100000">
                                          <p:val>
                                            <p:strVal val="#ppt_y"/>
                                          </p:val>
                                        </p:tav>
                                      </p:tavLst>
                                    </p:anim>
                                  </p:childTnLst>
                                </p:cTn>
                              </p:par>
                            </p:childTnLst>
                          </p:cTn>
                        </p:par>
                        <p:par>
                          <p:cTn id="28" fill="hold">
                            <p:stCondLst>
                              <p:cond delay="2000"/>
                            </p:stCondLst>
                            <p:childTnLst>
                              <p:par>
                                <p:cTn id="29" presetID="2" presetClass="entr" presetSubtype="8" fill="hold" grpId="1" nodeType="afterEffect">
                                  <p:stCondLst>
                                    <p:cond delay="0"/>
                                  </p:stCondLst>
                                  <p:iterate>
                                    <p:tmAbs val="0"/>
                                  </p:iterate>
                                  <p:childTnLst>
                                    <p:set>
                                      <p:cBhvr>
                                        <p:cTn id="30" fill="hold"/>
                                        <p:tgtEl>
                                          <p:spTgt spid="77">
                                            <p:txEl>
                                              <p:pRg st="4" end="4"/>
                                            </p:txEl>
                                          </p:spTgt>
                                        </p:tgtEl>
                                        <p:attrNameLst>
                                          <p:attrName>style.visibility</p:attrName>
                                        </p:attrNameLst>
                                      </p:cBhvr>
                                      <p:to>
                                        <p:strVal val="visible"/>
                                      </p:to>
                                    </p:set>
                                    <p:anim calcmode="lin" valueType="num">
                                      <p:cBhvr>
                                        <p:cTn id="31" dur="500" fill="hold"/>
                                        <p:tgtEl>
                                          <p:spTgt spid="77">
                                            <p:txEl>
                                              <p:pRg st="4" end="4"/>
                                            </p:txEl>
                                          </p:spTgt>
                                        </p:tgtEl>
                                        <p:attrNameLst>
                                          <p:attrName>ppt_x</p:attrName>
                                        </p:attrNameLst>
                                      </p:cBhvr>
                                      <p:tavLst>
                                        <p:tav tm="0">
                                          <p:val>
                                            <p:strVal val="0-#ppt_w/2"/>
                                          </p:val>
                                        </p:tav>
                                        <p:tav tm="100000">
                                          <p:val>
                                            <p:strVal val="#ppt_x"/>
                                          </p:val>
                                        </p:tav>
                                      </p:tavLst>
                                    </p:anim>
                                    <p:anim calcmode="lin" valueType="num">
                                      <p:cBhvr>
                                        <p:cTn id="32" dur="500" fill="hold"/>
                                        <p:tgtEl>
                                          <p:spTgt spid="77">
                                            <p:txEl>
                                              <p:pRg st="4" end="4"/>
                                            </p:txEl>
                                          </p:spTgt>
                                        </p:tgtEl>
                                        <p:attrNameLst>
                                          <p:attrName>ppt_y</p:attrName>
                                        </p:attrNameLst>
                                      </p:cBhvr>
                                      <p:tavLst>
                                        <p:tav tm="0">
                                          <p:val>
                                            <p:strVal val="#ppt_y"/>
                                          </p:val>
                                        </p:tav>
                                        <p:tav tm="100000">
                                          <p:val>
                                            <p:strVal val="#ppt_y"/>
                                          </p:val>
                                        </p:tav>
                                      </p:tavLst>
                                    </p:anim>
                                  </p:childTnLst>
                                </p:cTn>
                              </p:par>
                            </p:childTnLst>
                          </p:cTn>
                        </p:par>
                        <p:par>
                          <p:cTn id="33" fill="hold">
                            <p:stCondLst>
                              <p:cond delay="2500"/>
                            </p:stCondLst>
                            <p:childTnLst>
                              <p:par>
                                <p:cTn id="34" presetID="2" presetClass="entr" presetSubtype="8" fill="hold" grpId="1" nodeType="afterEffect">
                                  <p:stCondLst>
                                    <p:cond delay="0"/>
                                  </p:stCondLst>
                                  <p:iterate>
                                    <p:tmAbs val="0"/>
                                  </p:iterate>
                                  <p:childTnLst>
                                    <p:set>
                                      <p:cBhvr>
                                        <p:cTn id="35" fill="hold"/>
                                        <p:tgtEl>
                                          <p:spTgt spid="77">
                                            <p:txEl>
                                              <p:pRg st="5" end="5"/>
                                            </p:txEl>
                                          </p:spTgt>
                                        </p:tgtEl>
                                        <p:attrNameLst>
                                          <p:attrName>style.visibility</p:attrName>
                                        </p:attrNameLst>
                                      </p:cBhvr>
                                      <p:to>
                                        <p:strVal val="visible"/>
                                      </p:to>
                                    </p:set>
                                    <p:anim calcmode="lin" valueType="num">
                                      <p:cBhvr>
                                        <p:cTn id="36" dur="500" fill="hold"/>
                                        <p:tgtEl>
                                          <p:spTgt spid="77">
                                            <p:txEl>
                                              <p:pRg st="5" end="5"/>
                                            </p:txEl>
                                          </p:spTgt>
                                        </p:tgtEl>
                                        <p:attrNameLst>
                                          <p:attrName>ppt_x</p:attrName>
                                        </p:attrNameLst>
                                      </p:cBhvr>
                                      <p:tavLst>
                                        <p:tav tm="0">
                                          <p:val>
                                            <p:strVal val="0-#ppt_w/2"/>
                                          </p:val>
                                        </p:tav>
                                        <p:tav tm="100000">
                                          <p:val>
                                            <p:strVal val="#ppt_x"/>
                                          </p:val>
                                        </p:tav>
                                      </p:tavLst>
                                    </p:anim>
                                    <p:anim calcmode="lin" valueType="num">
                                      <p:cBhvr>
                                        <p:cTn id="37" dur="500" fill="hold"/>
                                        <p:tgtEl>
                                          <p:spTgt spid="77">
                                            <p:txEl>
                                              <p:pRg st="5" end="5"/>
                                            </p:txEl>
                                          </p:spTgt>
                                        </p:tgtEl>
                                        <p:attrNameLst>
                                          <p:attrName>ppt_y</p:attrName>
                                        </p:attrNameLst>
                                      </p:cBhvr>
                                      <p:tavLst>
                                        <p:tav tm="0">
                                          <p:val>
                                            <p:strVal val="#ppt_y"/>
                                          </p:val>
                                        </p:tav>
                                        <p:tav tm="100000">
                                          <p:val>
                                            <p:strVal val="#ppt_y"/>
                                          </p:val>
                                        </p:tav>
                                      </p:tavLst>
                                    </p:anim>
                                  </p:childTnLst>
                                </p:cTn>
                              </p:par>
                            </p:childTnLst>
                          </p:cTn>
                        </p:par>
                        <p:par>
                          <p:cTn id="38" fill="hold">
                            <p:stCondLst>
                              <p:cond delay="3000"/>
                            </p:stCondLst>
                            <p:childTnLst>
                              <p:par>
                                <p:cTn id="39" presetID="2" presetClass="entr" presetSubtype="8" fill="hold" grpId="1" nodeType="afterEffect">
                                  <p:stCondLst>
                                    <p:cond delay="0"/>
                                  </p:stCondLst>
                                  <p:iterate>
                                    <p:tmAbs val="0"/>
                                  </p:iterate>
                                  <p:childTnLst>
                                    <p:set>
                                      <p:cBhvr>
                                        <p:cTn id="40" fill="hold"/>
                                        <p:tgtEl>
                                          <p:spTgt spid="77">
                                            <p:txEl>
                                              <p:pRg st="6" end="6"/>
                                            </p:txEl>
                                          </p:spTgt>
                                        </p:tgtEl>
                                        <p:attrNameLst>
                                          <p:attrName>style.visibility</p:attrName>
                                        </p:attrNameLst>
                                      </p:cBhvr>
                                      <p:to>
                                        <p:strVal val="visible"/>
                                      </p:to>
                                    </p:set>
                                    <p:anim calcmode="lin" valueType="num">
                                      <p:cBhvr>
                                        <p:cTn id="41" dur="500" fill="hold"/>
                                        <p:tgtEl>
                                          <p:spTgt spid="77">
                                            <p:txEl>
                                              <p:pRg st="6" end="6"/>
                                            </p:txEl>
                                          </p:spTgt>
                                        </p:tgtEl>
                                        <p:attrNameLst>
                                          <p:attrName>ppt_x</p:attrName>
                                        </p:attrNameLst>
                                      </p:cBhvr>
                                      <p:tavLst>
                                        <p:tav tm="0">
                                          <p:val>
                                            <p:strVal val="0-#ppt_w/2"/>
                                          </p:val>
                                        </p:tav>
                                        <p:tav tm="100000">
                                          <p:val>
                                            <p:strVal val="#ppt_x"/>
                                          </p:val>
                                        </p:tav>
                                      </p:tavLst>
                                    </p:anim>
                                    <p:anim calcmode="lin" valueType="num">
                                      <p:cBhvr>
                                        <p:cTn id="42" dur="500" fill="hold"/>
                                        <p:tgtEl>
                                          <p:spTgt spid="77">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1" build="p" bldLvl="5"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Shape 76"/>
          <p:cNvSpPr>
            <a:spLocks noGrp="1"/>
          </p:cNvSpPr>
          <p:nvPr>
            <p:ph type="title"/>
          </p:nvPr>
        </p:nvSpPr>
        <p:spPr>
          <a:xfrm>
            <a:off x="0" y="3089"/>
            <a:ext cx="9144000" cy="1113329"/>
          </a:xfrm>
          <a:prstGeom prst="rect">
            <a:avLst/>
          </a:prstGeom>
        </p:spPr>
        <p:txBody>
          <a:bodyPr>
            <a:normAutofit/>
          </a:bodyPr>
          <a:lstStyle/>
          <a:p>
            <a:r>
              <a:rPr lang="en-US" dirty="0"/>
              <a:t>Income and Expenses (cont.)</a:t>
            </a:r>
            <a:endParaRPr sz="5400" dirty="0"/>
          </a:p>
        </p:txBody>
      </p:sp>
      <p:sp>
        <p:nvSpPr>
          <p:cNvPr id="77" name="Shape 77"/>
          <p:cNvSpPr>
            <a:spLocks noGrp="1"/>
          </p:cNvSpPr>
          <p:nvPr>
            <p:ph type="body" idx="1"/>
          </p:nvPr>
        </p:nvSpPr>
        <p:spPr>
          <a:xfrm>
            <a:off x="457200" y="1116419"/>
            <a:ext cx="8229600" cy="5411697"/>
          </a:xfrm>
          <a:prstGeom prst="rect">
            <a:avLst/>
          </a:prstGeom>
        </p:spPr>
        <p:txBody>
          <a:bodyPr>
            <a:noAutofit/>
          </a:bodyPr>
          <a:lstStyle/>
          <a:p>
            <a:pPr marL="743771" indent="-743771" defTabSz="896111">
              <a:spcBef>
                <a:spcPts val="600"/>
              </a:spcBef>
              <a:defRPr sz="3136"/>
            </a:pPr>
            <a:r>
              <a:rPr lang="en-US" sz="2400" dirty="0"/>
              <a:t>Someone who writes more checks or spends more money than they have in their bank account will have problems.</a:t>
            </a:r>
            <a:endParaRPr sz="2400" dirty="0"/>
          </a:p>
          <a:p>
            <a:pPr marL="743771" indent="-743771" defTabSz="896111">
              <a:spcBef>
                <a:spcPts val="600"/>
              </a:spcBef>
              <a:defRPr sz="3136"/>
            </a:pPr>
            <a:r>
              <a:rPr lang="en-US" sz="2400" dirty="0"/>
              <a:t>An </a:t>
            </a:r>
            <a:r>
              <a:rPr lang="en-US" sz="2400" b="1" dirty="0"/>
              <a:t>overdraft</a:t>
            </a:r>
            <a:r>
              <a:rPr lang="en-US" sz="2400" dirty="0"/>
              <a:t> is when a check or card charge is not backed up by enough money.</a:t>
            </a:r>
          </a:p>
          <a:p>
            <a:pPr marL="1204020" lvl="2" indent="-743771" defTabSz="896111">
              <a:spcBef>
                <a:spcPts val="600"/>
              </a:spcBef>
              <a:buFont typeface="Arial" charset="0"/>
              <a:buChar char="•"/>
              <a:defRPr sz="3136"/>
            </a:pPr>
            <a:r>
              <a:rPr lang="en-US" sz="2400" dirty="0"/>
              <a:t>This is often coupled with overdraft fees, which penalize the spender for </a:t>
            </a:r>
            <a:r>
              <a:rPr lang="en-US" sz="2400" dirty="0" err="1"/>
              <a:t>overdrafting</a:t>
            </a:r>
            <a:r>
              <a:rPr lang="en-US" sz="2400" dirty="0"/>
              <a:t> from their account.</a:t>
            </a:r>
            <a:endParaRPr sz="2400" dirty="0"/>
          </a:p>
          <a:p>
            <a:pPr marL="743771" indent="-743771" defTabSz="896111">
              <a:spcBef>
                <a:spcPts val="600"/>
              </a:spcBef>
              <a:defRPr sz="3136"/>
            </a:pPr>
            <a:r>
              <a:rPr lang="en-US" sz="2400" dirty="0"/>
              <a:t>The best way to prevent this is by managing your money with a budget.</a:t>
            </a:r>
          </a:p>
          <a:p>
            <a:pPr marL="1204020" lvl="2" indent="-743771" defTabSz="896111">
              <a:spcBef>
                <a:spcPts val="600"/>
              </a:spcBef>
              <a:buFont typeface="Arial" charset="0"/>
              <a:buChar char="•"/>
              <a:defRPr sz="3136"/>
            </a:pPr>
            <a:r>
              <a:rPr lang="en-US" sz="2400" dirty="0"/>
              <a:t>A </a:t>
            </a:r>
            <a:r>
              <a:rPr lang="en-US" sz="2400" b="1" dirty="0"/>
              <a:t>budget </a:t>
            </a:r>
            <a:r>
              <a:rPr lang="en-US" sz="2400" dirty="0"/>
              <a:t>is a plan for how money will be used.</a:t>
            </a:r>
          </a:p>
          <a:p>
            <a:pPr marL="1204020" lvl="2" indent="-743771" defTabSz="896111">
              <a:spcBef>
                <a:spcPts val="600"/>
              </a:spcBef>
              <a:buFont typeface="Arial" charset="0"/>
              <a:buChar char="•"/>
              <a:defRPr sz="3136"/>
            </a:pPr>
            <a:r>
              <a:rPr lang="en-US" sz="2400" dirty="0"/>
              <a:t>A good budget makes sure the total expenses never exceed the total income.</a:t>
            </a:r>
          </a:p>
          <a:p>
            <a:pPr marL="1204020" lvl="2" indent="-743771" defTabSz="896111">
              <a:spcBef>
                <a:spcPts val="600"/>
              </a:spcBef>
              <a:buFont typeface="Arial" charset="0"/>
              <a:buChar char="•"/>
              <a:defRPr sz="3136"/>
            </a:pPr>
            <a:r>
              <a:rPr lang="en-US" sz="2400" dirty="0"/>
              <a:t>The first expenses in a budget should be focused on needs, with any excess focused on other things.</a:t>
            </a:r>
          </a:p>
        </p:txBody>
      </p:sp>
      <p:sp>
        <p:nvSpPr>
          <p:cNvPr id="78" name="Shape 78"/>
          <p:cNvSpPr>
            <a:spLocks noGrp="1"/>
          </p:cNvSpPr>
          <p:nvPr>
            <p:ph type="sldNum" sz="quarter" idx="4294967295"/>
          </p:nvPr>
        </p:nvSpPr>
        <p:spPr>
          <a:xfrm>
            <a:off x="8630879" y="6528116"/>
            <a:ext cx="208319" cy="294639"/>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6</a:t>
            </a:fld>
            <a:endParaRPr/>
          </a:p>
        </p:txBody>
      </p:sp>
    </p:spTree>
    <p:extLst>
      <p:ext uri="{BB962C8B-B14F-4D97-AF65-F5344CB8AC3E}">
        <p14:creationId xmlns:p14="http://schemas.microsoft.com/office/powerpoint/2010/main" val="975570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iterate>
                                    <p:tmAbs val="0"/>
                                  </p:iterate>
                                  <p:childTnLst>
                                    <p:set>
                                      <p:cBhvr>
                                        <p:cTn id="6" fill="hold"/>
                                        <p:tgtEl>
                                          <p:spTgt spid="77">
                                            <p:bg/>
                                          </p:spTgt>
                                        </p:tgtEl>
                                        <p:attrNameLst>
                                          <p:attrName>style.visibility</p:attrName>
                                        </p:attrNameLst>
                                      </p:cBhvr>
                                      <p:to>
                                        <p:strVal val="visible"/>
                                      </p:to>
                                    </p:set>
                                    <p:anim calcmode="lin" valueType="num">
                                      <p:cBhvr>
                                        <p:cTn id="7" dur="500" fill="hold"/>
                                        <p:tgtEl>
                                          <p:spTgt spid="77">
                                            <p:bg/>
                                          </p:spTgt>
                                        </p:tgtEl>
                                        <p:attrNameLst>
                                          <p:attrName>ppt_x</p:attrName>
                                        </p:attrNameLst>
                                      </p:cBhvr>
                                      <p:tavLst>
                                        <p:tav tm="0">
                                          <p:val>
                                            <p:strVal val="0-#ppt_w/2"/>
                                          </p:val>
                                        </p:tav>
                                        <p:tav tm="100000">
                                          <p:val>
                                            <p:strVal val="#ppt_x"/>
                                          </p:val>
                                        </p:tav>
                                      </p:tavLst>
                                    </p:anim>
                                    <p:anim calcmode="lin" valueType="num">
                                      <p:cBhvr>
                                        <p:cTn id="8" dur="500" fill="hold"/>
                                        <p:tgtEl>
                                          <p:spTgt spid="77">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iterate>
                                    <p:tmAbs val="0"/>
                                  </p:iterate>
                                  <p:childTnLst>
                                    <p:set>
                                      <p:cBhvr>
                                        <p:cTn id="10" fill="hold"/>
                                        <p:tgtEl>
                                          <p:spTgt spid="77">
                                            <p:txEl>
                                              <p:pRg st="0" end="0"/>
                                            </p:txEl>
                                          </p:spTgt>
                                        </p:tgtEl>
                                        <p:attrNameLst>
                                          <p:attrName>style.visibility</p:attrName>
                                        </p:attrNameLst>
                                      </p:cBhvr>
                                      <p:to>
                                        <p:strVal val="visible"/>
                                      </p:to>
                                    </p:set>
                                    <p:anim calcmode="lin" valueType="num">
                                      <p:cBhvr>
                                        <p:cTn id="11" dur="500" fill="hold"/>
                                        <p:tgtEl>
                                          <p:spTgt spid="77">
                                            <p:txEl>
                                              <p:pRg st="0" end="0"/>
                                            </p:txEl>
                                          </p:spTgt>
                                        </p:tgtEl>
                                        <p:attrNameLst>
                                          <p:attrName>ppt_x</p:attrName>
                                        </p:attrNameLst>
                                      </p:cBhvr>
                                      <p:tavLst>
                                        <p:tav tm="0">
                                          <p:val>
                                            <p:strVal val="0-#ppt_w/2"/>
                                          </p:val>
                                        </p:tav>
                                        <p:tav tm="100000">
                                          <p:val>
                                            <p:strVal val="#ppt_x"/>
                                          </p:val>
                                        </p:tav>
                                      </p:tavLst>
                                    </p:anim>
                                    <p:anim calcmode="lin" valueType="num">
                                      <p:cBhvr>
                                        <p:cTn id="12" dur="500" fill="hold"/>
                                        <p:tgtEl>
                                          <p:spTgt spid="77">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stCondLst>
                                    <p:cond delay="0"/>
                                  </p:stCondLst>
                                  <p:iterate>
                                    <p:tmAbs val="0"/>
                                  </p:iterate>
                                  <p:childTnLst>
                                    <p:set>
                                      <p:cBhvr>
                                        <p:cTn id="15" fill="hold"/>
                                        <p:tgtEl>
                                          <p:spTgt spid="77">
                                            <p:txEl>
                                              <p:pRg st="1" end="1"/>
                                            </p:txEl>
                                          </p:spTgt>
                                        </p:tgtEl>
                                        <p:attrNameLst>
                                          <p:attrName>style.visibility</p:attrName>
                                        </p:attrNameLst>
                                      </p:cBhvr>
                                      <p:to>
                                        <p:strVal val="visible"/>
                                      </p:to>
                                    </p:set>
                                    <p:anim calcmode="lin" valueType="num">
                                      <p:cBhvr>
                                        <p:cTn id="16" dur="500" fill="hold"/>
                                        <p:tgtEl>
                                          <p:spTgt spid="77">
                                            <p:txEl>
                                              <p:pRg st="1" end="1"/>
                                            </p:txEl>
                                          </p:spTgt>
                                        </p:tgtEl>
                                        <p:attrNameLst>
                                          <p:attrName>ppt_x</p:attrName>
                                        </p:attrNameLst>
                                      </p:cBhvr>
                                      <p:tavLst>
                                        <p:tav tm="0">
                                          <p:val>
                                            <p:strVal val="0-#ppt_w/2"/>
                                          </p:val>
                                        </p:tav>
                                        <p:tav tm="100000">
                                          <p:val>
                                            <p:strVal val="#ppt_x"/>
                                          </p:val>
                                        </p:tav>
                                      </p:tavLst>
                                    </p:anim>
                                    <p:anim calcmode="lin" valueType="num">
                                      <p:cBhvr>
                                        <p:cTn id="17" dur="500" fill="hold"/>
                                        <p:tgtEl>
                                          <p:spTgt spid="77">
                                            <p:txEl>
                                              <p:pRg st="1" end="1"/>
                                            </p:txEl>
                                          </p:spTgt>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 presetClass="entr" presetSubtype="8" fill="hold" grpId="0" nodeType="afterEffect">
                                  <p:stCondLst>
                                    <p:cond delay="0"/>
                                  </p:stCondLst>
                                  <p:iterate>
                                    <p:tmAbs val="0"/>
                                  </p:iterate>
                                  <p:childTnLst>
                                    <p:set>
                                      <p:cBhvr>
                                        <p:cTn id="20" fill="hold"/>
                                        <p:tgtEl>
                                          <p:spTgt spid="77">
                                            <p:txEl>
                                              <p:pRg st="2" end="2"/>
                                            </p:txEl>
                                          </p:spTgt>
                                        </p:tgtEl>
                                        <p:attrNameLst>
                                          <p:attrName>style.visibility</p:attrName>
                                        </p:attrNameLst>
                                      </p:cBhvr>
                                      <p:to>
                                        <p:strVal val="visible"/>
                                      </p:to>
                                    </p:set>
                                    <p:anim calcmode="lin" valueType="num">
                                      <p:cBhvr>
                                        <p:cTn id="21" dur="500" fill="hold"/>
                                        <p:tgtEl>
                                          <p:spTgt spid="77">
                                            <p:txEl>
                                              <p:pRg st="2" end="2"/>
                                            </p:txEl>
                                          </p:spTgt>
                                        </p:tgtEl>
                                        <p:attrNameLst>
                                          <p:attrName>ppt_x</p:attrName>
                                        </p:attrNameLst>
                                      </p:cBhvr>
                                      <p:tavLst>
                                        <p:tav tm="0">
                                          <p:val>
                                            <p:strVal val="0-#ppt_w/2"/>
                                          </p:val>
                                        </p:tav>
                                        <p:tav tm="100000">
                                          <p:val>
                                            <p:strVal val="#ppt_x"/>
                                          </p:val>
                                        </p:tav>
                                      </p:tavLst>
                                    </p:anim>
                                    <p:anim calcmode="lin" valueType="num">
                                      <p:cBhvr>
                                        <p:cTn id="22" dur="500" fill="hold"/>
                                        <p:tgtEl>
                                          <p:spTgt spid="77">
                                            <p:txEl>
                                              <p:pRg st="2" end="2"/>
                                            </p:txEl>
                                          </p:spTgt>
                                        </p:tgtEl>
                                        <p:attrNameLst>
                                          <p:attrName>ppt_y</p:attrName>
                                        </p:attrNameLst>
                                      </p:cBhvr>
                                      <p:tavLst>
                                        <p:tav tm="0">
                                          <p:val>
                                            <p:strVal val="#ppt_y"/>
                                          </p:val>
                                        </p:tav>
                                        <p:tav tm="100000">
                                          <p:val>
                                            <p:strVal val="#ppt_y"/>
                                          </p:val>
                                        </p:tav>
                                      </p:tavLst>
                                    </p:anim>
                                  </p:childTnLst>
                                </p:cTn>
                              </p:par>
                            </p:childTnLst>
                          </p:cTn>
                        </p:par>
                        <p:par>
                          <p:cTn id="23" fill="hold">
                            <p:stCondLst>
                              <p:cond delay="1500"/>
                            </p:stCondLst>
                            <p:childTnLst>
                              <p:par>
                                <p:cTn id="24" presetID="2" presetClass="entr" presetSubtype="8" fill="hold" grpId="0" nodeType="afterEffect">
                                  <p:stCondLst>
                                    <p:cond delay="0"/>
                                  </p:stCondLst>
                                  <p:iterate>
                                    <p:tmAbs val="0"/>
                                  </p:iterate>
                                  <p:childTnLst>
                                    <p:set>
                                      <p:cBhvr>
                                        <p:cTn id="25" fill="hold"/>
                                        <p:tgtEl>
                                          <p:spTgt spid="77">
                                            <p:txEl>
                                              <p:pRg st="3" end="3"/>
                                            </p:txEl>
                                          </p:spTgt>
                                        </p:tgtEl>
                                        <p:attrNameLst>
                                          <p:attrName>style.visibility</p:attrName>
                                        </p:attrNameLst>
                                      </p:cBhvr>
                                      <p:to>
                                        <p:strVal val="visible"/>
                                      </p:to>
                                    </p:set>
                                    <p:anim calcmode="lin" valueType="num">
                                      <p:cBhvr>
                                        <p:cTn id="26" dur="500" fill="hold"/>
                                        <p:tgtEl>
                                          <p:spTgt spid="77">
                                            <p:txEl>
                                              <p:pRg st="3" end="3"/>
                                            </p:txEl>
                                          </p:spTgt>
                                        </p:tgtEl>
                                        <p:attrNameLst>
                                          <p:attrName>ppt_x</p:attrName>
                                        </p:attrNameLst>
                                      </p:cBhvr>
                                      <p:tavLst>
                                        <p:tav tm="0">
                                          <p:val>
                                            <p:strVal val="0-#ppt_w/2"/>
                                          </p:val>
                                        </p:tav>
                                        <p:tav tm="100000">
                                          <p:val>
                                            <p:strVal val="#ppt_x"/>
                                          </p:val>
                                        </p:tav>
                                      </p:tavLst>
                                    </p:anim>
                                    <p:anim calcmode="lin" valueType="num">
                                      <p:cBhvr>
                                        <p:cTn id="27" dur="500" fill="hold"/>
                                        <p:tgtEl>
                                          <p:spTgt spid="77">
                                            <p:txEl>
                                              <p:pRg st="3" end="3"/>
                                            </p:txEl>
                                          </p:spTgt>
                                        </p:tgtEl>
                                        <p:attrNameLst>
                                          <p:attrName>ppt_y</p:attrName>
                                        </p:attrNameLst>
                                      </p:cBhvr>
                                      <p:tavLst>
                                        <p:tav tm="0">
                                          <p:val>
                                            <p:strVal val="#ppt_y"/>
                                          </p:val>
                                        </p:tav>
                                        <p:tav tm="100000">
                                          <p:val>
                                            <p:strVal val="#ppt_y"/>
                                          </p:val>
                                        </p:tav>
                                      </p:tavLst>
                                    </p:anim>
                                  </p:childTnLst>
                                </p:cTn>
                              </p:par>
                            </p:childTnLst>
                          </p:cTn>
                        </p:par>
                        <p:par>
                          <p:cTn id="28" fill="hold">
                            <p:stCondLst>
                              <p:cond delay="2000"/>
                            </p:stCondLst>
                            <p:childTnLst>
                              <p:par>
                                <p:cTn id="29" presetID="2" presetClass="entr" presetSubtype="8" fill="hold" grpId="0" nodeType="afterEffect">
                                  <p:stCondLst>
                                    <p:cond delay="0"/>
                                  </p:stCondLst>
                                  <p:iterate>
                                    <p:tmAbs val="0"/>
                                  </p:iterate>
                                  <p:childTnLst>
                                    <p:set>
                                      <p:cBhvr>
                                        <p:cTn id="30" fill="hold"/>
                                        <p:tgtEl>
                                          <p:spTgt spid="77">
                                            <p:txEl>
                                              <p:pRg st="4" end="4"/>
                                            </p:txEl>
                                          </p:spTgt>
                                        </p:tgtEl>
                                        <p:attrNameLst>
                                          <p:attrName>style.visibility</p:attrName>
                                        </p:attrNameLst>
                                      </p:cBhvr>
                                      <p:to>
                                        <p:strVal val="visible"/>
                                      </p:to>
                                    </p:set>
                                    <p:anim calcmode="lin" valueType="num">
                                      <p:cBhvr>
                                        <p:cTn id="31" dur="500" fill="hold"/>
                                        <p:tgtEl>
                                          <p:spTgt spid="77">
                                            <p:txEl>
                                              <p:pRg st="4" end="4"/>
                                            </p:txEl>
                                          </p:spTgt>
                                        </p:tgtEl>
                                        <p:attrNameLst>
                                          <p:attrName>ppt_x</p:attrName>
                                        </p:attrNameLst>
                                      </p:cBhvr>
                                      <p:tavLst>
                                        <p:tav tm="0">
                                          <p:val>
                                            <p:strVal val="0-#ppt_w/2"/>
                                          </p:val>
                                        </p:tav>
                                        <p:tav tm="100000">
                                          <p:val>
                                            <p:strVal val="#ppt_x"/>
                                          </p:val>
                                        </p:tav>
                                      </p:tavLst>
                                    </p:anim>
                                    <p:anim calcmode="lin" valueType="num">
                                      <p:cBhvr>
                                        <p:cTn id="32" dur="500" fill="hold"/>
                                        <p:tgtEl>
                                          <p:spTgt spid="77">
                                            <p:txEl>
                                              <p:pRg st="4" end="4"/>
                                            </p:txEl>
                                          </p:spTgt>
                                        </p:tgtEl>
                                        <p:attrNameLst>
                                          <p:attrName>ppt_y</p:attrName>
                                        </p:attrNameLst>
                                      </p:cBhvr>
                                      <p:tavLst>
                                        <p:tav tm="0">
                                          <p:val>
                                            <p:strVal val="#ppt_y"/>
                                          </p:val>
                                        </p:tav>
                                        <p:tav tm="100000">
                                          <p:val>
                                            <p:strVal val="#ppt_y"/>
                                          </p:val>
                                        </p:tav>
                                      </p:tavLst>
                                    </p:anim>
                                  </p:childTnLst>
                                </p:cTn>
                              </p:par>
                            </p:childTnLst>
                          </p:cTn>
                        </p:par>
                        <p:par>
                          <p:cTn id="33" fill="hold">
                            <p:stCondLst>
                              <p:cond delay="2500"/>
                            </p:stCondLst>
                            <p:childTnLst>
                              <p:par>
                                <p:cTn id="34" presetID="2" presetClass="entr" presetSubtype="8" fill="hold" grpId="0" nodeType="afterEffect">
                                  <p:stCondLst>
                                    <p:cond delay="0"/>
                                  </p:stCondLst>
                                  <p:iterate>
                                    <p:tmAbs val="0"/>
                                  </p:iterate>
                                  <p:childTnLst>
                                    <p:set>
                                      <p:cBhvr>
                                        <p:cTn id="35" fill="hold"/>
                                        <p:tgtEl>
                                          <p:spTgt spid="77">
                                            <p:txEl>
                                              <p:pRg st="5" end="5"/>
                                            </p:txEl>
                                          </p:spTgt>
                                        </p:tgtEl>
                                        <p:attrNameLst>
                                          <p:attrName>style.visibility</p:attrName>
                                        </p:attrNameLst>
                                      </p:cBhvr>
                                      <p:to>
                                        <p:strVal val="visible"/>
                                      </p:to>
                                    </p:set>
                                    <p:anim calcmode="lin" valueType="num">
                                      <p:cBhvr>
                                        <p:cTn id="36" dur="500" fill="hold"/>
                                        <p:tgtEl>
                                          <p:spTgt spid="77">
                                            <p:txEl>
                                              <p:pRg st="5" end="5"/>
                                            </p:txEl>
                                          </p:spTgt>
                                        </p:tgtEl>
                                        <p:attrNameLst>
                                          <p:attrName>ppt_x</p:attrName>
                                        </p:attrNameLst>
                                      </p:cBhvr>
                                      <p:tavLst>
                                        <p:tav tm="0">
                                          <p:val>
                                            <p:strVal val="0-#ppt_w/2"/>
                                          </p:val>
                                        </p:tav>
                                        <p:tav tm="100000">
                                          <p:val>
                                            <p:strVal val="#ppt_x"/>
                                          </p:val>
                                        </p:tav>
                                      </p:tavLst>
                                    </p:anim>
                                    <p:anim calcmode="lin" valueType="num">
                                      <p:cBhvr>
                                        <p:cTn id="37" dur="500" fill="hold"/>
                                        <p:tgtEl>
                                          <p:spTgt spid="77">
                                            <p:txEl>
                                              <p:pRg st="5" end="5"/>
                                            </p:txEl>
                                          </p:spTgt>
                                        </p:tgtEl>
                                        <p:attrNameLst>
                                          <p:attrName>ppt_y</p:attrName>
                                        </p:attrNameLst>
                                      </p:cBhvr>
                                      <p:tavLst>
                                        <p:tav tm="0">
                                          <p:val>
                                            <p:strVal val="#ppt_y"/>
                                          </p:val>
                                        </p:tav>
                                        <p:tav tm="100000">
                                          <p:val>
                                            <p:strVal val="#ppt_y"/>
                                          </p:val>
                                        </p:tav>
                                      </p:tavLst>
                                    </p:anim>
                                  </p:childTnLst>
                                </p:cTn>
                              </p:par>
                            </p:childTnLst>
                          </p:cTn>
                        </p:par>
                        <p:par>
                          <p:cTn id="38" fill="hold">
                            <p:stCondLst>
                              <p:cond delay="3000"/>
                            </p:stCondLst>
                            <p:childTnLst>
                              <p:par>
                                <p:cTn id="39" presetID="2" presetClass="entr" presetSubtype="8" fill="hold" grpId="0" nodeType="afterEffect">
                                  <p:stCondLst>
                                    <p:cond delay="0"/>
                                  </p:stCondLst>
                                  <p:iterate>
                                    <p:tmAbs val="0"/>
                                  </p:iterate>
                                  <p:childTnLst>
                                    <p:set>
                                      <p:cBhvr>
                                        <p:cTn id="40" fill="hold"/>
                                        <p:tgtEl>
                                          <p:spTgt spid="77">
                                            <p:txEl>
                                              <p:pRg st="6" end="6"/>
                                            </p:txEl>
                                          </p:spTgt>
                                        </p:tgtEl>
                                        <p:attrNameLst>
                                          <p:attrName>style.visibility</p:attrName>
                                        </p:attrNameLst>
                                      </p:cBhvr>
                                      <p:to>
                                        <p:strVal val="visible"/>
                                      </p:to>
                                    </p:set>
                                    <p:anim calcmode="lin" valueType="num">
                                      <p:cBhvr>
                                        <p:cTn id="41" dur="500" fill="hold"/>
                                        <p:tgtEl>
                                          <p:spTgt spid="77">
                                            <p:txEl>
                                              <p:pRg st="6" end="6"/>
                                            </p:txEl>
                                          </p:spTgt>
                                        </p:tgtEl>
                                        <p:attrNameLst>
                                          <p:attrName>ppt_x</p:attrName>
                                        </p:attrNameLst>
                                      </p:cBhvr>
                                      <p:tavLst>
                                        <p:tav tm="0">
                                          <p:val>
                                            <p:strVal val="0-#ppt_w/2"/>
                                          </p:val>
                                        </p:tav>
                                        <p:tav tm="100000">
                                          <p:val>
                                            <p:strVal val="#ppt_x"/>
                                          </p:val>
                                        </p:tav>
                                      </p:tavLst>
                                    </p:anim>
                                    <p:anim calcmode="lin" valueType="num">
                                      <p:cBhvr>
                                        <p:cTn id="42" dur="500" fill="hold"/>
                                        <p:tgtEl>
                                          <p:spTgt spid="77">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build="p" bldLvl="5"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Shape 98"/>
          <p:cNvSpPr>
            <a:spLocks noGrp="1"/>
          </p:cNvSpPr>
          <p:nvPr>
            <p:ph type="title"/>
          </p:nvPr>
        </p:nvSpPr>
        <p:spPr>
          <a:xfrm>
            <a:off x="0" y="0"/>
            <a:ext cx="9144000" cy="1143001"/>
          </a:xfrm>
          <a:prstGeom prst="rect">
            <a:avLst/>
          </a:prstGeom>
        </p:spPr>
        <p:txBody>
          <a:bodyPr>
            <a:noAutofit/>
          </a:bodyPr>
          <a:lstStyle/>
          <a:p>
            <a:r>
              <a:rPr lang="en-US" sz="4800" dirty="0"/>
              <a:t>Charitable Giving</a:t>
            </a:r>
            <a:endParaRPr sz="4800" dirty="0"/>
          </a:p>
        </p:txBody>
      </p:sp>
      <p:sp>
        <p:nvSpPr>
          <p:cNvPr id="99" name="Shape 99"/>
          <p:cNvSpPr>
            <a:spLocks noGrp="1"/>
          </p:cNvSpPr>
          <p:nvPr>
            <p:ph type="body" idx="1"/>
          </p:nvPr>
        </p:nvSpPr>
        <p:spPr>
          <a:xfrm>
            <a:off x="457200" y="1143001"/>
            <a:ext cx="8229600" cy="5385117"/>
          </a:xfrm>
          <a:prstGeom prst="rect">
            <a:avLst/>
          </a:prstGeom>
        </p:spPr>
        <p:txBody>
          <a:bodyPr>
            <a:noAutofit/>
          </a:bodyPr>
          <a:lstStyle/>
          <a:p>
            <a:pPr marL="667877" indent="-667877" defTabSz="804672">
              <a:spcBef>
                <a:spcPts val="600"/>
              </a:spcBef>
              <a:defRPr sz="2800"/>
            </a:pPr>
            <a:r>
              <a:rPr lang="en-US" sz="2700" dirty="0"/>
              <a:t>Another use of money is </a:t>
            </a:r>
            <a:r>
              <a:rPr lang="en-US" sz="2700" b="1" dirty="0"/>
              <a:t>charitable giving </a:t>
            </a:r>
            <a:r>
              <a:rPr lang="en-US" sz="2700" dirty="0"/>
              <a:t>to help other people.</a:t>
            </a:r>
          </a:p>
          <a:p>
            <a:pPr marL="1128126" lvl="2" indent="-667877" defTabSz="804672">
              <a:spcBef>
                <a:spcPts val="600"/>
              </a:spcBef>
              <a:buFont typeface="Arial" charset="0"/>
              <a:buChar char="•"/>
              <a:defRPr sz="2800"/>
            </a:pPr>
            <a:r>
              <a:rPr lang="en-US" sz="2700" dirty="0"/>
              <a:t>This can be difficult if one is saving for some event or item, but the donation can help people in the community, make the giver feel good, and the giver can also receive an income tax deduction.</a:t>
            </a:r>
          </a:p>
          <a:p>
            <a:pPr marL="667877" indent="-667877" defTabSz="804672">
              <a:spcBef>
                <a:spcPts val="600"/>
              </a:spcBef>
              <a:defRPr sz="2800"/>
            </a:pPr>
            <a:r>
              <a:rPr lang="en-US" sz="2700" dirty="0"/>
              <a:t>Some charities people give to are the Red Cross, Salvation Army, religious institutions, universities, and other organizations with the goal to help people</a:t>
            </a:r>
            <a:r>
              <a:rPr sz="2700" dirty="0"/>
              <a:t>.</a:t>
            </a:r>
            <a:endParaRPr lang="en-US" sz="2700" dirty="0"/>
          </a:p>
          <a:p>
            <a:pPr marL="667877" indent="-667877" defTabSz="804672">
              <a:spcBef>
                <a:spcPts val="600"/>
              </a:spcBef>
              <a:defRPr sz="2800"/>
            </a:pPr>
            <a:r>
              <a:rPr lang="en-US" sz="2700" dirty="0"/>
              <a:t>The act of giving money for charitable purposes is called </a:t>
            </a:r>
            <a:r>
              <a:rPr lang="en-US" sz="2700" b="1" dirty="0"/>
              <a:t>philanthropy</a:t>
            </a:r>
            <a:r>
              <a:rPr lang="en-US" sz="2700" dirty="0"/>
              <a:t>.</a:t>
            </a:r>
            <a:endParaRPr sz="2700" dirty="0"/>
          </a:p>
        </p:txBody>
      </p:sp>
      <p:sp>
        <p:nvSpPr>
          <p:cNvPr id="100" name="Shape 100"/>
          <p:cNvSpPr>
            <a:spLocks noGrp="1"/>
          </p:cNvSpPr>
          <p:nvPr>
            <p:ph type="sldNum" sz="quarter" idx="4294967295"/>
          </p:nvPr>
        </p:nvSpPr>
        <p:spPr>
          <a:xfrm>
            <a:off x="8526702" y="6528118"/>
            <a:ext cx="312498" cy="294639"/>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7</a:t>
            </a:fld>
            <a:endParaRPr/>
          </a:p>
        </p:txBody>
      </p:sp>
      <p:sp>
        <p:nvSpPr>
          <p:cNvPr id="5" name="Shape 109"/>
          <p:cNvSpPr/>
          <p:nvPr/>
        </p:nvSpPr>
        <p:spPr>
          <a:xfrm>
            <a:off x="6621706" y="6105653"/>
            <a:ext cx="2428388" cy="369328"/>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u="sng">
                <a:solidFill>
                  <a:srgbClr val="0000FF"/>
                </a:solidFill>
                <a:uFill>
                  <a:solidFill>
                    <a:srgbClr val="0000FF"/>
                  </a:solidFill>
                </a:uFill>
                <a:hlinkClick r:id="rId2" action="ppaction://hlinksldjump"/>
              </a:defRPr>
            </a:lvl1pPr>
          </a:lstStyle>
          <a:p>
            <a:pPr>
              <a:defRPr u="none">
                <a:solidFill>
                  <a:srgbClr val="000000"/>
                </a:solidFill>
                <a:uFillTx/>
              </a:defRPr>
            </a:pPr>
            <a:r>
              <a:rPr u="sng" dirty="0">
                <a:solidFill>
                  <a:srgbClr val="0000FF"/>
                </a:solidFill>
                <a:uFill>
                  <a:solidFill>
                    <a:srgbClr val="0000FF"/>
                  </a:solidFill>
                </a:uFill>
                <a:hlinkClick r:id="rId2" action="ppaction://hlinksldjump"/>
              </a:rPr>
              <a:t>Return to Main Menu</a:t>
            </a:r>
            <a:endParaRPr lang="en-US" u="sng" dirty="0">
              <a:solidFill>
                <a:srgbClr val="0000FF"/>
              </a:solidFill>
              <a:uFill>
                <a:solidFill>
                  <a:srgbClr val="0000FF"/>
                </a:solidFill>
              </a:uFill>
              <a:hlinkClick r:id="rId2" action="ppaction://hlinksldjump"/>
            </a:endParaRPr>
          </a:p>
        </p:txBody>
      </p:sp>
    </p:spTree>
    <p:extLst>
      <p:ext uri="{BB962C8B-B14F-4D97-AF65-F5344CB8AC3E}">
        <p14:creationId xmlns:p14="http://schemas.microsoft.com/office/powerpoint/2010/main" val="65757453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Shape 111"/>
          <p:cNvSpPr>
            <a:spLocks noGrp="1"/>
          </p:cNvSpPr>
          <p:nvPr>
            <p:ph type="title"/>
          </p:nvPr>
        </p:nvSpPr>
        <p:spPr>
          <a:xfrm>
            <a:off x="0" y="0"/>
            <a:ext cx="9144000" cy="1143000"/>
          </a:xfrm>
          <a:prstGeom prst="rect">
            <a:avLst/>
          </a:prstGeom>
        </p:spPr>
        <p:txBody>
          <a:bodyPr>
            <a:normAutofit/>
          </a:bodyPr>
          <a:lstStyle>
            <a:lvl1pPr defTabSz="859536">
              <a:defRPr sz="3200">
                <a:effectLst>
                  <a:outerShdw blurRad="38100" dist="35814" dir="2700000" rotWithShape="0">
                    <a:srgbClr val="000000">
                      <a:alpha val="43137"/>
                    </a:srgbClr>
                  </a:outerShdw>
                </a:effectLst>
              </a:defRPr>
            </a:lvl1pPr>
          </a:lstStyle>
          <a:p>
            <a:r>
              <a:rPr sz="3500" dirty="0"/>
              <a:t>Section 2: </a:t>
            </a:r>
            <a:r>
              <a:rPr lang="en-US" sz="3500" dirty="0"/>
              <a:t>Saving and Investing Your Money</a:t>
            </a:r>
            <a:endParaRPr sz="3500" dirty="0"/>
          </a:p>
        </p:txBody>
      </p:sp>
      <p:sp>
        <p:nvSpPr>
          <p:cNvPr id="112" name="Shape 112"/>
          <p:cNvSpPr>
            <a:spLocks noGrp="1"/>
          </p:cNvSpPr>
          <p:nvPr>
            <p:ph type="body" idx="1"/>
          </p:nvPr>
        </p:nvSpPr>
        <p:spPr>
          <a:xfrm>
            <a:off x="457200" y="1600200"/>
            <a:ext cx="8229600" cy="4525963"/>
          </a:xfrm>
          <a:prstGeom prst="rect">
            <a:avLst/>
          </a:prstGeom>
        </p:spPr>
        <p:txBody>
          <a:bodyPr/>
          <a:lstStyle>
            <a:lvl2pPr marL="742950" indent="-285750">
              <a:lnSpc>
                <a:spcPct val="100000"/>
              </a:lnSpc>
              <a:spcBef>
                <a:spcPts val="600"/>
              </a:spcBef>
              <a:buFont typeface="Arial"/>
              <a:defRPr sz="2800"/>
            </a:lvl2pPr>
          </a:lstStyle>
          <a:p>
            <a:r>
              <a:rPr dirty="0"/>
              <a:t>Essential Question:</a:t>
            </a:r>
          </a:p>
          <a:p>
            <a:pPr lvl="1"/>
            <a:r>
              <a:rPr lang="en-US" dirty="0"/>
              <a:t>What are the two main types of investment?</a:t>
            </a:r>
            <a:endParaRPr dirty="0"/>
          </a:p>
        </p:txBody>
      </p:sp>
      <p:sp>
        <p:nvSpPr>
          <p:cNvPr id="113" name="Shape 113"/>
          <p:cNvSpPr>
            <a:spLocks noGrp="1"/>
          </p:cNvSpPr>
          <p:nvPr>
            <p:ph type="sldNum" sz="quarter" idx="4294967295"/>
          </p:nvPr>
        </p:nvSpPr>
        <p:spPr>
          <a:xfrm>
            <a:off x="8526699" y="6528116"/>
            <a:ext cx="312499" cy="294639"/>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8</a:t>
            </a:fld>
            <a:endParaRP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112">
                                            <p:bg/>
                                          </p:spTgt>
                                        </p:tgtEl>
                                        <p:attrNameLst>
                                          <p:attrName>style.visibility</p:attrName>
                                        </p:attrNameLst>
                                      </p:cBhvr>
                                      <p:to>
                                        <p:strVal val="visible"/>
                                      </p:to>
                                    </p:set>
                                    <p:anim calcmode="lin" valueType="num">
                                      <p:cBhvr>
                                        <p:cTn id="7" dur="500" fill="hold"/>
                                        <p:tgtEl>
                                          <p:spTgt spid="112">
                                            <p:bg/>
                                          </p:spTgt>
                                        </p:tgtEl>
                                        <p:attrNameLst>
                                          <p:attrName>ppt_x</p:attrName>
                                        </p:attrNameLst>
                                      </p:cBhvr>
                                      <p:tavLst>
                                        <p:tav tm="0">
                                          <p:val>
                                            <p:strVal val="0-#ppt_w/2"/>
                                          </p:val>
                                        </p:tav>
                                        <p:tav tm="100000">
                                          <p:val>
                                            <p:strVal val="#ppt_x"/>
                                          </p:val>
                                        </p:tav>
                                      </p:tavLst>
                                    </p:anim>
                                    <p:anim calcmode="lin" valueType="num">
                                      <p:cBhvr>
                                        <p:cTn id="8" dur="500" fill="hold"/>
                                        <p:tgtEl>
                                          <p:spTgt spid="112">
                                            <p:bg/>
                                          </p:spTgt>
                                        </p:tgtEl>
                                        <p:attrNameLst>
                                          <p:attrName>ppt_y</p:attrName>
                                        </p:attrNameLst>
                                      </p:cBhvr>
                                      <p:tavLst>
                                        <p:tav tm="0">
                                          <p:val>
                                            <p:strVal val="#ppt_y"/>
                                          </p:val>
                                        </p:tav>
                                        <p:tav tm="100000">
                                          <p:val>
                                            <p:strVal val="#ppt_y"/>
                                          </p:val>
                                        </p:tav>
                                      </p:tavLst>
                                    </p:anim>
                                  </p:childTnLst>
                                </p:cTn>
                              </p:par>
                              <p:par>
                                <p:cTn id="9" presetID="2" presetClass="entr" presetSubtype="8" fill="hold" grpId="1" nodeType="withEffect">
                                  <p:stCondLst>
                                    <p:cond delay="0"/>
                                  </p:stCondLst>
                                  <p:iterate>
                                    <p:tmAbs val="0"/>
                                  </p:iterate>
                                  <p:childTnLst>
                                    <p:set>
                                      <p:cBhvr>
                                        <p:cTn id="10" fill="hold"/>
                                        <p:tgtEl>
                                          <p:spTgt spid="112">
                                            <p:txEl>
                                              <p:pRg st="0" end="0"/>
                                            </p:txEl>
                                          </p:spTgt>
                                        </p:tgtEl>
                                        <p:attrNameLst>
                                          <p:attrName>style.visibility</p:attrName>
                                        </p:attrNameLst>
                                      </p:cBhvr>
                                      <p:to>
                                        <p:strVal val="visible"/>
                                      </p:to>
                                    </p:set>
                                    <p:anim calcmode="lin" valueType="num">
                                      <p:cBhvr>
                                        <p:cTn id="11" dur="500" fill="hold"/>
                                        <p:tgtEl>
                                          <p:spTgt spid="112">
                                            <p:txEl>
                                              <p:pRg st="0" end="0"/>
                                            </p:txEl>
                                          </p:spTgt>
                                        </p:tgtEl>
                                        <p:attrNameLst>
                                          <p:attrName>ppt_x</p:attrName>
                                        </p:attrNameLst>
                                      </p:cBhvr>
                                      <p:tavLst>
                                        <p:tav tm="0">
                                          <p:val>
                                            <p:strVal val="0-#ppt_w/2"/>
                                          </p:val>
                                        </p:tav>
                                        <p:tav tm="100000">
                                          <p:val>
                                            <p:strVal val="#ppt_x"/>
                                          </p:val>
                                        </p:tav>
                                      </p:tavLst>
                                    </p:anim>
                                    <p:anim calcmode="lin" valueType="num">
                                      <p:cBhvr>
                                        <p:cTn id="12" dur="500" fill="hold"/>
                                        <p:tgtEl>
                                          <p:spTgt spid="112">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1" nodeType="afterEffect">
                                  <p:stCondLst>
                                    <p:cond delay="0"/>
                                  </p:stCondLst>
                                  <p:iterate>
                                    <p:tmAbs val="0"/>
                                  </p:iterate>
                                  <p:childTnLst>
                                    <p:set>
                                      <p:cBhvr>
                                        <p:cTn id="15" fill="hold"/>
                                        <p:tgtEl>
                                          <p:spTgt spid="112">
                                            <p:txEl>
                                              <p:pRg st="1" end="1"/>
                                            </p:txEl>
                                          </p:spTgt>
                                        </p:tgtEl>
                                        <p:attrNameLst>
                                          <p:attrName>style.visibility</p:attrName>
                                        </p:attrNameLst>
                                      </p:cBhvr>
                                      <p:to>
                                        <p:strVal val="visible"/>
                                      </p:to>
                                    </p:set>
                                    <p:anim calcmode="lin" valueType="num">
                                      <p:cBhvr>
                                        <p:cTn id="16" dur="500" fill="hold"/>
                                        <p:tgtEl>
                                          <p:spTgt spid="112">
                                            <p:txEl>
                                              <p:pRg st="1" end="1"/>
                                            </p:txEl>
                                          </p:spTgt>
                                        </p:tgtEl>
                                        <p:attrNameLst>
                                          <p:attrName>ppt_x</p:attrName>
                                        </p:attrNameLst>
                                      </p:cBhvr>
                                      <p:tavLst>
                                        <p:tav tm="0">
                                          <p:val>
                                            <p:strVal val="0-#ppt_w/2"/>
                                          </p:val>
                                        </p:tav>
                                        <p:tav tm="100000">
                                          <p:val>
                                            <p:strVal val="#ppt_x"/>
                                          </p:val>
                                        </p:tav>
                                      </p:tavLst>
                                    </p:anim>
                                    <p:anim calcmode="lin" valueType="num">
                                      <p:cBhvr>
                                        <p:cTn id="17" dur="500" fill="hold"/>
                                        <p:tgtEl>
                                          <p:spTgt spid="112">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1" build="p" bldLvl="5"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Shape 115"/>
          <p:cNvSpPr>
            <a:spLocks noGrp="1"/>
          </p:cNvSpPr>
          <p:nvPr>
            <p:ph type="title"/>
          </p:nvPr>
        </p:nvSpPr>
        <p:spPr>
          <a:xfrm>
            <a:off x="0" y="0"/>
            <a:ext cx="9144000" cy="1143000"/>
          </a:xfrm>
          <a:prstGeom prst="rect">
            <a:avLst/>
          </a:prstGeom>
        </p:spPr>
        <p:txBody>
          <a:bodyPr>
            <a:normAutofit/>
          </a:bodyPr>
          <a:lstStyle>
            <a:lvl1pPr defTabSz="859536">
              <a:defRPr sz="3200">
                <a:effectLst>
                  <a:outerShdw blurRad="38100" dist="35814" dir="2700000" rotWithShape="0">
                    <a:srgbClr val="000000">
                      <a:alpha val="43137"/>
                    </a:srgbClr>
                  </a:outerShdw>
                </a:effectLst>
              </a:defRPr>
            </a:lvl1pPr>
          </a:lstStyle>
          <a:p>
            <a:r>
              <a:rPr sz="3500" dirty="0"/>
              <a:t>Section 2: </a:t>
            </a:r>
            <a:r>
              <a:rPr lang="en-US" sz="3500" dirty="0"/>
              <a:t>Saving and Investing Your Money</a:t>
            </a:r>
            <a:endParaRPr sz="3500" dirty="0"/>
          </a:p>
        </p:txBody>
      </p:sp>
      <p:sp>
        <p:nvSpPr>
          <p:cNvPr id="116" name="Shape 116"/>
          <p:cNvSpPr>
            <a:spLocks noGrp="1"/>
          </p:cNvSpPr>
          <p:nvPr>
            <p:ph type="body" idx="1"/>
          </p:nvPr>
        </p:nvSpPr>
        <p:spPr>
          <a:xfrm>
            <a:off x="457200" y="1673352"/>
            <a:ext cx="8229600" cy="4854764"/>
          </a:xfrm>
          <a:prstGeom prst="rect">
            <a:avLst/>
          </a:prstGeom>
        </p:spPr>
        <p:txBody>
          <a:bodyPr/>
          <a:lstStyle/>
          <a:p>
            <a:r>
              <a:rPr dirty="0"/>
              <a:t>What terms do I need to know? </a:t>
            </a:r>
          </a:p>
          <a:p>
            <a:pPr marL="742950" lvl="1" indent="-285750">
              <a:lnSpc>
                <a:spcPct val="100000"/>
              </a:lnSpc>
              <a:spcBef>
                <a:spcPts val="600"/>
              </a:spcBef>
              <a:buFont typeface="Arial"/>
              <a:defRPr sz="2800"/>
            </a:pPr>
            <a:r>
              <a:rPr lang="en-US" dirty="0"/>
              <a:t>interest</a:t>
            </a:r>
            <a:endParaRPr dirty="0"/>
          </a:p>
          <a:p>
            <a:pPr marL="742950" lvl="1" indent="-285750">
              <a:lnSpc>
                <a:spcPct val="100000"/>
              </a:lnSpc>
              <a:spcBef>
                <a:spcPts val="600"/>
              </a:spcBef>
              <a:buFont typeface="Arial"/>
              <a:defRPr sz="2800"/>
            </a:pPr>
            <a:r>
              <a:rPr lang="en-US" dirty="0"/>
              <a:t>investment</a:t>
            </a:r>
          </a:p>
          <a:p>
            <a:pPr marL="742950" lvl="1" indent="-285750">
              <a:lnSpc>
                <a:spcPct val="100000"/>
              </a:lnSpc>
              <a:spcBef>
                <a:spcPts val="600"/>
              </a:spcBef>
              <a:buFont typeface="Arial"/>
              <a:defRPr sz="2800"/>
            </a:pPr>
            <a:r>
              <a:rPr lang="en-US" dirty="0"/>
              <a:t>financial investment</a:t>
            </a:r>
          </a:p>
          <a:p>
            <a:pPr marL="742950" lvl="1" indent="-285750">
              <a:lnSpc>
                <a:spcPct val="100000"/>
              </a:lnSpc>
              <a:spcBef>
                <a:spcPts val="600"/>
              </a:spcBef>
              <a:buFont typeface="Arial"/>
              <a:defRPr sz="2800"/>
            </a:pPr>
            <a:r>
              <a:rPr lang="en-US" dirty="0"/>
              <a:t>real investment</a:t>
            </a:r>
            <a:endParaRPr dirty="0"/>
          </a:p>
          <a:p>
            <a:pPr marL="742950" lvl="1" indent="-285750">
              <a:lnSpc>
                <a:spcPct val="100000"/>
              </a:lnSpc>
              <a:spcBef>
                <a:spcPts val="600"/>
              </a:spcBef>
              <a:buFont typeface="Arial"/>
              <a:defRPr sz="2800"/>
            </a:pPr>
            <a:r>
              <a:rPr lang="en-US" dirty="0"/>
              <a:t>certificate of deposit (CD)</a:t>
            </a:r>
          </a:p>
          <a:p>
            <a:pPr marL="742950" lvl="1" indent="-285750">
              <a:lnSpc>
                <a:spcPct val="100000"/>
              </a:lnSpc>
              <a:spcBef>
                <a:spcPts val="600"/>
              </a:spcBef>
              <a:buFont typeface="Arial"/>
              <a:defRPr sz="2800"/>
            </a:pPr>
            <a:r>
              <a:rPr lang="en-US" dirty="0"/>
              <a:t>bond</a:t>
            </a:r>
          </a:p>
          <a:p>
            <a:pPr marL="742950" lvl="1" indent="-285750">
              <a:lnSpc>
                <a:spcPct val="100000"/>
              </a:lnSpc>
              <a:spcBef>
                <a:spcPts val="600"/>
              </a:spcBef>
              <a:buFont typeface="Arial"/>
              <a:defRPr sz="2800"/>
            </a:pPr>
            <a:r>
              <a:rPr lang="en-US" dirty="0"/>
              <a:t>stock</a:t>
            </a:r>
          </a:p>
          <a:p>
            <a:pPr marL="742950" lvl="1" indent="-285750">
              <a:lnSpc>
                <a:spcPct val="100000"/>
              </a:lnSpc>
              <a:spcBef>
                <a:spcPts val="600"/>
              </a:spcBef>
              <a:buFont typeface="Arial"/>
              <a:defRPr sz="2800"/>
            </a:pPr>
            <a:r>
              <a:rPr lang="en-US" dirty="0"/>
              <a:t>mutual fund</a:t>
            </a:r>
          </a:p>
          <a:p>
            <a:pPr marL="742950" lvl="1" indent="-285750">
              <a:lnSpc>
                <a:spcPct val="100000"/>
              </a:lnSpc>
              <a:spcBef>
                <a:spcPts val="600"/>
              </a:spcBef>
              <a:buFont typeface="Arial"/>
              <a:defRPr sz="2800"/>
            </a:pPr>
            <a:endParaRPr lang="en-US" dirty="0"/>
          </a:p>
        </p:txBody>
      </p:sp>
      <p:sp>
        <p:nvSpPr>
          <p:cNvPr id="117" name="Shape 117"/>
          <p:cNvSpPr>
            <a:spLocks noGrp="1"/>
          </p:cNvSpPr>
          <p:nvPr>
            <p:ph type="sldNum" sz="quarter" idx="4294967295"/>
          </p:nvPr>
        </p:nvSpPr>
        <p:spPr>
          <a:xfrm>
            <a:off x="8526699" y="6528116"/>
            <a:ext cx="312499" cy="294639"/>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9</a:t>
            </a:f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116">
                                            <p:bg/>
                                          </p:spTgt>
                                        </p:tgtEl>
                                        <p:attrNameLst>
                                          <p:attrName>style.visibility</p:attrName>
                                        </p:attrNameLst>
                                      </p:cBhvr>
                                      <p:to>
                                        <p:strVal val="visible"/>
                                      </p:to>
                                    </p:set>
                                    <p:anim calcmode="lin" valueType="num">
                                      <p:cBhvr>
                                        <p:cTn id="7" dur="500" fill="hold"/>
                                        <p:tgtEl>
                                          <p:spTgt spid="116">
                                            <p:bg/>
                                          </p:spTgt>
                                        </p:tgtEl>
                                        <p:attrNameLst>
                                          <p:attrName>ppt_x</p:attrName>
                                        </p:attrNameLst>
                                      </p:cBhvr>
                                      <p:tavLst>
                                        <p:tav tm="0">
                                          <p:val>
                                            <p:strVal val="0-#ppt_w/2"/>
                                          </p:val>
                                        </p:tav>
                                        <p:tav tm="100000">
                                          <p:val>
                                            <p:strVal val="#ppt_x"/>
                                          </p:val>
                                        </p:tav>
                                      </p:tavLst>
                                    </p:anim>
                                    <p:anim calcmode="lin" valueType="num">
                                      <p:cBhvr>
                                        <p:cTn id="8" dur="500" fill="hold"/>
                                        <p:tgtEl>
                                          <p:spTgt spid="116">
                                            <p:bg/>
                                          </p:spTgt>
                                        </p:tgtEl>
                                        <p:attrNameLst>
                                          <p:attrName>ppt_y</p:attrName>
                                        </p:attrNameLst>
                                      </p:cBhvr>
                                      <p:tavLst>
                                        <p:tav tm="0">
                                          <p:val>
                                            <p:strVal val="#ppt_y"/>
                                          </p:val>
                                        </p:tav>
                                        <p:tav tm="100000">
                                          <p:val>
                                            <p:strVal val="#ppt_y"/>
                                          </p:val>
                                        </p:tav>
                                      </p:tavLst>
                                    </p:anim>
                                  </p:childTnLst>
                                </p:cTn>
                              </p:par>
                              <p:par>
                                <p:cTn id="9" presetID="2" presetClass="entr" presetSubtype="8" fill="hold" grpId="1" nodeType="withEffect">
                                  <p:stCondLst>
                                    <p:cond delay="0"/>
                                  </p:stCondLst>
                                  <p:iterate>
                                    <p:tmAbs val="0"/>
                                  </p:iterate>
                                  <p:childTnLst>
                                    <p:set>
                                      <p:cBhvr>
                                        <p:cTn id="10" fill="hold"/>
                                        <p:tgtEl>
                                          <p:spTgt spid="116">
                                            <p:txEl>
                                              <p:pRg st="0" end="0"/>
                                            </p:txEl>
                                          </p:spTgt>
                                        </p:tgtEl>
                                        <p:attrNameLst>
                                          <p:attrName>style.visibility</p:attrName>
                                        </p:attrNameLst>
                                      </p:cBhvr>
                                      <p:to>
                                        <p:strVal val="visible"/>
                                      </p:to>
                                    </p:set>
                                    <p:anim calcmode="lin" valueType="num">
                                      <p:cBhvr>
                                        <p:cTn id="11" dur="500" fill="hold"/>
                                        <p:tgtEl>
                                          <p:spTgt spid="116">
                                            <p:txEl>
                                              <p:pRg st="0" end="0"/>
                                            </p:txEl>
                                          </p:spTgt>
                                        </p:tgtEl>
                                        <p:attrNameLst>
                                          <p:attrName>ppt_x</p:attrName>
                                        </p:attrNameLst>
                                      </p:cBhvr>
                                      <p:tavLst>
                                        <p:tav tm="0">
                                          <p:val>
                                            <p:strVal val="0-#ppt_w/2"/>
                                          </p:val>
                                        </p:tav>
                                        <p:tav tm="100000">
                                          <p:val>
                                            <p:strVal val="#ppt_x"/>
                                          </p:val>
                                        </p:tav>
                                      </p:tavLst>
                                    </p:anim>
                                    <p:anim calcmode="lin" valueType="num">
                                      <p:cBhvr>
                                        <p:cTn id="12" dur="500" fill="hold"/>
                                        <p:tgtEl>
                                          <p:spTgt spid="116">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1" nodeType="afterEffect">
                                  <p:stCondLst>
                                    <p:cond delay="0"/>
                                  </p:stCondLst>
                                  <p:iterate>
                                    <p:tmAbs val="0"/>
                                  </p:iterate>
                                  <p:childTnLst>
                                    <p:set>
                                      <p:cBhvr>
                                        <p:cTn id="15" fill="hold"/>
                                        <p:tgtEl>
                                          <p:spTgt spid="116">
                                            <p:txEl>
                                              <p:pRg st="1" end="1"/>
                                            </p:txEl>
                                          </p:spTgt>
                                        </p:tgtEl>
                                        <p:attrNameLst>
                                          <p:attrName>style.visibility</p:attrName>
                                        </p:attrNameLst>
                                      </p:cBhvr>
                                      <p:to>
                                        <p:strVal val="visible"/>
                                      </p:to>
                                    </p:set>
                                    <p:anim calcmode="lin" valueType="num">
                                      <p:cBhvr>
                                        <p:cTn id="16" dur="500" fill="hold"/>
                                        <p:tgtEl>
                                          <p:spTgt spid="116">
                                            <p:txEl>
                                              <p:pRg st="1" end="1"/>
                                            </p:txEl>
                                          </p:spTgt>
                                        </p:tgtEl>
                                        <p:attrNameLst>
                                          <p:attrName>ppt_x</p:attrName>
                                        </p:attrNameLst>
                                      </p:cBhvr>
                                      <p:tavLst>
                                        <p:tav tm="0">
                                          <p:val>
                                            <p:strVal val="0-#ppt_w/2"/>
                                          </p:val>
                                        </p:tav>
                                        <p:tav tm="100000">
                                          <p:val>
                                            <p:strVal val="#ppt_x"/>
                                          </p:val>
                                        </p:tav>
                                      </p:tavLst>
                                    </p:anim>
                                    <p:anim calcmode="lin" valueType="num">
                                      <p:cBhvr>
                                        <p:cTn id="17" dur="500" fill="hold"/>
                                        <p:tgtEl>
                                          <p:spTgt spid="116">
                                            <p:txEl>
                                              <p:pRg st="1" end="1"/>
                                            </p:txEl>
                                          </p:spTgt>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 presetClass="entr" presetSubtype="8" fill="hold" grpId="1" nodeType="afterEffect">
                                  <p:stCondLst>
                                    <p:cond delay="0"/>
                                  </p:stCondLst>
                                  <p:iterate>
                                    <p:tmAbs val="0"/>
                                  </p:iterate>
                                  <p:childTnLst>
                                    <p:set>
                                      <p:cBhvr>
                                        <p:cTn id="20" fill="hold"/>
                                        <p:tgtEl>
                                          <p:spTgt spid="116">
                                            <p:txEl>
                                              <p:pRg st="2" end="2"/>
                                            </p:txEl>
                                          </p:spTgt>
                                        </p:tgtEl>
                                        <p:attrNameLst>
                                          <p:attrName>style.visibility</p:attrName>
                                        </p:attrNameLst>
                                      </p:cBhvr>
                                      <p:to>
                                        <p:strVal val="visible"/>
                                      </p:to>
                                    </p:set>
                                    <p:anim calcmode="lin" valueType="num">
                                      <p:cBhvr>
                                        <p:cTn id="21" dur="500" fill="hold"/>
                                        <p:tgtEl>
                                          <p:spTgt spid="116">
                                            <p:txEl>
                                              <p:pRg st="2" end="2"/>
                                            </p:txEl>
                                          </p:spTgt>
                                        </p:tgtEl>
                                        <p:attrNameLst>
                                          <p:attrName>ppt_x</p:attrName>
                                        </p:attrNameLst>
                                      </p:cBhvr>
                                      <p:tavLst>
                                        <p:tav tm="0">
                                          <p:val>
                                            <p:strVal val="0-#ppt_w/2"/>
                                          </p:val>
                                        </p:tav>
                                        <p:tav tm="100000">
                                          <p:val>
                                            <p:strVal val="#ppt_x"/>
                                          </p:val>
                                        </p:tav>
                                      </p:tavLst>
                                    </p:anim>
                                    <p:anim calcmode="lin" valueType="num">
                                      <p:cBhvr>
                                        <p:cTn id="22" dur="500" fill="hold"/>
                                        <p:tgtEl>
                                          <p:spTgt spid="116">
                                            <p:txEl>
                                              <p:pRg st="2" end="2"/>
                                            </p:txEl>
                                          </p:spTgt>
                                        </p:tgtEl>
                                        <p:attrNameLst>
                                          <p:attrName>ppt_y</p:attrName>
                                        </p:attrNameLst>
                                      </p:cBhvr>
                                      <p:tavLst>
                                        <p:tav tm="0">
                                          <p:val>
                                            <p:strVal val="#ppt_y"/>
                                          </p:val>
                                        </p:tav>
                                        <p:tav tm="100000">
                                          <p:val>
                                            <p:strVal val="#ppt_y"/>
                                          </p:val>
                                        </p:tav>
                                      </p:tavLst>
                                    </p:anim>
                                  </p:childTnLst>
                                </p:cTn>
                              </p:par>
                            </p:childTnLst>
                          </p:cTn>
                        </p:par>
                        <p:par>
                          <p:cTn id="23" fill="hold">
                            <p:stCondLst>
                              <p:cond delay="1500"/>
                            </p:stCondLst>
                            <p:childTnLst>
                              <p:par>
                                <p:cTn id="24" presetID="2" presetClass="entr" presetSubtype="8" fill="hold" grpId="1" nodeType="afterEffect">
                                  <p:stCondLst>
                                    <p:cond delay="0"/>
                                  </p:stCondLst>
                                  <p:iterate>
                                    <p:tmAbs val="0"/>
                                  </p:iterate>
                                  <p:childTnLst>
                                    <p:set>
                                      <p:cBhvr>
                                        <p:cTn id="25" fill="hold"/>
                                        <p:tgtEl>
                                          <p:spTgt spid="116">
                                            <p:txEl>
                                              <p:pRg st="3" end="3"/>
                                            </p:txEl>
                                          </p:spTgt>
                                        </p:tgtEl>
                                        <p:attrNameLst>
                                          <p:attrName>style.visibility</p:attrName>
                                        </p:attrNameLst>
                                      </p:cBhvr>
                                      <p:to>
                                        <p:strVal val="visible"/>
                                      </p:to>
                                    </p:set>
                                    <p:anim calcmode="lin" valueType="num">
                                      <p:cBhvr>
                                        <p:cTn id="26" dur="500" fill="hold"/>
                                        <p:tgtEl>
                                          <p:spTgt spid="116">
                                            <p:txEl>
                                              <p:pRg st="3" end="3"/>
                                            </p:txEl>
                                          </p:spTgt>
                                        </p:tgtEl>
                                        <p:attrNameLst>
                                          <p:attrName>ppt_x</p:attrName>
                                        </p:attrNameLst>
                                      </p:cBhvr>
                                      <p:tavLst>
                                        <p:tav tm="0">
                                          <p:val>
                                            <p:strVal val="0-#ppt_w/2"/>
                                          </p:val>
                                        </p:tav>
                                        <p:tav tm="100000">
                                          <p:val>
                                            <p:strVal val="#ppt_x"/>
                                          </p:val>
                                        </p:tav>
                                      </p:tavLst>
                                    </p:anim>
                                    <p:anim calcmode="lin" valueType="num">
                                      <p:cBhvr>
                                        <p:cTn id="27" dur="500" fill="hold"/>
                                        <p:tgtEl>
                                          <p:spTgt spid="116">
                                            <p:txEl>
                                              <p:pRg st="3" end="3"/>
                                            </p:txEl>
                                          </p:spTgt>
                                        </p:tgtEl>
                                        <p:attrNameLst>
                                          <p:attrName>ppt_y</p:attrName>
                                        </p:attrNameLst>
                                      </p:cBhvr>
                                      <p:tavLst>
                                        <p:tav tm="0">
                                          <p:val>
                                            <p:strVal val="#ppt_y"/>
                                          </p:val>
                                        </p:tav>
                                        <p:tav tm="100000">
                                          <p:val>
                                            <p:strVal val="#ppt_y"/>
                                          </p:val>
                                        </p:tav>
                                      </p:tavLst>
                                    </p:anim>
                                  </p:childTnLst>
                                </p:cTn>
                              </p:par>
                            </p:childTnLst>
                          </p:cTn>
                        </p:par>
                        <p:par>
                          <p:cTn id="28" fill="hold">
                            <p:stCondLst>
                              <p:cond delay="2000"/>
                            </p:stCondLst>
                            <p:childTnLst>
                              <p:par>
                                <p:cTn id="29" presetID="2" presetClass="entr" presetSubtype="8" fill="hold" grpId="1" nodeType="afterEffect">
                                  <p:stCondLst>
                                    <p:cond delay="0"/>
                                  </p:stCondLst>
                                  <p:iterate>
                                    <p:tmAbs val="0"/>
                                  </p:iterate>
                                  <p:childTnLst>
                                    <p:set>
                                      <p:cBhvr>
                                        <p:cTn id="30" fill="hold"/>
                                        <p:tgtEl>
                                          <p:spTgt spid="116">
                                            <p:txEl>
                                              <p:pRg st="4" end="4"/>
                                            </p:txEl>
                                          </p:spTgt>
                                        </p:tgtEl>
                                        <p:attrNameLst>
                                          <p:attrName>style.visibility</p:attrName>
                                        </p:attrNameLst>
                                      </p:cBhvr>
                                      <p:to>
                                        <p:strVal val="visible"/>
                                      </p:to>
                                    </p:set>
                                    <p:anim calcmode="lin" valueType="num">
                                      <p:cBhvr>
                                        <p:cTn id="31" dur="500" fill="hold"/>
                                        <p:tgtEl>
                                          <p:spTgt spid="116">
                                            <p:txEl>
                                              <p:pRg st="4" end="4"/>
                                            </p:txEl>
                                          </p:spTgt>
                                        </p:tgtEl>
                                        <p:attrNameLst>
                                          <p:attrName>ppt_x</p:attrName>
                                        </p:attrNameLst>
                                      </p:cBhvr>
                                      <p:tavLst>
                                        <p:tav tm="0">
                                          <p:val>
                                            <p:strVal val="0-#ppt_w/2"/>
                                          </p:val>
                                        </p:tav>
                                        <p:tav tm="100000">
                                          <p:val>
                                            <p:strVal val="#ppt_x"/>
                                          </p:val>
                                        </p:tav>
                                      </p:tavLst>
                                    </p:anim>
                                    <p:anim calcmode="lin" valueType="num">
                                      <p:cBhvr>
                                        <p:cTn id="32" dur="500" fill="hold"/>
                                        <p:tgtEl>
                                          <p:spTgt spid="116">
                                            <p:txEl>
                                              <p:pRg st="4" end="4"/>
                                            </p:txEl>
                                          </p:spTgt>
                                        </p:tgtEl>
                                        <p:attrNameLst>
                                          <p:attrName>ppt_y</p:attrName>
                                        </p:attrNameLst>
                                      </p:cBhvr>
                                      <p:tavLst>
                                        <p:tav tm="0">
                                          <p:val>
                                            <p:strVal val="#ppt_y"/>
                                          </p:val>
                                        </p:tav>
                                        <p:tav tm="100000">
                                          <p:val>
                                            <p:strVal val="#ppt_y"/>
                                          </p:val>
                                        </p:tav>
                                      </p:tavLst>
                                    </p:anim>
                                  </p:childTnLst>
                                </p:cTn>
                              </p:par>
                            </p:childTnLst>
                          </p:cTn>
                        </p:par>
                        <p:par>
                          <p:cTn id="33" fill="hold">
                            <p:stCondLst>
                              <p:cond delay="2500"/>
                            </p:stCondLst>
                            <p:childTnLst>
                              <p:par>
                                <p:cTn id="34" presetID="2" presetClass="entr" presetSubtype="8" fill="hold" grpId="1" nodeType="afterEffect">
                                  <p:stCondLst>
                                    <p:cond delay="0"/>
                                  </p:stCondLst>
                                  <p:iterate>
                                    <p:tmAbs val="0"/>
                                  </p:iterate>
                                  <p:childTnLst>
                                    <p:set>
                                      <p:cBhvr>
                                        <p:cTn id="35" fill="hold"/>
                                        <p:tgtEl>
                                          <p:spTgt spid="116">
                                            <p:txEl>
                                              <p:pRg st="5" end="5"/>
                                            </p:txEl>
                                          </p:spTgt>
                                        </p:tgtEl>
                                        <p:attrNameLst>
                                          <p:attrName>style.visibility</p:attrName>
                                        </p:attrNameLst>
                                      </p:cBhvr>
                                      <p:to>
                                        <p:strVal val="visible"/>
                                      </p:to>
                                    </p:set>
                                    <p:anim calcmode="lin" valueType="num">
                                      <p:cBhvr>
                                        <p:cTn id="36" dur="500" fill="hold"/>
                                        <p:tgtEl>
                                          <p:spTgt spid="116">
                                            <p:txEl>
                                              <p:pRg st="5" end="5"/>
                                            </p:txEl>
                                          </p:spTgt>
                                        </p:tgtEl>
                                        <p:attrNameLst>
                                          <p:attrName>ppt_x</p:attrName>
                                        </p:attrNameLst>
                                      </p:cBhvr>
                                      <p:tavLst>
                                        <p:tav tm="0">
                                          <p:val>
                                            <p:strVal val="0-#ppt_w/2"/>
                                          </p:val>
                                        </p:tav>
                                        <p:tav tm="100000">
                                          <p:val>
                                            <p:strVal val="#ppt_x"/>
                                          </p:val>
                                        </p:tav>
                                      </p:tavLst>
                                    </p:anim>
                                    <p:anim calcmode="lin" valueType="num">
                                      <p:cBhvr>
                                        <p:cTn id="37" dur="500" fill="hold"/>
                                        <p:tgtEl>
                                          <p:spTgt spid="116">
                                            <p:txEl>
                                              <p:pRg st="5" end="5"/>
                                            </p:txEl>
                                          </p:spTgt>
                                        </p:tgtEl>
                                        <p:attrNameLst>
                                          <p:attrName>ppt_y</p:attrName>
                                        </p:attrNameLst>
                                      </p:cBhvr>
                                      <p:tavLst>
                                        <p:tav tm="0">
                                          <p:val>
                                            <p:strVal val="#ppt_y"/>
                                          </p:val>
                                        </p:tav>
                                        <p:tav tm="100000">
                                          <p:val>
                                            <p:strVal val="#ppt_y"/>
                                          </p:val>
                                        </p:tav>
                                      </p:tavLst>
                                    </p:anim>
                                  </p:childTnLst>
                                </p:cTn>
                              </p:par>
                            </p:childTnLst>
                          </p:cTn>
                        </p:par>
                        <p:par>
                          <p:cTn id="38" fill="hold">
                            <p:stCondLst>
                              <p:cond delay="3000"/>
                            </p:stCondLst>
                            <p:childTnLst>
                              <p:par>
                                <p:cTn id="39" presetID="2" presetClass="entr" presetSubtype="8" fill="hold" grpId="1" nodeType="afterEffect">
                                  <p:stCondLst>
                                    <p:cond delay="0"/>
                                  </p:stCondLst>
                                  <p:iterate>
                                    <p:tmAbs val="0"/>
                                  </p:iterate>
                                  <p:childTnLst>
                                    <p:set>
                                      <p:cBhvr>
                                        <p:cTn id="40" fill="hold"/>
                                        <p:tgtEl>
                                          <p:spTgt spid="116">
                                            <p:txEl>
                                              <p:pRg st="6" end="6"/>
                                            </p:txEl>
                                          </p:spTgt>
                                        </p:tgtEl>
                                        <p:attrNameLst>
                                          <p:attrName>style.visibility</p:attrName>
                                        </p:attrNameLst>
                                      </p:cBhvr>
                                      <p:to>
                                        <p:strVal val="visible"/>
                                      </p:to>
                                    </p:set>
                                    <p:anim calcmode="lin" valueType="num">
                                      <p:cBhvr>
                                        <p:cTn id="41" dur="500" fill="hold"/>
                                        <p:tgtEl>
                                          <p:spTgt spid="116">
                                            <p:txEl>
                                              <p:pRg st="6" end="6"/>
                                            </p:txEl>
                                          </p:spTgt>
                                        </p:tgtEl>
                                        <p:attrNameLst>
                                          <p:attrName>ppt_x</p:attrName>
                                        </p:attrNameLst>
                                      </p:cBhvr>
                                      <p:tavLst>
                                        <p:tav tm="0">
                                          <p:val>
                                            <p:strVal val="0-#ppt_w/2"/>
                                          </p:val>
                                        </p:tav>
                                        <p:tav tm="100000">
                                          <p:val>
                                            <p:strVal val="#ppt_x"/>
                                          </p:val>
                                        </p:tav>
                                      </p:tavLst>
                                    </p:anim>
                                    <p:anim calcmode="lin" valueType="num">
                                      <p:cBhvr>
                                        <p:cTn id="42" dur="500" fill="hold"/>
                                        <p:tgtEl>
                                          <p:spTgt spid="116">
                                            <p:txEl>
                                              <p:pRg st="6" end="6"/>
                                            </p:txEl>
                                          </p:spTgt>
                                        </p:tgtEl>
                                        <p:attrNameLst>
                                          <p:attrName>ppt_y</p:attrName>
                                        </p:attrNameLst>
                                      </p:cBhvr>
                                      <p:tavLst>
                                        <p:tav tm="0">
                                          <p:val>
                                            <p:strVal val="#ppt_y"/>
                                          </p:val>
                                        </p:tav>
                                        <p:tav tm="100000">
                                          <p:val>
                                            <p:strVal val="#ppt_y"/>
                                          </p:val>
                                        </p:tav>
                                      </p:tavLst>
                                    </p:anim>
                                  </p:childTnLst>
                                </p:cTn>
                              </p:par>
                            </p:childTnLst>
                          </p:cTn>
                        </p:par>
                        <p:par>
                          <p:cTn id="43" fill="hold">
                            <p:stCondLst>
                              <p:cond delay="3500"/>
                            </p:stCondLst>
                            <p:childTnLst>
                              <p:par>
                                <p:cTn id="44" presetID="2" presetClass="entr" presetSubtype="8" fill="hold" grpId="1" nodeType="afterEffect">
                                  <p:stCondLst>
                                    <p:cond delay="0"/>
                                  </p:stCondLst>
                                  <p:iterate>
                                    <p:tmAbs val="0"/>
                                  </p:iterate>
                                  <p:childTnLst>
                                    <p:set>
                                      <p:cBhvr>
                                        <p:cTn id="45" fill="hold"/>
                                        <p:tgtEl>
                                          <p:spTgt spid="116">
                                            <p:txEl>
                                              <p:pRg st="7" end="7"/>
                                            </p:txEl>
                                          </p:spTgt>
                                        </p:tgtEl>
                                        <p:attrNameLst>
                                          <p:attrName>style.visibility</p:attrName>
                                        </p:attrNameLst>
                                      </p:cBhvr>
                                      <p:to>
                                        <p:strVal val="visible"/>
                                      </p:to>
                                    </p:set>
                                    <p:anim calcmode="lin" valueType="num">
                                      <p:cBhvr>
                                        <p:cTn id="46" dur="500" fill="hold"/>
                                        <p:tgtEl>
                                          <p:spTgt spid="116">
                                            <p:txEl>
                                              <p:pRg st="7" end="7"/>
                                            </p:txEl>
                                          </p:spTgt>
                                        </p:tgtEl>
                                        <p:attrNameLst>
                                          <p:attrName>ppt_x</p:attrName>
                                        </p:attrNameLst>
                                      </p:cBhvr>
                                      <p:tavLst>
                                        <p:tav tm="0">
                                          <p:val>
                                            <p:strVal val="0-#ppt_w/2"/>
                                          </p:val>
                                        </p:tav>
                                        <p:tav tm="100000">
                                          <p:val>
                                            <p:strVal val="#ppt_x"/>
                                          </p:val>
                                        </p:tav>
                                      </p:tavLst>
                                    </p:anim>
                                    <p:anim calcmode="lin" valueType="num">
                                      <p:cBhvr>
                                        <p:cTn id="47" dur="500" fill="hold"/>
                                        <p:tgtEl>
                                          <p:spTgt spid="116">
                                            <p:txEl>
                                              <p:pRg st="7" end="7"/>
                                            </p:txEl>
                                          </p:spTgt>
                                        </p:tgtEl>
                                        <p:attrNameLst>
                                          <p:attrName>ppt_y</p:attrName>
                                        </p:attrNameLst>
                                      </p:cBhvr>
                                      <p:tavLst>
                                        <p:tav tm="0">
                                          <p:val>
                                            <p:strVal val="#ppt_y"/>
                                          </p:val>
                                        </p:tav>
                                        <p:tav tm="100000">
                                          <p:val>
                                            <p:strVal val="#ppt_y"/>
                                          </p:val>
                                        </p:tav>
                                      </p:tavLst>
                                    </p:anim>
                                  </p:childTnLst>
                                </p:cTn>
                              </p:par>
                            </p:childTnLst>
                          </p:cTn>
                        </p:par>
                        <p:par>
                          <p:cTn id="48" fill="hold">
                            <p:stCondLst>
                              <p:cond delay="4000"/>
                            </p:stCondLst>
                            <p:childTnLst>
                              <p:par>
                                <p:cTn id="49" presetID="2" presetClass="entr" presetSubtype="8" fill="hold" grpId="1" nodeType="afterEffect">
                                  <p:stCondLst>
                                    <p:cond delay="0"/>
                                  </p:stCondLst>
                                  <p:iterate>
                                    <p:tmAbs val="0"/>
                                  </p:iterate>
                                  <p:childTnLst>
                                    <p:set>
                                      <p:cBhvr>
                                        <p:cTn id="50" fill="hold"/>
                                        <p:tgtEl>
                                          <p:spTgt spid="116">
                                            <p:txEl>
                                              <p:pRg st="8" end="8"/>
                                            </p:txEl>
                                          </p:spTgt>
                                        </p:tgtEl>
                                        <p:attrNameLst>
                                          <p:attrName>style.visibility</p:attrName>
                                        </p:attrNameLst>
                                      </p:cBhvr>
                                      <p:to>
                                        <p:strVal val="visible"/>
                                      </p:to>
                                    </p:set>
                                    <p:anim calcmode="lin" valueType="num">
                                      <p:cBhvr>
                                        <p:cTn id="51" dur="500" fill="hold"/>
                                        <p:tgtEl>
                                          <p:spTgt spid="116">
                                            <p:txEl>
                                              <p:pRg st="8" end="8"/>
                                            </p:txEl>
                                          </p:spTgt>
                                        </p:tgtEl>
                                        <p:attrNameLst>
                                          <p:attrName>ppt_x</p:attrName>
                                        </p:attrNameLst>
                                      </p:cBhvr>
                                      <p:tavLst>
                                        <p:tav tm="0">
                                          <p:val>
                                            <p:strVal val="0-#ppt_w/2"/>
                                          </p:val>
                                        </p:tav>
                                        <p:tav tm="100000">
                                          <p:val>
                                            <p:strVal val="#ppt_x"/>
                                          </p:val>
                                        </p:tav>
                                      </p:tavLst>
                                    </p:anim>
                                    <p:anim calcmode="lin" valueType="num">
                                      <p:cBhvr>
                                        <p:cTn id="52" dur="500" fill="hold"/>
                                        <p:tgtEl>
                                          <p:spTgt spid="116">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1" build="p" bldLvl="5" animBg="1" advAuto="0"/>
    </p:bldLst>
  </p:timing>
</p:sld>
</file>

<file path=ppt/theme/theme1.xml><?xml version="1.0" encoding="utf-8"?>
<a:theme xmlns:a="http://schemas.openxmlformats.org/drawingml/2006/main" name="Office Theme">
  <a:themeElements>
    <a:clrScheme name="Office Theme">
      <a:dk1>
        <a:srgbClr val="000000"/>
      </a:dk1>
      <a:lt1>
        <a:srgbClr val="4F81BD">
          <a:alpha val="31000"/>
        </a:srgbClr>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2271</TotalTime>
  <Words>1461</Words>
  <Application>Microsoft Macintosh PowerPoint</Application>
  <PresentationFormat>On-screen Show (4:3)</PresentationFormat>
  <Paragraphs>133</Paragraphs>
  <Slides>19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Calibri</vt:lpstr>
      <vt:lpstr>Helvetica</vt:lpstr>
      <vt:lpstr>Trebuchet MS</vt:lpstr>
      <vt:lpstr>Wingdings</vt:lpstr>
      <vt:lpstr>Office Theme</vt:lpstr>
      <vt:lpstr>PowerPoint Presentation</vt:lpstr>
      <vt:lpstr>PowerPoint Presentation</vt:lpstr>
      <vt:lpstr>Section 1: Spending Your Money</vt:lpstr>
      <vt:lpstr>Section 1: Spending Your Money</vt:lpstr>
      <vt:lpstr>Income and Expenses</vt:lpstr>
      <vt:lpstr>Income and Expenses (cont.)</vt:lpstr>
      <vt:lpstr>Charitable Giving</vt:lpstr>
      <vt:lpstr>Section 2: Saving and Investing Your Money</vt:lpstr>
      <vt:lpstr>Section 2: Saving and Investing Your Money</vt:lpstr>
      <vt:lpstr>Saving and Investing</vt:lpstr>
      <vt:lpstr>Type of Investments</vt:lpstr>
      <vt:lpstr>Type of Investments (cont.)</vt:lpstr>
      <vt:lpstr>Section 3: Credit</vt:lpstr>
      <vt:lpstr>Section 3: Credit</vt:lpstr>
      <vt:lpstr>The Importance of Credit</vt:lpstr>
      <vt:lpstr>The Responsible Use of Credit</vt:lpstr>
      <vt:lpstr>The Responsible Use of Credit (cont.)</vt:lpstr>
      <vt:lpstr>The Cost of Credit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Emmett Mullins</cp:lastModifiedBy>
  <cp:revision>161</cp:revision>
  <dcterms:modified xsi:type="dcterms:W3CDTF">2020-03-14T18:00:24Z</dcterms:modified>
</cp:coreProperties>
</file>