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320" r:id="rId7"/>
    <p:sldId id="268" r:id="rId8"/>
    <p:sldId id="269" r:id="rId9"/>
    <p:sldId id="270" r:id="rId10"/>
    <p:sldId id="312" r:id="rId11"/>
    <p:sldId id="278" r:id="rId12"/>
    <p:sldId id="279" r:id="rId13"/>
    <p:sldId id="304" r:id="rId14"/>
    <p:sldId id="316" r:id="rId15"/>
    <p:sldId id="318" r:id="rId16"/>
    <p:sldId id="303" r:id="rId17"/>
    <p:sldId id="311" r:id="rId18"/>
    <p:sldId id="280" r:id="rId19"/>
    <p:sldId id="321" r:id="rId20"/>
    <p:sldId id="322" r:id="rId21"/>
    <p:sldId id="293" r:id="rId2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1"/>
          </a:solidFill>
        </a:fill>
      </a:tcStyle>
    </a:firstRow>
  </a:tblStyle>
  <a:tblStyle styleId="{C7B018BB-80A7-4F77-B60F-C8B233D01FF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3"/>
          </a:solidFill>
        </a:fill>
      </a:tcStyle>
    </a:firstRow>
  </a:tblStyle>
  <a:tblStyle styleId="{EEE7283C-3CF3-47DC-8721-378D4A62B228}"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chemeClr val="accent6"/>
          </a:solidFill>
        </a:fill>
      </a:tcStyle>
    </a:firstRow>
  </a:tblStyle>
  <a:tblStyle styleId="{CF821DB8-F4EB-4A41-A1BA-3FCAFE7338EE}" styleName="">
    <a:tblBg/>
    <a:wholeTb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1"/>
          </a:solidFill>
        </a:fill>
      </a:tcStyle>
    </a:band2H>
    <a:firstCol>
      <a:tcTxStyle b="on" i="off">
        <a:fontRef idx="major">
          <a:schemeClr val="accent1"/>
        </a:fontRef>
        <a:schemeClr val="accent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lastRow>
    <a:firstRow>
      <a:tcTxStyle b="on" i="off">
        <a:fontRef idx="major">
          <a:schemeClr val="accent1"/>
        </a:fontRef>
        <a:schemeClr val="accent1"/>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ajor">
          <a:srgbClr val="000000"/>
        </a:fontRef>
        <a:srgbClr val="000000"/>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Col>
    <a:la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381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lastRow>
    <a:firstRow>
      <a:tcTxStyle b="on" i="off">
        <a:fontRef idx="major">
          <a:schemeClr val="accent1"/>
        </a:fontRef>
        <a:schemeClr val="accent1"/>
      </a:tcTxStyle>
      <a:tcStyle>
        <a:tcBdr>
          <a:left>
            <a:ln w="12700" cap="flat">
              <a:solidFill>
                <a:schemeClr val="accent1"/>
              </a:solidFill>
              <a:prstDash val="solid"/>
              <a:round/>
            </a:ln>
          </a:left>
          <a:right>
            <a:ln w="12700" cap="flat">
              <a:solidFill>
                <a:schemeClr val="accent1"/>
              </a:solidFill>
              <a:prstDash val="solid"/>
              <a:round/>
            </a:ln>
          </a:right>
          <a:top>
            <a:ln w="12700" cap="flat">
              <a:solidFill>
                <a:schemeClr val="accent1"/>
              </a:solidFill>
              <a:prstDash val="solid"/>
              <a:round/>
            </a:ln>
          </a:top>
          <a:bottom>
            <a:ln w="381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000000"/>
          </a:solidFill>
        </a:fill>
      </a:tcStyle>
    </a:firstRow>
  </a:tblStyle>
  <a:tblStyle styleId="{2708684C-4D16-4618-839F-0558EEFCDFE6}" styleName="">
    <a:tblBg/>
    <a:wholeTb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031" autoAdjust="0"/>
    <p:restoredTop sz="91682" autoAdjust="0"/>
  </p:normalViewPr>
  <p:slideViewPr>
    <p:cSldViewPr snapToGrid="0" snapToObjects="1">
      <p:cViewPr varScale="1">
        <p:scale>
          <a:sx n="128" d="100"/>
          <a:sy n="128" d="100"/>
        </p:scale>
        <p:origin x="784"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5" name="Shape 55"/>
          <p:cNvSpPr>
            <a:spLocks noGrp="1" noRot="1" noChangeAspect="1"/>
          </p:cNvSpPr>
          <p:nvPr>
            <p:ph type="sldImg"/>
          </p:nvPr>
        </p:nvSpPr>
        <p:spPr>
          <a:xfrm>
            <a:off x="1143000" y="685800"/>
            <a:ext cx="4572000" cy="3429000"/>
          </a:xfrm>
          <a:prstGeom prst="rect">
            <a:avLst/>
          </a:prstGeom>
        </p:spPr>
        <p:txBody>
          <a:bodyPr/>
          <a:lstStyle/>
          <a:p>
            <a:endParaRPr/>
          </a:p>
        </p:txBody>
      </p:sp>
      <p:sp>
        <p:nvSpPr>
          <p:cNvPr id="56" name="Shape 5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51758360"/>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BCC8E5"/>
            </a:gs>
            <a:gs pos="40000">
              <a:srgbClr val="B1BEE1"/>
            </a:gs>
            <a:gs pos="100000">
              <a:srgbClr val="00224B"/>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Shape 12"/>
          <p:cNvSpPr>
            <a:spLocks noGrp="1"/>
          </p:cNvSpPr>
          <p:nvPr>
            <p:ph type="title"/>
          </p:nvPr>
        </p:nvSpPr>
        <p:spPr>
          <a:xfrm>
            <a:off x="685800" y="2130425"/>
            <a:ext cx="7772400" cy="1470025"/>
          </a:xfrm>
          <a:prstGeom prst="rect">
            <a:avLst/>
          </a:prstGeom>
        </p:spPr>
        <p:txBody>
          <a:bodyPr/>
          <a:lstStyle>
            <a:lvl1pPr>
              <a:defRPr>
                <a:solidFill>
                  <a:srgbClr val="FFFFFF"/>
                </a:solidFill>
              </a:defRPr>
            </a:lvl1pPr>
          </a:lstStyle>
          <a:p>
            <a:r>
              <a:t>Title Text</a:t>
            </a:r>
          </a:p>
        </p:txBody>
      </p:sp>
      <p:sp>
        <p:nvSpPr>
          <p:cNvPr id="13" name="Shape 13"/>
          <p:cNvSpPr>
            <a:spLocks noGrp="1"/>
          </p:cNvSpPr>
          <p:nvPr>
            <p:ph type="body" sz="quarter" idx="1"/>
          </p:nvPr>
        </p:nvSpPr>
        <p:spPr>
          <a:xfrm>
            <a:off x="1371600" y="3886200"/>
            <a:ext cx="6400800" cy="1752600"/>
          </a:xfrm>
          <a:prstGeom prst="rect">
            <a:avLst/>
          </a:prstGeom>
        </p:spPr>
        <p:txBody>
          <a:bodyPr/>
          <a:lstStyle>
            <a:lvl1pPr marL="0" indent="0" algn="ctr">
              <a:lnSpc>
                <a:spcPct val="100000"/>
              </a:lnSpc>
              <a:buSzTx/>
              <a:buFontTx/>
              <a:buNone/>
              <a:defRPr>
                <a:solidFill>
                  <a:srgbClr val="FFFFFF"/>
                </a:solidFill>
              </a:defRPr>
            </a:lvl1pPr>
            <a:lvl2pPr marL="0" indent="0" algn="ctr">
              <a:lnSpc>
                <a:spcPct val="100000"/>
              </a:lnSpc>
              <a:buSzTx/>
              <a:buFontTx/>
              <a:buNone/>
              <a:defRPr>
                <a:solidFill>
                  <a:srgbClr val="FFFFFF"/>
                </a:solidFill>
              </a:defRPr>
            </a:lvl2pPr>
            <a:lvl3pPr marL="0" indent="0" algn="ctr">
              <a:lnSpc>
                <a:spcPct val="100000"/>
              </a:lnSpc>
              <a:buSzTx/>
              <a:buFontTx/>
              <a:buNone/>
              <a:defRPr>
                <a:solidFill>
                  <a:srgbClr val="FFFFFF"/>
                </a:solidFill>
              </a:defRPr>
            </a:lvl3pPr>
            <a:lvl4pPr marL="0" indent="0" algn="ctr">
              <a:lnSpc>
                <a:spcPct val="100000"/>
              </a:lnSpc>
              <a:buSzTx/>
              <a:buFontTx/>
              <a:buNone/>
              <a:defRPr>
                <a:solidFill>
                  <a:srgbClr val="FFFFFF"/>
                </a:solidFill>
              </a:defRPr>
            </a:lvl4pPr>
            <a:lvl5pPr marL="0" indent="0" algn="ctr">
              <a:lnSpc>
                <a:spcPct val="100000"/>
              </a:lnSpc>
              <a:buSzTx/>
              <a:buFont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 name="Shape 14"/>
          <p:cNvSpPr>
            <a:spLocks noGrp="1"/>
          </p:cNvSpPr>
          <p:nvPr>
            <p:ph type="sldNum" sz="quarter" idx="2"/>
          </p:nvPr>
        </p:nvSpPr>
        <p:spPr>
          <a:xfrm>
            <a:off x="8679102" y="6528118"/>
            <a:ext cx="312499" cy="294639"/>
          </a:xfrm>
          <a:prstGeom prst="rect">
            <a:avLst/>
          </a:prstGeom>
        </p:spPr>
        <p:txBody>
          <a:bodyPr/>
          <a:lstStyle>
            <a:lvl1pPr>
              <a:defRPr>
                <a:solidFill>
                  <a:srgbClr val="000000"/>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1" name="Shape 21"/>
          <p:cNvSpPr>
            <a:spLocks noGrp="1"/>
          </p:cNvSpPr>
          <p:nvPr>
            <p:ph type="title"/>
          </p:nvPr>
        </p:nvSpPr>
        <p:spPr>
          <a:prstGeom prst="rect">
            <a:avLst/>
          </a:prstGeom>
        </p:spPr>
        <p:txBody>
          <a:bodyPr/>
          <a:lstStyle/>
          <a:p>
            <a:r>
              <a:t>Title Text</a:t>
            </a:r>
          </a:p>
        </p:txBody>
      </p:sp>
      <p:sp>
        <p:nvSpPr>
          <p:cNvPr id="22" name="Shape 22"/>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0" name="Shape 30"/>
          <p:cNvSpPr>
            <a:spLocks noGrp="1"/>
          </p:cNvSpPr>
          <p:nvPr>
            <p:ph type="body" sz="half" idx="1"/>
          </p:nvPr>
        </p:nvSpPr>
        <p:spPr>
          <a:xfrm>
            <a:off x="457200" y="1600200"/>
            <a:ext cx="4038600" cy="4525963"/>
          </a:xfrm>
          <a:prstGeom prst="rect">
            <a:avLst/>
          </a:prstGeom>
        </p:spPr>
        <p:txBody>
          <a:bodyPr/>
          <a:lstStyle>
            <a:lvl1pPr marL="342900" indent="-342900">
              <a:lnSpc>
                <a:spcPct val="100000"/>
              </a:lnSpc>
              <a:spcBef>
                <a:spcPts val="600"/>
              </a:spcBef>
              <a:defRPr sz="2800"/>
            </a:lvl1pPr>
            <a:lvl2pPr marL="790575" indent="-333375">
              <a:lnSpc>
                <a:spcPct val="100000"/>
              </a:lnSpc>
              <a:spcBef>
                <a:spcPts val="600"/>
              </a:spcBef>
              <a:defRPr sz="2800"/>
            </a:lvl2pPr>
            <a:lvl3pPr marL="1234438" indent="-320038">
              <a:lnSpc>
                <a:spcPct val="100000"/>
              </a:lnSpc>
              <a:spcBef>
                <a:spcPts val="600"/>
              </a:spcBef>
              <a:defRPr sz="2800"/>
            </a:lvl3pPr>
            <a:lvl4pPr marL="1727200" indent="-355600">
              <a:lnSpc>
                <a:spcPct val="100000"/>
              </a:lnSpc>
              <a:spcBef>
                <a:spcPts val="600"/>
              </a:spcBef>
              <a:defRPr sz="2800"/>
            </a:lvl4pPr>
            <a:lvl5pPr marL="2184400" indent="-355600">
              <a:lnSpc>
                <a:spcPct val="100000"/>
              </a:lnSpc>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title"/>
          </p:nvPr>
        </p:nvSpPr>
        <p:spPr>
          <a:prstGeom prst="rect">
            <a:avLst/>
          </a:prstGeom>
        </p:spPr>
        <p:txBody>
          <a:bodyPr/>
          <a:lstStyle/>
          <a:p>
            <a:r>
              <a:t>Title Text</a:t>
            </a:r>
          </a:p>
        </p:txBody>
      </p:sp>
      <p:sp>
        <p:nvSpPr>
          <p:cNvPr id="32" name="Shape 3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9" name="Shape 39"/>
          <p:cNvSpPr>
            <a:spLocks noGrp="1"/>
          </p:cNvSpPr>
          <p:nvPr>
            <p:ph type="title"/>
          </p:nvPr>
        </p:nvSpPr>
        <p:spPr>
          <a:prstGeom prst="rect">
            <a:avLst/>
          </a:prstGeom>
        </p:spPr>
        <p:txBody>
          <a:bodyPr/>
          <a:lstStyle/>
          <a:p>
            <a:r>
              <a:t>Title Text</a:t>
            </a:r>
          </a:p>
        </p:txBody>
      </p:sp>
      <p:sp>
        <p:nvSpPr>
          <p:cNvPr id="40" name="Shape 40"/>
          <p:cNvSpPr>
            <a:spLocks noGrp="1"/>
          </p:cNvSpPr>
          <p:nvPr>
            <p:ph type="body" sz="quarter" idx="1"/>
          </p:nvPr>
        </p:nvSpPr>
        <p:spPr>
          <a:xfrm>
            <a:off x="457200" y="1535112"/>
            <a:ext cx="4040188" cy="639763"/>
          </a:xfrm>
          <a:prstGeom prst="rect">
            <a:avLst/>
          </a:prstGeom>
        </p:spPr>
        <p:txBody>
          <a:bodyPr anchor="b"/>
          <a:lstStyle>
            <a:lvl1pPr marL="0" indent="0">
              <a:lnSpc>
                <a:spcPct val="100000"/>
              </a:lnSpc>
              <a:spcBef>
                <a:spcPts val="500"/>
              </a:spcBef>
              <a:buSzTx/>
              <a:buFontTx/>
              <a:buNone/>
              <a:defRPr sz="2400" b="1"/>
            </a:lvl1pPr>
            <a:lvl2pPr marL="0" indent="0">
              <a:lnSpc>
                <a:spcPct val="100000"/>
              </a:lnSpc>
              <a:spcBef>
                <a:spcPts val="500"/>
              </a:spcBef>
              <a:buSzTx/>
              <a:buFontTx/>
              <a:buNone/>
              <a:defRPr sz="2400" b="1"/>
            </a:lvl2pPr>
            <a:lvl3pPr marL="0" indent="0">
              <a:lnSpc>
                <a:spcPct val="100000"/>
              </a:lnSpc>
              <a:spcBef>
                <a:spcPts val="500"/>
              </a:spcBef>
              <a:buSzTx/>
              <a:buFontTx/>
              <a:buNone/>
              <a:defRPr sz="2400" b="1"/>
            </a:lvl3pPr>
            <a:lvl4pPr marL="0" indent="0">
              <a:lnSpc>
                <a:spcPct val="100000"/>
              </a:lnSpc>
              <a:spcBef>
                <a:spcPts val="500"/>
              </a:spcBef>
              <a:buSzTx/>
              <a:buFontTx/>
              <a:buNone/>
              <a:defRPr sz="2400" b="1"/>
            </a:lvl4pPr>
            <a:lvl5pPr marL="0" indent="0">
              <a:lnSpc>
                <a:spcPct val="100000"/>
              </a:lnSpc>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body" sz="quarter" idx="13"/>
          </p:nvPr>
        </p:nvSpPr>
        <p:spPr>
          <a:xfrm>
            <a:off x="4645025" y="1535112"/>
            <a:ext cx="4041775" cy="639764"/>
          </a:xfrm>
          <a:prstGeom prst="rect">
            <a:avLst/>
          </a:prstGeom>
        </p:spPr>
        <p:txBody>
          <a:bodyPr anchor="b"/>
          <a:lstStyle/>
          <a:p>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sp>
        <p:nvSpPr>
          <p:cNvPr id="2" name="Shape 2"/>
          <p:cNvSpPr/>
          <p:nvPr/>
        </p:nvSpPr>
        <p:spPr>
          <a:xfrm>
            <a:off x="0" y="6477000"/>
            <a:ext cx="9144000" cy="381000"/>
          </a:xfrm>
          <a:prstGeom prst="rect">
            <a:avLst/>
          </a:prstGeom>
          <a:gradFill>
            <a:gsLst>
              <a:gs pos="0">
                <a:srgbClr val="2E5E97"/>
              </a:gs>
              <a:gs pos="80000">
                <a:srgbClr val="3C7BC7"/>
              </a:gs>
              <a:gs pos="100000">
                <a:srgbClr val="3A7CCA"/>
              </a:gs>
            </a:gsLst>
            <a:lin ang="16200000"/>
          </a:gradFill>
          <a:ln w="12700">
            <a:miter lim="400000"/>
          </a:ln>
          <a:effectLst>
            <a:outerShdw blurRad="38100" dist="23000" dir="5400000" rotWithShape="0">
              <a:srgbClr val="000000">
                <a:alpha val="35000"/>
              </a:srgbClr>
            </a:outerShdw>
          </a:effectLst>
        </p:spPr>
        <p:txBody>
          <a:bodyPr lIns="45718" tIns="45718" rIns="45718" bIns="45718" anchor="ctr"/>
          <a:lstStyle/>
          <a:p>
            <a:pPr algn="ctr">
              <a:defRPr>
                <a:solidFill>
                  <a:srgbClr val="FFFFFF"/>
                </a:solidFill>
                <a:latin typeface="Trebuchet MS"/>
                <a:ea typeface="Trebuchet MS"/>
                <a:cs typeface="Trebuchet MS"/>
                <a:sym typeface="Trebuchet MS"/>
              </a:defRPr>
            </a:pPr>
            <a:endParaRPr/>
          </a:p>
        </p:txBody>
      </p:sp>
      <p:sp>
        <p:nvSpPr>
          <p:cNvPr id="3" name="Shape 3"/>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4" name="Shape 4"/>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5" name="Shape 5"/>
          <p:cNvSpPr>
            <a:spLocks noGrp="1"/>
          </p:cNvSpPr>
          <p:nvPr>
            <p:ph type="sldNum" sz="quarter" idx="2"/>
          </p:nvPr>
        </p:nvSpPr>
        <p:spPr>
          <a:xfrm>
            <a:off x="8526702" y="6528118"/>
            <a:ext cx="312499" cy="294639"/>
          </a:xfrm>
          <a:prstGeom prst="rect">
            <a:avLst/>
          </a:prstGeom>
          <a:ln w="12700">
            <a:miter lim="400000"/>
          </a:ln>
        </p:spPr>
        <p:txBody>
          <a:bodyPr wrap="none" lIns="45718" tIns="45718" rIns="45718" bIns="45718" anchor="ctr">
            <a:spAutoFit/>
          </a:bodyPr>
          <a:lstStyle>
            <a:lvl1pPr algn="r">
              <a:defRPr sz="1400" b="1">
                <a:solidFill>
                  <a:srgbClr val="FFFFFF"/>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p:titleStyle>
    <p:body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tiff"/><Relationship Id="rId1" Type="http://schemas.openxmlformats.org/officeDocument/2006/relationships/slideLayout" Target="../slideLayouts/slideLayout1.xml"/><Relationship Id="rId6" Type="http://schemas.openxmlformats.org/officeDocument/2006/relationships/slide" Target="slide16.xml"/><Relationship Id="rId5" Type="http://schemas.openxmlformats.org/officeDocument/2006/relationships/slide" Target="slide11.xml"/><Relationship Id="rId4" Type="http://schemas.openxmlformats.org/officeDocument/2006/relationships/slide" Target="slide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59C64B-BD0E-CDD7-B125-B97F2D92A0B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486569"/>
          </a:xfrm>
          <a:prstGeom prst="rect">
            <a:avLst/>
          </a:prstGeom>
        </p:spPr>
      </p:pic>
      <p:sp>
        <p:nvSpPr>
          <p:cNvPr id="59" name="Shape 59"/>
          <p:cNvSpPr/>
          <p:nvPr/>
        </p:nvSpPr>
        <p:spPr>
          <a:xfrm>
            <a:off x="2754" y="5409355"/>
            <a:ext cx="9141246" cy="1077214"/>
          </a:xfrm>
          <a:prstGeom prst="rect">
            <a:avLst/>
          </a:prstGeom>
          <a:solidFill>
            <a:srgbClr val="DCE6F2">
              <a:alpha val="18000"/>
            </a:srgbClr>
          </a:solidFill>
          <a:ln w="12700">
            <a:miter lim="400000"/>
          </a:ln>
          <a:extLst>
            <a:ext uri="{C572A759-6A51-4108-AA02-DFA0A04FC94B}">
              <ma14:wrappingTextBoxFlag xmlns="" xmlns:ma14="http://schemas.microsoft.com/office/mac/drawingml/2011/main" val="1"/>
            </a:ext>
          </a:extLst>
        </p:spPr>
        <p:txBody>
          <a:bodyPr lIns="45718" tIns="45718" rIns="45718" bIns="45718" anchor="b">
            <a:spAutoFit/>
          </a:bodyPr>
          <a:lstStyle/>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Chapter </a:t>
            </a:r>
            <a:r>
              <a:rPr lang="en-US" b="1" dirty="0">
                <a:latin typeface="+mn-lt"/>
              </a:rPr>
              <a:t>2</a:t>
            </a:r>
            <a:r>
              <a:rPr b="1" dirty="0">
                <a:latin typeface="+mn-lt"/>
              </a:rPr>
              <a:t>:</a:t>
            </a:r>
            <a:r>
              <a:rPr lang="en-US" b="1" dirty="0">
                <a:latin typeface="+mn-lt"/>
              </a:rPr>
              <a:t> </a:t>
            </a:r>
            <a:r>
              <a:rPr lang="en-US" sz="3200" b="1" dirty="0">
                <a:latin typeface="+mn-lt"/>
              </a:rPr>
              <a:t>Government and Civics</a:t>
            </a:r>
            <a:endParaRPr sz="2900" b="1" dirty="0">
              <a:latin typeface="+mn-lt"/>
            </a:endParaRPr>
          </a:p>
          <a:p>
            <a:pPr>
              <a:defRPr sz="3200">
                <a:solidFill>
                  <a:srgbClr val="FFFFFF"/>
                </a:solidFill>
                <a:effectLst>
                  <a:outerShdw blurRad="38100" dist="19050" dir="2700000" rotWithShape="0">
                    <a:srgbClr val="000000">
                      <a:alpha val="40000"/>
                    </a:srgbClr>
                  </a:outerShdw>
                </a:effectLst>
                <a:latin typeface="Trebuchet MS"/>
                <a:ea typeface="Trebuchet MS"/>
                <a:cs typeface="Trebuchet MS"/>
                <a:sym typeface="Trebuchet MS"/>
              </a:defRPr>
            </a:pPr>
            <a:r>
              <a:rPr lang="en-US" b="1" dirty="0">
                <a:latin typeface="+mn-lt"/>
              </a:rPr>
              <a:t> </a:t>
            </a:r>
            <a:r>
              <a:rPr b="1" dirty="0">
                <a:latin typeface="+mn-lt"/>
              </a:rPr>
              <a:t>STUDY PRESENTATION</a:t>
            </a:r>
          </a:p>
        </p:txBody>
      </p:sp>
      <p:sp>
        <p:nvSpPr>
          <p:cNvPr id="60" name="Shape 60"/>
          <p:cNvSpPr/>
          <p:nvPr/>
        </p:nvSpPr>
        <p:spPr>
          <a:xfrm>
            <a:off x="7543800" y="6545790"/>
            <a:ext cx="1600200" cy="24621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r">
              <a:spcBef>
                <a:spcPts val="600"/>
              </a:spcBef>
              <a:defRPr sz="1000">
                <a:solidFill>
                  <a:srgbClr val="FFFFFF"/>
                </a:solidFill>
                <a:effectLst>
                  <a:outerShdw blurRad="38100" dist="38100" dir="2700000" rotWithShape="0">
                    <a:srgbClr val="C0C0C0"/>
                  </a:outerShdw>
                </a:effectLst>
                <a:latin typeface="Arial"/>
                <a:ea typeface="Arial"/>
                <a:cs typeface="Arial"/>
                <a:sym typeface="Arial"/>
              </a:defRPr>
            </a:lvl1pPr>
          </a:lstStyle>
          <a:p>
            <a:r>
              <a:rPr dirty="0"/>
              <a:t>© </a:t>
            </a:r>
            <a:r>
              <a:rPr lang="en-US" dirty="0"/>
              <a:t>2025</a:t>
            </a:r>
            <a:r>
              <a:rPr dirty="0"/>
              <a:t> Clairmont Press</a:t>
            </a:r>
          </a:p>
        </p:txBody>
      </p:sp>
      <p:pic>
        <p:nvPicPr>
          <p:cNvPr id="2" name="Picture 1">
            <a:extLst>
              <a:ext uri="{FF2B5EF4-FFF2-40B4-BE49-F238E27FC236}">
                <a16:creationId xmlns:a16="http://schemas.microsoft.com/office/drawing/2014/main" id="{55E8E5F2-F300-1AB2-3B30-114BB623FE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3495" y="528322"/>
            <a:ext cx="7537739" cy="2092132"/>
          </a:xfrm>
          <a:prstGeom prst="rect">
            <a:avLst/>
          </a:prstGeom>
          <a:effectLst>
            <a:outerShdw blurRad="50800" dist="38100" dir="2700000" algn="tl" rotWithShape="0">
              <a:prstClr val="black"/>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0-#ppt_w/2"/>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1"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7EEEE-BC37-B15D-6A75-0F83C772EC2D}"/>
            </a:ext>
          </a:extLst>
        </p:cNvPr>
        <p:cNvGrpSpPr/>
        <p:nvPr/>
      </p:nvGrpSpPr>
      <p:grpSpPr>
        <a:xfrm>
          <a:off x="0" y="0"/>
          <a:ext cx="0" cy="0"/>
          <a:chOff x="0" y="0"/>
          <a:chExt cx="0" cy="0"/>
        </a:xfrm>
      </p:grpSpPr>
      <p:sp>
        <p:nvSpPr>
          <p:cNvPr id="119" name="Shape 119">
            <a:extLst>
              <a:ext uri="{FF2B5EF4-FFF2-40B4-BE49-F238E27FC236}">
                <a16:creationId xmlns:a16="http://schemas.microsoft.com/office/drawing/2014/main" id="{2DCD4974-0EDB-F282-6BCA-34334E770F2B}"/>
              </a:ext>
            </a:extLst>
          </p:cNvPr>
          <p:cNvSpPr>
            <a:spLocks noGrp="1"/>
          </p:cNvSpPr>
          <p:nvPr>
            <p:ph type="title"/>
          </p:nvPr>
        </p:nvSpPr>
        <p:spPr>
          <a:xfrm>
            <a:off x="0" y="0"/>
            <a:ext cx="9144000" cy="1143001"/>
          </a:xfrm>
          <a:prstGeom prst="rect">
            <a:avLst/>
          </a:prstGeom>
        </p:spPr>
        <p:txBody>
          <a:bodyPr>
            <a:noAutofit/>
          </a:bodyPr>
          <a:lstStyle/>
          <a:p>
            <a:r>
              <a:rPr lang="en-US" dirty="0">
                <a:latin typeface="+mn-lt"/>
              </a:rPr>
              <a:t>LEVELS OF GOVERNMENT</a:t>
            </a:r>
            <a:endParaRPr dirty="0">
              <a:latin typeface="+mn-lt"/>
            </a:endParaRPr>
          </a:p>
        </p:txBody>
      </p:sp>
      <p:sp>
        <p:nvSpPr>
          <p:cNvPr id="120" name="Shape 120">
            <a:extLst>
              <a:ext uri="{FF2B5EF4-FFF2-40B4-BE49-F238E27FC236}">
                <a16:creationId xmlns:a16="http://schemas.microsoft.com/office/drawing/2014/main" id="{6D287C81-1D12-E642-A409-688A760A817D}"/>
              </a:ext>
            </a:extLst>
          </p:cNvPr>
          <p:cNvSpPr>
            <a:spLocks noGrp="1"/>
          </p:cNvSpPr>
          <p:nvPr>
            <p:ph type="body" idx="1"/>
          </p:nvPr>
        </p:nvSpPr>
        <p:spPr>
          <a:xfrm>
            <a:off x="453347" y="1143001"/>
            <a:ext cx="8229601" cy="5347770"/>
          </a:xfrm>
          <a:prstGeom prst="rect">
            <a:avLst/>
          </a:prstGeom>
        </p:spPr>
        <p:txBody>
          <a:bodyPr>
            <a:noAutofit/>
          </a:bodyPr>
          <a:lstStyle/>
          <a:p>
            <a:pPr marL="593955" indent="-593955" defTabSz="715609">
              <a:spcBef>
                <a:spcPts val="1690"/>
              </a:spcBef>
              <a:defRPr sz="2494"/>
            </a:pPr>
            <a:r>
              <a:rPr lang="en-US" sz="2400" dirty="0">
                <a:latin typeface="+mn-lt"/>
              </a:rPr>
              <a:t>In a </a:t>
            </a:r>
            <a:r>
              <a:rPr lang="en-US" sz="2400" b="1" dirty="0">
                <a:latin typeface="+mn-lt"/>
              </a:rPr>
              <a:t>unitary government</a:t>
            </a:r>
            <a:r>
              <a:rPr lang="en-US" sz="2400" dirty="0">
                <a:latin typeface="+mn-lt"/>
              </a:rPr>
              <a:t>, the central government holds nearly all the power, giving the central government near-absolute power over how things function in the country.</a:t>
            </a:r>
          </a:p>
          <a:p>
            <a:pPr marL="1054204" lvl="2" indent="-593955" defTabSz="715609">
              <a:spcBef>
                <a:spcPts val="1690"/>
              </a:spcBef>
              <a:buFont typeface="Arial" panose="020B0604020202020204" pitchFamily="34" charset="0"/>
              <a:buChar char="•"/>
              <a:defRPr sz="2494"/>
            </a:pPr>
            <a:r>
              <a:rPr lang="en-US" sz="2000" dirty="0">
                <a:latin typeface="+mn-lt"/>
              </a:rPr>
              <a:t>Examples include the United Kingdom and Cuba.</a:t>
            </a:r>
          </a:p>
          <a:p>
            <a:pPr marL="593955" indent="-593955" defTabSz="715609">
              <a:spcBef>
                <a:spcPts val="1690"/>
              </a:spcBef>
              <a:defRPr sz="2494"/>
            </a:pPr>
            <a:r>
              <a:rPr lang="en-US" sz="2400" dirty="0">
                <a:latin typeface="+mn-lt"/>
              </a:rPr>
              <a:t>In a </a:t>
            </a:r>
            <a:r>
              <a:rPr lang="en-US" sz="2400" b="1" dirty="0">
                <a:latin typeface="+mn-lt"/>
              </a:rPr>
              <a:t>confederation government</a:t>
            </a:r>
            <a:r>
              <a:rPr lang="en-US" sz="2400" dirty="0">
                <a:latin typeface="+mn-lt"/>
              </a:rPr>
              <a:t>, local governments hold all the power, with little power given to the central government.</a:t>
            </a:r>
          </a:p>
          <a:p>
            <a:pPr marL="1054204" lvl="2" indent="-593955" defTabSz="715609">
              <a:spcBef>
                <a:spcPts val="1690"/>
              </a:spcBef>
              <a:buFont typeface="Arial" panose="020B0604020202020204" pitchFamily="34" charset="0"/>
              <a:buChar char="•"/>
              <a:defRPr sz="2494"/>
            </a:pPr>
            <a:r>
              <a:rPr lang="en-US" sz="2000" dirty="0">
                <a:latin typeface="+mn-lt"/>
              </a:rPr>
              <a:t>Examples include the United Nations and OPEC.</a:t>
            </a:r>
          </a:p>
          <a:p>
            <a:pPr marL="593955" indent="-593955" defTabSz="715609">
              <a:spcBef>
                <a:spcPts val="1690"/>
              </a:spcBef>
              <a:defRPr sz="2494"/>
            </a:pPr>
            <a:r>
              <a:rPr lang="en-US" sz="2400" dirty="0">
                <a:latin typeface="+mn-lt"/>
              </a:rPr>
              <a:t>In a </a:t>
            </a:r>
            <a:r>
              <a:rPr lang="en-US" sz="2400" b="1" dirty="0">
                <a:latin typeface="+mn-lt"/>
              </a:rPr>
              <a:t>federal government</a:t>
            </a:r>
            <a:r>
              <a:rPr lang="en-US" sz="2400" dirty="0">
                <a:latin typeface="+mn-lt"/>
              </a:rPr>
              <a:t>, power is shared among the different levels of government, with each having little overlapping control of each other and both having their own duties.</a:t>
            </a:r>
          </a:p>
          <a:p>
            <a:pPr marL="1054204" lvl="2" indent="-593955" defTabSz="715609">
              <a:spcBef>
                <a:spcPts val="1690"/>
              </a:spcBef>
              <a:buFont typeface="Arial" panose="020B0604020202020204" pitchFamily="34" charset="0"/>
              <a:buChar char="•"/>
              <a:defRPr sz="2494"/>
            </a:pPr>
            <a:r>
              <a:rPr lang="en-US" sz="2000" dirty="0">
                <a:latin typeface="+mn-lt"/>
              </a:rPr>
              <a:t>Examples include the United States, Australia, and Canada.</a:t>
            </a:r>
          </a:p>
        </p:txBody>
      </p:sp>
      <p:sp>
        <p:nvSpPr>
          <p:cNvPr id="121" name="Shape 121">
            <a:extLst>
              <a:ext uri="{FF2B5EF4-FFF2-40B4-BE49-F238E27FC236}">
                <a16:creationId xmlns:a16="http://schemas.microsoft.com/office/drawing/2014/main" id="{DF5D8EE6-762A-E7B8-6FA4-8879F820E480}"/>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10</a:t>
            </a:fld>
            <a:endParaRPr/>
          </a:p>
        </p:txBody>
      </p:sp>
      <p:sp>
        <p:nvSpPr>
          <p:cNvPr id="2" name="TextBox 1">
            <a:extLst>
              <a:ext uri="{FF2B5EF4-FFF2-40B4-BE49-F238E27FC236}">
                <a16:creationId xmlns:a16="http://schemas.microsoft.com/office/drawing/2014/main" id="{EE6089C5-5EEA-99BF-55EF-6F3488155B65}"/>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2"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3937789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20">
                                            <p:txEl>
                                              <p:pRg st="1" end="1"/>
                                            </p:txEl>
                                          </p:spTgt>
                                        </p:tgtEl>
                                        <p:attrNameLst>
                                          <p:attrName>style.visibility</p:attrName>
                                        </p:attrNameLst>
                                      </p:cBhvr>
                                      <p:to>
                                        <p:strVal val="visible"/>
                                      </p:to>
                                    </p:set>
                                    <p:anim calcmode="lin" valueType="num">
                                      <p:cBhvr>
                                        <p:cTn id="16"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20">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20">
                                            <p:txEl>
                                              <p:pRg st="2" end="2"/>
                                            </p:txEl>
                                          </p:spTgt>
                                        </p:tgtEl>
                                        <p:attrNameLst>
                                          <p:attrName>style.visibility</p:attrName>
                                        </p:attrNameLst>
                                      </p:cBhvr>
                                      <p:to>
                                        <p:strVal val="visible"/>
                                      </p:to>
                                    </p:set>
                                    <p:anim calcmode="lin" valueType="num">
                                      <p:cBhvr>
                                        <p:cTn id="21"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20">
                                            <p:txEl>
                                              <p:pRg st="3" end="3"/>
                                            </p:txEl>
                                          </p:spTgt>
                                        </p:tgtEl>
                                        <p:attrNameLst>
                                          <p:attrName>style.visibility</p:attrName>
                                        </p:attrNameLst>
                                      </p:cBhvr>
                                      <p:to>
                                        <p:strVal val="visible"/>
                                      </p:to>
                                    </p:set>
                                    <p:anim calcmode="lin" valueType="num">
                                      <p:cBhvr>
                                        <p:cTn id="26" dur="500" fill="hold"/>
                                        <p:tgtEl>
                                          <p:spTgt spid="120">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20">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20">
                                            <p:txEl>
                                              <p:pRg st="4" end="4"/>
                                            </p:txEl>
                                          </p:spTgt>
                                        </p:tgtEl>
                                        <p:attrNameLst>
                                          <p:attrName>style.visibility</p:attrName>
                                        </p:attrNameLst>
                                      </p:cBhvr>
                                      <p:to>
                                        <p:strVal val="visible"/>
                                      </p:to>
                                    </p:set>
                                    <p:anim calcmode="lin" valueType="num">
                                      <p:cBhvr>
                                        <p:cTn id="31" dur="500" fill="hold"/>
                                        <p:tgtEl>
                                          <p:spTgt spid="120">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20">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20">
                                            <p:txEl>
                                              <p:pRg st="5" end="5"/>
                                            </p:txEl>
                                          </p:spTgt>
                                        </p:tgtEl>
                                        <p:attrNameLst>
                                          <p:attrName>style.visibility</p:attrName>
                                        </p:attrNameLst>
                                      </p:cBhvr>
                                      <p:to>
                                        <p:strVal val="visible"/>
                                      </p:to>
                                    </p:set>
                                    <p:anim calcmode="lin" valueType="num">
                                      <p:cBhvr>
                                        <p:cTn id="36" dur="500" fill="hold"/>
                                        <p:tgtEl>
                                          <p:spTgt spid="120">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2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11</a:t>
            </a:fld>
            <a:endParaRPr/>
          </a:p>
        </p:txBody>
      </p:sp>
      <p:sp>
        <p:nvSpPr>
          <p:cNvPr id="2" name="Shape 112">
            <a:extLst>
              <a:ext uri="{FF2B5EF4-FFF2-40B4-BE49-F238E27FC236}">
                <a16:creationId xmlns:a16="http://schemas.microsoft.com/office/drawing/2014/main" id="{4AA1E661-B789-89BB-2011-33573CDD5E6B}"/>
              </a:ext>
            </a:extLst>
          </p:cNvPr>
          <p:cNvSpPr txBox="1">
            <a:spLocks/>
          </p:cNvSpPr>
          <p:nvPr/>
        </p:nvSpPr>
        <p:spPr>
          <a:xfrm>
            <a:off x="453348"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42950" marR="0" indent="-28575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spcBef>
                <a:spcPts val="1690"/>
              </a:spcBef>
              <a:buFont typeface="Arial"/>
              <a:buChar char="➢"/>
            </a:pPr>
            <a:r>
              <a:rPr lang="en-US" sz="3200" dirty="0">
                <a:latin typeface="+mn-lt"/>
              </a:rPr>
              <a:t>Essential Question:</a:t>
            </a:r>
          </a:p>
          <a:p>
            <a:pPr marL="892629" lvl="2" indent="-457200" hangingPunct="1">
              <a:lnSpc>
                <a:spcPct val="100000"/>
              </a:lnSpc>
              <a:spcBef>
                <a:spcPts val="1690"/>
              </a:spcBef>
              <a:buFont typeface="Arial" panose="020B0604020202020204" pitchFamily="34" charset="0"/>
              <a:buChar char="•"/>
            </a:pPr>
            <a:r>
              <a:rPr lang="en-US" sz="2800" dirty="0">
                <a:latin typeface="+mn-lt"/>
              </a:rPr>
              <a:t>What does “citizen participation” mean?</a:t>
            </a:r>
          </a:p>
        </p:txBody>
      </p:sp>
      <p:sp>
        <p:nvSpPr>
          <p:cNvPr id="8" name="Shape 156">
            <a:extLst>
              <a:ext uri="{FF2B5EF4-FFF2-40B4-BE49-F238E27FC236}">
                <a16:creationId xmlns:a16="http://schemas.microsoft.com/office/drawing/2014/main" id="{DC7BB197-8A82-96A6-8108-37E8D065FE33}"/>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CITIZEN PARTICIPATION</a:t>
            </a:r>
            <a:br>
              <a:rPr lang="en-US" sz="4000" dirty="0">
                <a:latin typeface="+mn-lt"/>
              </a:rPr>
            </a:br>
            <a:r>
              <a:rPr lang="en-US" sz="4000" dirty="0">
                <a:latin typeface="+mn-lt"/>
              </a:rPr>
              <a:t>IN GOVERNMENT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2">
                                            <p:txEl>
                                              <p:pRg st="0" end="0"/>
                                            </p:txEl>
                                          </p:spTgt>
                                        </p:tgtEl>
                                        <p:attrNameLst>
                                          <p:attrName>style.visibility</p:attrName>
                                        </p:attrNameLst>
                                      </p:cBhvr>
                                      <p:to>
                                        <p:strVal val="visible"/>
                                      </p:to>
                                    </p:set>
                                    <p:anim calcmode="lin" valueType="num">
                                      <p:cBhvr>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2">
                                            <p:txEl>
                                              <p:pRg st="1" end="1"/>
                                            </p:txEl>
                                          </p:spTgt>
                                        </p:tgtEl>
                                        <p:attrNameLst>
                                          <p:attrName>style.visibility</p:attrName>
                                        </p:attrNameLst>
                                      </p:cBhvr>
                                      <p:to>
                                        <p:strVal val="visible"/>
                                      </p:to>
                                    </p:set>
                                    <p:anim calcmode="lin" valueType="num">
                                      <p:cBhvr>
                                        <p:cTn id="1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12</a:t>
            </a:fld>
            <a:endParaRPr/>
          </a:p>
        </p:txBody>
      </p:sp>
      <p:sp>
        <p:nvSpPr>
          <p:cNvPr id="2" name="Shape 116">
            <a:extLst>
              <a:ext uri="{FF2B5EF4-FFF2-40B4-BE49-F238E27FC236}">
                <a16:creationId xmlns:a16="http://schemas.microsoft.com/office/drawing/2014/main" id="{3795F2A7-EA1A-3A91-A237-4F2089EC2FCC}"/>
              </a:ext>
            </a:extLst>
          </p:cNvPr>
          <p:cNvSpPr txBox="1">
            <a:spLocks/>
          </p:cNvSpPr>
          <p:nvPr/>
        </p:nvSpPr>
        <p:spPr>
          <a:xfrm>
            <a:off x="453348" y="1143000"/>
            <a:ext cx="8229600" cy="53851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dirty="0">
                <a:latin typeface="+mn-lt"/>
              </a:rPr>
              <a:t>autocracy</a:t>
            </a:r>
          </a:p>
          <a:p>
            <a:pPr marL="742950" lvl="1" indent="-285750">
              <a:lnSpc>
                <a:spcPct val="100000"/>
              </a:lnSpc>
              <a:spcBef>
                <a:spcPts val="1690"/>
              </a:spcBef>
              <a:buFont typeface="Arial"/>
              <a:defRPr sz="2800"/>
            </a:pPr>
            <a:r>
              <a:rPr lang="en-US" dirty="0">
                <a:latin typeface="+mn-lt"/>
              </a:rPr>
              <a:t>dictatorship</a:t>
            </a:r>
          </a:p>
          <a:p>
            <a:pPr marL="742950" lvl="1" indent="-285750">
              <a:lnSpc>
                <a:spcPct val="100000"/>
              </a:lnSpc>
              <a:spcBef>
                <a:spcPts val="1690"/>
              </a:spcBef>
              <a:buFont typeface="Arial"/>
              <a:defRPr sz="2800"/>
            </a:pPr>
            <a:r>
              <a:rPr lang="en-US" dirty="0">
                <a:latin typeface="+mn-lt"/>
              </a:rPr>
              <a:t>absolute monarchy</a:t>
            </a:r>
          </a:p>
          <a:p>
            <a:pPr marL="742950" lvl="1" indent="-285750">
              <a:lnSpc>
                <a:spcPct val="100000"/>
              </a:lnSpc>
              <a:spcBef>
                <a:spcPts val="1690"/>
              </a:spcBef>
              <a:buFont typeface="Arial"/>
              <a:defRPr sz="2800"/>
            </a:pPr>
            <a:r>
              <a:rPr lang="en-US" dirty="0">
                <a:latin typeface="+mn-lt"/>
              </a:rPr>
              <a:t>head of government</a:t>
            </a:r>
          </a:p>
          <a:p>
            <a:pPr marL="742950" lvl="1" indent="-285750">
              <a:lnSpc>
                <a:spcPct val="100000"/>
              </a:lnSpc>
              <a:spcBef>
                <a:spcPts val="1690"/>
              </a:spcBef>
              <a:buFont typeface="Arial"/>
              <a:defRPr sz="2800"/>
            </a:pPr>
            <a:r>
              <a:rPr lang="en-US" dirty="0">
                <a:latin typeface="+mn-lt"/>
              </a:rPr>
              <a:t>oligarchy</a:t>
            </a:r>
          </a:p>
          <a:p>
            <a:pPr marL="742950" lvl="1" indent="-285750">
              <a:lnSpc>
                <a:spcPct val="100000"/>
              </a:lnSpc>
              <a:spcBef>
                <a:spcPts val="1690"/>
              </a:spcBef>
              <a:buFont typeface="Arial"/>
              <a:defRPr sz="2800"/>
            </a:pPr>
            <a:r>
              <a:rPr lang="en-US" dirty="0">
                <a:latin typeface="+mn-lt"/>
              </a:rPr>
              <a:t>democracy</a:t>
            </a:r>
            <a:endParaRPr lang="en-US" sz="2800" dirty="0">
              <a:latin typeface="+mn-lt"/>
            </a:endParaRPr>
          </a:p>
        </p:txBody>
      </p:sp>
      <p:sp>
        <p:nvSpPr>
          <p:cNvPr id="3" name="Shape 156">
            <a:extLst>
              <a:ext uri="{FF2B5EF4-FFF2-40B4-BE49-F238E27FC236}">
                <a16:creationId xmlns:a16="http://schemas.microsoft.com/office/drawing/2014/main" id="{D72DB6A6-8478-A730-702C-B75A6F7115EC}"/>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04672" rtl="0" latinLnBrk="0">
              <a:lnSpc>
                <a:spcPct val="100000"/>
              </a:lnSpc>
              <a:spcBef>
                <a:spcPts val="0"/>
              </a:spcBef>
              <a:spcAft>
                <a:spcPts val="0"/>
              </a:spcAft>
              <a:buClrTx/>
              <a:buSzTx/>
              <a:buFontTx/>
              <a:buNone/>
              <a:tabLst/>
              <a:defRPr sz="3800" b="1" i="0" u="none" strike="noStrike" cap="none" spc="0" baseline="0">
                <a:ln>
                  <a:noFill/>
                </a:ln>
                <a:solidFill>
                  <a:srgbClr val="000000"/>
                </a:solidFill>
                <a:effectLst>
                  <a:outerShdw blurRad="38100" dist="33528"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3: CITIZEN PARTICIPATION</a:t>
            </a:r>
            <a:br>
              <a:rPr lang="en-US" sz="4000" dirty="0">
                <a:latin typeface="+mn-lt"/>
              </a:rPr>
            </a:br>
            <a:r>
              <a:rPr lang="en-US" sz="4000" dirty="0">
                <a:latin typeface="+mn-lt"/>
              </a:rPr>
              <a:t>IN GOVERNMENT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0-#ppt_w/2"/>
                                          </p:val>
                                        </p:tav>
                                        <p:tav tm="100000">
                                          <p:val>
                                            <p:strVal val="#ppt_x"/>
                                          </p:val>
                                        </p:tav>
                                      </p:tavLst>
                                    </p:anim>
                                    <p:anim calcmode="lin" valueType="num">
                                      <p:cBhvr>
                                        <p:cTn id="8" dur="500" fill="hold"/>
                                        <p:tgtEl>
                                          <p:spTgt spid="2">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2">
                                            <p:txEl>
                                              <p:pRg st="0" end="0"/>
                                            </p:txEl>
                                          </p:spTgt>
                                        </p:tgtEl>
                                        <p:attrNameLst>
                                          <p:attrName>style.visibility</p:attrName>
                                        </p:attrNameLst>
                                      </p:cBhvr>
                                      <p:to>
                                        <p:strVal val="visible"/>
                                      </p:to>
                                    </p:set>
                                    <p:anim calcmode="lin" valueType="num">
                                      <p:cBhvr>
                                        <p:cTn id="11"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2">
                                            <p:txEl>
                                              <p:pRg st="1" end="1"/>
                                            </p:txEl>
                                          </p:spTgt>
                                        </p:tgtEl>
                                        <p:attrNameLst>
                                          <p:attrName>style.visibility</p:attrName>
                                        </p:attrNameLst>
                                      </p:cBhvr>
                                      <p:to>
                                        <p:strVal val="visible"/>
                                      </p:to>
                                    </p:set>
                                    <p:anim calcmode="lin" valueType="num">
                                      <p:cBhvr>
                                        <p:cTn id="16"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2">
                                            <p:txEl>
                                              <p:pRg st="2" end="2"/>
                                            </p:txEl>
                                          </p:spTgt>
                                        </p:tgtEl>
                                        <p:attrNameLst>
                                          <p:attrName>style.visibility</p:attrName>
                                        </p:attrNameLst>
                                      </p:cBhvr>
                                      <p:to>
                                        <p:strVal val="visible"/>
                                      </p:to>
                                    </p:set>
                                    <p:anim calcmode="lin" valueType="num">
                                      <p:cBhvr>
                                        <p:cTn id="2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2">
                                            <p:txEl>
                                              <p:pRg st="3" end="3"/>
                                            </p:txEl>
                                          </p:spTgt>
                                        </p:tgtEl>
                                        <p:attrNameLst>
                                          <p:attrName>style.visibility</p:attrName>
                                        </p:attrNameLst>
                                      </p:cBhvr>
                                      <p:to>
                                        <p:strVal val="visible"/>
                                      </p:to>
                                    </p:set>
                                    <p:anim calcmode="lin" valueType="num">
                                      <p:cBhvr>
                                        <p:cTn id="26"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2">
                                            <p:txEl>
                                              <p:pRg st="4" end="4"/>
                                            </p:txEl>
                                          </p:spTgt>
                                        </p:tgtEl>
                                        <p:attrNameLst>
                                          <p:attrName>style.visibility</p:attrName>
                                        </p:attrNameLst>
                                      </p:cBhvr>
                                      <p:to>
                                        <p:strVal val="visible"/>
                                      </p:to>
                                    </p:set>
                                    <p:anim calcmode="lin" valueType="num">
                                      <p:cBhvr>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2">
                                            <p:txEl>
                                              <p:pRg st="5" end="5"/>
                                            </p:txEl>
                                          </p:spTgt>
                                        </p:tgtEl>
                                        <p:attrNameLst>
                                          <p:attrName>style.visibility</p:attrName>
                                        </p:attrNameLst>
                                      </p:cBhvr>
                                      <p:to>
                                        <p:strVal val="visible"/>
                                      </p:to>
                                    </p:set>
                                    <p:anim calcmode="lin" valueType="num">
                                      <p:cBhvr>
                                        <p:cTn id="36"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8" fill="hold" grpId="0" nodeType="afterEffect">
                                  <p:stCondLst>
                                    <p:cond delay="0"/>
                                  </p:stCondLst>
                                  <p:iterate>
                                    <p:tmAbs val="0"/>
                                  </p:iterate>
                                  <p:childTnLst>
                                    <p:set>
                                      <p:cBhvr>
                                        <p:cTn id="40" fill="hold"/>
                                        <p:tgtEl>
                                          <p:spTgt spid="2">
                                            <p:txEl>
                                              <p:pRg st="6" end="6"/>
                                            </p:txEl>
                                          </p:spTgt>
                                        </p:tgtEl>
                                        <p:attrNameLst>
                                          <p:attrName>style.visibility</p:attrName>
                                        </p:attrNameLst>
                                      </p:cBhvr>
                                      <p:to>
                                        <p:strVal val="visible"/>
                                      </p:to>
                                    </p:set>
                                    <p:anim calcmode="lin" valueType="num">
                                      <p:cBhvr>
                                        <p:cTn id="41" dur="500" fill="hold"/>
                                        <p:tgtEl>
                                          <p:spTgt spid="2">
                                            <p:txEl>
                                              <p:pRg st="6" end="6"/>
                                            </p:txEl>
                                          </p:spTgt>
                                        </p:tgtEl>
                                        <p:attrNameLst>
                                          <p:attrName>ppt_x</p:attrName>
                                        </p:attrNameLst>
                                      </p:cBhvr>
                                      <p:tavLst>
                                        <p:tav tm="0">
                                          <p:val>
                                            <p:strVal val="0-#ppt_w/2"/>
                                          </p:val>
                                        </p:tav>
                                        <p:tav tm="100000">
                                          <p:val>
                                            <p:strVal val="#ppt_x"/>
                                          </p:val>
                                        </p:tav>
                                      </p:tavLst>
                                    </p:anim>
                                    <p:anim calcmode="lin" valueType="num">
                                      <p:cBhvr>
                                        <p:cTn id="42" dur="500" fill="hold"/>
                                        <p:tgtEl>
                                          <p:spTgt spid="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0" y="0"/>
            <a:ext cx="9143999" cy="1143001"/>
          </a:xfrm>
          <a:prstGeom prst="rect">
            <a:avLst/>
          </a:prstGeom>
        </p:spPr>
        <p:txBody>
          <a:bodyPr>
            <a:normAutofit/>
          </a:bodyPr>
          <a:lstStyle/>
          <a:p>
            <a:r>
              <a:rPr lang="en-US" dirty="0">
                <a:latin typeface="+mn-lt"/>
              </a:rPr>
              <a:t>THE POWER OF THE CITIZENS</a:t>
            </a:r>
            <a:endParaRPr dirty="0">
              <a:latin typeface="+mn-lt"/>
            </a:endParaRPr>
          </a:p>
        </p:txBody>
      </p:sp>
      <p:sp>
        <p:nvSpPr>
          <p:cNvPr id="165" name="Shape 165"/>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690"/>
              </a:spcBef>
              <a:defRPr sz="2262"/>
            </a:pPr>
            <a:r>
              <a:rPr lang="en-US" sz="3210" dirty="0">
                <a:latin typeface="+mn-lt"/>
              </a:rPr>
              <a:t>There are three types of citizen participation: autocracy, oligarchy, and democracy.</a:t>
            </a:r>
          </a:p>
          <a:p>
            <a:pPr marL="538703" indent="-538703" defTabSz="649041">
              <a:spcBef>
                <a:spcPts val="1690"/>
              </a:spcBef>
              <a:defRPr sz="2262"/>
            </a:pPr>
            <a:r>
              <a:rPr lang="en-US" sz="3210" dirty="0">
                <a:latin typeface="+mn-lt"/>
              </a:rPr>
              <a:t>The most important distinction among these three types is who or how many people rule or control the government.</a:t>
            </a:r>
          </a:p>
          <a:p>
            <a:pPr marL="538703" indent="-538703" defTabSz="649041">
              <a:spcBef>
                <a:spcPts val="1690"/>
              </a:spcBef>
              <a:defRPr sz="2262"/>
            </a:pPr>
            <a:r>
              <a:rPr lang="en-US" sz="3210" dirty="0">
                <a:latin typeface="+mn-lt"/>
              </a:rPr>
              <a:t>The citizens living under these different types can usually recognize the differences in their lives compared to others around the world.</a:t>
            </a:r>
          </a:p>
        </p:txBody>
      </p:sp>
      <p:sp>
        <p:nvSpPr>
          <p:cNvPr id="166" name="Shape 166"/>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13</a:t>
            </a:fld>
            <a:endParaRPr/>
          </a:p>
        </p:txBody>
      </p:sp>
    </p:spTree>
    <p:extLst>
      <p:ext uri="{BB962C8B-B14F-4D97-AF65-F5344CB8AC3E}">
        <p14:creationId xmlns:p14="http://schemas.microsoft.com/office/powerpoint/2010/main" val="40122957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iterate>
                                    <p:tmAbs val="0"/>
                                  </p:iterate>
                                  <p:childTnLst>
                                    <p:set>
                                      <p:cBhvr>
                                        <p:cTn id="14" fill="hold"/>
                                        <p:tgtEl>
                                          <p:spTgt spid="165">
                                            <p:txEl>
                                              <p:pRg st="1" end="1"/>
                                            </p:txEl>
                                          </p:spTgt>
                                        </p:tgtEl>
                                        <p:attrNameLst>
                                          <p:attrName>style.visibility</p:attrName>
                                        </p:attrNameLst>
                                      </p:cBhvr>
                                      <p:to>
                                        <p:strVal val="visible"/>
                                      </p:to>
                                    </p:set>
                                    <p:anim calcmode="lin" valueType="num">
                                      <p:cBhvr>
                                        <p:cTn id="15"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65">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iterate>
                                    <p:tmAbs val="0"/>
                                  </p:iterate>
                                  <p:childTnLst>
                                    <p:set>
                                      <p:cBhvr>
                                        <p:cTn id="18" fill="hold"/>
                                        <p:tgtEl>
                                          <p:spTgt spid="165">
                                            <p:txEl>
                                              <p:pRg st="2" end="2"/>
                                            </p:txEl>
                                          </p:spTgt>
                                        </p:tgtEl>
                                        <p:attrNameLst>
                                          <p:attrName>style.visibility</p:attrName>
                                        </p:attrNameLst>
                                      </p:cBhvr>
                                      <p:to>
                                        <p:strVal val="visible"/>
                                      </p:to>
                                    </p:set>
                                    <p:anim calcmode="lin" valueType="num">
                                      <p:cBhvr>
                                        <p:cTn id="19"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03725-BEEE-CB62-B98A-FFAF5A965411}"/>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BC95EE6C-AADF-F4B7-A1A4-2238B73495D5}"/>
              </a:ext>
            </a:extLst>
          </p:cNvPr>
          <p:cNvSpPr>
            <a:spLocks noGrp="1"/>
          </p:cNvSpPr>
          <p:nvPr>
            <p:ph type="title"/>
          </p:nvPr>
        </p:nvSpPr>
        <p:spPr>
          <a:xfrm>
            <a:off x="0" y="0"/>
            <a:ext cx="9143999" cy="1143001"/>
          </a:xfrm>
          <a:prstGeom prst="rect">
            <a:avLst/>
          </a:prstGeom>
        </p:spPr>
        <p:txBody>
          <a:bodyPr>
            <a:normAutofit/>
          </a:bodyPr>
          <a:lstStyle/>
          <a:p>
            <a:r>
              <a:rPr lang="en-US" dirty="0">
                <a:latin typeface="+mn-lt"/>
              </a:rPr>
              <a:t>TYPES OF CITIZEN PARTICIPATION</a:t>
            </a:r>
            <a:endParaRPr dirty="0">
              <a:latin typeface="+mn-lt"/>
            </a:endParaRPr>
          </a:p>
        </p:txBody>
      </p:sp>
      <p:sp>
        <p:nvSpPr>
          <p:cNvPr id="165" name="Shape 165">
            <a:extLst>
              <a:ext uri="{FF2B5EF4-FFF2-40B4-BE49-F238E27FC236}">
                <a16:creationId xmlns:a16="http://schemas.microsoft.com/office/drawing/2014/main" id="{1A1828DC-956A-6EE8-B25B-51C3D7292EE4}"/>
              </a:ext>
            </a:extLst>
          </p:cNvPr>
          <p:cNvSpPr>
            <a:spLocks noGrp="1"/>
          </p:cNvSpPr>
          <p:nvPr>
            <p:ph type="body" idx="1"/>
          </p:nvPr>
        </p:nvSpPr>
        <p:spPr>
          <a:xfrm>
            <a:off x="453348" y="1143001"/>
            <a:ext cx="8229600" cy="5257800"/>
          </a:xfrm>
          <a:prstGeom prst="rect">
            <a:avLst/>
          </a:prstGeom>
        </p:spPr>
        <p:txBody>
          <a:bodyPr lIns="45720">
            <a:noAutofit/>
          </a:bodyPr>
          <a:lstStyle/>
          <a:p>
            <a:pPr marL="538703" indent="-538703" defTabSz="649041">
              <a:spcBef>
                <a:spcPts val="1690"/>
              </a:spcBef>
              <a:defRPr sz="2262"/>
            </a:pPr>
            <a:r>
              <a:rPr lang="en-US" sz="2800" dirty="0">
                <a:latin typeface="+mn-lt"/>
              </a:rPr>
              <a:t>In an </a:t>
            </a:r>
            <a:r>
              <a:rPr lang="en-US" sz="2800" b="1" dirty="0">
                <a:latin typeface="+mn-lt"/>
              </a:rPr>
              <a:t>autocracy</a:t>
            </a:r>
            <a:r>
              <a:rPr lang="en-US" sz="2800" dirty="0">
                <a:latin typeface="+mn-lt"/>
              </a:rPr>
              <a:t>, the ruler has absolute power to do whatever he or she wishes, including making and enforcing whatever laws he or she desires.</a:t>
            </a:r>
          </a:p>
          <a:p>
            <a:pPr marL="998952" lvl="2" indent="-538703" defTabSz="649041">
              <a:spcBef>
                <a:spcPts val="1690"/>
              </a:spcBef>
              <a:buFont typeface="Arial" panose="020B0604020202020204" pitchFamily="34" charset="0"/>
              <a:buChar char="•"/>
              <a:defRPr sz="2262"/>
            </a:pPr>
            <a:r>
              <a:rPr lang="en-US" sz="2400" dirty="0">
                <a:latin typeface="+mn-lt"/>
              </a:rPr>
              <a:t>Citizens living in an autocracy have very few rights, do not get to choose their leader, or get to vote on the laws that are made.</a:t>
            </a:r>
          </a:p>
          <a:p>
            <a:pPr marL="998952" lvl="2" indent="-538703" defTabSz="649041">
              <a:spcBef>
                <a:spcPts val="1690"/>
              </a:spcBef>
              <a:buFont typeface="Arial" panose="020B0604020202020204" pitchFamily="34" charset="0"/>
              <a:buChar char="•"/>
              <a:defRPr sz="2262"/>
            </a:pPr>
            <a:r>
              <a:rPr lang="en-US" sz="2400" dirty="0">
                <a:latin typeface="+mn-lt"/>
              </a:rPr>
              <a:t>Two types of autocracies are </a:t>
            </a:r>
            <a:r>
              <a:rPr lang="en-US" sz="2400" b="1" dirty="0">
                <a:latin typeface="+mn-lt"/>
              </a:rPr>
              <a:t>dictatorships</a:t>
            </a:r>
            <a:r>
              <a:rPr lang="en-US" sz="2400" dirty="0">
                <a:latin typeface="+mn-lt"/>
              </a:rPr>
              <a:t>, in which one person that is supported by the military rules the country, and </a:t>
            </a:r>
            <a:r>
              <a:rPr lang="en-US" sz="2400" b="1" dirty="0">
                <a:latin typeface="+mn-lt"/>
              </a:rPr>
              <a:t>absolute monarchies</a:t>
            </a:r>
            <a:r>
              <a:rPr lang="en-US" sz="2400" dirty="0">
                <a:latin typeface="+mn-lt"/>
              </a:rPr>
              <a:t>, where the sovereign gained his or her power through inheritance from the previous sovereign.</a:t>
            </a:r>
          </a:p>
          <a:p>
            <a:pPr marL="1517112" lvl="3" indent="-538703" defTabSz="649041">
              <a:spcBef>
                <a:spcPts val="1690"/>
              </a:spcBef>
              <a:buFont typeface="Wingdings" pitchFamily="2" charset="2"/>
              <a:buChar char="§"/>
              <a:defRPr sz="2262"/>
            </a:pPr>
            <a:r>
              <a:rPr lang="en-US" sz="2000" dirty="0">
                <a:latin typeface="+mn-lt"/>
              </a:rPr>
              <a:t>Both dictators and sovereigns serve as the </a:t>
            </a:r>
            <a:r>
              <a:rPr lang="en-US" sz="2000" b="1" dirty="0">
                <a:latin typeface="+mn-lt"/>
              </a:rPr>
              <a:t>head of government</a:t>
            </a:r>
            <a:r>
              <a:rPr lang="en-US" sz="2000" dirty="0">
                <a:latin typeface="+mn-lt"/>
              </a:rPr>
              <a:t>, the person in charge of running the country day-to-day.</a:t>
            </a:r>
          </a:p>
        </p:txBody>
      </p:sp>
      <p:sp>
        <p:nvSpPr>
          <p:cNvPr id="166" name="Shape 166">
            <a:extLst>
              <a:ext uri="{FF2B5EF4-FFF2-40B4-BE49-F238E27FC236}">
                <a16:creationId xmlns:a16="http://schemas.microsoft.com/office/drawing/2014/main" id="{AC2F5957-27C9-C757-076A-EFF3991DF12D}"/>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21994965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830C-78FE-2D4E-D0D4-2508B13C0C45}"/>
            </a:ext>
          </a:extLst>
        </p:cNvPr>
        <p:cNvGrpSpPr/>
        <p:nvPr/>
      </p:nvGrpSpPr>
      <p:grpSpPr>
        <a:xfrm>
          <a:off x="0" y="0"/>
          <a:ext cx="0" cy="0"/>
          <a:chOff x="0" y="0"/>
          <a:chExt cx="0" cy="0"/>
        </a:xfrm>
      </p:grpSpPr>
      <p:sp>
        <p:nvSpPr>
          <p:cNvPr id="165" name="Shape 165">
            <a:extLst>
              <a:ext uri="{FF2B5EF4-FFF2-40B4-BE49-F238E27FC236}">
                <a16:creationId xmlns:a16="http://schemas.microsoft.com/office/drawing/2014/main" id="{99D80E70-133F-3800-BC6C-854A69230BEE}"/>
              </a:ext>
            </a:extLst>
          </p:cNvPr>
          <p:cNvSpPr>
            <a:spLocks noGrp="1"/>
          </p:cNvSpPr>
          <p:nvPr>
            <p:ph type="body" idx="1"/>
          </p:nvPr>
        </p:nvSpPr>
        <p:spPr>
          <a:xfrm>
            <a:off x="453348" y="1143001"/>
            <a:ext cx="8229600" cy="5257800"/>
          </a:xfrm>
          <a:prstGeom prst="rect">
            <a:avLst/>
          </a:prstGeom>
        </p:spPr>
        <p:txBody>
          <a:bodyPr>
            <a:noAutofit/>
          </a:bodyPr>
          <a:lstStyle/>
          <a:p>
            <a:pPr marL="538703" indent="-538703" defTabSz="649041">
              <a:spcBef>
                <a:spcPts val="1300"/>
              </a:spcBef>
              <a:defRPr sz="2262"/>
            </a:pPr>
            <a:r>
              <a:rPr lang="en-US" sz="2600" dirty="0">
                <a:latin typeface="+mn-lt"/>
              </a:rPr>
              <a:t>In an </a:t>
            </a:r>
            <a:r>
              <a:rPr lang="en-US" sz="2600" b="1" dirty="0">
                <a:latin typeface="+mn-lt"/>
              </a:rPr>
              <a:t>oligarchy</a:t>
            </a:r>
            <a:r>
              <a:rPr lang="en-US" sz="2600" dirty="0">
                <a:latin typeface="+mn-lt"/>
              </a:rPr>
              <a:t>, a political party or other small group makes all the major decisions, with citizens having little choice but to go with the decisions of the group.</a:t>
            </a:r>
          </a:p>
          <a:p>
            <a:pPr marL="998952" lvl="2" indent="-538703" defTabSz="649041">
              <a:spcBef>
                <a:spcPts val="1300"/>
              </a:spcBef>
              <a:buFont typeface="Arial" panose="020B0604020202020204" pitchFamily="34" charset="0"/>
              <a:buChar char="•"/>
              <a:defRPr sz="2262"/>
            </a:pPr>
            <a:r>
              <a:rPr lang="en-US" sz="2200" dirty="0">
                <a:latin typeface="+mn-lt"/>
              </a:rPr>
              <a:t>While citizens do have more power since there are more people in control, citizens’ rights to choose their leader is limited.</a:t>
            </a:r>
          </a:p>
          <a:p>
            <a:pPr marL="538703" indent="-538703" defTabSz="649041">
              <a:spcBef>
                <a:spcPts val="1300"/>
              </a:spcBef>
              <a:defRPr sz="2262"/>
            </a:pPr>
            <a:r>
              <a:rPr lang="en-US" sz="2600" dirty="0">
                <a:latin typeface="+mn-lt"/>
              </a:rPr>
              <a:t>In a </a:t>
            </a:r>
            <a:r>
              <a:rPr lang="en-US" sz="2600" b="1" dirty="0">
                <a:latin typeface="+mn-lt"/>
              </a:rPr>
              <a:t>democracy</a:t>
            </a:r>
            <a:r>
              <a:rPr lang="en-US" sz="2600" dirty="0">
                <a:latin typeface="+mn-lt"/>
              </a:rPr>
              <a:t>, citizens have the power to choose their leaders.</a:t>
            </a:r>
          </a:p>
          <a:p>
            <a:pPr marL="998952" lvl="2" indent="-538703" defTabSz="649041">
              <a:spcBef>
                <a:spcPts val="1300"/>
              </a:spcBef>
              <a:buFont typeface="Arial" panose="020B0604020202020204" pitchFamily="34" charset="0"/>
              <a:buChar char="•"/>
              <a:defRPr sz="2262"/>
            </a:pPr>
            <a:r>
              <a:rPr lang="en-US" sz="2200" dirty="0">
                <a:latin typeface="+mn-lt"/>
              </a:rPr>
              <a:t>Citizens have the most power because they have the ability to vote for those who make laws.</a:t>
            </a:r>
          </a:p>
          <a:p>
            <a:pPr marL="998952" lvl="2" indent="-538703" defTabSz="649041">
              <a:spcBef>
                <a:spcPts val="1300"/>
              </a:spcBef>
              <a:buFont typeface="Arial" panose="020B0604020202020204" pitchFamily="34" charset="0"/>
              <a:buChar char="•"/>
              <a:defRPr sz="2262"/>
            </a:pPr>
            <a:r>
              <a:rPr lang="en-US" sz="2200" dirty="0">
                <a:latin typeface="+mn-lt"/>
              </a:rPr>
              <a:t>Direct democracies allow citizens to vote on all decisions, while republics have representatives that citizens use to vote for them.</a:t>
            </a:r>
          </a:p>
          <a:p>
            <a:pPr marL="998952" lvl="2" indent="-538703" defTabSz="649041">
              <a:spcBef>
                <a:spcPts val="1300"/>
              </a:spcBef>
              <a:buFont typeface="Arial" panose="020B0604020202020204" pitchFamily="34" charset="0"/>
              <a:buChar char="•"/>
              <a:defRPr sz="2262"/>
            </a:pPr>
            <a:r>
              <a:rPr lang="en-US" sz="2200" dirty="0">
                <a:latin typeface="+mn-lt"/>
              </a:rPr>
              <a:t>A head of government may be elected to manage the government day-to-day.</a:t>
            </a:r>
          </a:p>
        </p:txBody>
      </p:sp>
      <p:sp>
        <p:nvSpPr>
          <p:cNvPr id="166" name="Shape 166">
            <a:extLst>
              <a:ext uri="{FF2B5EF4-FFF2-40B4-BE49-F238E27FC236}">
                <a16:creationId xmlns:a16="http://schemas.microsoft.com/office/drawing/2014/main" id="{A892ECEE-8FA7-9524-31D2-2EC0903E00F6}"/>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15</a:t>
            </a:fld>
            <a:endParaRPr/>
          </a:p>
        </p:txBody>
      </p:sp>
      <p:sp>
        <p:nvSpPr>
          <p:cNvPr id="5" name="Shape 164">
            <a:extLst>
              <a:ext uri="{FF2B5EF4-FFF2-40B4-BE49-F238E27FC236}">
                <a16:creationId xmlns:a16="http://schemas.microsoft.com/office/drawing/2014/main" id="{36CBCA43-F231-99A1-6DEB-9F6A7D4B4C49}"/>
              </a:ext>
            </a:extLst>
          </p:cNvPr>
          <p:cNvSpPr>
            <a:spLocks noGrp="1"/>
          </p:cNvSpPr>
          <p:nvPr>
            <p:ph type="title"/>
          </p:nvPr>
        </p:nvSpPr>
        <p:spPr>
          <a:xfrm>
            <a:off x="0" y="0"/>
            <a:ext cx="9143999" cy="1143001"/>
          </a:xfrm>
          <a:prstGeom prst="rect">
            <a:avLst/>
          </a:prstGeom>
        </p:spPr>
        <p:txBody>
          <a:bodyPr>
            <a:normAutofit/>
          </a:bodyPr>
          <a:lstStyle/>
          <a:p>
            <a:r>
              <a:rPr lang="en-US" sz="4000" dirty="0">
                <a:latin typeface="+mn-lt"/>
              </a:rPr>
              <a:t>TYPES OF CITIZEN PARTICIPATION, Pt. 2</a:t>
            </a:r>
            <a:endParaRPr sz="4000" dirty="0">
              <a:latin typeface="+mn-lt"/>
            </a:endParaRPr>
          </a:p>
        </p:txBody>
      </p:sp>
      <p:sp>
        <p:nvSpPr>
          <p:cNvPr id="6" name="TextBox 5">
            <a:extLst>
              <a:ext uri="{FF2B5EF4-FFF2-40B4-BE49-F238E27FC236}">
                <a16:creationId xmlns:a16="http://schemas.microsoft.com/office/drawing/2014/main" id="{F3CF2E88-35F2-BFDF-8733-8DB1B53845C5}"/>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2" action="ppaction://hlinksldjump"/>
              </a:rPr>
              <a:t>Return to Main Menu</a:t>
            </a:r>
            <a:endParaRPr lang="en-US" dirty="0">
              <a:latin typeface="+mn-lt"/>
              <a:ea typeface="+mn-ea"/>
            </a:endParaRPr>
          </a:p>
        </p:txBody>
      </p:sp>
    </p:spTree>
    <p:extLst>
      <p:ext uri="{BB962C8B-B14F-4D97-AF65-F5344CB8AC3E}">
        <p14:creationId xmlns:p14="http://schemas.microsoft.com/office/powerpoint/2010/main" val="1482641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165">
                                            <p:txEl>
                                              <p:pRg st="0" end="0"/>
                                            </p:txEl>
                                          </p:spTgt>
                                        </p:tgtEl>
                                        <p:attrNameLst>
                                          <p:attrName>style.visibility</p:attrName>
                                        </p:attrNameLst>
                                      </p:cBhvr>
                                      <p:to>
                                        <p:strVal val="visible"/>
                                      </p:to>
                                    </p:set>
                                    <p:anim calcmode="lin" valueType="num">
                                      <p:cBhvr>
                                        <p:cTn id="11"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165">
                                            <p:txEl>
                                              <p:pRg st="1" end="1"/>
                                            </p:txEl>
                                          </p:spTgt>
                                        </p:tgtEl>
                                        <p:attrNameLst>
                                          <p:attrName>style.visibility</p:attrName>
                                        </p:attrNameLst>
                                      </p:cBhvr>
                                      <p:to>
                                        <p:strVal val="visible"/>
                                      </p:to>
                                    </p:set>
                                    <p:anim calcmode="lin" valueType="num">
                                      <p:cBhvr>
                                        <p:cTn id="16"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165">
                                            <p:txEl>
                                              <p:pRg st="2" end="2"/>
                                            </p:txEl>
                                          </p:spTgt>
                                        </p:tgtEl>
                                        <p:attrNameLst>
                                          <p:attrName>style.visibility</p:attrName>
                                        </p:attrNameLst>
                                      </p:cBhvr>
                                      <p:to>
                                        <p:strVal val="visible"/>
                                      </p:to>
                                    </p:set>
                                    <p:anim calcmode="lin" valueType="num">
                                      <p:cBhvr>
                                        <p:cTn id="21"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165">
                                            <p:txEl>
                                              <p:pRg st="3" end="3"/>
                                            </p:txEl>
                                          </p:spTgt>
                                        </p:tgtEl>
                                        <p:attrNameLst>
                                          <p:attrName>style.visibility</p:attrName>
                                        </p:attrNameLst>
                                      </p:cBhvr>
                                      <p:to>
                                        <p:strVal val="visible"/>
                                      </p:to>
                                    </p:set>
                                    <p:anim calcmode="lin" valueType="num">
                                      <p:cBhvr>
                                        <p:cTn id="26"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165">
                                            <p:txEl>
                                              <p:pRg st="4" end="4"/>
                                            </p:txEl>
                                          </p:spTgt>
                                        </p:tgtEl>
                                        <p:attrNameLst>
                                          <p:attrName>style.visibility</p:attrName>
                                        </p:attrNameLst>
                                      </p:cBhvr>
                                      <p:to>
                                        <p:strVal val="visible"/>
                                      </p:to>
                                    </p:set>
                                    <p:anim calcmode="lin" valueType="num">
                                      <p:cBhvr>
                                        <p:cTn id="31"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8" fill="hold" grpId="0" nodeType="afterEffect">
                                  <p:stCondLst>
                                    <p:cond delay="0"/>
                                  </p:stCondLst>
                                  <p:iterate>
                                    <p:tmAbs val="0"/>
                                  </p:iterate>
                                  <p:childTnLst>
                                    <p:set>
                                      <p:cBhvr>
                                        <p:cTn id="35" fill="hold"/>
                                        <p:tgtEl>
                                          <p:spTgt spid="165">
                                            <p:txEl>
                                              <p:pRg st="5" end="5"/>
                                            </p:txEl>
                                          </p:spTgt>
                                        </p:tgtEl>
                                        <p:attrNameLst>
                                          <p:attrName>style.visibility</p:attrName>
                                        </p:attrNameLst>
                                      </p:cBhvr>
                                      <p:to>
                                        <p:strVal val="visible"/>
                                      </p:to>
                                    </p:set>
                                    <p:anim calcmode="lin" valueType="num">
                                      <p:cBhvr>
                                        <p:cTn id="36" dur="500" fill="hold"/>
                                        <p:tgtEl>
                                          <p:spTgt spid="165">
                                            <p:txEl>
                                              <p:pRg st="5" end="5"/>
                                            </p:txEl>
                                          </p:spTgt>
                                        </p:tgtEl>
                                        <p:attrNameLst>
                                          <p:attrName>ppt_x</p:attrName>
                                        </p:attrNameLst>
                                      </p:cBhvr>
                                      <p:tavLst>
                                        <p:tav tm="0">
                                          <p:val>
                                            <p:strVal val="0-#ppt_w/2"/>
                                          </p:val>
                                        </p:tav>
                                        <p:tav tm="100000">
                                          <p:val>
                                            <p:strVal val="#ppt_x"/>
                                          </p:val>
                                        </p:tav>
                                      </p:tavLst>
                                    </p:anim>
                                    <p:anim calcmode="lin" valueType="num">
                                      <p:cBhvr>
                                        <p:cTn id="37" dur="500" fill="hold"/>
                                        <p:tgtEl>
                                          <p:spTgt spid="16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p:cNvSpPr>
          <p:nvPr>
            <p:ph type="title"/>
          </p:nvPr>
        </p:nvSpPr>
        <p:spPr>
          <a:xfrm>
            <a:off x="0" y="0"/>
            <a:ext cx="9144000" cy="1143000"/>
          </a:xfrm>
          <a:prstGeom prst="rect">
            <a:avLst/>
          </a:prstGeom>
        </p:spPr>
        <p:txBody>
          <a:bodyPr>
            <a:noAutofit/>
          </a:bodyPr>
          <a:lstStyle>
            <a:lvl1pPr defTabSz="804672">
              <a:defRPr sz="3800">
                <a:effectLst>
                  <a:outerShdw blurRad="38100" dist="33528" dir="2700000" rotWithShape="0">
                    <a:srgbClr val="000000">
                      <a:alpha val="43137"/>
                    </a:srgbClr>
                  </a:outerShdw>
                </a:effectLst>
              </a:defRPr>
            </a:lvl1pPr>
          </a:lstStyle>
          <a:p>
            <a:r>
              <a:rPr sz="4000" dirty="0">
                <a:latin typeface="+mn-lt"/>
              </a:rPr>
              <a:t>S</a:t>
            </a:r>
            <a:r>
              <a:rPr lang="en-US" sz="4000" dirty="0">
                <a:latin typeface="+mn-lt"/>
              </a:rPr>
              <a:t>ECTION</a:t>
            </a:r>
            <a:r>
              <a:rPr sz="4000" dirty="0">
                <a:latin typeface="+mn-lt"/>
              </a:rPr>
              <a:t> </a:t>
            </a:r>
            <a:r>
              <a:rPr lang="en-US" sz="4000" dirty="0">
                <a:latin typeface="+mn-lt"/>
              </a:rPr>
              <a:t>4</a:t>
            </a:r>
            <a:r>
              <a:rPr sz="4000" dirty="0">
                <a:latin typeface="+mn-lt"/>
              </a:rPr>
              <a:t>:</a:t>
            </a:r>
            <a:r>
              <a:rPr lang="en-US" sz="4000" dirty="0">
                <a:latin typeface="+mn-lt"/>
              </a:rPr>
              <a:t> TWO TYPES OF DEMOCRACIES</a:t>
            </a:r>
            <a:endParaRPr sz="4000" dirty="0">
              <a:latin typeface="+mn-lt"/>
            </a:endParaRPr>
          </a:p>
        </p:txBody>
      </p:sp>
      <p:sp>
        <p:nvSpPr>
          <p:cNvPr id="158" name="Shape 158"/>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16</a:t>
            </a:fld>
            <a:endParaRPr/>
          </a:p>
        </p:txBody>
      </p:sp>
      <p:sp>
        <p:nvSpPr>
          <p:cNvPr id="5" name="Shape 112">
            <a:extLst>
              <a:ext uri="{FF2B5EF4-FFF2-40B4-BE49-F238E27FC236}">
                <a16:creationId xmlns:a16="http://schemas.microsoft.com/office/drawing/2014/main" id="{A2E2EA50-0A44-F237-C655-9576A00F32D2}"/>
              </a:ext>
            </a:extLst>
          </p:cNvPr>
          <p:cNvSpPr txBox="1">
            <a:spLocks/>
          </p:cNvSpPr>
          <p:nvPr/>
        </p:nvSpPr>
        <p:spPr>
          <a:xfrm>
            <a:off x="453348"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42950" marR="0" indent="-285750" algn="l" defTabSz="914400" rtl="0" latinLnBrk="0">
              <a:lnSpc>
                <a:spcPct val="100000"/>
              </a:lnSpc>
              <a:spcBef>
                <a:spcPts val="600"/>
              </a:spcBef>
              <a:spcAft>
                <a:spcPts val="0"/>
              </a:spcAft>
              <a:buClrTx/>
              <a:buSzPct val="100000"/>
              <a:buFont typeface="Arial"/>
              <a:buChar char="•"/>
              <a:tabLst/>
              <a:defRPr sz="28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spcBef>
                <a:spcPts val="1690"/>
              </a:spcBef>
              <a:buFont typeface="Arial"/>
              <a:buChar char="➢"/>
            </a:pPr>
            <a:r>
              <a:rPr lang="en-US" sz="3200" dirty="0">
                <a:latin typeface="+mn-lt"/>
              </a:rPr>
              <a:t>Essential Question:</a:t>
            </a:r>
          </a:p>
          <a:p>
            <a:pPr marL="892629" lvl="2" indent="-457200" hangingPunct="1">
              <a:lnSpc>
                <a:spcPct val="100000"/>
              </a:lnSpc>
              <a:spcBef>
                <a:spcPts val="1690"/>
              </a:spcBef>
              <a:buFont typeface="Arial" panose="020B0604020202020204" pitchFamily="34" charset="0"/>
              <a:buChar char="•"/>
            </a:pPr>
            <a:r>
              <a:rPr lang="en-US" sz="2800" dirty="0">
                <a:latin typeface="+mn-lt"/>
              </a:rPr>
              <a:t>What are the two types of democracy?</a:t>
            </a:r>
          </a:p>
        </p:txBody>
      </p:sp>
    </p:spTree>
    <p:extLst>
      <p:ext uri="{BB962C8B-B14F-4D97-AF65-F5344CB8AC3E}">
        <p14:creationId xmlns:p14="http://schemas.microsoft.com/office/powerpoint/2010/main" val="1336474518"/>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5">
                                            <p:bg/>
                                          </p:spTgt>
                                        </p:tgtEl>
                                        <p:attrNameLst>
                                          <p:attrName>style.visibility</p:attrName>
                                        </p:attrNameLst>
                                      </p:cBhvr>
                                      <p:to>
                                        <p:strVal val="visible"/>
                                      </p:to>
                                    </p:set>
                                    <p:anim calcmode="lin" valueType="num">
                                      <p:cBhvr>
                                        <p:cTn id="7" dur="500" fill="hold"/>
                                        <p:tgtEl>
                                          <p:spTgt spid="5">
                                            <p:bg/>
                                          </p:spTgt>
                                        </p:tgtEl>
                                        <p:attrNameLst>
                                          <p:attrName>ppt_x</p:attrName>
                                        </p:attrNameLst>
                                      </p:cBhvr>
                                      <p:tavLst>
                                        <p:tav tm="0">
                                          <p:val>
                                            <p:strVal val="0-#ppt_w/2"/>
                                          </p:val>
                                        </p:tav>
                                        <p:tav tm="100000">
                                          <p:val>
                                            <p:strVal val="#ppt_x"/>
                                          </p:val>
                                        </p:tav>
                                      </p:tavLst>
                                    </p:anim>
                                    <p:anim calcmode="lin" valueType="num">
                                      <p:cBhvr>
                                        <p:cTn id="8" dur="500" fill="hold"/>
                                        <p:tgtEl>
                                          <p:spTgt spid="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5">
                                            <p:txEl>
                                              <p:pRg st="0" end="0"/>
                                            </p:txEl>
                                          </p:spTgt>
                                        </p:tgtEl>
                                        <p:attrNameLst>
                                          <p:attrName>style.visibility</p:attrName>
                                        </p:attrNameLst>
                                      </p:cBhvr>
                                      <p:to>
                                        <p:strVal val="visible"/>
                                      </p:to>
                                    </p:set>
                                    <p:anim calcmode="lin" valueType="num">
                                      <p:cBhvr>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5">
                                            <p:txEl>
                                              <p:pRg st="1" end="1"/>
                                            </p:txEl>
                                          </p:spTgt>
                                        </p:tgtEl>
                                        <p:attrNameLst>
                                          <p:attrName>style.visibility</p:attrName>
                                        </p:attrNameLst>
                                      </p:cBhvr>
                                      <p:to>
                                        <p:strVal val="visible"/>
                                      </p:to>
                                    </p:set>
                                    <p:anim calcmode="lin" valueType="num">
                                      <p:cBhvr>
                                        <p:cTn id="17"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17</a:t>
            </a:fld>
            <a:endParaRPr/>
          </a:p>
        </p:txBody>
      </p:sp>
      <p:sp>
        <p:nvSpPr>
          <p:cNvPr id="5" name="Shape 116">
            <a:extLst>
              <a:ext uri="{FF2B5EF4-FFF2-40B4-BE49-F238E27FC236}">
                <a16:creationId xmlns:a16="http://schemas.microsoft.com/office/drawing/2014/main" id="{03C53F3E-0A4F-6D45-2E62-8E9F91EAA407}"/>
              </a:ext>
            </a:extLst>
          </p:cNvPr>
          <p:cNvSpPr txBox="1">
            <a:spLocks/>
          </p:cNvSpPr>
          <p:nvPr/>
        </p:nvSpPr>
        <p:spPr>
          <a:xfrm>
            <a:off x="453348" y="1143000"/>
            <a:ext cx="8229600" cy="53851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dirty="0">
                <a:latin typeface="+mn-lt"/>
              </a:rPr>
              <a:t>parliamentary democracy</a:t>
            </a:r>
          </a:p>
          <a:p>
            <a:pPr marL="742950" lvl="1" indent="-285750">
              <a:lnSpc>
                <a:spcPct val="100000"/>
              </a:lnSpc>
              <a:spcBef>
                <a:spcPts val="1690"/>
              </a:spcBef>
              <a:buFont typeface="Arial"/>
              <a:defRPr sz="2800"/>
            </a:pPr>
            <a:r>
              <a:rPr lang="en-US" dirty="0">
                <a:latin typeface="+mn-lt"/>
              </a:rPr>
              <a:t>head of state</a:t>
            </a:r>
          </a:p>
          <a:p>
            <a:pPr marL="742950" lvl="1" indent="-285750">
              <a:lnSpc>
                <a:spcPct val="100000"/>
              </a:lnSpc>
              <a:spcBef>
                <a:spcPts val="1690"/>
              </a:spcBef>
              <a:buFont typeface="Arial"/>
              <a:defRPr sz="2800"/>
            </a:pPr>
            <a:r>
              <a:rPr lang="en-US" dirty="0">
                <a:latin typeface="+mn-lt"/>
              </a:rPr>
              <a:t>constitutional monarchy</a:t>
            </a:r>
          </a:p>
          <a:p>
            <a:pPr marL="742950" lvl="1" indent="-285750">
              <a:lnSpc>
                <a:spcPct val="100000"/>
              </a:lnSpc>
              <a:spcBef>
                <a:spcPts val="1690"/>
              </a:spcBef>
              <a:buFont typeface="Arial"/>
              <a:defRPr sz="2800"/>
            </a:pPr>
            <a:r>
              <a:rPr lang="en-US" dirty="0">
                <a:latin typeface="+mn-lt"/>
              </a:rPr>
              <a:t>presidential democracy</a:t>
            </a:r>
          </a:p>
        </p:txBody>
      </p:sp>
      <p:sp>
        <p:nvSpPr>
          <p:cNvPr id="2" name="Shape 156">
            <a:extLst>
              <a:ext uri="{FF2B5EF4-FFF2-40B4-BE49-F238E27FC236}">
                <a16:creationId xmlns:a16="http://schemas.microsoft.com/office/drawing/2014/main" id="{3528F5FE-66C8-CC4C-9E58-F459B7D37FCB}"/>
              </a:ext>
            </a:extLst>
          </p:cNvPr>
          <p:cNvSpPr>
            <a:spLocks noGrp="1"/>
          </p:cNvSpPr>
          <p:nvPr>
            <p:ph type="title"/>
          </p:nvPr>
        </p:nvSpPr>
        <p:spPr>
          <a:xfrm>
            <a:off x="0" y="0"/>
            <a:ext cx="9144000" cy="1143000"/>
          </a:xfrm>
          <a:prstGeom prst="rect">
            <a:avLst/>
          </a:prstGeom>
        </p:spPr>
        <p:txBody>
          <a:bodyPr>
            <a:noAutofit/>
          </a:bodyPr>
          <a:lstStyle>
            <a:lvl1pPr defTabSz="804672">
              <a:defRPr sz="3800">
                <a:effectLst>
                  <a:outerShdw blurRad="38100" dist="33528" dir="2700000" rotWithShape="0">
                    <a:srgbClr val="000000">
                      <a:alpha val="43137"/>
                    </a:srgbClr>
                  </a:outerShdw>
                </a:effectLst>
              </a:defRPr>
            </a:lvl1pPr>
          </a:lstStyle>
          <a:p>
            <a:r>
              <a:rPr sz="4000" dirty="0">
                <a:latin typeface="+mn-lt"/>
              </a:rPr>
              <a:t>S</a:t>
            </a:r>
            <a:r>
              <a:rPr lang="en-US" sz="4000" dirty="0">
                <a:latin typeface="+mn-lt"/>
              </a:rPr>
              <a:t>ECTION</a:t>
            </a:r>
            <a:r>
              <a:rPr sz="4000" dirty="0">
                <a:latin typeface="+mn-lt"/>
              </a:rPr>
              <a:t> </a:t>
            </a:r>
            <a:r>
              <a:rPr lang="en-US" sz="4000" dirty="0">
                <a:latin typeface="+mn-lt"/>
              </a:rPr>
              <a:t>4</a:t>
            </a:r>
            <a:r>
              <a:rPr sz="4000" dirty="0">
                <a:latin typeface="+mn-lt"/>
              </a:rPr>
              <a:t>:</a:t>
            </a:r>
            <a:r>
              <a:rPr lang="en-US" sz="4000" dirty="0">
                <a:latin typeface="+mn-lt"/>
              </a:rPr>
              <a:t> TWO TYPES OF DEMOCRACIES</a:t>
            </a:r>
            <a:endParaRPr sz="4000" dirty="0">
              <a:latin typeface="+mn-lt"/>
            </a:endParaRPr>
          </a:p>
        </p:txBody>
      </p:sp>
    </p:spTree>
    <p:extLst>
      <p:ext uri="{BB962C8B-B14F-4D97-AF65-F5344CB8AC3E}">
        <p14:creationId xmlns:p14="http://schemas.microsoft.com/office/powerpoint/2010/main" val="17621643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5">
                                            <p:bg/>
                                          </p:spTgt>
                                        </p:tgtEl>
                                        <p:attrNameLst>
                                          <p:attrName>style.visibility</p:attrName>
                                        </p:attrNameLst>
                                      </p:cBhvr>
                                      <p:to>
                                        <p:strVal val="visible"/>
                                      </p:to>
                                    </p:set>
                                    <p:anim calcmode="lin" valueType="num">
                                      <p:cBhvr>
                                        <p:cTn id="7" dur="500" fill="hold"/>
                                        <p:tgtEl>
                                          <p:spTgt spid="5">
                                            <p:bg/>
                                          </p:spTgt>
                                        </p:tgtEl>
                                        <p:attrNameLst>
                                          <p:attrName>ppt_x</p:attrName>
                                        </p:attrNameLst>
                                      </p:cBhvr>
                                      <p:tavLst>
                                        <p:tav tm="0">
                                          <p:val>
                                            <p:strVal val="0-#ppt_w/2"/>
                                          </p:val>
                                        </p:tav>
                                        <p:tav tm="100000">
                                          <p:val>
                                            <p:strVal val="#ppt_x"/>
                                          </p:val>
                                        </p:tav>
                                      </p:tavLst>
                                    </p:anim>
                                    <p:anim calcmode="lin" valueType="num">
                                      <p:cBhvr>
                                        <p:cTn id="8" dur="500" fill="hold"/>
                                        <p:tgtEl>
                                          <p:spTgt spid="5">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5">
                                            <p:txEl>
                                              <p:pRg st="0" end="0"/>
                                            </p:txEl>
                                          </p:spTgt>
                                        </p:tgtEl>
                                        <p:attrNameLst>
                                          <p:attrName>style.visibility</p:attrName>
                                        </p:attrNameLst>
                                      </p:cBhvr>
                                      <p:to>
                                        <p:strVal val="visible"/>
                                      </p:to>
                                    </p:set>
                                    <p:anim calcmode="lin" valueType="num">
                                      <p:cBhvr>
                                        <p:cTn id="11"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Shape 164"/>
          <p:cNvSpPr>
            <a:spLocks noGrp="1"/>
          </p:cNvSpPr>
          <p:nvPr>
            <p:ph type="title"/>
          </p:nvPr>
        </p:nvSpPr>
        <p:spPr>
          <a:xfrm>
            <a:off x="453349" y="0"/>
            <a:ext cx="8229601" cy="1143001"/>
          </a:xfrm>
          <a:prstGeom prst="rect">
            <a:avLst/>
          </a:prstGeom>
        </p:spPr>
        <p:txBody>
          <a:bodyPr/>
          <a:lstStyle/>
          <a:p>
            <a:r>
              <a:rPr lang="en-US" dirty="0">
                <a:latin typeface="+mn-lt"/>
              </a:rPr>
              <a:t>FORMS OF DEMOCRACY</a:t>
            </a:r>
            <a:endParaRPr dirty="0">
              <a:latin typeface="+mn-lt"/>
            </a:endParaRPr>
          </a:p>
        </p:txBody>
      </p:sp>
      <p:sp>
        <p:nvSpPr>
          <p:cNvPr id="165" name="Shape 165"/>
          <p:cNvSpPr>
            <a:spLocks noGrp="1"/>
          </p:cNvSpPr>
          <p:nvPr>
            <p:ph type="body" idx="1"/>
          </p:nvPr>
        </p:nvSpPr>
        <p:spPr>
          <a:xfrm>
            <a:off x="453348" y="1143001"/>
            <a:ext cx="8229600" cy="5476556"/>
          </a:xfrm>
          <a:prstGeom prst="rect">
            <a:avLst/>
          </a:prstGeom>
        </p:spPr>
        <p:txBody>
          <a:bodyPr>
            <a:noAutofit/>
          </a:bodyPr>
          <a:lstStyle/>
          <a:p>
            <a:pPr marL="538703" indent="-538703" defTabSz="649041">
              <a:spcBef>
                <a:spcPts val="1690"/>
              </a:spcBef>
              <a:defRPr sz="2262"/>
            </a:pPr>
            <a:r>
              <a:rPr lang="en-US" sz="3210" dirty="0">
                <a:latin typeface="+mn-lt"/>
              </a:rPr>
              <a:t>A democratic government is one in which citizens vote on laws and make decisions in the government.</a:t>
            </a:r>
          </a:p>
          <a:p>
            <a:pPr marL="538703" indent="-538703" defTabSz="649041">
              <a:spcBef>
                <a:spcPts val="1690"/>
              </a:spcBef>
              <a:defRPr sz="2262"/>
            </a:pPr>
            <a:r>
              <a:rPr lang="en-US" sz="3210" dirty="0">
                <a:latin typeface="+mn-lt"/>
              </a:rPr>
              <a:t>There are two major forms of democratic governments: parliamentary and presidential.</a:t>
            </a:r>
          </a:p>
          <a:p>
            <a:pPr marL="538703" indent="-538703" defTabSz="649041">
              <a:spcBef>
                <a:spcPts val="1690"/>
              </a:spcBef>
              <a:defRPr sz="2262"/>
            </a:pPr>
            <a:r>
              <a:rPr lang="en-US" sz="3210" dirty="0">
                <a:latin typeface="+mn-lt"/>
              </a:rPr>
              <a:t>Each form of government is designed to represent and protect the people of its country.</a:t>
            </a:r>
          </a:p>
        </p:txBody>
      </p:sp>
      <p:sp>
        <p:nvSpPr>
          <p:cNvPr id="166" name="Shape 166"/>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18</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1"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58C9-EB30-75DE-BFDA-A63E4F194945}"/>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8BA56A1E-2BA6-D8AD-4933-B53500AF2831}"/>
              </a:ext>
            </a:extLst>
          </p:cNvPr>
          <p:cNvSpPr>
            <a:spLocks noGrp="1"/>
          </p:cNvSpPr>
          <p:nvPr>
            <p:ph type="title"/>
          </p:nvPr>
        </p:nvSpPr>
        <p:spPr>
          <a:xfrm>
            <a:off x="453349" y="0"/>
            <a:ext cx="8229601" cy="1143001"/>
          </a:xfrm>
          <a:prstGeom prst="rect">
            <a:avLst/>
          </a:prstGeom>
        </p:spPr>
        <p:txBody>
          <a:bodyPr/>
          <a:lstStyle/>
          <a:p>
            <a:r>
              <a:rPr lang="en-US" dirty="0">
                <a:latin typeface="+mn-lt"/>
              </a:rPr>
              <a:t>PARLIAMENTARY DEMOCRACY</a:t>
            </a:r>
            <a:endParaRPr dirty="0">
              <a:latin typeface="+mn-lt"/>
            </a:endParaRPr>
          </a:p>
        </p:txBody>
      </p:sp>
      <p:sp>
        <p:nvSpPr>
          <p:cNvPr id="165" name="Shape 165">
            <a:extLst>
              <a:ext uri="{FF2B5EF4-FFF2-40B4-BE49-F238E27FC236}">
                <a16:creationId xmlns:a16="http://schemas.microsoft.com/office/drawing/2014/main" id="{1532F4E5-4420-2F87-E3F9-E24938F6F6E5}"/>
              </a:ext>
            </a:extLst>
          </p:cNvPr>
          <p:cNvSpPr>
            <a:spLocks noGrp="1"/>
          </p:cNvSpPr>
          <p:nvPr>
            <p:ph type="body" idx="1"/>
          </p:nvPr>
        </p:nvSpPr>
        <p:spPr>
          <a:xfrm>
            <a:off x="453348" y="1143001"/>
            <a:ext cx="8229600" cy="5476556"/>
          </a:xfrm>
          <a:prstGeom prst="rect">
            <a:avLst/>
          </a:prstGeom>
        </p:spPr>
        <p:txBody>
          <a:bodyPr>
            <a:noAutofit/>
          </a:bodyPr>
          <a:lstStyle/>
          <a:p>
            <a:pPr marL="538703" indent="-538703" defTabSz="649041">
              <a:spcBef>
                <a:spcPts val="1690"/>
              </a:spcBef>
              <a:defRPr sz="2262"/>
            </a:pPr>
            <a:r>
              <a:rPr lang="en-US" sz="2800" dirty="0">
                <a:latin typeface="+mn-lt"/>
              </a:rPr>
              <a:t>In a </a:t>
            </a:r>
            <a:r>
              <a:rPr lang="en-US" sz="2800" b="1" dirty="0">
                <a:latin typeface="+mn-lt"/>
              </a:rPr>
              <a:t>parliamentary democracy</a:t>
            </a:r>
            <a:r>
              <a:rPr lang="en-US" sz="2800" dirty="0">
                <a:latin typeface="+mn-lt"/>
              </a:rPr>
              <a:t>, the citizens vote for representatives from a few political parties to form a parliament.</a:t>
            </a:r>
          </a:p>
          <a:p>
            <a:pPr marL="538703" indent="-538703" defTabSz="649041">
              <a:spcBef>
                <a:spcPts val="1690"/>
              </a:spcBef>
              <a:defRPr sz="2262"/>
            </a:pPr>
            <a:r>
              <a:rPr lang="en-US" sz="2800" dirty="0">
                <a:latin typeface="+mn-lt"/>
              </a:rPr>
              <a:t>Parliament’s purpose is to make and carry out the laws of the country.</a:t>
            </a:r>
          </a:p>
          <a:p>
            <a:pPr marL="538703" indent="-538703" defTabSz="649041">
              <a:spcBef>
                <a:spcPts val="1690"/>
              </a:spcBef>
              <a:defRPr sz="2262"/>
            </a:pPr>
            <a:r>
              <a:rPr lang="en-US" sz="2800" dirty="0">
                <a:latin typeface="+mn-lt"/>
              </a:rPr>
              <a:t>The party with the majority of members after voting gets to choose the head of government, who holds power for the term allowed.</a:t>
            </a:r>
          </a:p>
          <a:p>
            <a:pPr marL="538703" indent="-538703" defTabSz="649041">
              <a:spcBef>
                <a:spcPts val="1690"/>
              </a:spcBef>
              <a:defRPr sz="2262"/>
            </a:pPr>
            <a:r>
              <a:rPr lang="en-US" sz="2800" dirty="0">
                <a:latin typeface="+mn-lt"/>
              </a:rPr>
              <a:t>There is typically also a </a:t>
            </a:r>
            <a:r>
              <a:rPr lang="en-US" sz="2800" b="1" dirty="0">
                <a:latin typeface="+mn-lt"/>
              </a:rPr>
              <a:t>head of state</a:t>
            </a:r>
            <a:r>
              <a:rPr lang="en-US" sz="2800" dirty="0">
                <a:latin typeface="+mn-lt"/>
              </a:rPr>
              <a:t>, which is typically a leader who has very little power.</a:t>
            </a:r>
          </a:p>
          <a:p>
            <a:pPr marL="998952" lvl="2" indent="-538703" defTabSz="649041">
              <a:spcBef>
                <a:spcPts val="1690"/>
              </a:spcBef>
              <a:buFont typeface="Arial" panose="020B0604020202020204" pitchFamily="34" charset="0"/>
              <a:buChar char="•"/>
              <a:defRPr sz="2262"/>
            </a:pPr>
            <a:r>
              <a:rPr lang="en-US" sz="2400" dirty="0">
                <a:latin typeface="+mn-lt"/>
              </a:rPr>
              <a:t>Australia’s </a:t>
            </a:r>
            <a:r>
              <a:rPr lang="en-US" sz="2400" b="1" dirty="0">
                <a:latin typeface="+mn-lt"/>
              </a:rPr>
              <a:t>constitutional monarchy </a:t>
            </a:r>
            <a:r>
              <a:rPr lang="en-US" sz="2400" dirty="0">
                <a:latin typeface="+mn-lt"/>
              </a:rPr>
              <a:t>has a sovereign as head of state, whose powers are limited by the constitution.</a:t>
            </a:r>
          </a:p>
        </p:txBody>
      </p:sp>
      <p:sp>
        <p:nvSpPr>
          <p:cNvPr id="166" name="Shape 166">
            <a:extLst>
              <a:ext uri="{FF2B5EF4-FFF2-40B4-BE49-F238E27FC236}">
                <a16:creationId xmlns:a16="http://schemas.microsoft.com/office/drawing/2014/main" id="{B19A179A-9CF3-6635-75E1-83C1F6DBCE4A}"/>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19</a:t>
            </a:fld>
            <a:endParaRPr/>
          </a:p>
        </p:txBody>
      </p:sp>
    </p:spTree>
    <p:extLst>
      <p:ext uri="{BB962C8B-B14F-4D97-AF65-F5344CB8AC3E}">
        <p14:creationId xmlns:p14="http://schemas.microsoft.com/office/powerpoint/2010/main" val="25249024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iterate>
                                    <p:tmAbs val="0"/>
                                  </p:iterate>
                                  <p:childTnLst>
                                    <p:set>
                                      <p:cBhvr>
                                        <p:cTn id="26" fill="hold"/>
                                        <p:tgtEl>
                                          <p:spTgt spid="165">
                                            <p:txEl>
                                              <p:pRg st="3" end="3"/>
                                            </p:txEl>
                                          </p:spTgt>
                                        </p:tgtEl>
                                        <p:attrNameLst>
                                          <p:attrName>style.visibility</p:attrName>
                                        </p:attrNameLst>
                                      </p:cBhvr>
                                      <p:to>
                                        <p:strVal val="visible"/>
                                      </p:to>
                                    </p:set>
                                    <p:anim calcmode="lin" valueType="num">
                                      <p:cBhvr>
                                        <p:cTn id="27" dur="500" fill="hold"/>
                                        <p:tgtEl>
                                          <p:spTgt spid="165">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165">
                                            <p:txEl>
                                              <p:pRg st="3" end="3"/>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iterate>
                                    <p:tmAbs val="0"/>
                                  </p:iterate>
                                  <p:childTnLst>
                                    <p:set>
                                      <p:cBhvr>
                                        <p:cTn id="31" fill="hold"/>
                                        <p:tgtEl>
                                          <p:spTgt spid="165">
                                            <p:txEl>
                                              <p:pRg st="4" end="4"/>
                                            </p:txEl>
                                          </p:spTgt>
                                        </p:tgtEl>
                                        <p:attrNameLst>
                                          <p:attrName>style.visibility</p:attrName>
                                        </p:attrNameLst>
                                      </p:cBhvr>
                                      <p:to>
                                        <p:strVal val="visible"/>
                                      </p:to>
                                    </p:set>
                                    <p:anim calcmode="lin" valueType="num">
                                      <p:cBhvr>
                                        <p:cTn id="32" dur="500" fill="hold"/>
                                        <p:tgtEl>
                                          <p:spTgt spid="165">
                                            <p:txEl>
                                              <p:pRg st="4" end="4"/>
                                            </p:txEl>
                                          </p:spTgt>
                                        </p:tgtEl>
                                        <p:attrNameLst>
                                          <p:attrName>ppt_x</p:attrName>
                                        </p:attrNameLst>
                                      </p:cBhvr>
                                      <p:tavLst>
                                        <p:tav tm="0">
                                          <p:val>
                                            <p:strVal val="0-#ppt_w/2"/>
                                          </p:val>
                                        </p:tav>
                                        <p:tav tm="100000">
                                          <p:val>
                                            <p:strVal val="#ppt_x"/>
                                          </p:val>
                                        </p:tav>
                                      </p:tavLst>
                                    </p:anim>
                                    <p:anim calcmode="lin" valueType="num">
                                      <p:cBhvr>
                                        <p:cTn id="33" dur="500" fill="hold"/>
                                        <p:tgtEl>
                                          <p:spTgt spid="16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31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FCF2BB-B7AF-D186-6EC7-1A6EEDE9546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528115"/>
          </a:xfrm>
          <a:prstGeom prst="rect">
            <a:avLst/>
          </a:prstGeom>
        </p:spPr>
      </p:pic>
      <p:sp>
        <p:nvSpPr>
          <p:cNvPr id="66" name="Shape 66"/>
          <p:cNvSpPr>
            <a:spLocks noGrp="1"/>
          </p:cNvSpPr>
          <p:nvPr>
            <p:ph type="sldNum" sz="quarter" idx="2"/>
          </p:nvPr>
        </p:nvSpPr>
        <p:spPr>
          <a:xfrm>
            <a:off x="8655497" y="6521549"/>
            <a:ext cx="183701" cy="307773"/>
          </a:xfrm>
          <a:prstGeom prst="rect">
            <a:avLst/>
          </a:prstGeom>
          <a:extLst>
            <a:ext uri="{C572A759-6A51-4108-AA02-DFA0A04FC94B}">
              <ma14:wrappingTextBoxFlag xmlns="" xmlns:ma14="http://schemas.microsoft.com/office/mac/drawingml/2011/main" val="1"/>
            </a:ext>
          </a:extLst>
        </p:spPr>
        <p:txBody>
          <a:bodyPr/>
          <a:lstStyle>
            <a:lvl1pPr>
              <a:defRPr>
                <a:solidFill>
                  <a:srgbClr val="000000"/>
                </a:solidFill>
              </a:defRPr>
            </a:lvl1pPr>
          </a:lstStyle>
          <a:p>
            <a:fld id="{86CB4B4D-7CA3-9044-876B-883B54F8677D}" type="slidenum">
              <a:rPr>
                <a:solidFill>
                  <a:srgbClr val="FFFFFF"/>
                </a:solidFill>
              </a:rPr>
              <a:t>2</a:t>
            </a:fld>
            <a:endParaRPr dirty="0">
              <a:solidFill>
                <a:srgbClr val="FFFFFF"/>
              </a:solidFill>
            </a:endParaRPr>
          </a:p>
        </p:txBody>
      </p:sp>
      <p:sp>
        <p:nvSpPr>
          <p:cNvPr id="4" name="Rectangle 3">
            <a:extLst>
              <a:ext uri="{FF2B5EF4-FFF2-40B4-BE49-F238E27FC236}">
                <a16:creationId xmlns:a16="http://schemas.microsoft.com/office/drawing/2014/main" id="{A959EA9A-87F3-BBAF-14E8-5E7C785FACA1}"/>
              </a:ext>
            </a:extLst>
          </p:cNvPr>
          <p:cNvSpPr/>
          <p:nvPr/>
        </p:nvSpPr>
        <p:spPr>
          <a:xfrm>
            <a:off x="0" y="5141978"/>
            <a:ext cx="5701696" cy="1323435"/>
          </a:xfrm>
          <a:prstGeom prst="rect">
            <a:avLst/>
          </a:prstGeom>
          <a:solidFill>
            <a:srgbClr val="10253F">
              <a:alpha val="81961"/>
            </a:srgb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 name="Shape 65"/>
          <p:cNvSpPr/>
          <p:nvPr/>
        </p:nvSpPr>
        <p:spPr>
          <a:xfrm>
            <a:off x="0" y="5141979"/>
            <a:ext cx="5766458" cy="1323435"/>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t> </a:t>
            </a:r>
            <a:r>
              <a:rPr dirty="0">
                <a:latin typeface="+mn-lt"/>
              </a:rPr>
              <a:t>Section 1: </a:t>
            </a:r>
            <a:r>
              <a:rPr lang="en-US" u="sng" dirty="0">
                <a:solidFill>
                  <a:srgbClr val="FF0000"/>
                </a:solidFill>
                <a:uFill>
                  <a:solidFill>
                    <a:srgbClr val="FF0000"/>
                  </a:solidFill>
                </a:uFill>
                <a:latin typeface="+mn-lt"/>
                <a:hlinkClick r:id="rId3" action="ppaction://hlinksldjump"/>
              </a:rPr>
              <a:t>What Is Government?</a:t>
            </a:r>
            <a:endParaRPr u="sng" dirty="0">
              <a:solidFill>
                <a:srgbClr val="FF0000"/>
              </a:solidFill>
              <a:uFill>
                <a:solidFill>
                  <a:srgbClr val="FF0000"/>
                </a:solidFill>
              </a:uFill>
              <a:latin typeface="+mn-lt"/>
              <a:hlinkClick r:id="rId3" action="ppaction://hlinksldjump">
                <a:extLst>
                  <a:ext uri="{A12FA001-AC4F-418D-AE19-62706E023703}">
                    <ahyp:hlinkClr xmlns:ahyp="http://schemas.microsoft.com/office/drawing/2018/hyperlinkcolor" val="tx"/>
                  </a:ext>
                </a:extLst>
              </a:hlinkClick>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latin typeface="+mn-lt"/>
              </a:rPr>
              <a:t> </a:t>
            </a:r>
            <a:r>
              <a:rPr dirty="0">
                <a:latin typeface="+mn-lt"/>
              </a:rPr>
              <a:t>Section 2: </a:t>
            </a:r>
            <a:r>
              <a:rPr lang="en-US" u="sng" dirty="0">
                <a:solidFill>
                  <a:srgbClr val="FF0000"/>
                </a:solidFill>
                <a:uFill>
                  <a:solidFill>
                    <a:srgbClr val="FF0000"/>
                  </a:solidFill>
                </a:uFill>
                <a:latin typeface="+mn-lt"/>
                <a:hlinkClick r:id="rId4" action="ppaction://hlinksldjump"/>
              </a:rPr>
              <a:t>Distribution of Power in the Government</a:t>
            </a:r>
            <a:endParaRPr u="sng" dirty="0">
              <a:solidFill>
                <a:srgbClr val="FF0000"/>
              </a:solidFill>
              <a:uFill>
                <a:solidFill>
                  <a:srgbClr val="FF0000"/>
                </a:solidFill>
              </a:uFill>
              <a:latin typeface="+mn-lt"/>
              <a:hlinkClick r:id="rId4" action="ppaction://hlinksldjump">
                <a:extLst>
                  <a:ext uri="{A12FA001-AC4F-418D-AE19-62706E023703}">
                    <ahyp:hlinkClr xmlns:ahyp="http://schemas.microsoft.com/office/drawing/2018/hyperlinkcolor" val="tx"/>
                  </a:ext>
                </a:extLst>
              </a:hlinkClick>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solidFill>
                  <a:srgbClr val="FFFFFF"/>
                </a:solidFill>
                <a:latin typeface="+mn-lt"/>
              </a:rPr>
              <a:t> </a:t>
            </a:r>
            <a:r>
              <a:rPr dirty="0">
                <a:solidFill>
                  <a:srgbClr val="FFFFFF"/>
                </a:solidFill>
                <a:latin typeface="+mn-lt"/>
              </a:rPr>
              <a:t>Section 3: </a:t>
            </a:r>
            <a:r>
              <a:rPr lang="en-US" u="sng" dirty="0">
                <a:solidFill>
                  <a:srgbClr val="FF0000"/>
                </a:solidFill>
                <a:uFill>
                  <a:solidFill>
                    <a:srgbClr val="FF0000"/>
                  </a:solidFill>
                </a:uFill>
                <a:latin typeface="+mn-lt"/>
                <a:hlinkClick r:id="rId5" action="ppaction://hlinksldjump"/>
              </a:rPr>
              <a:t>Citizen Participation in Government</a:t>
            </a:r>
            <a:endParaRPr u="sng" dirty="0">
              <a:solidFill>
                <a:srgbClr val="FF0000"/>
              </a:solidFill>
              <a:uFill>
                <a:solidFill>
                  <a:srgbClr val="FF0000"/>
                </a:solidFill>
              </a:uFill>
              <a:latin typeface="+mn-lt"/>
              <a:hlinkClick r:id="rId5" action="ppaction://hlinksldjump">
                <a:extLst>
                  <a:ext uri="{A12FA001-AC4F-418D-AE19-62706E023703}">
                    <ahyp:hlinkClr xmlns:ahyp="http://schemas.microsoft.com/office/drawing/2018/hyperlinkcolor" val="tx"/>
                  </a:ext>
                </a:extLst>
              </a:hlinkClick>
            </a:endParaRPr>
          </a:p>
          <a:p>
            <a:pPr>
              <a:defRPr sz="2000" b="1">
                <a:solidFill>
                  <a:srgbClr val="FFFFFF"/>
                </a:solidFill>
                <a:effectLst>
                  <a:outerShdw blurRad="38100" dist="38100" dir="2700000" rotWithShape="0">
                    <a:srgbClr val="000000">
                      <a:alpha val="43137"/>
                    </a:srgbClr>
                  </a:outerShdw>
                </a:effectLst>
                <a:latin typeface="Trebuchet MS"/>
                <a:ea typeface="Trebuchet MS"/>
                <a:cs typeface="Trebuchet MS"/>
                <a:sym typeface="Trebuchet MS"/>
              </a:defRPr>
            </a:pPr>
            <a:r>
              <a:rPr lang="en-US" dirty="0">
                <a:solidFill>
                  <a:srgbClr val="FFFFFF"/>
                </a:solidFill>
                <a:latin typeface="+mn-lt"/>
              </a:rPr>
              <a:t> </a:t>
            </a:r>
            <a:r>
              <a:rPr dirty="0">
                <a:solidFill>
                  <a:srgbClr val="FFFFFF"/>
                </a:solidFill>
                <a:latin typeface="+mn-lt"/>
              </a:rPr>
              <a:t>Section 4: </a:t>
            </a:r>
            <a:r>
              <a:rPr lang="en-US" u="sng" dirty="0">
                <a:solidFill>
                  <a:srgbClr val="FF0000"/>
                </a:solidFill>
                <a:uFill>
                  <a:solidFill>
                    <a:srgbClr val="FF0000"/>
                  </a:solidFill>
                </a:uFill>
                <a:latin typeface="+mn-lt"/>
                <a:hlinkClick r:id="rId6" action="ppaction://hlinksldjump"/>
              </a:rPr>
              <a:t>Two Types of Democracies</a:t>
            </a:r>
            <a:endParaRPr lang="en-US" u="sng" dirty="0">
              <a:solidFill>
                <a:srgbClr val="FF0000"/>
              </a:solidFill>
              <a:uFill>
                <a:solidFill>
                  <a:srgbClr val="FF0000"/>
                </a:solidFill>
              </a:uFill>
              <a:latin typeface="+mn-lt"/>
              <a:hlinkClick r:id="" action="ppaction://noaction">
                <a:extLst>
                  <a:ext uri="{A12FA001-AC4F-418D-AE19-62706E023703}">
                    <ahyp:hlinkClr xmlns:ahyp="http://schemas.microsoft.com/office/drawing/2018/hyperlinkcolor" val="tx"/>
                  </a:ext>
                </a:extLst>
              </a:hlinkClick>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2" nodeType="afterEffect">
                                  <p:stCondLst>
                                    <p:cond delay="0"/>
                                  </p:stCondLst>
                                  <p:iterate>
                                    <p:tmAbs val="0"/>
                                  </p:iterate>
                                  <p:childTnLst>
                                    <p:set>
                                      <p:cBhvr>
                                        <p:cTn id="6" fill="hold"/>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0-#ppt_w/2"/>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47157-501B-0C40-A2A4-F2EAF72A2D45}"/>
            </a:ext>
          </a:extLst>
        </p:cNvPr>
        <p:cNvGrpSpPr/>
        <p:nvPr/>
      </p:nvGrpSpPr>
      <p:grpSpPr>
        <a:xfrm>
          <a:off x="0" y="0"/>
          <a:ext cx="0" cy="0"/>
          <a:chOff x="0" y="0"/>
          <a:chExt cx="0" cy="0"/>
        </a:xfrm>
      </p:grpSpPr>
      <p:sp>
        <p:nvSpPr>
          <p:cNvPr id="164" name="Shape 164">
            <a:extLst>
              <a:ext uri="{FF2B5EF4-FFF2-40B4-BE49-F238E27FC236}">
                <a16:creationId xmlns:a16="http://schemas.microsoft.com/office/drawing/2014/main" id="{DDD2DF0C-1FAE-E755-1B8D-C110F0B85197}"/>
              </a:ext>
            </a:extLst>
          </p:cNvPr>
          <p:cNvSpPr>
            <a:spLocks noGrp="1"/>
          </p:cNvSpPr>
          <p:nvPr>
            <p:ph type="title"/>
          </p:nvPr>
        </p:nvSpPr>
        <p:spPr>
          <a:xfrm>
            <a:off x="453349" y="0"/>
            <a:ext cx="8229601" cy="1143001"/>
          </a:xfrm>
          <a:prstGeom prst="rect">
            <a:avLst/>
          </a:prstGeom>
        </p:spPr>
        <p:txBody>
          <a:bodyPr/>
          <a:lstStyle/>
          <a:p>
            <a:r>
              <a:rPr lang="en-US" dirty="0">
                <a:latin typeface="+mn-lt"/>
              </a:rPr>
              <a:t>PARLIAMENTARY DEMOCRACY</a:t>
            </a:r>
            <a:endParaRPr dirty="0">
              <a:latin typeface="+mn-lt"/>
            </a:endParaRPr>
          </a:p>
        </p:txBody>
      </p:sp>
      <p:sp>
        <p:nvSpPr>
          <p:cNvPr id="165" name="Shape 165">
            <a:extLst>
              <a:ext uri="{FF2B5EF4-FFF2-40B4-BE49-F238E27FC236}">
                <a16:creationId xmlns:a16="http://schemas.microsoft.com/office/drawing/2014/main" id="{64DEC78D-CC7C-19FD-0487-D70D0AB318A1}"/>
              </a:ext>
            </a:extLst>
          </p:cNvPr>
          <p:cNvSpPr>
            <a:spLocks noGrp="1"/>
          </p:cNvSpPr>
          <p:nvPr>
            <p:ph type="body" idx="1"/>
          </p:nvPr>
        </p:nvSpPr>
        <p:spPr>
          <a:xfrm>
            <a:off x="453348" y="1143001"/>
            <a:ext cx="8229600" cy="5476556"/>
          </a:xfrm>
          <a:prstGeom prst="rect">
            <a:avLst/>
          </a:prstGeom>
        </p:spPr>
        <p:txBody>
          <a:bodyPr>
            <a:noAutofit/>
          </a:bodyPr>
          <a:lstStyle/>
          <a:p>
            <a:pPr marL="538703" indent="-538703" defTabSz="649041">
              <a:spcBef>
                <a:spcPts val="1690"/>
              </a:spcBef>
              <a:defRPr sz="2262"/>
            </a:pPr>
            <a:r>
              <a:rPr lang="en-US" sz="3210" dirty="0">
                <a:latin typeface="+mn-lt"/>
              </a:rPr>
              <a:t>In a </a:t>
            </a:r>
            <a:r>
              <a:rPr lang="en-US" sz="3210" b="1" dirty="0">
                <a:latin typeface="+mn-lt"/>
              </a:rPr>
              <a:t>presidential democracy</a:t>
            </a:r>
            <a:r>
              <a:rPr lang="en-US" sz="3210" dirty="0">
                <a:latin typeface="+mn-lt"/>
              </a:rPr>
              <a:t>, citizens elect the president as head of government separately from the legislature.</a:t>
            </a:r>
          </a:p>
          <a:p>
            <a:pPr marL="538703" indent="-538703" defTabSz="649041">
              <a:spcBef>
                <a:spcPts val="1690"/>
              </a:spcBef>
              <a:defRPr sz="2262"/>
            </a:pPr>
            <a:r>
              <a:rPr lang="en-US" sz="3210" dirty="0">
                <a:latin typeface="+mn-lt"/>
              </a:rPr>
              <a:t>The legislative and executive branches are separate and can stop the other branches’ powers if needed.</a:t>
            </a:r>
          </a:p>
          <a:p>
            <a:pPr marL="538703" indent="-538703" defTabSz="649041">
              <a:spcBef>
                <a:spcPts val="1690"/>
              </a:spcBef>
              <a:defRPr sz="2262"/>
            </a:pPr>
            <a:r>
              <a:rPr lang="en-US" sz="3210" dirty="0">
                <a:latin typeface="+mn-lt"/>
              </a:rPr>
              <a:t>The legislature cannot dismiss the president, and the president cannot dismiss the legislature.</a:t>
            </a:r>
          </a:p>
        </p:txBody>
      </p:sp>
      <p:sp>
        <p:nvSpPr>
          <p:cNvPr id="166" name="Shape 166">
            <a:extLst>
              <a:ext uri="{FF2B5EF4-FFF2-40B4-BE49-F238E27FC236}">
                <a16:creationId xmlns:a16="http://schemas.microsoft.com/office/drawing/2014/main" id="{253A55C7-A5AB-8CF1-6189-1F51964A9E23}"/>
              </a:ext>
            </a:extLst>
          </p:cNvPr>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20</a:t>
            </a:fld>
            <a:endParaRPr/>
          </a:p>
        </p:txBody>
      </p:sp>
    </p:spTree>
    <p:extLst>
      <p:ext uri="{BB962C8B-B14F-4D97-AF65-F5344CB8AC3E}">
        <p14:creationId xmlns:p14="http://schemas.microsoft.com/office/powerpoint/2010/main" val="1482094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65">
                                            <p:bg/>
                                          </p:spTgt>
                                        </p:tgtEl>
                                        <p:attrNameLst>
                                          <p:attrName>style.visibility</p:attrName>
                                        </p:attrNameLst>
                                      </p:cBhvr>
                                      <p:to>
                                        <p:strVal val="visible"/>
                                      </p:to>
                                    </p:set>
                                    <p:anim calcmode="lin" valueType="num">
                                      <p:cBhvr>
                                        <p:cTn id="7" dur="500" fill="hold"/>
                                        <p:tgtEl>
                                          <p:spTgt spid="165">
                                            <p:bg/>
                                          </p:spTgt>
                                        </p:tgtEl>
                                        <p:attrNameLst>
                                          <p:attrName>ppt_x</p:attrName>
                                        </p:attrNameLst>
                                      </p:cBhvr>
                                      <p:tavLst>
                                        <p:tav tm="0">
                                          <p:val>
                                            <p:strVal val="0-#ppt_w/2"/>
                                          </p:val>
                                        </p:tav>
                                        <p:tav tm="100000">
                                          <p:val>
                                            <p:strVal val="#ppt_x"/>
                                          </p:val>
                                        </p:tav>
                                      </p:tavLst>
                                    </p:anim>
                                    <p:anim calcmode="lin" valueType="num">
                                      <p:cBhvr>
                                        <p:cTn id="8" dur="500" fill="hold"/>
                                        <p:tgtEl>
                                          <p:spTgt spid="165">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iterate>
                                    <p:tmAbs val="0"/>
                                  </p:iterate>
                                  <p:childTnLst>
                                    <p:set>
                                      <p:cBhvr>
                                        <p:cTn id="11" fill="hold"/>
                                        <p:tgtEl>
                                          <p:spTgt spid="165">
                                            <p:txEl>
                                              <p:pRg st="0" end="0"/>
                                            </p:txEl>
                                          </p:spTgt>
                                        </p:tgtEl>
                                        <p:attrNameLst>
                                          <p:attrName>style.visibility</p:attrName>
                                        </p:attrNameLst>
                                      </p:cBhvr>
                                      <p:to>
                                        <p:strVal val="visible"/>
                                      </p:to>
                                    </p:set>
                                    <p:anim calcmode="lin" valueType="num">
                                      <p:cBhvr>
                                        <p:cTn id="12" dur="500" fill="hold"/>
                                        <p:tgtEl>
                                          <p:spTgt spid="165">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65">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iterate>
                                    <p:tmAbs val="0"/>
                                  </p:iterate>
                                  <p:childTnLst>
                                    <p:set>
                                      <p:cBhvr>
                                        <p:cTn id="16" fill="hold"/>
                                        <p:tgtEl>
                                          <p:spTgt spid="165">
                                            <p:txEl>
                                              <p:pRg st="1" end="1"/>
                                            </p:txEl>
                                          </p:spTgt>
                                        </p:tgtEl>
                                        <p:attrNameLst>
                                          <p:attrName>style.visibility</p:attrName>
                                        </p:attrNameLst>
                                      </p:cBhvr>
                                      <p:to>
                                        <p:strVal val="visible"/>
                                      </p:to>
                                    </p:set>
                                    <p:anim calcmode="lin" valueType="num">
                                      <p:cBhvr>
                                        <p:cTn id="17" dur="500" fill="hold"/>
                                        <p:tgtEl>
                                          <p:spTgt spid="16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65">
                                            <p:txEl>
                                              <p:pRg st="1" end="1"/>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iterate>
                                    <p:tmAbs val="0"/>
                                  </p:iterate>
                                  <p:childTnLst>
                                    <p:set>
                                      <p:cBhvr>
                                        <p:cTn id="21" fill="hold"/>
                                        <p:tgtEl>
                                          <p:spTgt spid="165">
                                            <p:txEl>
                                              <p:pRg st="2" end="2"/>
                                            </p:txEl>
                                          </p:spTgt>
                                        </p:tgtEl>
                                        <p:attrNameLst>
                                          <p:attrName>style.visibility</p:attrName>
                                        </p:attrNameLst>
                                      </p:cBhvr>
                                      <p:to>
                                        <p:strVal val="visible"/>
                                      </p:to>
                                    </p:set>
                                    <p:anim calcmode="lin" valueType="num">
                                      <p:cBhvr>
                                        <p:cTn id="22" dur="500" fill="hold"/>
                                        <p:tgtEl>
                                          <p:spTgt spid="165">
                                            <p:txEl>
                                              <p:pRg st="2" end="2"/>
                                            </p:txEl>
                                          </p:spTgt>
                                        </p:tgtEl>
                                        <p:attrNameLst>
                                          <p:attrName>ppt_x</p:attrName>
                                        </p:attrNameLst>
                                      </p:cBhvr>
                                      <p:tavLst>
                                        <p:tav tm="0">
                                          <p:val>
                                            <p:strVal val="0-#ppt_w/2"/>
                                          </p:val>
                                        </p:tav>
                                        <p:tav tm="100000">
                                          <p:val>
                                            <p:strVal val="#ppt_x"/>
                                          </p:val>
                                        </p:tav>
                                      </p:tavLst>
                                    </p:anim>
                                    <p:anim calcmode="lin" valueType="num">
                                      <p:cBhvr>
                                        <p:cTn id="23" dur="500" fill="hold"/>
                                        <p:tgtEl>
                                          <p:spTgt spid="16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build="p" bldLvl="5"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DC72F3-1B9C-703A-60E8-A37BB6A076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1" y="0"/>
            <a:ext cx="9144000" cy="6528116"/>
          </a:xfrm>
          <a:prstGeom prst="rect">
            <a:avLst/>
          </a:prstGeom>
        </p:spPr>
      </p:pic>
      <p:sp>
        <p:nvSpPr>
          <p:cNvPr id="222" name="Shape 222"/>
          <p:cNvSpPr>
            <a:spLocks noGrp="1"/>
          </p:cNvSpPr>
          <p:nvPr>
            <p:ph type="sldNum" sz="quarter" idx="2"/>
          </p:nvPr>
        </p:nvSpPr>
        <p:spPr>
          <a:xfrm>
            <a:off x="84504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21</a:t>
            </a:fld>
            <a:endParaRPr/>
          </a:p>
        </p:txBody>
      </p:sp>
      <p:sp>
        <p:nvSpPr>
          <p:cNvPr id="223" name="Shape 223"/>
          <p:cNvSpPr/>
          <p:nvPr/>
        </p:nvSpPr>
        <p:spPr>
          <a:xfrm>
            <a:off x="0" y="6107672"/>
            <a:ext cx="7924800" cy="369328"/>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a:solidFill>
                  <a:srgbClr val="FFFFFF"/>
                </a:solidFill>
                <a:latin typeface="Trebuchet MS"/>
                <a:ea typeface="Trebuchet MS"/>
                <a:cs typeface="Trebuchet MS"/>
                <a:sym typeface="Trebuchet MS"/>
              </a:defRPr>
            </a:pPr>
            <a:r>
              <a:rPr dirty="0">
                <a:effectLst>
                  <a:outerShdw blurRad="63500" sx="102000" sy="102000" algn="ctr" rotWithShape="0">
                    <a:prstClr val="black">
                      <a:alpha val="40000"/>
                    </a:prstClr>
                  </a:outerShdw>
                </a:effectLst>
              </a:rPr>
              <a:t>Image Credits:</a:t>
            </a:r>
            <a:r>
              <a:rPr lang="en-US" dirty="0">
                <a:effectLst>
                  <a:outerShdw blurRad="63500" sx="102000" sy="102000" algn="ctr" rotWithShape="0">
                    <a:prstClr val="black">
                      <a:alpha val="40000"/>
                    </a:prstClr>
                  </a:outerShdw>
                </a:effectLst>
              </a:rPr>
              <a:t> </a:t>
            </a:r>
            <a:r>
              <a:rPr dirty="0">
                <a:effectLst>
                  <a:outerShdw blurRad="63500" sx="102000" sy="102000" algn="ctr" rotWithShape="0">
                    <a:prstClr val="black">
                      <a:alpha val="40000"/>
                    </a:prstClr>
                  </a:outerShdw>
                </a:effectLst>
              </a:rPr>
              <a:t>all Wikimedia Commons. Maps ©20</a:t>
            </a:r>
            <a:r>
              <a:rPr lang="en-US" dirty="0">
                <a:effectLst>
                  <a:outerShdw blurRad="63500" sx="102000" sy="102000" algn="ctr" rotWithShape="0">
                    <a:prstClr val="black">
                      <a:alpha val="40000"/>
                    </a:prstClr>
                  </a:outerShdw>
                </a:effectLst>
              </a:rPr>
              <a:t>25</a:t>
            </a:r>
            <a:r>
              <a:rPr dirty="0">
                <a:effectLst>
                  <a:outerShdw blurRad="63500" sx="102000" sy="102000" algn="ctr" rotWithShape="0">
                    <a:prstClr val="black">
                      <a:alpha val="40000"/>
                    </a:prstClr>
                  </a:outerShdw>
                </a:effectLst>
              </a:rPr>
              <a:t> Clairmont Press. </a:t>
            </a:r>
          </a:p>
        </p:txBody>
      </p:sp>
      <p:sp>
        <p:nvSpPr>
          <p:cNvPr id="2" name="TextBox 1">
            <a:extLst>
              <a:ext uri="{FF2B5EF4-FFF2-40B4-BE49-F238E27FC236}">
                <a16:creationId xmlns:a16="http://schemas.microsoft.com/office/drawing/2014/main" id="{24E28538-F535-4567-123B-F4882C2853CE}"/>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3" action="ppaction://hlinksldjump"/>
              </a:rPr>
              <a:t>Return to Main Menu</a:t>
            </a:r>
            <a:endParaRPr lang="en-US" dirty="0">
              <a:latin typeface="+mn-lt"/>
              <a:ea typeface="+mn-ea"/>
            </a:endParaRP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23"/>
                                        </p:tgtEl>
                                        <p:attrNameLst>
                                          <p:attrName>style.visibility</p:attrName>
                                        </p:attrNameLst>
                                      </p:cBhvr>
                                      <p:to>
                                        <p:strVal val="visible"/>
                                      </p:to>
                                    </p:set>
                                    <p:animEffect transition="in" filter="dissolve">
                                      <p:cBhvr>
                                        <p:cTn id="7" dur="5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1"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Shape 68"/>
          <p:cNvSpPr>
            <a:spLocks noGrp="1"/>
          </p:cNvSpPr>
          <p:nvPr>
            <p:ph type="title"/>
          </p:nvPr>
        </p:nvSpPr>
        <p:spPr>
          <a:xfrm>
            <a:off x="0" y="0"/>
            <a:ext cx="9144000" cy="1143000"/>
          </a:xfrm>
          <a:prstGeom prst="rect">
            <a:avLst/>
          </a:prstGeom>
        </p:spPr>
        <p:txBody>
          <a:bodyPr>
            <a:normAutofit/>
          </a:bodyPr>
          <a:lstStyle>
            <a:lvl1pPr defTabSz="850391">
              <a:defRPr sz="3600">
                <a:effectLst>
                  <a:outerShdw blurRad="38100" dist="35433" dir="2700000" rotWithShape="0">
                    <a:srgbClr val="000000">
                      <a:alpha val="43137"/>
                    </a:srgbClr>
                  </a:outerShdw>
                </a:effectLst>
              </a:defRPr>
            </a:lvl1pPr>
          </a:lstStyle>
          <a:p>
            <a:r>
              <a:rPr lang="en-US" sz="4400" dirty="0">
                <a:latin typeface="+mn-lt"/>
              </a:rPr>
              <a:t>SECTION 1: WHAT IS GOVERNMENT?</a:t>
            </a:r>
            <a:endParaRPr sz="4400" dirty="0">
              <a:latin typeface="+mn-lt"/>
            </a:endParaRPr>
          </a:p>
        </p:txBody>
      </p:sp>
      <p:sp>
        <p:nvSpPr>
          <p:cNvPr id="69" name="Shape 69"/>
          <p:cNvSpPr>
            <a:spLocks noGrp="1"/>
          </p:cNvSpPr>
          <p:nvPr>
            <p:ph type="body" idx="1"/>
          </p:nvPr>
        </p:nvSpPr>
        <p:spPr>
          <a:xfrm>
            <a:off x="457200" y="1143000"/>
            <a:ext cx="8229600" cy="4525963"/>
          </a:xfrm>
          <a:prstGeom prst="rect">
            <a:avLst/>
          </a:prstGeom>
        </p:spPr>
        <p:txBody>
          <a:bodyPr/>
          <a:lstStyle/>
          <a:p>
            <a:pPr marL="342900" lvl="1" indent="-342900">
              <a:lnSpc>
                <a:spcPct val="100000"/>
              </a:lnSpc>
              <a:spcBef>
                <a:spcPts val="1690"/>
              </a:spcBef>
              <a:buChar char="➢"/>
            </a:pPr>
            <a:r>
              <a:rPr dirty="0">
                <a:latin typeface="+mn-lt"/>
              </a:rPr>
              <a:t>Essential Question</a:t>
            </a:r>
            <a:r>
              <a:rPr lang="en-US" dirty="0">
                <a:latin typeface="+mn-lt"/>
              </a:rPr>
              <a:t>:</a:t>
            </a:r>
          </a:p>
          <a:p>
            <a:pPr marL="892629" lvl="2" indent="-457200">
              <a:lnSpc>
                <a:spcPct val="100000"/>
              </a:lnSpc>
              <a:spcBef>
                <a:spcPts val="1690"/>
              </a:spcBef>
              <a:buFont typeface="Arial" panose="020B0604020202020204" pitchFamily="34" charset="0"/>
              <a:buChar char="•"/>
            </a:pPr>
            <a:r>
              <a:rPr lang="en-US" sz="2800" dirty="0">
                <a:latin typeface="+mn-lt"/>
              </a:rPr>
              <a:t>What is the purpose of governments</a:t>
            </a:r>
            <a:r>
              <a:rPr sz="2800" dirty="0">
                <a:latin typeface="+mn-lt"/>
              </a:rPr>
              <a:t>?</a:t>
            </a:r>
          </a:p>
        </p:txBody>
      </p:sp>
      <p:sp>
        <p:nvSpPr>
          <p:cNvPr id="70" name="Shape 70"/>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3</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4</a:t>
            </a:fld>
            <a:endParaRPr/>
          </a:p>
        </p:txBody>
      </p:sp>
      <p:sp>
        <p:nvSpPr>
          <p:cNvPr id="4" name="Shape 69">
            <a:extLst>
              <a:ext uri="{FF2B5EF4-FFF2-40B4-BE49-F238E27FC236}">
                <a16:creationId xmlns:a16="http://schemas.microsoft.com/office/drawing/2014/main" id="{374BF298-26A8-705E-479D-BEA18B6AE178}"/>
              </a:ext>
            </a:extLst>
          </p:cNvPr>
          <p:cNvSpPr txBox="1">
            <a:spLocks/>
          </p:cNvSpPr>
          <p:nvPr/>
        </p:nvSpPr>
        <p:spPr>
          <a:xfrm>
            <a:off x="457200" y="11430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marL="758951" marR="0" indent="-75895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1pPr>
            <a:lvl2pPr marL="783771" marR="0" indent="-326571"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2pPr>
            <a:lvl3pPr marL="1219200" marR="0" indent="-30480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3pPr>
            <a:lvl4pPr marL="17373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4pPr>
            <a:lvl5pPr marL="21945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5pPr>
            <a:lvl6pPr marL="26517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6pPr>
            <a:lvl7pPr marL="3108960" marR="0" indent="-365760"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7pPr>
            <a:lvl8pPr marL="35661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8pPr>
            <a:lvl9pPr marL="4023359" marR="0" indent="-365759" algn="l" defTabSz="914400" rtl="0" latinLnBrk="0">
              <a:lnSpc>
                <a:spcPct val="80000"/>
              </a:lnSpc>
              <a:spcBef>
                <a:spcPts val="700"/>
              </a:spcBef>
              <a:spcAft>
                <a:spcPts val="0"/>
              </a:spcAft>
              <a:buClrTx/>
              <a:buSzPct val="100000"/>
              <a:buFont typeface="Wingdings"/>
              <a:buChar char="•"/>
              <a:tabLst/>
              <a:defRPr sz="3200" b="0" i="0" u="none" strike="noStrike" cap="none" spc="0" baseline="0">
                <a:ln>
                  <a:noFill/>
                </a:ln>
                <a:solidFill>
                  <a:srgbClr val="000000"/>
                </a:solidFill>
                <a:uFillTx/>
                <a:latin typeface="Trebuchet MS"/>
                <a:ea typeface="Trebuchet MS"/>
                <a:cs typeface="Trebuchet MS"/>
                <a:sym typeface="Trebuchet MS"/>
              </a:defRPr>
            </a:lvl9pPr>
          </a:lstStyle>
          <a:p>
            <a:pPr marL="342900" lvl="1" indent="-342900" hangingPunct="1">
              <a:lnSpc>
                <a:spcPct val="100000"/>
              </a:lnSpc>
              <a:spcBef>
                <a:spcPts val="1690"/>
              </a:spcBef>
              <a:buFont typeface="Wingdings"/>
              <a:buChar char="➢"/>
            </a:pPr>
            <a:r>
              <a:rPr lang="en-US" dirty="0">
                <a:latin typeface="+mn-lt"/>
              </a:rPr>
              <a:t>What terms do I need to know?:</a:t>
            </a:r>
          </a:p>
          <a:p>
            <a:pPr marL="742950" lvl="1" indent="-285750">
              <a:lnSpc>
                <a:spcPct val="100000"/>
              </a:lnSpc>
              <a:spcBef>
                <a:spcPts val="1690"/>
              </a:spcBef>
              <a:buFont typeface="Arial"/>
              <a:defRPr sz="2800"/>
            </a:pPr>
            <a:r>
              <a:rPr lang="en-US" sz="2800" dirty="0">
                <a:latin typeface="+mn-lt"/>
              </a:rPr>
              <a:t>government</a:t>
            </a:r>
          </a:p>
          <a:p>
            <a:pPr marL="742950" lvl="1" indent="-285750">
              <a:lnSpc>
                <a:spcPct val="100000"/>
              </a:lnSpc>
              <a:spcBef>
                <a:spcPts val="1690"/>
              </a:spcBef>
              <a:buFont typeface="Arial"/>
              <a:defRPr sz="2800"/>
            </a:pPr>
            <a:r>
              <a:rPr lang="en-US" sz="2800" dirty="0">
                <a:latin typeface="+mn-lt"/>
              </a:rPr>
              <a:t>sovereignty</a:t>
            </a:r>
          </a:p>
          <a:p>
            <a:pPr marL="742950" lvl="1" indent="-285750">
              <a:lnSpc>
                <a:spcPct val="100000"/>
              </a:lnSpc>
              <a:spcBef>
                <a:spcPts val="1690"/>
              </a:spcBef>
              <a:buFont typeface="Arial"/>
              <a:defRPr sz="2800"/>
            </a:pPr>
            <a:r>
              <a:rPr lang="en-US" sz="2800" dirty="0">
                <a:latin typeface="+mn-lt"/>
              </a:rPr>
              <a:t>legislative branch</a:t>
            </a:r>
          </a:p>
          <a:p>
            <a:pPr marL="742950" lvl="1" indent="-285750">
              <a:lnSpc>
                <a:spcPct val="100000"/>
              </a:lnSpc>
              <a:spcBef>
                <a:spcPts val="1690"/>
              </a:spcBef>
              <a:buFont typeface="Arial"/>
              <a:defRPr sz="2800"/>
            </a:pPr>
            <a:r>
              <a:rPr lang="en-US" sz="2800" dirty="0">
                <a:latin typeface="+mn-lt"/>
              </a:rPr>
              <a:t>executive branch</a:t>
            </a:r>
          </a:p>
          <a:p>
            <a:pPr marL="742950" lvl="1" indent="-285750">
              <a:lnSpc>
                <a:spcPct val="100000"/>
              </a:lnSpc>
              <a:spcBef>
                <a:spcPts val="1690"/>
              </a:spcBef>
              <a:buFont typeface="Arial"/>
              <a:defRPr sz="2800"/>
            </a:pPr>
            <a:r>
              <a:rPr lang="en-US" sz="2800" dirty="0">
                <a:latin typeface="+mn-lt"/>
              </a:rPr>
              <a:t>judicial branch</a:t>
            </a:r>
          </a:p>
        </p:txBody>
      </p:sp>
      <p:sp>
        <p:nvSpPr>
          <p:cNvPr id="5" name="Shape 68">
            <a:extLst>
              <a:ext uri="{FF2B5EF4-FFF2-40B4-BE49-F238E27FC236}">
                <a16:creationId xmlns:a16="http://schemas.microsoft.com/office/drawing/2014/main" id="{E26DB717-5451-5CFC-EF15-16AF966C6FFB}"/>
              </a:ext>
            </a:extLst>
          </p:cNvPr>
          <p:cNvSpPr txBox="1">
            <a:spLocks/>
          </p:cNvSpPr>
          <p:nvPr/>
        </p:nvSpPr>
        <p:spPr>
          <a:xfrm>
            <a:off x="0" y="0"/>
            <a:ext cx="91440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a:latin typeface="+mn-lt"/>
              </a:rPr>
              <a:t>SECTION 1: WHAT IS GOVERNMENT?</a:t>
            </a:r>
            <a:endParaRPr lang="en-US" sz="44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800" b="1" dirty="0">
                <a:latin typeface="+mn-lt"/>
              </a:rPr>
              <a:t>Government</a:t>
            </a:r>
            <a:r>
              <a:rPr lang="en-US" sz="2800" dirty="0">
                <a:latin typeface="+mn-lt"/>
              </a:rPr>
              <a:t> is the system by which a country is organized, from the earliest of tribes to the most powerful nations today.</a:t>
            </a:r>
          </a:p>
          <a:p>
            <a:pPr marL="743771" indent="-743771" defTabSz="896111">
              <a:spcBef>
                <a:spcPts val="1690"/>
              </a:spcBef>
              <a:defRPr sz="3136"/>
            </a:pPr>
            <a:r>
              <a:rPr lang="en-US" sz="2800" dirty="0">
                <a:latin typeface="+mn-lt"/>
              </a:rPr>
              <a:t>People create governments to keep civil order and protect the people, but there are many different responses to the question of what rules should be made, which has led to the creation of many types of governments.</a:t>
            </a:r>
          </a:p>
          <a:p>
            <a:pPr marL="743771" indent="-743771" defTabSz="896111">
              <a:spcBef>
                <a:spcPts val="1690"/>
              </a:spcBef>
              <a:defRPr sz="3136"/>
            </a:pPr>
            <a:r>
              <a:rPr lang="en-US" sz="2800" dirty="0">
                <a:latin typeface="+mn-lt"/>
              </a:rPr>
              <a:t>The idea of government began when people discovered that protection was easier if they stayed together and elected a leader.</a:t>
            </a:r>
          </a:p>
          <a:p>
            <a:pPr marL="1204020" lvl="2" indent="-743771" defTabSz="896111">
              <a:spcBef>
                <a:spcPts val="1690"/>
              </a:spcBef>
              <a:buFont typeface="Arial" panose="020B0604020202020204" pitchFamily="34" charset="0"/>
              <a:buChar char="•"/>
              <a:defRPr sz="3136"/>
            </a:pPr>
            <a:r>
              <a:rPr lang="en-US" sz="2400" dirty="0">
                <a:latin typeface="+mn-lt"/>
              </a:rPr>
              <a:t>The idea of </a:t>
            </a:r>
            <a:r>
              <a:rPr lang="en-US" sz="2400" b="1" dirty="0">
                <a:latin typeface="+mn-lt"/>
              </a:rPr>
              <a:t>sovereignty</a:t>
            </a:r>
            <a:r>
              <a:rPr lang="en-US" sz="2400" dirty="0">
                <a:latin typeface="+mn-lt"/>
              </a:rPr>
              <a:t>, or right of a group to be free from outside interference, has led governments to build defenses against possible attackers.</a:t>
            </a:r>
          </a:p>
        </p:txBody>
      </p:sp>
      <p:sp>
        <p:nvSpPr>
          <p:cNvPr id="78" name="Shape 78"/>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5</a:t>
            </a:fld>
            <a:endParaRPr/>
          </a:p>
        </p:txBody>
      </p:sp>
      <p:sp>
        <p:nvSpPr>
          <p:cNvPr id="6" name="Shape 72">
            <a:extLst>
              <a:ext uri="{FF2B5EF4-FFF2-40B4-BE49-F238E27FC236}">
                <a16:creationId xmlns:a16="http://schemas.microsoft.com/office/drawing/2014/main" id="{AA7F495F-FF79-E5BB-ACEF-7078CD242F17}"/>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FORMS OF GOVERNMENT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77">
                                            <p:txEl>
                                              <p:pRg st="1" end="1"/>
                                            </p:txEl>
                                          </p:spTgt>
                                        </p:tgtEl>
                                        <p:attrNameLst>
                                          <p:attrName>style.visibility</p:attrName>
                                        </p:attrNameLst>
                                      </p:cBhvr>
                                      <p:to>
                                        <p:strVal val="visible"/>
                                      </p:to>
                                    </p:set>
                                    <p:anim calcmode="lin" valueType="num">
                                      <p:cBhvr>
                                        <p:cTn id="15"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77">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77">
                                            <p:txEl>
                                              <p:pRg st="2" end="2"/>
                                            </p:txEl>
                                          </p:spTgt>
                                        </p:tgtEl>
                                        <p:attrNameLst>
                                          <p:attrName>style.visibility</p:attrName>
                                        </p:attrNameLst>
                                      </p:cBhvr>
                                      <p:to>
                                        <p:strVal val="visible"/>
                                      </p:to>
                                    </p:set>
                                    <p:anim calcmode="lin" valueType="num">
                                      <p:cBhvr>
                                        <p:cTn id="19"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grpId="1" nodeType="afterEffect">
                                  <p:stCondLst>
                                    <p:cond delay="0"/>
                                  </p:stCondLst>
                                  <p:iterate>
                                    <p:tmAbs val="0"/>
                                  </p:iterate>
                                  <p:childTnLst>
                                    <p:set>
                                      <p:cBhvr>
                                        <p:cTn id="23" fill="hold"/>
                                        <p:tgtEl>
                                          <p:spTgt spid="77">
                                            <p:txEl>
                                              <p:pRg st="3" end="3"/>
                                            </p:txEl>
                                          </p:spTgt>
                                        </p:tgtEl>
                                        <p:attrNameLst>
                                          <p:attrName>style.visibility</p:attrName>
                                        </p:attrNameLst>
                                      </p:cBhvr>
                                      <p:to>
                                        <p:strVal val="visible"/>
                                      </p:to>
                                    </p:set>
                                    <p:anim calcmode="lin" valueType="num">
                                      <p:cBhvr>
                                        <p:cTn id="24"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5"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41470-B520-DD25-15CC-32236D1A1791}"/>
            </a:ext>
          </a:extLst>
        </p:cNvPr>
        <p:cNvGrpSpPr/>
        <p:nvPr/>
      </p:nvGrpSpPr>
      <p:grpSpPr>
        <a:xfrm>
          <a:off x="0" y="0"/>
          <a:ext cx="0" cy="0"/>
          <a:chOff x="0" y="0"/>
          <a:chExt cx="0" cy="0"/>
        </a:xfrm>
      </p:grpSpPr>
      <p:sp>
        <p:nvSpPr>
          <p:cNvPr id="77" name="Shape 77">
            <a:extLst>
              <a:ext uri="{FF2B5EF4-FFF2-40B4-BE49-F238E27FC236}">
                <a16:creationId xmlns:a16="http://schemas.microsoft.com/office/drawing/2014/main" id="{D0B94190-C180-CC87-142A-622A4C791DBA}"/>
              </a:ext>
            </a:extLst>
          </p:cNvPr>
          <p:cNvSpPr>
            <a:spLocks noGrp="1"/>
          </p:cNvSpPr>
          <p:nvPr>
            <p:ph type="body" idx="1"/>
          </p:nvPr>
        </p:nvSpPr>
        <p:spPr>
          <a:xfrm>
            <a:off x="457199" y="1143000"/>
            <a:ext cx="8229600" cy="5305352"/>
          </a:xfrm>
          <a:prstGeom prst="rect">
            <a:avLst/>
          </a:prstGeom>
        </p:spPr>
        <p:txBody>
          <a:bodyPr>
            <a:noAutofit/>
          </a:bodyPr>
          <a:lstStyle/>
          <a:p>
            <a:pPr marL="743771" indent="-743771" defTabSz="896111">
              <a:spcBef>
                <a:spcPts val="1690"/>
              </a:spcBef>
              <a:defRPr sz="3136"/>
            </a:pPr>
            <a:r>
              <a:rPr lang="en-US" sz="2800" dirty="0">
                <a:latin typeface="+mn-lt"/>
              </a:rPr>
              <a:t>Government functions are usually separated into three branches: legislative, executive, and judicial.</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legislative branch </a:t>
            </a:r>
            <a:r>
              <a:rPr lang="en-US" sz="2400" dirty="0">
                <a:latin typeface="+mn-lt"/>
              </a:rPr>
              <a:t>is typically made up of elected members and is supposed to make laws for the country, with either one or two groupings of members.</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executive branch’s </a:t>
            </a:r>
            <a:r>
              <a:rPr lang="en-US" sz="2400" dirty="0">
                <a:latin typeface="+mn-lt"/>
              </a:rPr>
              <a:t>job is to enforce laws passed by the legislative branch and deal with foreign nations.</a:t>
            </a:r>
          </a:p>
          <a:p>
            <a:pPr marL="1204020" lvl="2" indent="-743771" defTabSz="896111">
              <a:spcBef>
                <a:spcPts val="1690"/>
              </a:spcBef>
              <a:buFont typeface="Arial" panose="020B0604020202020204" pitchFamily="34" charset="0"/>
              <a:buChar char="•"/>
              <a:defRPr sz="3136"/>
            </a:pPr>
            <a:r>
              <a:rPr lang="en-US" sz="2400" dirty="0">
                <a:latin typeface="+mn-lt"/>
              </a:rPr>
              <a:t>The </a:t>
            </a:r>
            <a:r>
              <a:rPr lang="en-US" sz="2400" b="1" dirty="0">
                <a:latin typeface="+mn-lt"/>
              </a:rPr>
              <a:t>judicial branch </a:t>
            </a:r>
            <a:r>
              <a:rPr lang="en-US" sz="2400" dirty="0">
                <a:latin typeface="+mn-lt"/>
              </a:rPr>
              <a:t>is in charge of the courts in a country that settle disputes among citizens and between citizens and the government.</a:t>
            </a:r>
          </a:p>
          <a:p>
            <a:pPr marL="1722180" lvl="3" indent="-743771" defTabSz="896111">
              <a:spcBef>
                <a:spcPts val="1690"/>
              </a:spcBef>
              <a:buFont typeface="Wingdings" pitchFamily="2" charset="2"/>
              <a:buChar char="§"/>
              <a:defRPr sz="3136"/>
            </a:pPr>
            <a:r>
              <a:rPr lang="en-US" sz="2000" dirty="0">
                <a:latin typeface="+mn-lt"/>
              </a:rPr>
              <a:t>Its main purpose is to interpret laws of a country and apply them to court cases.</a:t>
            </a:r>
          </a:p>
        </p:txBody>
      </p:sp>
      <p:sp>
        <p:nvSpPr>
          <p:cNvPr id="78" name="Shape 78">
            <a:extLst>
              <a:ext uri="{FF2B5EF4-FFF2-40B4-BE49-F238E27FC236}">
                <a16:creationId xmlns:a16="http://schemas.microsoft.com/office/drawing/2014/main" id="{A8059484-B9F0-A187-A470-8560BF5B1615}"/>
              </a:ext>
            </a:extLst>
          </p:cNvPr>
          <p:cNvSpPr>
            <a:spLocks noGrp="1"/>
          </p:cNvSpPr>
          <p:nvPr>
            <p:ph type="sldNum" sz="quarter" idx="2"/>
          </p:nvPr>
        </p:nvSpPr>
        <p:spPr>
          <a:xfrm>
            <a:off x="8630879" y="6528116"/>
            <a:ext cx="20831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6</a:t>
            </a:fld>
            <a:endParaRPr/>
          </a:p>
        </p:txBody>
      </p:sp>
      <p:sp>
        <p:nvSpPr>
          <p:cNvPr id="2" name="TextBox 1">
            <a:extLst>
              <a:ext uri="{FF2B5EF4-FFF2-40B4-BE49-F238E27FC236}">
                <a16:creationId xmlns:a16="http://schemas.microsoft.com/office/drawing/2014/main" id="{CA2AD5FC-5DF2-AE65-9144-D39FF3CB23CB}"/>
              </a:ext>
            </a:extLst>
          </p:cNvPr>
          <p:cNvSpPr txBox="1"/>
          <p:nvPr/>
        </p:nvSpPr>
        <p:spPr>
          <a:xfrm>
            <a:off x="3464709" y="6490770"/>
            <a:ext cx="2214581" cy="369332"/>
          </a:xfrm>
          <a:prstGeom prst="rect">
            <a:avLst/>
          </a:prstGeom>
          <a:noFill/>
          <a:effectLst>
            <a:softEdge rad="31750"/>
          </a:effectLst>
        </p:spPr>
        <p:txBody>
          <a:bodyPr wrap="none">
            <a:spAutoFit/>
          </a:bodyPr>
          <a:lstStyle/>
          <a:p>
            <a:pPr eaLnBrk="1" fontAlgn="auto" hangingPunct="1">
              <a:spcBef>
                <a:spcPts val="0"/>
              </a:spcBef>
              <a:spcAft>
                <a:spcPts val="0"/>
              </a:spcAft>
              <a:defRPr/>
            </a:pPr>
            <a:r>
              <a:rPr lang="en-US" dirty="0">
                <a:latin typeface="+mn-lt"/>
                <a:ea typeface="+mn-ea"/>
                <a:hlinkClick r:id="rId2" action="ppaction://hlinksldjump"/>
              </a:rPr>
              <a:t>Return to Main Menu</a:t>
            </a:r>
            <a:endParaRPr lang="en-US" dirty="0">
              <a:latin typeface="+mn-lt"/>
              <a:ea typeface="+mn-ea"/>
            </a:endParaRPr>
          </a:p>
        </p:txBody>
      </p:sp>
      <p:sp>
        <p:nvSpPr>
          <p:cNvPr id="6" name="Shape 72">
            <a:extLst>
              <a:ext uri="{FF2B5EF4-FFF2-40B4-BE49-F238E27FC236}">
                <a16:creationId xmlns:a16="http://schemas.microsoft.com/office/drawing/2014/main" id="{60DB8041-13DD-A9E0-3B6C-3E5B0C6AA9C0}"/>
              </a:ext>
            </a:extLst>
          </p:cNvPr>
          <p:cNvSpPr txBox="1">
            <a:spLocks/>
          </p:cNvSpPr>
          <p:nvPr/>
        </p:nvSpPr>
        <p:spPr>
          <a:xfrm>
            <a:off x="457199"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400" dirty="0">
                <a:latin typeface="+mn-lt"/>
              </a:rPr>
              <a:t>BRANCHES OF GOVERNMENT</a:t>
            </a:r>
          </a:p>
        </p:txBody>
      </p:sp>
    </p:spTree>
    <p:extLst>
      <p:ext uri="{BB962C8B-B14F-4D97-AF65-F5344CB8AC3E}">
        <p14:creationId xmlns:p14="http://schemas.microsoft.com/office/powerpoint/2010/main" val="337081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77">
                                            <p:bg/>
                                          </p:spTgt>
                                        </p:tgtEl>
                                        <p:attrNameLst>
                                          <p:attrName>style.visibility</p:attrName>
                                        </p:attrNameLst>
                                      </p:cBhvr>
                                      <p:to>
                                        <p:strVal val="visible"/>
                                      </p:to>
                                    </p:set>
                                    <p:anim calcmode="lin" valueType="num">
                                      <p:cBhvr>
                                        <p:cTn id="7" dur="500" fill="hold"/>
                                        <p:tgtEl>
                                          <p:spTgt spid="77">
                                            <p:bg/>
                                          </p:spTgt>
                                        </p:tgtEl>
                                        <p:attrNameLst>
                                          <p:attrName>ppt_x</p:attrName>
                                        </p:attrNameLst>
                                      </p:cBhvr>
                                      <p:tavLst>
                                        <p:tav tm="0">
                                          <p:val>
                                            <p:strVal val="0-#ppt_w/2"/>
                                          </p:val>
                                        </p:tav>
                                        <p:tav tm="100000">
                                          <p:val>
                                            <p:strVal val="#ppt_x"/>
                                          </p:val>
                                        </p:tav>
                                      </p:tavLst>
                                    </p:anim>
                                    <p:anim calcmode="lin" valueType="num">
                                      <p:cBhvr>
                                        <p:cTn id="8" dur="500" fill="hold"/>
                                        <p:tgtEl>
                                          <p:spTgt spid="77">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iterate>
                                    <p:tmAbs val="0"/>
                                  </p:iterate>
                                  <p:childTnLst>
                                    <p:set>
                                      <p:cBhvr>
                                        <p:cTn id="10" fill="hold"/>
                                        <p:tgtEl>
                                          <p:spTgt spid="77">
                                            <p:txEl>
                                              <p:pRg st="0" end="0"/>
                                            </p:txEl>
                                          </p:spTgt>
                                        </p:tgtEl>
                                        <p:attrNameLst>
                                          <p:attrName>style.visibility</p:attrName>
                                        </p:attrNameLst>
                                      </p:cBhvr>
                                      <p:to>
                                        <p:strVal val="visible"/>
                                      </p:to>
                                    </p:set>
                                    <p:anim calcmode="lin" valueType="num">
                                      <p:cBhvr>
                                        <p:cTn id="11" dur="500" fill="hold"/>
                                        <p:tgtEl>
                                          <p:spTgt spid="7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7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iterate>
                                    <p:tmAbs val="0"/>
                                  </p:iterate>
                                  <p:childTnLst>
                                    <p:set>
                                      <p:cBhvr>
                                        <p:cTn id="15" fill="hold"/>
                                        <p:tgtEl>
                                          <p:spTgt spid="77">
                                            <p:txEl>
                                              <p:pRg st="1" end="1"/>
                                            </p:txEl>
                                          </p:spTgt>
                                        </p:tgtEl>
                                        <p:attrNameLst>
                                          <p:attrName>style.visibility</p:attrName>
                                        </p:attrNameLst>
                                      </p:cBhvr>
                                      <p:to>
                                        <p:strVal val="visible"/>
                                      </p:to>
                                    </p:set>
                                    <p:anim calcmode="lin" valueType="num">
                                      <p:cBhvr>
                                        <p:cTn id="16" dur="500" fill="hold"/>
                                        <p:tgtEl>
                                          <p:spTgt spid="77">
                                            <p:txEl>
                                              <p:pRg st="1" end="1"/>
                                            </p:txEl>
                                          </p:spTgt>
                                        </p:tgtEl>
                                        <p:attrNameLst>
                                          <p:attrName>ppt_x</p:attrName>
                                        </p:attrNameLst>
                                      </p:cBhvr>
                                      <p:tavLst>
                                        <p:tav tm="0">
                                          <p:val>
                                            <p:strVal val="0-#ppt_w/2"/>
                                          </p:val>
                                        </p:tav>
                                        <p:tav tm="100000">
                                          <p:val>
                                            <p:strVal val="#ppt_x"/>
                                          </p:val>
                                        </p:tav>
                                      </p:tavLst>
                                    </p:anim>
                                    <p:anim calcmode="lin" valueType="num">
                                      <p:cBhvr>
                                        <p:cTn id="17" dur="500" fill="hold"/>
                                        <p:tgtEl>
                                          <p:spTgt spid="77">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iterate>
                                    <p:tmAbs val="0"/>
                                  </p:iterate>
                                  <p:childTnLst>
                                    <p:set>
                                      <p:cBhvr>
                                        <p:cTn id="20" fill="hold"/>
                                        <p:tgtEl>
                                          <p:spTgt spid="77">
                                            <p:txEl>
                                              <p:pRg st="2" end="2"/>
                                            </p:txEl>
                                          </p:spTgt>
                                        </p:tgtEl>
                                        <p:attrNameLst>
                                          <p:attrName>style.visibility</p:attrName>
                                        </p:attrNameLst>
                                      </p:cBhvr>
                                      <p:to>
                                        <p:strVal val="visible"/>
                                      </p:to>
                                    </p:set>
                                    <p:anim calcmode="lin" valueType="num">
                                      <p:cBhvr>
                                        <p:cTn id="21" dur="500" fill="hold"/>
                                        <p:tgtEl>
                                          <p:spTgt spid="77">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77">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iterate>
                                    <p:tmAbs val="0"/>
                                  </p:iterate>
                                  <p:childTnLst>
                                    <p:set>
                                      <p:cBhvr>
                                        <p:cTn id="25" fill="hold"/>
                                        <p:tgtEl>
                                          <p:spTgt spid="77">
                                            <p:txEl>
                                              <p:pRg st="3" end="3"/>
                                            </p:txEl>
                                          </p:spTgt>
                                        </p:tgtEl>
                                        <p:attrNameLst>
                                          <p:attrName>style.visibility</p:attrName>
                                        </p:attrNameLst>
                                      </p:cBhvr>
                                      <p:to>
                                        <p:strVal val="visible"/>
                                      </p:to>
                                    </p:set>
                                    <p:anim calcmode="lin" valueType="num">
                                      <p:cBhvr>
                                        <p:cTn id="26" dur="500" fill="hold"/>
                                        <p:tgtEl>
                                          <p:spTgt spid="77">
                                            <p:txEl>
                                              <p:pRg st="3" end="3"/>
                                            </p:txEl>
                                          </p:spTgt>
                                        </p:tgtEl>
                                        <p:attrNameLst>
                                          <p:attrName>ppt_x</p:attrName>
                                        </p:attrNameLst>
                                      </p:cBhvr>
                                      <p:tavLst>
                                        <p:tav tm="0">
                                          <p:val>
                                            <p:strVal val="0-#ppt_w/2"/>
                                          </p:val>
                                        </p:tav>
                                        <p:tav tm="100000">
                                          <p:val>
                                            <p:strVal val="#ppt_x"/>
                                          </p:val>
                                        </p:tav>
                                      </p:tavLst>
                                    </p:anim>
                                    <p:anim calcmode="lin" valueType="num">
                                      <p:cBhvr>
                                        <p:cTn id="27" dur="500" fill="hold"/>
                                        <p:tgtEl>
                                          <p:spTgt spid="77">
                                            <p:txEl>
                                              <p:pRg st="3" end="3"/>
                                            </p:txEl>
                                          </p:spTgt>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8" fill="hold" grpId="0" nodeType="afterEffect">
                                  <p:stCondLst>
                                    <p:cond delay="0"/>
                                  </p:stCondLst>
                                  <p:iterate>
                                    <p:tmAbs val="0"/>
                                  </p:iterate>
                                  <p:childTnLst>
                                    <p:set>
                                      <p:cBhvr>
                                        <p:cTn id="30" fill="hold"/>
                                        <p:tgtEl>
                                          <p:spTgt spid="77">
                                            <p:txEl>
                                              <p:pRg st="4" end="4"/>
                                            </p:txEl>
                                          </p:spTgt>
                                        </p:tgtEl>
                                        <p:attrNameLst>
                                          <p:attrName>style.visibility</p:attrName>
                                        </p:attrNameLst>
                                      </p:cBhvr>
                                      <p:to>
                                        <p:strVal val="visible"/>
                                      </p:to>
                                    </p:set>
                                    <p:anim calcmode="lin" valueType="num">
                                      <p:cBhvr>
                                        <p:cTn id="31" dur="500" fill="hold"/>
                                        <p:tgtEl>
                                          <p:spTgt spid="77">
                                            <p:txEl>
                                              <p:pRg st="4" end="4"/>
                                            </p:txEl>
                                          </p:spTgt>
                                        </p:tgtEl>
                                        <p:attrNameLst>
                                          <p:attrName>ppt_x</p:attrName>
                                        </p:attrNameLst>
                                      </p:cBhvr>
                                      <p:tavLst>
                                        <p:tav tm="0">
                                          <p:val>
                                            <p:strVal val="0-#ppt_w/2"/>
                                          </p:val>
                                        </p:tav>
                                        <p:tav tm="100000">
                                          <p:val>
                                            <p:strVal val="#ppt_x"/>
                                          </p:val>
                                        </p:tav>
                                      </p:tavLst>
                                    </p:anim>
                                    <p:anim calcmode="lin" valueType="num">
                                      <p:cBhvr>
                                        <p:cTn id="32" dur="500" fill="hold"/>
                                        <p:tgtEl>
                                          <p:spTgt spid="7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body" idx="1"/>
          </p:nvPr>
        </p:nvSpPr>
        <p:spPr>
          <a:xfrm>
            <a:off x="453348" y="1143000"/>
            <a:ext cx="8229600" cy="4525963"/>
          </a:xfrm>
          <a:prstGeom prst="rect">
            <a:avLst/>
          </a:prstGeom>
        </p:spPr>
        <p:txBody>
          <a:bodyPr/>
          <a:lstStyle>
            <a:lvl2pPr marL="742950" indent="-285750">
              <a:lnSpc>
                <a:spcPct val="100000"/>
              </a:lnSpc>
              <a:spcBef>
                <a:spcPts val="600"/>
              </a:spcBef>
              <a:buFont typeface="Arial"/>
              <a:defRPr sz="2800"/>
            </a:lvl2pPr>
          </a:lstStyle>
          <a:p>
            <a:pPr marL="342900" lvl="1" indent="-342900">
              <a:spcBef>
                <a:spcPts val="1690"/>
              </a:spcBef>
              <a:buChar char="➢"/>
            </a:pPr>
            <a:r>
              <a:rPr lang="en-US" sz="3200" dirty="0">
                <a:latin typeface="+mn-lt"/>
              </a:rPr>
              <a:t>Essential Question:</a:t>
            </a:r>
          </a:p>
          <a:p>
            <a:pPr marL="892629" lvl="2" indent="-457200">
              <a:lnSpc>
                <a:spcPct val="100000"/>
              </a:lnSpc>
              <a:spcBef>
                <a:spcPts val="1690"/>
              </a:spcBef>
              <a:buFont typeface="Arial" panose="020B0604020202020204" pitchFamily="34" charset="0"/>
              <a:buChar char="•"/>
            </a:pPr>
            <a:r>
              <a:rPr lang="en-US" sz="2800" dirty="0">
                <a:latin typeface="+mn-lt"/>
              </a:rPr>
              <a:t>What are some ways governments distribute power?</a:t>
            </a:r>
          </a:p>
        </p:txBody>
      </p:sp>
      <p:sp>
        <p:nvSpPr>
          <p:cNvPr id="113" name="Shape 113"/>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7</a:t>
            </a:fld>
            <a:endParaRPr/>
          </a:p>
        </p:txBody>
      </p:sp>
      <p:sp>
        <p:nvSpPr>
          <p:cNvPr id="2" name="Shape 72">
            <a:extLst>
              <a:ext uri="{FF2B5EF4-FFF2-40B4-BE49-F238E27FC236}">
                <a16:creationId xmlns:a16="http://schemas.microsoft.com/office/drawing/2014/main" id="{D6C31D75-EC2D-0374-9D6B-4D28753D5C20}"/>
              </a:ext>
            </a:extLst>
          </p:cNvPr>
          <p:cNvSpPr txBox="1">
            <a:spLocks/>
          </p:cNvSpPr>
          <p:nvPr/>
        </p:nvSpPr>
        <p:spPr>
          <a:xfrm>
            <a:off x="457200"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2: DISTRIBUTION OF</a:t>
            </a:r>
            <a:br>
              <a:rPr lang="en-US" sz="4000" dirty="0">
                <a:latin typeface="+mn-lt"/>
              </a:rPr>
            </a:br>
            <a:r>
              <a:rPr lang="en-US" sz="4000" dirty="0">
                <a:latin typeface="+mn-lt"/>
              </a:rPr>
              <a:t>POWER IN GOVERNMENT</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2">
                                            <p:bg/>
                                          </p:spTgt>
                                        </p:tgtEl>
                                        <p:attrNameLst>
                                          <p:attrName>style.visibility</p:attrName>
                                        </p:attrNameLst>
                                      </p:cBhvr>
                                      <p:to>
                                        <p:strVal val="visible"/>
                                      </p:to>
                                    </p:set>
                                    <p:anim calcmode="lin" valueType="num">
                                      <p:cBhvr>
                                        <p:cTn id="7" dur="500" fill="hold"/>
                                        <p:tgtEl>
                                          <p:spTgt spid="112">
                                            <p:bg/>
                                          </p:spTgt>
                                        </p:tgtEl>
                                        <p:attrNameLst>
                                          <p:attrName>ppt_x</p:attrName>
                                        </p:attrNameLst>
                                      </p:cBhvr>
                                      <p:tavLst>
                                        <p:tav tm="0">
                                          <p:val>
                                            <p:strVal val="0-#ppt_w/2"/>
                                          </p:val>
                                        </p:tav>
                                        <p:tav tm="100000">
                                          <p:val>
                                            <p:strVal val="#ppt_x"/>
                                          </p:val>
                                        </p:tav>
                                      </p:tavLst>
                                    </p:anim>
                                    <p:anim calcmode="lin" valueType="num">
                                      <p:cBhvr>
                                        <p:cTn id="8" dur="500" fill="hold"/>
                                        <p:tgtEl>
                                          <p:spTgt spid="11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112">
                                            <p:txEl>
                                              <p:pRg st="0" end="0"/>
                                            </p:txEl>
                                          </p:spTgt>
                                        </p:tgtEl>
                                        <p:attrNameLst>
                                          <p:attrName>style.visibility</p:attrName>
                                        </p:attrNameLst>
                                      </p:cBhvr>
                                      <p:to>
                                        <p:strVal val="visible"/>
                                      </p:to>
                                    </p:set>
                                    <p:anim calcmode="lin" valueType="num">
                                      <p:cBhvr>
                                        <p:cTn id="12" dur="500" fill="hold"/>
                                        <p:tgtEl>
                                          <p:spTgt spid="11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112">
                                            <p:txEl>
                                              <p:pRg st="0" end="0"/>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1" nodeType="afterEffect">
                                  <p:stCondLst>
                                    <p:cond delay="0"/>
                                  </p:stCondLst>
                                  <p:iterate>
                                    <p:tmAbs val="0"/>
                                  </p:iterate>
                                  <p:childTnLst>
                                    <p:set>
                                      <p:cBhvr>
                                        <p:cTn id="16" fill="hold"/>
                                        <p:tgtEl>
                                          <p:spTgt spid="112">
                                            <p:txEl>
                                              <p:pRg st="1" end="1"/>
                                            </p:txEl>
                                          </p:spTgt>
                                        </p:tgtEl>
                                        <p:attrNameLst>
                                          <p:attrName>style.visibility</p:attrName>
                                        </p:attrNameLst>
                                      </p:cBhvr>
                                      <p:to>
                                        <p:strVal val="visible"/>
                                      </p:to>
                                    </p:set>
                                    <p:anim calcmode="lin" valueType="num">
                                      <p:cBhvr>
                                        <p:cTn id="17" dur="500" fill="hold"/>
                                        <p:tgtEl>
                                          <p:spTgt spid="112">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11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p:cNvSpPr>
          <p:nvPr>
            <p:ph type="body" idx="1"/>
          </p:nvPr>
        </p:nvSpPr>
        <p:spPr>
          <a:xfrm>
            <a:off x="453348" y="1143000"/>
            <a:ext cx="8229600" cy="5385116"/>
          </a:xfrm>
          <a:prstGeom prst="rect">
            <a:avLst/>
          </a:prstGeom>
        </p:spPr>
        <p:txBody>
          <a:bodyPr>
            <a:normAutofit/>
          </a:bodyPr>
          <a:lstStyle/>
          <a:p>
            <a:pPr marL="342900" lvl="1" indent="-342900">
              <a:lnSpc>
                <a:spcPct val="100000"/>
              </a:lnSpc>
              <a:spcBef>
                <a:spcPts val="1690"/>
              </a:spcBef>
              <a:buFont typeface="Wingdings"/>
              <a:buChar char="➢"/>
            </a:pPr>
            <a:r>
              <a:rPr lang="en-US" sz="3000" dirty="0">
                <a:latin typeface="+mn-lt"/>
              </a:rPr>
              <a:t>What terms do I need to know?:</a:t>
            </a:r>
          </a:p>
          <a:p>
            <a:pPr marL="742950" lvl="1" indent="-285750">
              <a:lnSpc>
                <a:spcPct val="100000"/>
              </a:lnSpc>
              <a:spcBef>
                <a:spcPts val="1690"/>
              </a:spcBef>
              <a:buFont typeface="Arial"/>
              <a:defRPr sz="2800"/>
            </a:pPr>
            <a:r>
              <a:rPr lang="en-US" sz="2600" dirty="0">
                <a:latin typeface="+mn-lt"/>
              </a:rPr>
              <a:t>unitary government</a:t>
            </a:r>
          </a:p>
          <a:p>
            <a:pPr marL="742950" lvl="1" indent="-285750">
              <a:lnSpc>
                <a:spcPct val="100000"/>
              </a:lnSpc>
              <a:spcBef>
                <a:spcPts val="1690"/>
              </a:spcBef>
              <a:buFont typeface="Arial"/>
              <a:defRPr sz="2800"/>
            </a:pPr>
            <a:r>
              <a:rPr lang="en-US" sz="2600" dirty="0">
                <a:latin typeface="+mn-lt"/>
              </a:rPr>
              <a:t>confederation government</a:t>
            </a:r>
          </a:p>
          <a:p>
            <a:pPr marL="742950" lvl="1" indent="-285750">
              <a:lnSpc>
                <a:spcPct val="100000"/>
              </a:lnSpc>
              <a:spcBef>
                <a:spcPts val="1690"/>
              </a:spcBef>
              <a:buFont typeface="Arial"/>
              <a:defRPr sz="2800"/>
            </a:pPr>
            <a:r>
              <a:rPr lang="en-US" sz="2600" dirty="0">
                <a:latin typeface="+mn-lt"/>
              </a:rPr>
              <a:t>federal government</a:t>
            </a:r>
          </a:p>
        </p:txBody>
      </p:sp>
      <p:sp>
        <p:nvSpPr>
          <p:cNvPr id="117" name="Shape 117"/>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8</a:t>
            </a:fld>
            <a:endParaRPr/>
          </a:p>
        </p:txBody>
      </p:sp>
      <p:sp>
        <p:nvSpPr>
          <p:cNvPr id="2" name="Shape 72">
            <a:extLst>
              <a:ext uri="{FF2B5EF4-FFF2-40B4-BE49-F238E27FC236}">
                <a16:creationId xmlns:a16="http://schemas.microsoft.com/office/drawing/2014/main" id="{47968CE2-E989-A293-3447-020C4413BC55}"/>
              </a:ext>
            </a:extLst>
          </p:cNvPr>
          <p:cNvSpPr txBox="1">
            <a:spLocks/>
          </p:cNvSpPr>
          <p:nvPr/>
        </p:nvSpPr>
        <p:spPr>
          <a:xfrm>
            <a:off x="457200" y="0"/>
            <a:ext cx="8229600" cy="114300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Autofit/>
          </a:bodyPr>
          <a:lstStyle>
            <a:lvl1pPr marL="0" marR="0" indent="0" algn="ctr" defTabSz="850391" rtl="0" latinLnBrk="0">
              <a:lnSpc>
                <a:spcPct val="100000"/>
              </a:lnSpc>
              <a:spcBef>
                <a:spcPts val="0"/>
              </a:spcBef>
              <a:spcAft>
                <a:spcPts val="0"/>
              </a:spcAft>
              <a:buClrTx/>
              <a:buSzTx/>
              <a:buFontTx/>
              <a:buNone/>
              <a:tabLst/>
              <a:defRPr sz="3600" b="1" i="0" u="none" strike="noStrike" cap="none" spc="0" baseline="0">
                <a:ln>
                  <a:noFill/>
                </a:ln>
                <a:solidFill>
                  <a:srgbClr val="000000"/>
                </a:solidFill>
                <a:effectLst>
                  <a:outerShdw blurRad="38100" dist="35433" dir="2700000" rotWithShape="0">
                    <a:srgbClr val="000000">
                      <a:alpha val="43137"/>
                    </a:srgbClr>
                  </a:outerShdw>
                </a:effectLst>
                <a:uFillTx/>
                <a:latin typeface="Trebuchet MS"/>
                <a:ea typeface="Trebuchet MS"/>
                <a:cs typeface="Trebuchet MS"/>
                <a:sym typeface="Trebuchet MS"/>
              </a:defRPr>
            </a:lvl1pPr>
            <a:lvl2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2pPr>
            <a:lvl3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3pPr>
            <a:lvl4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4pPr>
            <a:lvl5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5pPr>
            <a:lvl6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6pPr>
            <a:lvl7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7pPr>
            <a:lvl8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8pPr>
            <a:lvl9pPr marL="0" marR="0" indent="0" algn="ctr" defTabSz="914400" rtl="0" latinLnBrk="0">
              <a:lnSpc>
                <a:spcPct val="100000"/>
              </a:lnSpc>
              <a:spcBef>
                <a:spcPts val="0"/>
              </a:spcBef>
              <a:spcAft>
                <a:spcPts val="0"/>
              </a:spcAft>
              <a:buClrTx/>
              <a:buSzTx/>
              <a:buFontTx/>
              <a:buNone/>
              <a:tabLst/>
              <a:defRPr sz="4400" b="1" i="0" u="none" strike="noStrike" cap="none" spc="0" baseline="0">
                <a:ln>
                  <a:noFill/>
                </a:ln>
                <a:solidFill>
                  <a:srgbClr val="000000"/>
                </a:solidFill>
                <a:effectLst>
                  <a:outerShdw blurRad="38100" dist="38100" dir="2700000" rotWithShape="0">
                    <a:srgbClr val="000000">
                      <a:alpha val="43137"/>
                    </a:srgbClr>
                  </a:outerShdw>
                </a:effectLst>
                <a:uFillTx/>
                <a:latin typeface="Trebuchet MS"/>
                <a:ea typeface="Trebuchet MS"/>
                <a:cs typeface="Trebuchet MS"/>
                <a:sym typeface="Trebuchet MS"/>
              </a:defRPr>
            </a:lvl9pPr>
          </a:lstStyle>
          <a:p>
            <a:pPr hangingPunct="1"/>
            <a:r>
              <a:rPr lang="en-US" sz="4000" dirty="0">
                <a:latin typeface="+mn-lt"/>
              </a:rPr>
              <a:t>SECTION 2: DISTRIBUTION OF</a:t>
            </a:r>
            <a:br>
              <a:rPr lang="en-US" sz="4000" dirty="0">
                <a:latin typeface="+mn-lt"/>
              </a:rPr>
            </a:br>
            <a:r>
              <a:rPr lang="en-US" sz="4000" dirty="0">
                <a:latin typeface="+mn-lt"/>
              </a:rPr>
              <a:t>POWER IN GOVERNMENT</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16">
                                            <p:bg/>
                                          </p:spTgt>
                                        </p:tgtEl>
                                        <p:attrNameLst>
                                          <p:attrName>style.visibility</p:attrName>
                                        </p:attrNameLst>
                                      </p:cBhvr>
                                      <p:to>
                                        <p:strVal val="visible"/>
                                      </p:to>
                                    </p:set>
                                    <p:anim calcmode="lin" valueType="num">
                                      <p:cBhvr>
                                        <p:cTn id="7" dur="500" fill="hold"/>
                                        <p:tgtEl>
                                          <p:spTgt spid="116">
                                            <p:bg/>
                                          </p:spTgt>
                                        </p:tgtEl>
                                        <p:attrNameLst>
                                          <p:attrName>ppt_x</p:attrName>
                                        </p:attrNameLst>
                                      </p:cBhvr>
                                      <p:tavLst>
                                        <p:tav tm="0">
                                          <p:val>
                                            <p:strVal val="0-#ppt_w/2"/>
                                          </p:val>
                                        </p:tav>
                                        <p:tav tm="100000">
                                          <p:val>
                                            <p:strVal val="#ppt_x"/>
                                          </p:val>
                                        </p:tav>
                                      </p:tavLst>
                                    </p:anim>
                                    <p:anim calcmode="lin" valueType="num">
                                      <p:cBhvr>
                                        <p:cTn id="8" dur="500" fill="hold"/>
                                        <p:tgtEl>
                                          <p:spTgt spid="11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16">
                                            <p:txEl>
                                              <p:pRg st="0" end="0"/>
                                            </p:txEl>
                                          </p:spTgt>
                                        </p:tgtEl>
                                        <p:attrNameLst>
                                          <p:attrName>style.visibility</p:attrName>
                                        </p:attrNameLst>
                                      </p:cBhvr>
                                      <p:to>
                                        <p:strVal val="visible"/>
                                      </p:to>
                                    </p:set>
                                    <p:anim calcmode="lin" valueType="num">
                                      <p:cBhvr>
                                        <p:cTn id="11" dur="500" fill="hold"/>
                                        <p:tgtEl>
                                          <p:spTgt spid="11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1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1" build="p" bldLvl="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0" y="0"/>
            <a:ext cx="9144000" cy="1143001"/>
          </a:xfrm>
          <a:prstGeom prst="rect">
            <a:avLst/>
          </a:prstGeom>
        </p:spPr>
        <p:txBody>
          <a:bodyPr>
            <a:noAutofit/>
          </a:bodyPr>
          <a:lstStyle/>
          <a:p>
            <a:r>
              <a:rPr lang="en-US" dirty="0">
                <a:latin typeface="+mn-lt"/>
              </a:rPr>
              <a:t>THE DISTRIBUTION OF POWER</a:t>
            </a:r>
            <a:endParaRPr dirty="0">
              <a:latin typeface="+mn-lt"/>
            </a:endParaRPr>
          </a:p>
        </p:txBody>
      </p:sp>
      <p:sp>
        <p:nvSpPr>
          <p:cNvPr id="120" name="Shape 120"/>
          <p:cNvSpPr>
            <a:spLocks noGrp="1"/>
          </p:cNvSpPr>
          <p:nvPr>
            <p:ph type="body" idx="1"/>
          </p:nvPr>
        </p:nvSpPr>
        <p:spPr>
          <a:xfrm>
            <a:off x="453347" y="1143000"/>
            <a:ext cx="8229601" cy="5715000"/>
          </a:xfrm>
          <a:prstGeom prst="rect">
            <a:avLst/>
          </a:prstGeom>
        </p:spPr>
        <p:txBody>
          <a:bodyPr>
            <a:noAutofit/>
          </a:bodyPr>
          <a:lstStyle/>
          <a:p>
            <a:pPr marL="593955" indent="-593955" defTabSz="715609">
              <a:spcBef>
                <a:spcPts val="1690"/>
              </a:spcBef>
              <a:defRPr sz="2494"/>
            </a:pPr>
            <a:r>
              <a:rPr lang="en-US" sz="3300" dirty="0">
                <a:latin typeface="+mn-lt"/>
              </a:rPr>
              <a:t>People must decide how to set up their government, and countries must decide how to organize and distribute power.</a:t>
            </a:r>
          </a:p>
          <a:p>
            <a:pPr marL="593955" indent="-593955" defTabSz="715609">
              <a:spcBef>
                <a:spcPts val="1690"/>
              </a:spcBef>
              <a:defRPr sz="2494"/>
            </a:pPr>
            <a:r>
              <a:rPr lang="en-US" sz="3300" dirty="0">
                <a:latin typeface="+mn-lt"/>
              </a:rPr>
              <a:t>Power can be held completely by the central government, or it can be spread among the lower levels of government.</a:t>
            </a:r>
          </a:p>
          <a:p>
            <a:pPr marL="593955" indent="-593955" defTabSz="715609">
              <a:spcBef>
                <a:spcPts val="1690"/>
              </a:spcBef>
              <a:defRPr sz="2494"/>
            </a:pPr>
            <a:r>
              <a:rPr lang="en-US" sz="3300" dirty="0">
                <a:latin typeface="+mn-lt"/>
              </a:rPr>
              <a:t>Governments can be unitary, confederation, or federal.</a:t>
            </a:r>
          </a:p>
        </p:txBody>
      </p:sp>
      <p:sp>
        <p:nvSpPr>
          <p:cNvPr id="121" name="Shape 121"/>
          <p:cNvSpPr>
            <a:spLocks noGrp="1"/>
          </p:cNvSpPr>
          <p:nvPr>
            <p:ph type="sldNum" sz="quarter" idx="2"/>
          </p:nvPr>
        </p:nvSpPr>
        <p:spPr>
          <a:xfrm>
            <a:off x="8526699" y="6528116"/>
            <a:ext cx="312499" cy="294639"/>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9</a:t>
            </a:fld>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120">
                                            <p:bg/>
                                          </p:spTgt>
                                        </p:tgtEl>
                                        <p:attrNameLst>
                                          <p:attrName>style.visibility</p:attrName>
                                        </p:attrNameLst>
                                      </p:cBhvr>
                                      <p:to>
                                        <p:strVal val="visible"/>
                                      </p:to>
                                    </p:set>
                                    <p:anim calcmode="lin" valueType="num">
                                      <p:cBhvr>
                                        <p:cTn id="7" dur="500" fill="hold"/>
                                        <p:tgtEl>
                                          <p:spTgt spid="120">
                                            <p:bg/>
                                          </p:spTgt>
                                        </p:tgtEl>
                                        <p:attrNameLst>
                                          <p:attrName>ppt_x</p:attrName>
                                        </p:attrNameLst>
                                      </p:cBhvr>
                                      <p:tavLst>
                                        <p:tav tm="0">
                                          <p:val>
                                            <p:strVal val="0-#ppt_w/2"/>
                                          </p:val>
                                        </p:tav>
                                        <p:tav tm="100000">
                                          <p:val>
                                            <p:strVal val="#ppt_x"/>
                                          </p:val>
                                        </p:tav>
                                      </p:tavLst>
                                    </p:anim>
                                    <p:anim calcmode="lin" valueType="num">
                                      <p:cBhvr>
                                        <p:cTn id="8" dur="500" fill="hold"/>
                                        <p:tgtEl>
                                          <p:spTgt spid="1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20">
                                            <p:txEl>
                                              <p:pRg st="0" end="0"/>
                                            </p:txEl>
                                          </p:spTgt>
                                        </p:tgtEl>
                                        <p:attrNameLst>
                                          <p:attrName>style.visibility</p:attrName>
                                        </p:attrNameLst>
                                      </p:cBhvr>
                                      <p:to>
                                        <p:strVal val="visible"/>
                                      </p:to>
                                    </p:set>
                                    <p:anim calcmode="lin" valueType="num">
                                      <p:cBhvr>
                                        <p:cTn id="11" dur="500" fill="hold"/>
                                        <p:tgtEl>
                                          <p:spTgt spid="1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120">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1" nodeType="withEffect">
                                  <p:stCondLst>
                                    <p:cond delay="0"/>
                                  </p:stCondLst>
                                  <p:iterate>
                                    <p:tmAbs val="0"/>
                                  </p:iterate>
                                  <p:childTnLst>
                                    <p:set>
                                      <p:cBhvr>
                                        <p:cTn id="14" fill="hold"/>
                                        <p:tgtEl>
                                          <p:spTgt spid="120">
                                            <p:txEl>
                                              <p:pRg st="1" end="1"/>
                                            </p:txEl>
                                          </p:spTgt>
                                        </p:tgtEl>
                                        <p:attrNameLst>
                                          <p:attrName>style.visibility</p:attrName>
                                        </p:attrNameLst>
                                      </p:cBhvr>
                                      <p:to>
                                        <p:strVal val="visible"/>
                                      </p:to>
                                    </p:set>
                                    <p:anim calcmode="lin" valueType="num">
                                      <p:cBhvr>
                                        <p:cTn id="15" dur="500" fill="hold"/>
                                        <p:tgtEl>
                                          <p:spTgt spid="120">
                                            <p:txEl>
                                              <p:pRg st="1" end="1"/>
                                            </p:txEl>
                                          </p:spTgt>
                                        </p:tgtEl>
                                        <p:attrNameLst>
                                          <p:attrName>ppt_x</p:attrName>
                                        </p:attrNameLst>
                                      </p:cBhvr>
                                      <p:tavLst>
                                        <p:tav tm="0">
                                          <p:val>
                                            <p:strVal val="0-#ppt_w/2"/>
                                          </p:val>
                                        </p:tav>
                                        <p:tav tm="100000">
                                          <p:val>
                                            <p:strVal val="#ppt_x"/>
                                          </p:val>
                                        </p:tav>
                                      </p:tavLst>
                                    </p:anim>
                                    <p:anim calcmode="lin" valueType="num">
                                      <p:cBhvr>
                                        <p:cTn id="16" dur="500" fill="hold"/>
                                        <p:tgtEl>
                                          <p:spTgt spid="120">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1" nodeType="withEffect">
                                  <p:stCondLst>
                                    <p:cond delay="0"/>
                                  </p:stCondLst>
                                  <p:iterate>
                                    <p:tmAbs val="0"/>
                                  </p:iterate>
                                  <p:childTnLst>
                                    <p:set>
                                      <p:cBhvr>
                                        <p:cTn id="18" fill="hold"/>
                                        <p:tgtEl>
                                          <p:spTgt spid="120">
                                            <p:txEl>
                                              <p:pRg st="2" end="2"/>
                                            </p:txEl>
                                          </p:spTgt>
                                        </p:tgtEl>
                                        <p:attrNameLst>
                                          <p:attrName>style.visibility</p:attrName>
                                        </p:attrNameLst>
                                      </p:cBhvr>
                                      <p:to>
                                        <p:strVal val="visible"/>
                                      </p:to>
                                    </p:set>
                                    <p:anim calcmode="lin" valueType="num">
                                      <p:cBhvr>
                                        <p:cTn id="19" dur="500" fill="hold"/>
                                        <p:tgtEl>
                                          <p:spTgt spid="120">
                                            <p:txEl>
                                              <p:pRg st="2" end="2"/>
                                            </p:txEl>
                                          </p:spTgt>
                                        </p:tgtEl>
                                        <p:attrNameLst>
                                          <p:attrName>ppt_x</p:attrName>
                                        </p:attrNameLst>
                                      </p:cBhvr>
                                      <p:tavLst>
                                        <p:tav tm="0">
                                          <p:val>
                                            <p:strVal val="0-#ppt_w/2"/>
                                          </p:val>
                                        </p:tav>
                                        <p:tav tm="100000">
                                          <p:val>
                                            <p:strVal val="#ppt_x"/>
                                          </p:val>
                                        </p:tav>
                                      </p:tavLst>
                                    </p:anim>
                                    <p:anim calcmode="lin" valueType="num">
                                      <p:cBhvr>
                                        <p:cTn id="20" dur="500" fill="hold"/>
                                        <p:tgtEl>
                                          <p:spTgt spid="12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1" build="p" bldLvl="5" animBg="1" advAuto="0"/>
    </p:bldLst>
  </p:timing>
</p:sld>
</file>

<file path=ppt/theme/theme1.xml><?xml version="1.0" encoding="utf-8"?>
<a:theme xmlns:a="http://schemas.openxmlformats.org/drawingml/2006/main" name="Office Theme">
  <a:themeElements>
    <a:clrScheme name="Custom 3">
      <a:dk1>
        <a:srgbClr val="000000"/>
      </a:dk1>
      <a:lt1>
        <a:srgbClr val="4F81BD"/>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FF0000"/>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2109</TotalTime>
  <Words>1175</Words>
  <Application>Microsoft Macintosh PowerPoint</Application>
  <PresentationFormat>On-screen Show (4:3)</PresentationFormat>
  <Paragraphs>122</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Trebuchet MS</vt:lpstr>
      <vt:lpstr>Wingdings</vt:lpstr>
      <vt:lpstr>Office Theme</vt:lpstr>
      <vt:lpstr>PowerPoint Presentation</vt:lpstr>
      <vt:lpstr>PowerPoint Presentation</vt:lpstr>
      <vt:lpstr>SECTION 1: WHAT IS GOVERNMENT?</vt:lpstr>
      <vt:lpstr>PowerPoint Presentation</vt:lpstr>
      <vt:lpstr>PowerPoint Presentation</vt:lpstr>
      <vt:lpstr>PowerPoint Presentation</vt:lpstr>
      <vt:lpstr>PowerPoint Presentation</vt:lpstr>
      <vt:lpstr>PowerPoint Presentation</vt:lpstr>
      <vt:lpstr>THE DISTRIBUTION OF POWER</vt:lpstr>
      <vt:lpstr>LEVELS OF GOVERNMENT</vt:lpstr>
      <vt:lpstr>PowerPoint Presentation</vt:lpstr>
      <vt:lpstr>PowerPoint Presentation</vt:lpstr>
      <vt:lpstr>THE POWER OF THE CITIZENS</vt:lpstr>
      <vt:lpstr>TYPES OF CITIZEN PARTICIPATION</vt:lpstr>
      <vt:lpstr>TYPES OF CITIZEN PARTICIPATION, Pt. 2</vt:lpstr>
      <vt:lpstr>SECTION 4: TWO TYPES OF DEMOCRACIES</vt:lpstr>
      <vt:lpstr>SECTION 4: TWO TYPES OF DEMOCRACIES</vt:lpstr>
      <vt:lpstr>FORMS OF DEMOCRACY</vt:lpstr>
      <vt:lpstr>PARLIAMENTARY DEMOCRACY</vt:lpstr>
      <vt:lpstr>PARLIAMENTARY DEMOCRACY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Emmett Mullins</cp:lastModifiedBy>
  <cp:revision>139</cp:revision>
  <dcterms:modified xsi:type="dcterms:W3CDTF">2025-10-13T00:15:19Z</dcterms:modified>
</cp:coreProperties>
</file>