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322" r:id="rId7"/>
    <p:sldId id="323" r:id="rId8"/>
    <p:sldId id="324" r:id="rId9"/>
    <p:sldId id="320" r:id="rId10"/>
    <p:sldId id="342" r:id="rId11"/>
    <p:sldId id="321" r:id="rId12"/>
    <p:sldId id="268" r:id="rId13"/>
    <p:sldId id="269" r:id="rId14"/>
    <p:sldId id="325" r:id="rId15"/>
    <p:sldId id="326" r:id="rId16"/>
    <p:sldId id="343" r:id="rId17"/>
    <p:sldId id="327" r:id="rId18"/>
    <p:sldId id="339" r:id="rId19"/>
    <p:sldId id="340" r:id="rId20"/>
    <p:sldId id="328" r:id="rId21"/>
    <p:sldId id="278" r:id="rId22"/>
    <p:sldId id="279" r:id="rId23"/>
    <p:sldId id="329" r:id="rId24"/>
    <p:sldId id="330" r:id="rId25"/>
    <p:sldId id="303" r:id="rId26"/>
    <p:sldId id="311" r:id="rId27"/>
    <p:sldId id="333" r:id="rId28"/>
    <p:sldId id="334" r:id="rId29"/>
    <p:sldId id="341" r:id="rId30"/>
    <p:sldId id="335" r:id="rId31"/>
    <p:sldId id="283" r:id="rId32"/>
    <p:sldId id="284" r:id="rId33"/>
    <p:sldId id="336" r:id="rId34"/>
    <p:sldId id="338" r:id="rId35"/>
    <p:sldId id="293"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91682" autoAdjust="0"/>
  </p:normalViewPr>
  <p:slideViewPr>
    <p:cSldViewPr snapToGrid="0" snapToObjects="1">
      <p:cViewPr varScale="1">
        <p:scale>
          <a:sx n="128" d="100"/>
          <a:sy n="128" d="100"/>
        </p:scale>
        <p:origin x="119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DSCN0757.jpg">
            <a:extLst>
              <a:ext uri="{FF2B5EF4-FFF2-40B4-BE49-F238E27FC236}">
                <a16:creationId xmlns:a16="http://schemas.microsoft.com/office/drawing/2014/main" id="{BB42C467-F6F3-2C56-8119-2FAB63185A5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27697"/>
            <a:ext cx="9141246" cy="6673487"/>
          </a:xfrm>
          <a:prstGeom prst="rect">
            <a:avLst/>
          </a:prstGeom>
          <a:ln w="12700">
            <a:miter lim="400000"/>
          </a:ln>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6</a:t>
            </a:r>
            <a:r>
              <a:rPr b="1" dirty="0">
                <a:latin typeface="+mn-lt"/>
              </a:rPr>
              <a:t>:</a:t>
            </a:r>
            <a:r>
              <a:rPr lang="en-US" b="1" dirty="0">
                <a:latin typeface="+mn-lt"/>
              </a:rPr>
              <a:t> </a:t>
            </a:r>
            <a:r>
              <a:rPr lang="en-US" sz="3200" b="1" dirty="0">
                <a:latin typeface="+mn-lt"/>
              </a:rPr>
              <a:t>Federal Republic of Germany</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2" name="Picture 1">
            <a:extLst>
              <a:ext uri="{FF2B5EF4-FFF2-40B4-BE49-F238E27FC236}">
                <a16:creationId xmlns:a16="http://schemas.microsoft.com/office/drawing/2014/main" id="{7348D5A5-F655-8641-9300-0A0F9578B1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495" y="528322"/>
            <a:ext cx="7537739"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9436-7955-99BB-4B85-82CCF8D4A035}"/>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A87B556-935A-29E2-D90B-992E1F4FD4F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flat European Plain allows countries from Eastern and Western Europe to transport goods to and across Germany.</a:t>
            </a:r>
          </a:p>
          <a:p>
            <a:pPr marL="1204020" lvl="2" indent="-743771" defTabSz="896111">
              <a:spcBef>
                <a:spcPts val="1690"/>
              </a:spcBef>
              <a:buFont typeface="Arial" panose="020B0604020202020204" pitchFamily="34" charset="0"/>
              <a:buChar char="•"/>
              <a:defRPr sz="3136"/>
            </a:pPr>
            <a:r>
              <a:rPr lang="en-US" sz="2400" dirty="0">
                <a:latin typeface="+mn-lt"/>
              </a:rPr>
              <a:t>The European Plain has been used by travelers for centuries.</a:t>
            </a:r>
          </a:p>
          <a:p>
            <a:pPr marL="743771" indent="-743771" defTabSz="896111">
              <a:spcBef>
                <a:spcPts val="1690"/>
              </a:spcBef>
              <a:defRPr sz="3136"/>
            </a:pPr>
            <a:r>
              <a:rPr lang="en-US" sz="2800" dirty="0">
                <a:latin typeface="+mn-lt"/>
              </a:rPr>
              <a:t>While the Alps to the south make transportation more difficult, Germany has constructed highways, bridges, and tunnels to navigate them.</a:t>
            </a:r>
          </a:p>
          <a:p>
            <a:pPr marL="743771" indent="-743771" defTabSz="896111">
              <a:spcBef>
                <a:spcPts val="1690"/>
              </a:spcBef>
              <a:defRPr sz="3136"/>
            </a:pPr>
            <a:r>
              <a:rPr lang="en-US" sz="2800" dirty="0">
                <a:latin typeface="+mn-lt"/>
              </a:rPr>
              <a:t>Germany has 8 major ports along its coast, which handle many of the country’s imports and exports.</a:t>
            </a:r>
          </a:p>
          <a:p>
            <a:pPr marL="1204020" lvl="2" indent="-743771" defTabSz="896111">
              <a:spcBef>
                <a:spcPts val="1690"/>
              </a:spcBef>
              <a:buFont typeface="Arial" panose="020B0604020202020204" pitchFamily="34" charset="0"/>
              <a:buChar char="•"/>
              <a:defRPr sz="3136"/>
            </a:pPr>
            <a:r>
              <a:rPr lang="en-US" sz="2400" dirty="0">
                <a:latin typeface="+mn-lt"/>
              </a:rPr>
              <a:t>Construction on a tunnel under the Baltic Sea to Denmark began in 2020, which should provide quicker access to Denmark, Norway, and Sweden.</a:t>
            </a:r>
          </a:p>
        </p:txBody>
      </p:sp>
      <p:sp>
        <p:nvSpPr>
          <p:cNvPr id="78" name="Shape 78">
            <a:extLst>
              <a:ext uri="{FF2B5EF4-FFF2-40B4-BE49-F238E27FC236}">
                <a16:creationId xmlns:a16="http://schemas.microsoft.com/office/drawing/2014/main" id="{B238CAF1-E898-64FB-5241-DCD0A51AE44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6" name="Shape 72">
            <a:extLst>
              <a:ext uri="{FF2B5EF4-FFF2-40B4-BE49-F238E27FC236}">
                <a16:creationId xmlns:a16="http://schemas.microsoft.com/office/drawing/2014/main" id="{9E4B2729-FD26-6247-B28C-52EF556DEB4F}"/>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PHYSICAL FEATURES OF</a:t>
            </a:r>
            <a:br>
              <a:rPr lang="en-US" sz="4000" dirty="0">
                <a:latin typeface="+mn-lt"/>
              </a:rPr>
            </a:br>
            <a:r>
              <a:rPr lang="en-US" sz="4000" dirty="0">
                <a:latin typeface="+mn-lt"/>
              </a:rPr>
              <a:t>GERMANY, Pt. 2</a:t>
            </a:r>
          </a:p>
        </p:txBody>
      </p:sp>
    </p:spTree>
    <p:extLst>
      <p:ext uri="{BB962C8B-B14F-4D97-AF65-F5344CB8AC3E}">
        <p14:creationId xmlns:p14="http://schemas.microsoft.com/office/powerpoint/2010/main" val="2901627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7380-1F00-3587-C878-EC588F7D21B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1A93E97-8CF8-18DE-ECCA-535EFD28A61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In recent decades, </a:t>
            </a:r>
            <a:r>
              <a:rPr lang="en-US" sz="2400" b="1" dirty="0">
                <a:latin typeface="+mn-lt"/>
              </a:rPr>
              <a:t>acid rain </a:t>
            </a:r>
            <a:r>
              <a:rPr lang="en-US" sz="2400" dirty="0">
                <a:latin typeface="+mn-lt"/>
              </a:rPr>
              <a:t>(rain with increased acidity caused by air pollution) has damaged Germany’s forests, rivers, and historic sites.</a:t>
            </a:r>
          </a:p>
          <a:p>
            <a:pPr marL="743771" indent="-743771" defTabSz="896111">
              <a:spcBef>
                <a:spcPts val="1690"/>
              </a:spcBef>
              <a:defRPr sz="3136"/>
            </a:pPr>
            <a:r>
              <a:rPr lang="en-US" sz="2400" dirty="0">
                <a:latin typeface="+mn-lt"/>
              </a:rPr>
              <a:t>Acid rain damages buildings and statues, and it also pollutes rivers, killing the wildlife.</a:t>
            </a:r>
          </a:p>
          <a:p>
            <a:pPr marL="743771" indent="-743771" defTabSz="896111">
              <a:spcBef>
                <a:spcPts val="1690"/>
              </a:spcBef>
              <a:defRPr sz="3136"/>
            </a:pPr>
            <a:r>
              <a:rPr lang="en-US" sz="2400" dirty="0">
                <a:latin typeface="+mn-lt"/>
              </a:rPr>
              <a:t>Acid rain comes from smoke from factories and power plants, but Germany depends on manufacturing industries.</a:t>
            </a:r>
          </a:p>
          <a:p>
            <a:pPr marL="743771" indent="-743771" defTabSz="896111">
              <a:spcBef>
                <a:spcPts val="1690"/>
              </a:spcBef>
              <a:defRPr sz="3136"/>
            </a:pPr>
            <a:r>
              <a:rPr lang="en-US" sz="2400" dirty="0">
                <a:latin typeface="+mn-lt"/>
              </a:rPr>
              <a:t>Germany has begun to make changes to decrease the acid rain problem, like switching to wind-powered and solar- powered technologies.</a:t>
            </a:r>
          </a:p>
          <a:p>
            <a:pPr marL="743771" indent="-743771" defTabSz="896111">
              <a:spcBef>
                <a:spcPts val="1690"/>
              </a:spcBef>
              <a:defRPr sz="3136"/>
            </a:pPr>
            <a:r>
              <a:rPr lang="en-US" sz="2400" dirty="0">
                <a:latin typeface="+mn-lt"/>
              </a:rPr>
              <a:t>Germany had several nuclear power plants to produce its energy, but it now produces over 50% of its electricity through renewable energy sources.</a:t>
            </a:r>
          </a:p>
        </p:txBody>
      </p:sp>
      <p:sp>
        <p:nvSpPr>
          <p:cNvPr id="78" name="Shape 78">
            <a:extLst>
              <a:ext uri="{FF2B5EF4-FFF2-40B4-BE49-F238E27FC236}">
                <a16:creationId xmlns:a16="http://schemas.microsoft.com/office/drawing/2014/main" id="{704A5151-E68B-C2F4-179A-E6EF51BC7A58}"/>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2" name="TextBox 1">
            <a:extLst>
              <a:ext uri="{FF2B5EF4-FFF2-40B4-BE49-F238E27FC236}">
                <a16:creationId xmlns:a16="http://schemas.microsoft.com/office/drawing/2014/main" id="{2D32EE9F-3F2F-9DF1-8558-3E9BBCB2AC92}"/>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
        <p:nvSpPr>
          <p:cNvPr id="6" name="Shape 72">
            <a:extLst>
              <a:ext uri="{FF2B5EF4-FFF2-40B4-BE49-F238E27FC236}">
                <a16:creationId xmlns:a16="http://schemas.microsoft.com/office/drawing/2014/main" id="{898AF11A-B079-F17B-C2E6-6F80497F155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ENVIRONMENTAL ISSUES</a:t>
            </a:r>
            <a:br>
              <a:rPr lang="en-US" sz="4000" dirty="0">
                <a:latin typeface="+mn-lt"/>
              </a:rPr>
            </a:br>
            <a:r>
              <a:rPr lang="en-US" sz="4000" dirty="0">
                <a:latin typeface="+mn-lt"/>
              </a:rPr>
              <a:t>OF GERMANY</a:t>
            </a:r>
          </a:p>
        </p:txBody>
      </p:sp>
    </p:spTree>
    <p:extLst>
      <p:ext uri="{BB962C8B-B14F-4D97-AF65-F5344CB8AC3E}">
        <p14:creationId xmlns:p14="http://schemas.microsoft.com/office/powerpoint/2010/main" val="2055369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How did Germany’s economic conditions after World War I contribute to Hitler’s rise to power?</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GERMANY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a:noAutofit/>
          </a:bodyPr>
          <a:lstStyle/>
          <a:p>
            <a:pPr marL="342900" lvl="1" indent="-342900">
              <a:lnSpc>
                <a:spcPct val="100000"/>
              </a:lnSpc>
              <a:spcBef>
                <a:spcPts val="1690"/>
              </a:spcBef>
              <a:buFont typeface="Wingdings"/>
              <a:buChar char="➢"/>
            </a:pPr>
            <a:r>
              <a:rPr lang="en-US" sz="3000"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2" name="Shape 72">
            <a:extLst>
              <a:ext uri="{FF2B5EF4-FFF2-40B4-BE49-F238E27FC236}">
                <a16:creationId xmlns:a16="http://schemas.microsoft.com/office/drawing/2014/main" id="{BD951055-FFA6-6244-D582-6DA7F9E7BB4F}"/>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GERMANY</a:t>
            </a:r>
          </a:p>
        </p:txBody>
      </p:sp>
      <p:sp>
        <p:nvSpPr>
          <p:cNvPr id="3" name="Shape 116">
            <a:extLst>
              <a:ext uri="{FF2B5EF4-FFF2-40B4-BE49-F238E27FC236}">
                <a16:creationId xmlns:a16="http://schemas.microsoft.com/office/drawing/2014/main" id="{6708E97D-E5DB-1419-56F2-6849FA1C24FB}"/>
              </a:ext>
            </a:extLst>
          </p:cNvPr>
          <p:cNvSpPr txBox="1">
            <a:spLocks/>
          </p:cNvSpPr>
          <p:nvPr/>
        </p:nvSpPr>
        <p:spPr>
          <a:xfrm>
            <a:off x="453348" y="1794166"/>
            <a:ext cx="8229600" cy="31657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numCol="2">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42950" lvl="1" indent="-285750" hangingPunct="1">
              <a:lnSpc>
                <a:spcPct val="100000"/>
              </a:lnSpc>
              <a:spcBef>
                <a:spcPts val="1690"/>
              </a:spcBef>
              <a:buFont typeface="Arial"/>
              <a:buChar char="•"/>
              <a:defRPr sz="2800"/>
            </a:pPr>
            <a:r>
              <a:rPr lang="en-US" sz="2600" dirty="0">
                <a:latin typeface="+mn-lt"/>
              </a:rPr>
              <a:t>alliances</a:t>
            </a:r>
          </a:p>
          <a:p>
            <a:pPr marL="742950" lvl="1" indent="-285750" hangingPunct="1">
              <a:lnSpc>
                <a:spcPct val="100000"/>
              </a:lnSpc>
              <a:spcBef>
                <a:spcPts val="1690"/>
              </a:spcBef>
              <a:buFont typeface="Arial"/>
              <a:buChar char="•"/>
              <a:defRPr sz="2800"/>
            </a:pPr>
            <a:r>
              <a:rPr lang="en-US" sz="2600" dirty="0">
                <a:latin typeface="+mn-lt"/>
              </a:rPr>
              <a:t>Treaty of Versailles</a:t>
            </a:r>
          </a:p>
          <a:p>
            <a:pPr marL="742950" lvl="1" indent="-285750" hangingPunct="1">
              <a:lnSpc>
                <a:spcPct val="100000"/>
              </a:lnSpc>
              <a:spcBef>
                <a:spcPts val="1690"/>
              </a:spcBef>
              <a:buFont typeface="Arial"/>
              <a:buChar char="•"/>
              <a:defRPr sz="2800"/>
            </a:pPr>
            <a:r>
              <a:rPr lang="en-US" sz="2600" dirty="0">
                <a:latin typeface="+mn-lt"/>
              </a:rPr>
              <a:t>reparations</a:t>
            </a:r>
          </a:p>
          <a:p>
            <a:pPr marL="742950" lvl="1" indent="-285750" hangingPunct="1">
              <a:lnSpc>
                <a:spcPct val="100000"/>
              </a:lnSpc>
              <a:spcBef>
                <a:spcPts val="1690"/>
              </a:spcBef>
              <a:buFont typeface="Arial"/>
              <a:buChar char="•"/>
              <a:defRPr sz="2800"/>
            </a:pPr>
            <a:r>
              <a:rPr lang="en-US" sz="2600" dirty="0">
                <a:latin typeface="+mn-lt"/>
              </a:rPr>
              <a:t>Nazi Party</a:t>
            </a:r>
          </a:p>
          <a:p>
            <a:pPr marL="742950" lvl="1" indent="-285750" hangingPunct="1">
              <a:lnSpc>
                <a:spcPct val="100000"/>
              </a:lnSpc>
              <a:spcBef>
                <a:spcPts val="1690"/>
              </a:spcBef>
              <a:buFont typeface="Arial"/>
              <a:buChar char="•"/>
              <a:defRPr sz="2800"/>
            </a:pPr>
            <a:r>
              <a:rPr lang="en-US" sz="2600" dirty="0">
                <a:latin typeface="+mn-lt"/>
              </a:rPr>
              <a:t>Holocaust</a:t>
            </a:r>
          </a:p>
          <a:p>
            <a:pPr marL="742950" lvl="1" indent="-285750" hangingPunct="1">
              <a:lnSpc>
                <a:spcPct val="100000"/>
              </a:lnSpc>
              <a:spcBef>
                <a:spcPts val="1690"/>
              </a:spcBef>
              <a:buFont typeface="Arial"/>
              <a:buChar char="•"/>
              <a:defRPr sz="2800"/>
            </a:pPr>
            <a:r>
              <a:rPr lang="en-US" sz="2600" dirty="0">
                <a:latin typeface="+mn-lt"/>
              </a:rPr>
              <a:t>Cold War</a:t>
            </a:r>
          </a:p>
          <a:p>
            <a:pPr marL="742950" lvl="1" indent="-285750" hangingPunct="1">
              <a:lnSpc>
                <a:spcPct val="100000"/>
              </a:lnSpc>
              <a:spcBef>
                <a:spcPts val="1690"/>
              </a:spcBef>
              <a:buFont typeface="Arial"/>
              <a:buChar char="•"/>
              <a:defRPr sz="2800"/>
            </a:pPr>
            <a:r>
              <a:rPr lang="en-US" sz="2600" dirty="0">
                <a:latin typeface="+mn-lt"/>
              </a:rPr>
              <a:t>Berlin Wall</a:t>
            </a:r>
          </a:p>
          <a:p>
            <a:pPr marL="742950" lvl="1" indent="-285750" hangingPunct="1">
              <a:lnSpc>
                <a:spcPct val="100000"/>
              </a:lnSpc>
              <a:spcBef>
                <a:spcPts val="1690"/>
              </a:spcBef>
              <a:buFont typeface="Arial"/>
              <a:buChar char="•"/>
              <a:defRPr sz="2800"/>
            </a:pPr>
            <a:r>
              <a:rPr lang="en-US" sz="2600" dirty="0">
                <a:latin typeface="+mn-lt"/>
              </a:rPr>
              <a:t>North Atlantic Treaty Organization (NATO)</a:t>
            </a:r>
          </a:p>
          <a:p>
            <a:pPr marL="742950" lvl="1" indent="-285750" hangingPunct="1">
              <a:lnSpc>
                <a:spcPct val="100000"/>
              </a:lnSpc>
              <a:spcBef>
                <a:spcPts val="1690"/>
              </a:spcBef>
              <a:buFont typeface="Arial"/>
              <a:buChar char="•"/>
              <a:defRPr sz="2800"/>
            </a:pPr>
            <a:r>
              <a:rPr lang="en-US" sz="2600" dirty="0">
                <a:latin typeface="+mn-lt"/>
              </a:rPr>
              <a:t>Warsaw Pact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3"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803A4-ECEF-AFD2-00E5-6A4A8DC0FE6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9BA1CD7-79EB-6915-0518-8356FB37DE6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European countries, especially Spain, France and Great Britain, were constant rivals for power and wealth into the 1800s.</a:t>
            </a:r>
          </a:p>
          <a:p>
            <a:pPr marL="743771" indent="-743771" defTabSz="896111">
              <a:spcBef>
                <a:spcPts val="1690"/>
              </a:spcBef>
              <a:defRPr sz="3136"/>
            </a:pPr>
            <a:r>
              <a:rPr lang="en-US" sz="2600" dirty="0">
                <a:latin typeface="+mn-lt"/>
              </a:rPr>
              <a:t>France was the most powerful country on the European continent and wanted to prevent the unification of the several German-speaking kingdoms into a single country which could compete for France’s power.</a:t>
            </a:r>
          </a:p>
          <a:p>
            <a:pPr marL="1204020" lvl="2" indent="-743771" defTabSz="896111">
              <a:spcBef>
                <a:spcPts val="1690"/>
              </a:spcBef>
              <a:buFont typeface="Arial" panose="020B0604020202020204" pitchFamily="34" charset="0"/>
              <a:buChar char="•"/>
              <a:defRPr sz="3136"/>
            </a:pPr>
            <a:r>
              <a:rPr lang="en-US" sz="2200" dirty="0">
                <a:latin typeface="+mn-lt"/>
              </a:rPr>
              <a:t>France went to war in 1870 against Prussia and the German-speaking territories and lost, resulting in the unification of Germany under Emperor (Kaiser) Wilhelm I.</a:t>
            </a:r>
          </a:p>
          <a:p>
            <a:pPr marL="743771" indent="-743771" defTabSz="896111">
              <a:spcBef>
                <a:spcPts val="1690"/>
              </a:spcBef>
              <a:defRPr sz="3136"/>
            </a:pPr>
            <a:r>
              <a:rPr lang="en-US" sz="2600" dirty="0">
                <a:latin typeface="+mn-lt"/>
              </a:rPr>
              <a:t>Many countries began to establish colonies to help increase their power and wealth using raw materials from less-developed areas of the world, like Africa and parts of Asia.</a:t>
            </a:r>
          </a:p>
        </p:txBody>
      </p:sp>
      <p:sp>
        <p:nvSpPr>
          <p:cNvPr id="78" name="Shape 78">
            <a:extLst>
              <a:ext uri="{FF2B5EF4-FFF2-40B4-BE49-F238E27FC236}">
                <a16:creationId xmlns:a16="http://schemas.microsoft.com/office/drawing/2014/main" id="{CD460494-700C-7A6F-CE46-4A4D7004B12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6" name="Shape 72">
            <a:extLst>
              <a:ext uri="{FF2B5EF4-FFF2-40B4-BE49-F238E27FC236}">
                <a16:creationId xmlns:a16="http://schemas.microsoft.com/office/drawing/2014/main" id="{94EE0C99-4B64-1B88-CB2C-EAEE489AE4A0}"/>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EUROPEAN RIVALRIES</a:t>
            </a:r>
          </a:p>
        </p:txBody>
      </p:sp>
    </p:spTree>
    <p:extLst>
      <p:ext uri="{BB962C8B-B14F-4D97-AF65-F5344CB8AC3E}">
        <p14:creationId xmlns:p14="http://schemas.microsoft.com/office/powerpoint/2010/main" val="354923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349C-4962-7A4B-F6BA-9602369EB3F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D7FCDDF-CD6D-31D5-91CF-0248A14F11F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constant competition among European countries led them to create </a:t>
            </a:r>
            <a:r>
              <a:rPr lang="en-US" sz="2800" b="1" dirty="0">
                <a:latin typeface="+mn-lt"/>
              </a:rPr>
              <a:t>alliances</a:t>
            </a:r>
            <a:r>
              <a:rPr lang="en-US" sz="2800" dirty="0">
                <a:latin typeface="+mn-lt"/>
              </a:rPr>
              <a:t> (agreements to protect each other in case of attack).</a:t>
            </a:r>
          </a:p>
          <a:p>
            <a:pPr marL="743771" indent="-743771" defTabSz="896111">
              <a:spcBef>
                <a:spcPts val="1690"/>
              </a:spcBef>
              <a:defRPr sz="3136"/>
            </a:pPr>
            <a:r>
              <a:rPr lang="en-US" sz="2800" dirty="0">
                <a:latin typeface="+mn-lt"/>
              </a:rPr>
              <a:t>The June 1914 assassination of Austria-Hungary’s Archduke Franz Ferdinand by Serbians ignited the conflict.</a:t>
            </a:r>
          </a:p>
          <a:p>
            <a:pPr marL="1204020" lvl="2" indent="-743771" defTabSz="896111">
              <a:spcBef>
                <a:spcPts val="1690"/>
              </a:spcBef>
              <a:buFont typeface="Arial" panose="020B0604020202020204" pitchFamily="34" charset="0"/>
              <a:buChar char="•"/>
              <a:defRPr sz="3136"/>
            </a:pPr>
            <a:r>
              <a:rPr lang="en-US" sz="2400" dirty="0">
                <a:latin typeface="+mn-lt"/>
              </a:rPr>
              <a:t>Austria invaded Serbia (ally of Russia) with Germany’s support. Germany declared war on Russia and France and sent troops through Belgium to France, causing Great Britain to declare war on Germany in defense of Belgium.</a:t>
            </a:r>
          </a:p>
          <a:p>
            <a:pPr marL="1204020" lvl="2" indent="-743771" defTabSz="896111">
              <a:spcBef>
                <a:spcPts val="1690"/>
              </a:spcBef>
              <a:buFont typeface="Arial" panose="020B0604020202020204" pitchFamily="34" charset="0"/>
              <a:buChar char="•"/>
              <a:defRPr sz="3136"/>
            </a:pPr>
            <a:r>
              <a:rPr lang="en-US" sz="2400" dirty="0">
                <a:latin typeface="+mn-lt"/>
              </a:rPr>
              <a:t>More countries joined, including the US in 1917. Germany and the Central Powers surrendered in 1918.</a:t>
            </a:r>
          </a:p>
        </p:txBody>
      </p:sp>
      <p:sp>
        <p:nvSpPr>
          <p:cNvPr id="78" name="Shape 78">
            <a:extLst>
              <a:ext uri="{FF2B5EF4-FFF2-40B4-BE49-F238E27FC236}">
                <a16:creationId xmlns:a16="http://schemas.microsoft.com/office/drawing/2014/main" id="{E3B18B00-13C5-7343-8239-147A93C02B1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6" name="Shape 72">
            <a:extLst>
              <a:ext uri="{FF2B5EF4-FFF2-40B4-BE49-F238E27FC236}">
                <a16:creationId xmlns:a16="http://schemas.microsoft.com/office/drawing/2014/main" id="{55FF4BF5-9C6A-1CEF-218C-CB3D75C1C27B}"/>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a:t>
            </a:r>
          </a:p>
        </p:txBody>
      </p:sp>
    </p:spTree>
    <p:extLst>
      <p:ext uri="{BB962C8B-B14F-4D97-AF65-F5344CB8AC3E}">
        <p14:creationId xmlns:p14="http://schemas.microsoft.com/office/powerpoint/2010/main" val="279769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A10A-AB5B-EF18-AF02-D1AF4B797C6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89EF0DF-0C74-5FC6-2A8C-C3BDF848827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After WWI, Germany had lost lands and people, and much of the country was destroyed.</a:t>
            </a:r>
          </a:p>
          <a:p>
            <a:pPr marL="1204020" lvl="2" indent="-743771" defTabSz="896111">
              <a:spcBef>
                <a:spcPts val="1690"/>
              </a:spcBef>
              <a:buFont typeface="Arial" panose="020B0604020202020204" pitchFamily="34" charset="0"/>
              <a:buChar char="•"/>
              <a:defRPr sz="3136"/>
            </a:pPr>
            <a:r>
              <a:rPr lang="en-US" sz="2800" dirty="0">
                <a:latin typeface="+mn-lt"/>
              </a:rPr>
              <a:t>Along with rebuilding, the </a:t>
            </a:r>
            <a:r>
              <a:rPr lang="en-US" sz="2800" b="1" dirty="0">
                <a:latin typeface="+mn-lt"/>
              </a:rPr>
              <a:t>Treaty of Versailles </a:t>
            </a:r>
            <a:r>
              <a:rPr lang="en-US" sz="2800" dirty="0">
                <a:latin typeface="+mn-lt"/>
              </a:rPr>
              <a:t>required Germany to pay </a:t>
            </a:r>
            <a:r>
              <a:rPr lang="en-US" sz="2800" b="1" dirty="0">
                <a:latin typeface="+mn-lt"/>
              </a:rPr>
              <a:t>reparations</a:t>
            </a:r>
            <a:r>
              <a:rPr lang="en-US" sz="2800" dirty="0">
                <a:latin typeface="+mn-lt"/>
              </a:rPr>
              <a:t> to the Allies, leaving Germany with almost nothing to rebuild with.</a:t>
            </a:r>
          </a:p>
          <a:p>
            <a:pPr marL="743771" indent="-743771" defTabSz="896111">
              <a:spcBef>
                <a:spcPts val="1690"/>
              </a:spcBef>
              <a:defRPr sz="3136"/>
            </a:pPr>
            <a:r>
              <a:rPr lang="en-US" dirty="0">
                <a:latin typeface="+mn-lt"/>
              </a:rPr>
              <a:t>The German people blamed the government, and the Great Depression further worsened desperate conditions.</a:t>
            </a:r>
          </a:p>
        </p:txBody>
      </p:sp>
      <p:sp>
        <p:nvSpPr>
          <p:cNvPr id="78" name="Shape 78">
            <a:extLst>
              <a:ext uri="{FF2B5EF4-FFF2-40B4-BE49-F238E27FC236}">
                <a16:creationId xmlns:a16="http://schemas.microsoft.com/office/drawing/2014/main" id="{8F954D71-175F-18E5-719E-340C0B63EF3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6" name="Shape 72">
            <a:extLst>
              <a:ext uri="{FF2B5EF4-FFF2-40B4-BE49-F238E27FC236}">
                <a16:creationId xmlns:a16="http://schemas.microsoft.com/office/drawing/2014/main" id="{756FA6C1-BB0E-F262-31BE-97D7CD18DCF0}"/>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 Pt. 2</a:t>
            </a:r>
          </a:p>
        </p:txBody>
      </p:sp>
    </p:spTree>
    <p:extLst>
      <p:ext uri="{BB962C8B-B14F-4D97-AF65-F5344CB8AC3E}">
        <p14:creationId xmlns:p14="http://schemas.microsoft.com/office/powerpoint/2010/main" val="311162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313C-A0C1-BA33-CA3E-768A177BD30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E3AE64F-C8D8-5731-F53E-AA61AAFD10F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Adolf Hitler and the </a:t>
            </a:r>
            <a:r>
              <a:rPr lang="en-US" sz="2400" b="1" dirty="0">
                <a:latin typeface="+mn-lt"/>
              </a:rPr>
              <a:t>Nazi Party </a:t>
            </a:r>
            <a:r>
              <a:rPr lang="en-US" sz="2400" dirty="0">
                <a:latin typeface="+mn-lt"/>
              </a:rPr>
              <a:t>claimed they could fix the problems in Germany, blaming the Treaty of Versailles and the Jews for controlling the banks and money.</a:t>
            </a:r>
          </a:p>
          <a:p>
            <a:pPr marL="743771" indent="-743771" defTabSz="896111">
              <a:spcBef>
                <a:spcPts val="1690"/>
              </a:spcBef>
              <a:defRPr sz="3136"/>
            </a:pPr>
            <a:r>
              <a:rPr lang="en-US" sz="2400" dirty="0">
                <a:latin typeface="+mn-lt"/>
              </a:rPr>
              <a:t>After Hitler became Germany’s leader in 1933, he quickly gained total control of the government as a dictator.</a:t>
            </a:r>
          </a:p>
          <a:p>
            <a:pPr marL="743771" indent="-743771" defTabSz="896111">
              <a:spcBef>
                <a:spcPts val="1690"/>
              </a:spcBef>
              <a:defRPr sz="3136"/>
            </a:pPr>
            <a:r>
              <a:rPr lang="en-US" sz="2400" dirty="0">
                <a:latin typeface="+mn-lt"/>
              </a:rPr>
              <a:t>Hitler rebuilt Germany’s military strength, opened factories, created jobs, and improved the German economy, but the German people lost many civil rights.</a:t>
            </a:r>
          </a:p>
          <a:p>
            <a:pPr marL="743771" indent="-743771" defTabSz="896111">
              <a:spcBef>
                <a:spcPts val="1690"/>
              </a:spcBef>
              <a:defRPr sz="3136"/>
            </a:pPr>
            <a:r>
              <a:rPr lang="en-US" sz="2400" dirty="0">
                <a:latin typeface="+mn-lt"/>
              </a:rPr>
              <a:t>The Nazis made plans to go to war, beginning to send troops into former German territories in 1936.</a:t>
            </a:r>
          </a:p>
          <a:p>
            <a:pPr marL="743771" indent="-743771" defTabSz="896111">
              <a:spcBef>
                <a:spcPts val="1690"/>
              </a:spcBef>
              <a:defRPr sz="3136"/>
            </a:pPr>
            <a:r>
              <a:rPr lang="en-US" sz="2400" dirty="0">
                <a:latin typeface="+mn-lt"/>
              </a:rPr>
              <a:t>France and Great Britain declared war on Germany in 1939 when Germany invaded Poland, beginning World War II.</a:t>
            </a:r>
          </a:p>
          <a:p>
            <a:pPr marL="743771" indent="-743771" defTabSz="896111">
              <a:spcBef>
                <a:spcPts val="1690"/>
              </a:spcBef>
              <a:defRPr sz="3136"/>
            </a:pPr>
            <a:r>
              <a:rPr lang="en-US" sz="2400" dirty="0">
                <a:latin typeface="+mn-lt"/>
              </a:rPr>
              <a:t>Hitler’s plan included systematically killing every Jew under German rule, now known as the </a:t>
            </a:r>
            <a:r>
              <a:rPr lang="en-US" sz="2400" b="1" dirty="0">
                <a:latin typeface="+mn-lt"/>
              </a:rPr>
              <a:t>Holocaust</a:t>
            </a:r>
            <a:r>
              <a:rPr lang="en-US" sz="2400" dirty="0">
                <a:latin typeface="+mn-lt"/>
              </a:rPr>
              <a:t>.</a:t>
            </a:r>
          </a:p>
        </p:txBody>
      </p:sp>
      <p:sp>
        <p:nvSpPr>
          <p:cNvPr id="78" name="Shape 78">
            <a:extLst>
              <a:ext uri="{FF2B5EF4-FFF2-40B4-BE49-F238E27FC236}">
                <a16:creationId xmlns:a16="http://schemas.microsoft.com/office/drawing/2014/main" id="{DD18C828-962A-9ED4-EAB1-373E07C8BBC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6" name="Shape 72">
            <a:extLst>
              <a:ext uri="{FF2B5EF4-FFF2-40B4-BE49-F238E27FC236}">
                <a16:creationId xmlns:a16="http://schemas.microsoft.com/office/drawing/2014/main" id="{3E897676-3924-12EF-D137-5EAC5AA25A7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RISE OF THE NAZI PARTY</a:t>
            </a:r>
          </a:p>
        </p:txBody>
      </p:sp>
    </p:spTree>
    <p:extLst>
      <p:ext uri="{BB962C8B-B14F-4D97-AF65-F5344CB8AC3E}">
        <p14:creationId xmlns:p14="http://schemas.microsoft.com/office/powerpoint/2010/main" val="2787978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iterate>
                                    <p:tmAbs val="0"/>
                                  </p:iterate>
                                  <p:childTnLst>
                                    <p:set>
                                      <p:cBhvr>
                                        <p:cTn id="31" fill="hold"/>
                                        <p:tgtEl>
                                          <p:spTgt spid="77">
                                            <p:txEl>
                                              <p:pRg st="5" end="5"/>
                                            </p:txEl>
                                          </p:spTgt>
                                        </p:tgtEl>
                                        <p:attrNameLst>
                                          <p:attrName>style.visibility</p:attrName>
                                        </p:attrNameLst>
                                      </p:cBhvr>
                                      <p:to>
                                        <p:strVal val="visible"/>
                                      </p:to>
                                    </p:set>
                                    <p:anim calcmode="lin" valueType="num">
                                      <p:cBhvr>
                                        <p:cTn id="32"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3"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F375-7C56-D486-B641-BEA8251EB79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6BF70DC-F231-4F5E-9691-85FA89C4272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World War II was the bloodiest conflict in human history, resulting in more than 60 million deaths.</a:t>
            </a:r>
          </a:p>
          <a:p>
            <a:pPr marL="743771" indent="-743771" defTabSz="896111">
              <a:spcBef>
                <a:spcPts val="1690"/>
              </a:spcBef>
              <a:defRPr sz="3136"/>
            </a:pPr>
            <a:r>
              <a:rPr lang="en-US" sz="2800" dirty="0">
                <a:latin typeface="+mn-lt"/>
              </a:rPr>
              <a:t>Germany surrendered in 1945 after 6 years of war.</a:t>
            </a:r>
          </a:p>
          <a:p>
            <a:pPr marL="743771" indent="-743771" defTabSz="896111">
              <a:spcBef>
                <a:spcPts val="1690"/>
              </a:spcBef>
              <a:defRPr sz="3136"/>
            </a:pPr>
            <a:r>
              <a:rPr lang="en-US" sz="2800" dirty="0">
                <a:latin typeface="+mn-lt"/>
              </a:rPr>
              <a:t>Germany had undergone intense bombing during the war, leaving much of the country destroyed, and more than than 7 million German citizens had died during the war.</a:t>
            </a:r>
          </a:p>
          <a:p>
            <a:pPr marL="743771" indent="-743771" defTabSz="896111">
              <a:spcBef>
                <a:spcPts val="1690"/>
              </a:spcBef>
              <a:defRPr sz="3136"/>
            </a:pPr>
            <a:r>
              <a:rPr lang="en-US" sz="2800" dirty="0">
                <a:latin typeface="+mn-lt"/>
              </a:rPr>
              <a:t>The British, French, American, and Soviet allies divided Germany and Berlin into 4 zones, each under the control of an Allied country.</a:t>
            </a:r>
          </a:p>
          <a:p>
            <a:pPr marL="1204020" lvl="2" indent="-743771" defTabSz="896111">
              <a:spcBef>
                <a:spcPts val="1690"/>
              </a:spcBef>
              <a:buFont typeface="Arial" panose="020B0604020202020204" pitchFamily="34" charset="0"/>
              <a:buChar char="•"/>
              <a:defRPr sz="3136"/>
            </a:pPr>
            <a:r>
              <a:rPr lang="en-US" sz="2400" dirty="0">
                <a:latin typeface="+mn-lt"/>
              </a:rPr>
              <a:t>The Allies goal was to rebuild Germany so that the events that followed World War I would not repeat themselves.</a:t>
            </a:r>
          </a:p>
        </p:txBody>
      </p:sp>
      <p:sp>
        <p:nvSpPr>
          <p:cNvPr id="78" name="Shape 78">
            <a:extLst>
              <a:ext uri="{FF2B5EF4-FFF2-40B4-BE49-F238E27FC236}">
                <a16:creationId xmlns:a16="http://schemas.microsoft.com/office/drawing/2014/main" id="{932E5352-8A3A-EF6B-C937-175C2F7A517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6" name="Shape 72">
            <a:extLst>
              <a:ext uri="{FF2B5EF4-FFF2-40B4-BE49-F238E27FC236}">
                <a16:creationId xmlns:a16="http://schemas.microsoft.com/office/drawing/2014/main" id="{EB3E243D-939A-D62D-9306-EA8EC42B08CF}"/>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II</a:t>
            </a:r>
          </a:p>
        </p:txBody>
      </p:sp>
    </p:spTree>
    <p:extLst>
      <p:ext uri="{BB962C8B-B14F-4D97-AF65-F5344CB8AC3E}">
        <p14:creationId xmlns:p14="http://schemas.microsoft.com/office/powerpoint/2010/main" val="4028888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2F91-1FF8-DCF8-2485-067E31F3D0A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F949FEA-85C2-246D-3272-E2E057A6970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The </a:t>
            </a:r>
            <a:r>
              <a:rPr lang="en-US" sz="2400" b="1" dirty="0">
                <a:latin typeface="+mn-lt"/>
              </a:rPr>
              <a:t>Cold War </a:t>
            </a:r>
            <a:r>
              <a:rPr lang="en-US" sz="2400" dirty="0">
                <a:latin typeface="+mn-lt"/>
              </a:rPr>
              <a:t>was a period of distrust between the Soviet Union and its former allies, especially the US.</a:t>
            </a:r>
          </a:p>
          <a:p>
            <a:pPr marL="743771" indent="-743771" defTabSz="896111">
              <a:spcBef>
                <a:spcPts val="1690"/>
              </a:spcBef>
              <a:defRPr sz="3136"/>
            </a:pPr>
            <a:r>
              <a:rPr lang="en-US" sz="2400" dirty="0">
                <a:latin typeface="+mn-lt"/>
              </a:rPr>
              <a:t>After WWII, Soviet dictator Joseph Stalin created a “bloc” of Eastern European countries that were under Soviet control, creating the “Iron Curtain”.</a:t>
            </a:r>
          </a:p>
          <a:p>
            <a:pPr marL="743771" indent="-743771" defTabSz="896111">
              <a:spcBef>
                <a:spcPts val="1690"/>
              </a:spcBef>
              <a:defRPr sz="3136"/>
            </a:pPr>
            <a:r>
              <a:rPr lang="en-US" sz="2400" dirty="0">
                <a:latin typeface="+mn-lt"/>
              </a:rPr>
              <a:t>In 1948, the Western Allies wanted to reunite Germany, but Stalin refused, declaring the Soviet section of the country East Germany, even dividing Berlin (which was in East Germany) into East and West.</a:t>
            </a:r>
          </a:p>
          <a:p>
            <a:pPr marL="1204020" lvl="2" indent="-743771" defTabSz="896111">
              <a:spcBef>
                <a:spcPts val="1690"/>
              </a:spcBef>
              <a:buFont typeface="Arial" panose="020B0604020202020204" pitchFamily="34" charset="0"/>
              <a:buChar char="•"/>
              <a:defRPr sz="3136"/>
            </a:pPr>
            <a:r>
              <a:rPr lang="en-US" sz="2000" dirty="0">
                <a:latin typeface="+mn-lt"/>
              </a:rPr>
              <a:t>Communist leaders build the </a:t>
            </a:r>
            <a:r>
              <a:rPr lang="en-US" sz="2000" b="1" dirty="0">
                <a:latin typeface="+mn-lt"/>
              </a:rPr>
              <a:t>Berlin Wall </a:t>
            </a:r>
            <a:r>
              <a:rPr lang="en-US" sz="2000" dirty="0">
                <a:latin typeface="+mn-lt"/>
              </a:rPr>
              <a:t>in 1961 to separate the communist part of the city from the free section.</a:t>
            </a:r>
          </a:p>
          <a:p>
            <a:pPr marL="743771" indent="-743771" defTabSz="896111">
              <a:spcBef>
                <a:spcPts val="1690"/>
              </a:spcBef>
              <a:defRPr sz="3136"/>
            </a:pPr>
            <a:r>
              <a:rPr lang="en-US" sz="2400" dirty="0">
                <a:latin typeface="+mn-lt"/>
              </a:rPr>
              <a:t>To prevent the Cold War from turning nuclear, Western Europe and the US formed the </a:t>
            </a:r>
            <a:r>
              <a:rPr lang="en-US" sz="2400" b="1" dirty="0">
                <a:latin typeface="+mn-lt"/>
              </a:rPr>
              <a:t>North Atlantic Treaty Organization (NATO)</a:t>
            </a:r>
            <a:r>
              <a:rPr lang="en-US" sz="2400" dirty="0">
                <a:latin typeface="+mn-lt"/>
              </a:rPr>
              <a:t> in 1949, which the Eastern European countries counteracted by creating the </a:t>
            </a:r>
            <a:r>
              <a:rPr lang="en-US" sz="2400" b="1" dirty="0">
                <a:latin typeface="+mn-lt"/>
              </a:rPr>
              <a:t>Warsaw Pact</a:t>
            </a:r>
            <a:r>
              <a:rPr lang="en-US" sz="2400" dirty="0">
                <a:latin typeface="+mn-lt"/>
              </a:rPr>
              <a:t>.</a:t>
            </a:r>
          </a:p>
        </p:txBody>
      </p:sp>
      <p:sp>
        <p:nvSpPr>
          <p:cNvPr id="78" name="Shape 78">
            <a:extLst>
              <a:ext uri="{FF2B5EF4-FFF2-40B4-BE49-F238E27FC236}">
                <a16:creationId xmlns:a16="http://schemas.microsoft.com/office/drawing/2014/main" id="{47AD9553-AB58-8408-D4B4-B6284FDBA71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dirty="0"/>
          </a:p>
        </p:txBody>
      </p:sp>
      <p:sp>
        <p:nvSpPr>
          <p:cNvPr id="6" name="Shape 72">
            <a:extLst>
              <a:ext uri="{FF2B5EF4-FFF2-40B4-BE49-F238E27FC236}">
                <a16:creationId xmlns:a16="http://schemas.microsoft.com/office/drawing/2014/main" id="{637F224F-2748-5697-DCC1-C9415E085145}"/>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COLD WAR</a:t>
            </a:r>
          </a:p>
        </p:txBody>
      </p:sp>
    </p:spTree>
    <p:extLst>
      <p:ext uri="{BB962C8B-B14F-4D97-AF65-F5344CB8AC3E}">
        <p14:creationId xmlns:p14="http://schemas.microsoft.com/office/powerpoint/2010/main" val="1492637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Braniborská_brána.jpg">
            <a:extLst>
              <a:ext uri="{FF2B5EF4-FFF2-40B4-BE49-F238E27FC236}">
                <a16:creationId xmlns:a16="http://schemas.microsoft.com/office/drawing/2014/main" id="{E689B1E0-FC4E-C6AE-5254-2254AF4712E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489"/>
            <a:ext cx="9144000" cy="6502229"/>
          </a:xfrm>
          <a:prstGeom prst="rect">
            <a:avLst/>
          </a:prstGeom>
          <a:ln w="12700">
            <a:miter lim="400000"/>
          </a:ln>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4834202"/>
            <a:ext cx="5701696" cy="1631212"/>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4834202"/>
            <a:ext cx="5766458" cy="16312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hlinkClick r:id="rId3" action="ppaction://hlinksldjump"/>
              </a:rPr>
              <a:t>The Geography of Germany</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4" action="ppaction://hlinksldjump"/>
              </a:rPr>
              <a:t>A Brief History of Germany</a:t>
            </a:r>
            <a:endParaRPr u="sng" dirty="0">
              <a:solidFill>
                <a:srgbClr val="FF0000"/>
              </a:solidFill>
              <a:uFill>
                <a:solidFill>
                  <a:srgbClr val="FF0000"/>
                </a:solidFill>
              </a:uFill>
              <a:latin typeface="+mn-lt"/>
              <a:hlinkClick r:id="rId4"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3: </a:t>
            </a:r>
            <a:r>
              <a:rPr lang="en-US" u="sng" dirty="0">
                <a:solidFill>
                  <a:srgbClr val="FF0000"/>
                </a:solidFill>
                <a:uFill>
                  <a:solidFill>
                    <a:srgbClr val="FF0000"/>
                  </a:solidFill>
                </a:uFill>
                <a:latin typeface="+mn-lt"/>
                <a:hlinkClick r:id="rId5" action="ppaction://hlinksldjump"/>
              </a:rPr>
              <a:t>Government of Germany</a:t>
            </a:r>
            <a:endParaRPr u="sng" dirty="0">
              <a:solidFill>
                <a:srgbClr val="FF0000"/>
              </a:solidFill>
              <a:uFill>
                <a:solidFill>
                  <a:srgbClr val="FF0000"/>
                </a:solidFill>
              </a:uFill>
              <a:latin typeface="+mn-lt"/>
              <a:hlinkClick r:id="rId5"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4: </a:t>
            </a:r>
            <a:r>
              <a:rPr lang="en-US" u="sng" dirty="0">
                <a:solidFill>
                  <a:srgbClr val="FF0000"/>
                </a:solidFill>
                <a:uFill>
                  <a:solidFill>
                    <a:srgbClr val="FF0000"/>
                  </a:solidFill>
                </a:uFill>
                <a:latin typeface="+mn-lt"/>
                <a:hlinkClick r:id="rId6" action="ppaction://hlinksldjump"/>
              </a:rPr>
              <a:t>Economy of Germany</a:t>
            </a:r>
            <a:endParaRPr lang="en-US" u="sng" dirty="0">
              <a:solidFill>
                <a:srgbClr val="FF0000"/>
              </a:solidFill>
              <a:uFill>
                <a:solidFill>
                  <a:srgbClr val="FF0000"/>
                </a:solidFill>
              </a:uFill>
              <a:latin typeface="+mn-lt"/>
              <a:hlinkClick r:id="rId7"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uFill>
                  <a:solidFill>
                    <a:srgbClr val="0000FF"/>
                  </a:solidFill>
                </a:uFill>
                <a:latin typeface="+mn-lt"/>
              </a:rPr>
              <a:t> Section 5: </a:t>
            </a:r>
            <a:r>
              <a:rPr lang="en-US" u="sng" dirty="0">
                <a:solidFill>
                  <a:srgbClr val="FF0000"/>
                </a:solidFill>
                <a:uFill>
                  <a:solidFill>
                    <a:srgbClr val="FF0000"/>
                  </a:solidFill>
                </a:uFill>
                <a:latin typeface="+mn-lt"/>
                <a:hlinkClick r:id="rId7" action="ppaction://hlinksldjump"/>
              </a:rPr>
              <a:t>US-German Relations</a:t>
            </a:r>
            <a:endParaRPr u="sng" dirty="0">
              <a:solidFill>
                <a:srgbClr val="FF0000"/>
              </a:solidFill>
              <a:uFill>
                <a:solidFill>
                  <a:srgbClr val="FF0000"/>
                </a:solidFill>
              </a:uFill>
              <a:latin typeface="+mn-lt"/>
              <a:hlinkClick r:id="rId7"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90DF9-40BA-C199-FEF3-FC3B04893A9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BE2D097-3413-6F12-8860-867F1D958AB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Soviet Union’s economy was unstable by 1985 after putting down revolts and keeping up with the arms race.</a:t>
            </a:r>
          </a:p>
          <a:p>
            <a:pPr marL="743771" indent="-743771" defTabSz="896111">
              <a:spcBef>
                <a:spcPts val="1690"/>
              </a:spcBef>
              <a:defRPr sz="3136"/>
            </a:pPr>
            <a:r>
              <a:rPr lang="en-US" sz="2800" dirty="0">
                <a:latin typeface="+mn-lt"/>
              </a:rPr>
              <a:t>Soviet leader Mikhail Gorbachev reduced government control of businesses and increased personal freedoms, which led to improved relations with the US.</a:t>
            </a:r>
          </a:p>
          <a:p>
            <a:pPr marL="743771" indent="-743771" defTabSz="896111">
              <a:spcBef>
                <a:spcPts val="1690"/>
              </a:spcBef>
              <a:defRPr sz="3136"/>
            </a:pPr>
            <a:r>
              <a:rPr lang="en-US" sz="2800" dirty="0">
                <a:latin typeface="+mn-lt"/>
              </a:rPr>
              <a:t>With increasing demands of freedom, the Berlin Wall was torn down in 1989, and East and West Germany reunified in 1990, officially ending the Cold War.</a:t>
            </a:r>
          </a:p>
          <a:p>
            <a:pPr marL="743771" indent="-743771" defTabSz="896111">
              <a:spcBef>
                <a:spcPts val="1690"/>
              </a:spcBef>
              <a:defRPr sz="3136"/>
            </a:pPr>
            <a:r>
              <a:rPr lang="en-US" sz="2800" dirty="0">
                <a:latin typeface="+mn-lt"/>
              </a:rPr>
              <a:t>By the end of 1991, the Soviet Union split into 12 independent republics, with Russia as the largest.</a:t>
            </a:r>
          </a:p>
        </p:txBody>
      </p:sp>
      <p:sp>
        <p:nvSpPr>
          <p:cNvPr id="78" name="Shape 78">
            <a:extLst>
              <a:ext uri="{FF2B5EF4-FFF2-40B4-BE49-F238E27FC236}">
                <a16:creationId xmlns:a16="http://schemas.microsoft.com/office/drawing/2014/main" id="{2021BFED-EA62-A161-34A0-D771F66088F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
        <p:nvSpPr>
          <p:cNvPr id="6" name="Shape 72">
            <a:extLst>
              <a:ext uri="{FF2B5EF4-FFF2-40B4-BE49-F238E27FC236}">
                <a16:creationId xmlns:a16="http://schemas.microsoft.com/office/drawing/2014/main" id="{426A08E0-16FD-301C-4C96-5831DBD31C6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REUNIFICATION OF GERMANY</a:t>
            </a:r>
          </a:p>
        </p:txBody>
      </p:sp>
      <p:sp>
        <p:nvSpPr>
          <p:cNvPr id="2" name="TextBox 1">
            <a:extLst>
              <a:ext uri="{FF2B5EF4-FFF2-40B4-BE49-F238E27FC236}">
                <a16:creationId xmlns:a16="http://schemas.microsoft.com/office/drawing/2014/main" id="{0FF40742-F0FE-66EE-D123-84B729936B73}"/>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2158086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sp>
        <p:nvSpPr>
          <p:cNvPr id="2" name="Shape 112">
            <a:extLst>
              <a:ext uri="{FF2B5EF4-FFF2-40B4-BE49-F238E27FC236}">
                <a16:creationId xmlns:a16="http://schemas.microsoft.com/office/drawing/2014/main" id="{4AA1E661-B789-89BB-2011-33573CDD5E6B}"/>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are the rights of citizens in Germany’s welfare state?</a:t>
            </a:r>
          </a:p>
        </p:txBody>
      </p:sp>
      <p:sp>
        <p:nvSpPr>
          <p:cNvPr id="8" name="Shape 156">
            <a:extLst>
              <a:ext uri="{FF2B5EF4-FFF2-40B4-BE49-F238E27FC236}">
                <a16:creationId xmlns:a16="http://schemas.microsoft.com/office/drawing/2014/main" id="{DC7BB197-8A82-96A6-8108-37E8D065FE33}"/>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GOVERNMENT OF GERMANY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2" name="Shape 116">
            <a:extLst>
              <a:ext uri="{FF2B5EF4-FFF2-40B4-BE49-F238E27FC236}">
                <a16:creationId xmlns:a16="http://schemas.microsoft.com/office/drawing/2014/main" id="{3795F2A7-EA1A-3A91-A237-4F2089EC2FCC}"/>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Länder</a:t>
            </a:r>
          </a:p>
          <a:p>
            <a:pPr marL="742950" lvl="1" indent="-285750">
              <a:lnSpc>
                <a:spcPct val="100000"/>
              </a:lnSpc>
              <a:spcBef>
                <a:spcPts val="1690"/>
              </a:spcBef>
              <a:buFont typeface="Arial"/>
              <a:defRPr sz="2800"/>
            </a:pPr>
            <a:r>
              <a:rPr lang="en-US" dirty="0">
                <a:latin typeface="+mn-lt"/>
              </a:rPr>
              <a:t>Bundestag</a:t>
            </a:r>
          </a:p>
          <a:p>
            <a:pPr marL="742950" lvl="1" indent="-285750">
              <a:lnSpc>
                <a:spcPct val="100000"/>
              </a:lnSpc>
              <a:spcBef>
                <a:spcPts val="1690"/>
              </a:spcBef>
              <a:buFont typeface="Arial"/>
              <a:defRPr sz="2800"/>
            </a:pPr>
            <a:r>
              <a:rPr lang="en-US" dirty="0">
                <a:latin typeface="+mn-lt"/>
              </a:rPr>
              <a:t>Bundesrat</a:t>
            </a:r>
          </a:p>
          <a:p>
            <a:pPr marL="742950" lvl="1" indent="-285750">
              <a:lnSpc>
                <a:spcPct val="100000"/>
              </a:lnSpc>
              <a:spcBef>
                <a:spcPts val="1690"/>
              </a:spcBef>
              <a:buFont typeface="Arial"/>
              <a:defRPr sz="2800"/>
            </a:pPr>
            <a:r>
              <a:rPr lang="en-US" dirty="0">
                <a:latin typeface="+mn-lt"/>
              </a:rPr>
              <a:t>president</a:t>
            </a:r>
          </a:p>
          <a:p>
            <a:pPr marL="742950" lvl="1" indent="-285750">
              <a:lnSpc>
                <a:spcPct val="100000"/>
              </a:lnSpc>
              <a:spcBef>
                <a:spcPts val="1690"/>
              </a:spcBef>
              <a:buFont typeface="Arial"/>
              <a:defRPr sz="2800"/>
            </a:pPr>
            <a:r>
              <a:rPr lang="en-US" dirty="0">
                <a:latin typeface="+mn-lt"/>
              </a:rPr>
              <a:t>chancellor</a:t>
            </a:r>
          </a:p>
          <a:p>
            <a:pPr marL="742950" lvl="1" indent="-285750">
              <a:lnSpc>
                <a:spcPct val="100000"/>
              </a:lnSpc>
              <a:spcBef>
                <a:spcPts val="1690"/>
              </a:spcBef>
              <a:buFont typeface="Arial"/>
              <a:defRPr sz="2800"/>
            </a:pPr>
            <a:r>
              <a:rPr lang="en-US" dirty="0">
                <a:latin typeface="+mn-lt"/>
              </a:rPr>
              <a:t>welfare state</a:t>
            </a:r>
            <a:endParaRPr lang="en-US" sz="2800" dirty="0">
              <a:latin typeface="+mn-lt"/>
            </a:endParaRPr>
          </a:p>
        </p:txBody>
      </p:sp>
      <p:sp>
        <p:nvSpPr>
          <p:cNvPr id="5" name="Shape 156">
            <a:extLst>
              <a:ext uri="{FF2B5EF4-FFF2-40B4-BE49-F238E27FC236}">
                <a16:creationId xmlns:a16="http://schemas.microsoft.com/office/drawing/2014/main" id="{6FB4ABC2-A9D8-1CE0-D4DC-74D8A59DA975}"/>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GOVERNMENT OF GERMANY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D6E4-1FD3-E9BC-2470-905A928B3F4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651EFAD-D087-3714-68FF-4C30A2E1DBD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00" dirty="0">
                <a:latin typeface="+mn-lt"/>
              </a:rPr>
              <a:t>Germany has a federal government system where the states (</a:t>
            </a:r>
            <a:r>
              <a:rPr lang="en-US" sz="2700" b="1" dirty="0">
                <a:latin typeface="+mn-lt"/>
              </a:rPr>
              <a:t>Länder</a:t>
            </a:r>
            <a:r>
              <a:rPr lang="en-US" sz="2700" dirty="0">
                <a:latin typeface="+mn-lt"/>
              </a:rPr>
              <a:t>) share power with the national government.</a:t>
            </a:r>
          </a:p>
          <a:p>
            <a:pPr marL="743771" indent="-743771" defTabSz="896111">
              <a:spcBef>
                <a:spcPts val="1690"/>
              </a:spcBef>
              <a:defRPr sz="3136"/>
            </a:pPr>
            <a:r>
              <a:rPr lang="en-US" sz="2700" dirty="0">
                <a:latin typeface="+mn-lt"/>
              </a:rPr>
              <a:t>Germany has a parliamentary system divided into two houses:</a:t>
            </a:r>
          </a:p>
          <a:p>
            <a:pPr marL="1204020" lvl="2" indent="-743771" defTabSz="896111">
              <a:spcBef>
                <a:spcPts val="1690"/>
              </a:spcBef>
              <a:buFont typeface="Arial" panose="020B0604020202020204" pitchFamily="34" charset="0"/>
              <a:buChar char="•"/>
              <a:defRPr sz="3136"/>
            </a:pPr>
            <a:r>
              <a:rPr lang="en-US" sz="2300" dirty="0">
                <a:latin typeface="+mn-lt"/>
              </a:rPr>
              <a:t>The more powerful lower house, the </a:t>
            </a:r>
            <a:r>
              <a:rPr lang="en-US" sz="2300" b="1" dirty="0">
                <a:latin typeface="+mn-lt"/>
              </a:rPr>
              <a:t>Bundestag</a:t>
            </a:r>
            <a:r>
              <a:rPr lang="en-US" sz="2300" dirty="0">
                <a:latin typeface="+mn-lt"/>
              </a:rPr>
              <a:t>, contains 600 members elected by citizens. The Bundestag chooses the chancellor.</a:t>
            </a:r>
          </a:p>
          <a:p>
            <a:pPr marL="1204020" lvl="2" indent="-743771" defTabSz="896111">
              <a:spcBef>
                <a:spcPts val="1690"/>
              </a:spcBef>
              <a:buFont typeface="Arial" panose="020B0604020202020204" pitchFamily="34" charset="0"/>
              <a:buChar char="•"/>
              <a:defRPr sz="3136"/>
            </a:pPr>
            <a:r>
              <a:rPr lang="en-US" sz="2300" dirty="0">
                <a:latin typeface="+mn-lt"/>
              </a:rPr>
              <a:t>The upper house, the </a:t>
            </a:r>
            <a:r>
              <a:rPr lang="en-US" sz="2300" b="1" dirty="0">
                <a:latin typeface="+mn-lt"/>
              </a:rPr>
              <a:t>Bundesrat</a:t>
            </a:r>
            <a:r>
              <a:rPr lang="en-US" sz="2300" dirty="0">
                <a:latin typeface="+mn-lt"/>
              </a:rPr>
              <a:t>, has 69 members appointed by the states.</a:t>
            </a:r>
          </a:p>
          <a:p>
            <a:pPr marL="743771" indent="-743771" defTabSz="896111">
              <a:spcBef>
                <a:spcPts val="1690"/>
              </a:spcBef>
              <a:defRPr sz="3136"/>
            </a:pPr>
            <a:r>
              <a:rPr lang="en-US" sz="2700" dirty="0">
                <a:latin typeface="+mn-lt"/>
              </a:rPr>
              <a:t>The </a:t>
            </a:r>
            <a:r>
              <a:rPr lang="en-US" sz="2700" b="1" dirty="0">
                <a:latin typeface="+mn-lt"/>
              </a:rPr>
              <a:t>president</a:t>
            </a:r>
            <a:r>
              <a:rPr lang="en-US" sz="2700" dirty="0">
                <a:latin typeface="+mn-lt"/>
              </a:rPr>
              <a:t> is the head of state and has limited powers. The </a:t>
            </a:r>
            <a:r>
              <a:rPr lang="en-US" sz="2700" b="1" dirty="0">
                <a:latin typeface="+mn-lt"/>
              </a:rPr>
              <a:t>chancellor</a:t>
            </a:r>
            <a:r>
              <a:rPr lang="en-US" sz="2700" dirty="0">
                <a:latin typeface="+mn-lt"/>
              </a:rPr>
              <a:t> is the head of government,  takes care of the day-to-day business of government, and is head of the military.</a:t>
            </a:r>
          </a:p>
        </p:txBody>
      </p:sp>
      <p:sp>
        <p:nvSpPr>
          <p:cNvPr id="78" name="Shape 78">
            <a:extLst>
              <a:ext uri="{FF2B5EF4-FFF2-40B4-BE49-F238E27FC236}">
                <a16:creationId xmlns:a16="http://schemas.microsoft.com/office/drawing/2014/main" id="{C46099AA-561B-EC41-14FF-A6E1AC897A4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23</a:t>
            </a:fld>
            <a:endParaRPr/>
          </a:p>
        </p:txBody>
      </p:sp>
      <p:sp>
        <p:nvSpPr>
          <p:cNvPr id="6" name="Shape 72">
            <a:extLst>
              <a:ext uri="{FF2B5EF4-FFF2-40B4-BE49-F238E27FC236}">
                <a16:creationId xmlns:a16="http://schemas.microsoft.com/office/drawing/2014/main" id="{B63C33BB-624E-053C-939A-C3D2116A62BE}"/>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STRUCTURE OF GOVERNMENT</a:t>
            </a:r>
          </a:p>
        </p:txBody>
      </p:sp>
    </p:spTree>
    <p:extLst>
      <p:ext uri="{BB962C8B-B14F-4D97-AF65-F5344CB8AC3E}">
        <p14:creationId xmlns:p14="http://schemas.microsoft.com/office/powerpoint/2010/main" val="3379286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90987-4177-0DD2-EA53-1EC774BE2DD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1ACA2D5-8855-80DC-0E61-5E56EABD1D9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German citizens have freedom of religion and expression, are equal before the law, and are free to vote from the age of 18.</a:t>
            </a:r>
          </a:p>
          <a:p>
            <a:pPr marL="743771" indent="-743771" defTabSz="896111">
              <a:spcBef>
                <a:spcPts val="1690"/>
              </a:spcBef>
              <a:defRPr sz="3136"/>
            </a:pPr>
            <a:r>
              <a:rPr lang="en-US" sz="2600" dirty="0">
                <a:latin typeface="+mn-lt"/>
              </a:rPr>
              <a:t>Germany’s citizens have the same basic freedoms as citizens of the United States or the United Kingdom.</a:t>
            </a:r>
          </a:p>
          <a:p>
            <a:pPr marL="743771" indent="-743771" defTabSz="896111">
              <a:spcBef>
                <a:spcPts val="1690"/>
              </a:spcBef>
              <a:defRPr sz="3136"/>
            </a:pPr>
            <a:r>
              <a:rPr lang="en-US" sz="2600" dirty="0">
                <a:latin typeface="+mn-lt"/>
              </a:rPr>
              <a:t>Germany’s constitution (the Basic Law) makes Germany a </a:t>
            </a:r>
            <a:r>
              <a:rPr lang="en-US" sz="2600" b="1" dirty="0">
                <a:latin typeface="+mn-lt"/>
              </a:rPr>
              <a:t>welfare state</a:t>
            </a:r>
            <a:r>
              <a:rPr lang="en-US" sz="2600" dirty="0">
                <a:latin typeface="+mn-lt"/>
              </a:rPr>
              <a:t> (the government guarantees certain benefits to those who are unemployed, poor, disabled, elderly, or sick).</a:t>
            </a:r>
          </a:p>
          <a:p>
            <a:pPr marL="743771" indent="-743771" defTabSz="896111">
              <a:spcBef>
                <a:spcPts val="1690"/>
              </a:spcBef>
              <a:defRPr sz="3136"/>
            </a:pPr>
            <a:r>
              <a:rPr lang="en-US" sz="2600" dirty="0">
                <a:latin typeface="+mn-lt"/>
              </a:rPr>
              <a:t>German citizens also elect representatives to the European Parliament, the representative body of the European Union.</a:t>
            </a:r>
          </a:p>
        </p:txBody>
      </p:sp>
      <p:sp>
        <p:nvSpPr>
          <p:cNvPr id="78" name="Shape 78">
            <a:extLst>
              <a:ext uri="{FF2B5EF4-FFF2-40B4-BE49-F238E27FC236}">
                <a16:creationId xmlns:a16="http://schemas.microsoft.com/office/drawing/2014/main" id="{639D41B0-D855-9745-652B-75DC0333A91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sp>
        <p:nvSpPr>
          <p:cNvPr id="6" name="Shape 72">
            <a:extLst>
              <a:ext uri="{FF2B5EF4-FFF2-40B4-BE49-F238E27FC236}">
                <a16:creationId xmlns:a16="http://schemas.microsoft.com/office/drawing/2014/main" id="{FAFF0ED4-FC8B-1D5B-D5E0-EFD75E1CF04A}"/>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CITIZEN PARTICIPATION</a:t>
            </a:r>
          </a:p>
        </p:txBody>
      </p:sp>
      <p:sp>
        <p:nvSpPr>
          <p:cNvPr id="2" name="TextBox 1">
            <a:extLst>
              <a:ext uri="{FF2B5EF4-FFF2-40B4-BE49-F238E27FC236}">
                <a16:creationId xmlns:a16="http://schemas.microsoft.com/office/drawing/2014/main" id="{E669F186-ACBE-BF37-0CEB-49A202751A2E}"/>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2920247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4400" dirty="0">
                <a:latin typeface="+mn-lt"/>
              </a:rPr>
              <a:t>S</a:t>
            </a:r>
            <a:r>
              <a:rPr lang="en-US" sz="4400" dirty="0">
                <a:latin typeface="+mn-lt"/>
              </a:rPr>
              <a:t>ECTION</a:t>
            </a:r>
            <a:r>
              <a:rPr sz="4400" dirty="0">
                <a:latin typeface="+mn-lt"/>
              </a:rPr>
              <a:t> </a:t>
            </a:r>
            <a:r>
              <a:rPr lang="en-US" sz="4400" dirty="0">
                <a:latin typeface="+mn-lt"/>
              </a:rPr>
              <a:t>4</a:t>
            </a:r>
            <a:r>
              <a:rPr sz="4400" dirty="0">
                <a:latin typeface="+mn-lt"/>
              </a:rPr>
              <a:t>:</a:t>
            </a:r>
            <a:r>
              <a:rPr lang="en-US" sz="4400" dirty="0">
                <a:latin typeface="+mn-lt"/>
              </a:rPr>
              <a:t> ECONOMY OF GERMANY</a:t>
            </a:r>
            <a:endParaRPr sz="4400" dirty="0">
              <a:latin typeface="+mn-lt"/>
            </a:endParaRPr>
          </a:p>
        </p:txBody>
      </p:sp>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sp>
        <p:nvSpPr>
          <p:cNvPr id="5" name="Shape 112">
            <a:extLst>
              <a:ext uri="{FF2B5EF4-FFF2-40B4-BE49-F238E27FC236}">
                <a16:creationId xmlns:a16="http://schemas.microsoft.com/office/drawing/2014/main" id="{A2E2EA50-0A44-F237-C655-9576A00F32D2}"/>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evidence is there of strong trading partnerships between Germany and other countries?</a:t>
            </a:r>
          </a:p>
        </p:txBody>
      </p:sp>
    </p:spTree>
    <p:extLst>
      <p:ext uri="{BB962C8B-B14F-4D97-AF65-F5344CB8AC3E}">
        <p14:creationId xmlns:p14="http://schemas.microsoft.com/office/powerpoint/2010/main" val="133647451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26</a:t>
            </a:fld>
            <a:endParaRPr/>
          </a:p>
        </p:txBody>
      </p:sp>
      <p:sp>
        <p:nvSpPr>
          <p:cNvPr id="5" name="Shape 116">
            <a:extLst>
              <a:ext uri="{FF2B5EF4-FFF2-40B4-BE49-F238E27FC236}">
                <a16:creationId xmlns:a16="http://schemas.microsoft.com/office/drawing/2014/main" id="{03C53F3E-0A4F-6D45-2E62-8E9F91EAA407}"/>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deficit</a:t>
            </a:r>
          </a:p>
          <a:p>
            <a:pPr marL="742950" lvl="1" indent="-285750">
              <a:lnSpc>
                <a:spcPct val="100000"/>
              </a:lnSpc>
              <a:spcBef>
                <a:spcPts val="1690"/>
              </a:spcBef>
              <a:buFont typeface="Arial"/>
              <a:defRPr sz="2800"/>
            </a:pPr>
            <a:r>
              <a:rPr lang="en-US" dirty="0">
                <a:latin typeface="+mn-lt"/>
              </a:rPr>
              <a:t>surplus</a:t>
            </a:r>
          </a:p>
          <a:p>
            <a:pPr marL="742950" lvl="1" indent="-285750">
              <a:lnSpc>
                <a:spcPct val="100000"/>
              </a:lnSpc>
              <a:spcBef>
                <a:spcPts val="1690"/>
              </a:spcBef>
              <a:buFont typeface="Arial"/>
              <a:defRPr sz="2800"/>
            </a:pPr>
            <a:r>
              <a:rPr lang="en-US" dirty="0">
                <a:latin typeface="+mn-lt"/>
              </a:rPr>
              <a:t>euro</a:t>
            </a:r>
            <a:endParaRPr lang="en-US" sz="2800" dirty="0">
              <a:latin typeface="+mn-lt"/>
            </a:endParaRPr>
          </a:p>
        </p:txBody>
      </p:sp>
      <p:sp>
        <p:nvSpPr>
          <p:cNvPr id="2" name="Shape 156">
            <a:extLst>
              <a:ext uri="{FF2B5EF4-FFF2-40B4-BE49-F238E27FC236}">
                <a16:creationId xmlns:a16="http://schemas.microsoft.com/office/drawing/2014/main" id="{7D93F057-9A69-8532-6F83-DC8ECF1D17B6}"/>
              </a:ext>
            </a:extLst>
          </p:cNvPr>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4400" dirty="0">
                <a:latin typeface="+mn-lt"/>
              </a:rPr>
              <a:t>S</a:t>
            </a:r>
            <a:r>
              <a:rPr lang="en-US" sz="4400" dirty="0">
                <a:latin typeface="+mn-lt"/>
              </a:rPr>
              <a:t>ECTION</a:t>
            </a:r>
            <a:r>
              <a:rPr sz="4400" dirty="0">
                <a:latin typeface="+mn-lt"/>
              </a:rPr>
              <a:t> </a:t>
            </a:r>
            <a:r>
              <a:rPr lang="en-US" sz="4400" dirty="0">
                <a:latin typeface="+mn-lt"/>
              </a:rPr>
              <a:t>4</a:t>
            </a:r>
            <a:r>
              <a:rPr sz="4400" dirty="0">
                <a:latin typeface="+mn-lt"/>
              </a:rPr>
              <a:t>:</a:t>
            </a:r>
            <a:r>
              <a:rPr lang="en-US" sz="4400" dirty="0">
                <a:latin typeface="+mn-lt"/>
              </a:rPr>
              <a:t> ECONOMY OF GERMANY</a:t>
            </a:r>
            <a:endParaRPr sz="4400" dirty="0">
              <a:latin typeface="+mn-lt"/>
            </a:endParaRPr>
          </a:p>
        </p:txBody>
      </p:sp>
    </p:spTree>
    <p:extLst>
      <p:ext uri="{BB962C8B-B14F-4D97-AF65-F5344CB8AC3E}">
        <p14:creationId xmlns:p14="http://schemas.microsoft.com/office/powerpoint/2010/main" val="176216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7136-87F7-782C-32EA-C6EF38B0990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EB66447-2BEE-6BD2-FC59-5624130F1E2F}"/>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Germany has a strong market economy that has remained strong even when other countries have experienced recessions.</a:t>
            </a:r>
          </a:p>
          <a:p>
            <a:pPr marL="1204020" lvl="2" indent="-743771" defTabSz="896111">
              <a:spcBef>
                <a:spcPts val="1690"/>
              </a:spcBef>
              <a:buFont typeface="Arial" panose="020B0604020202020204" pitchFamily="34" charset="0"/>
              <a:buChar char="•"/>
              <a:defRPr sz="3136"/>
            </a:pPr>
            <a:r>
              <a:rPr lang="en-US" sz="2400" dirty="0">
                <a:latin typeface="+mn-lt"/>
              </a:rPr>
              <a:t>Germany is ranked in the top 20 freest economies in the world.</a:t>
            </a:r>
          </a:p>
          <a:p>
            <a:pPr marL="743771" indent="-743771" defTabSz="896111">
              <a:spcBef>
                <a:spcPts val="1690"/>
              </a:spcBef>
              <a:defRPr sz="3136"/>
            </a:pPr>
            <a:r>
              <a:rPr lang="en-US" sz="2800" dirty="0">
                <a:latin typeface="+mn-lt"/>
              </a:rPr>
              <a:t>Germany’s economy is 3</a:t>
            </a:r>
            <a:r>
              <a:rPr lang="en-US" sz="2800" baseline="30000" dirty="0">
                <a:latin typeface="+mn-lt"/>
              </a:rPr>
              <a:t>rd</a:t>
            </a:r>
            <a:r>
              <a:rPr lang="en-US" sz="2800" dirty="0">
                <a:latin typeface="+mn-lt"/>
              </a:rPr>
              <a:t>-largest in the world in terms of GDP and is the largest economy in Europe.</a:t>
            </a:r>
          </a:p>
          <a:p>
            <a:pPr marL="743771" indent="-743771" defTabSz="896111">
              <a:spcBef>
                <a:spcPts val="1690"/>
              </a:spcBef>
              <a:defRPr sz="3136"/>
            </a:pPr>
            <a:r>
              <a:rPr lang="en-US" sz="2800" dirty="0">
                <a:latin typeface="+mn-lt"/>
              </a:rPr>
              <a:t>Stimulus efforts in 2008 and 2009 increased Germany’s total budget </a:t>
            </a:r>
            <a:r>
              <a:rPr lang="en-US" sz="2800" b="1" dirty="0">
                <a:latin typeface="+mn-lt"/>
              </a:rPr>
              <a:t>deficit</a:t>
            </a:r>
            <a:r>
              <a:rPr lang="en-US" sz="2800" dirty="0">
                <a:latin typeface="+mn-lt"/>
              </a:rPr>
              <a:t> (shortfall), but slower spending and high tax revenues let Germany reach a budget </a:t>
            </a:r>
            <a:r>
              <a:rPr lang="en-US" sz="2800" b="1" dirty="0">
                <a:latin typeface="+mn-lt"/>
              </a:rPr>
              <a:t>surplus </a:t>
            </a:r>
            <a:r>
              <a:rPr lang="en-US" sz="2800" dirty="0">
                <a:latin typeface="+mn-lt"/>
              </a:rPr>
              <a:t>(extra) in 2012.</a:t>
            </a:r>
          </a:p>
          <a:p>
            <a:pPr marL="1204020" lvl="2" indent="-743771" defTabSz="896111">
              <a:spcBef>
                <a:spcPts val="1690"/>
              </a:spcBef>
              <a:buFont typeface="Arial" panose="020B0604020202020204" pitchFamily="34" charset="0"/>
              <a:buChar char="•"/>
              <a:defRPr sz="3136"/>
            </a:pPr>
            <a:r>
              <a:rPr lang="en-US" sz="2400" dirty="0">
                <a:latin typeface="+mn-lt"/>
              </a:rPr>
              <a:t>Recent years have varied between surplus and deficit.</a:t>
            </a:r>
          </a:p>
        </p:txBody>
      </p:sp>
      <p:sp>
        <p:nvSpPr>
          <p:cNvPr id="78" name="Shape 78">
            <a:extLst>
              <a:ext uri="{FF2B5EF4-FFF2-40B4-BE49-F238E27FC236}">
                <a16:creationId xmlns:a16="http://schemas.microsoft.com/office/drawing/2014/main" id="{CED320F3-F677-25A4-F816-63E81836CD9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27</a:t>
            </a:fld>
            <a:endParaRPr/>
          </a:p>
        </p:txBody>
      </p:sp>
      <p:sp>
        <p:nvSpPr>
          <p:cNvPr id="6" name="Shape 72">
            <a:extLst>
              <a:ext uri="{FF2B5EF4-FFF2-40B4-BE49-F238E27FC236}">
                <a16:creationId xmlns:a16="http://schemas.microsoft.com/office/drawing/2014/main" id="{F229BA2F-56B7-8176-C662-E7393DB3DE41}"/>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ECONOMIC SYSTEM TODAY</a:t>
            </a:r>
          </a:p>
        </p:txBody>
      </p:sp>
    </p:spTree>
    <p:extLst>
      <p:ext uri="{BB962C8B-B14F-4D97-AF65-F5344CB8AC3E}">
        <p14:creationId xmlns:p14="http://schemas.microsoft.com/office/powerpoint/2010/main" val="3919621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57EE-6C51-8CC9-4F68-84AF6F11CC0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5779A2E-2F95-0EFA-CC14-F50342C76FA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Germany is a global power in the manufacturing of steel, iron, coal, machinery, tools, electronics, and automobiles.</a:t>
            </a:r>
          </a:p>
          <a:p>
            <a:pPr marL="1204020" lvl="2" indent="-743771" defTabSz="896111">
              <a:spcBef>
                <a:spcPts val="1690"/>
              </a:spcBef>
              <a:buFont typeface="Arial" panose="020B0604020202020204" pitchFamily="34" charset="0"/>
              <a:buChar char="•"/>
              <a:defRPr sz="3136"/>
            </a:pPr>
            <a:r>
              <a:rPr lang="en-US" sz="2800" dirty="0">
                <a:latin typeface="+mn-lt"/>
              </a:rPr>
              <a:t>German exports add up to more than $2 trillion annually.</a:t>
            </a:r>
          </a:p>
          <a:p>
            <a:pPr marL="743771" indent="-743771" defTabSz="896111">
              <a:spcBef>
                <a:spcPts val="1690"/>
              </a:spcBef>
              <a:defRPr sz="3136"/>
            </a:pPr>
            <a:r>
              <a:rPr lang="en-US" dirty="0">
                <a:latin typeface="+mn-lt"/>
              </a:rPr>
              <a:t>Because Germany produces so many manufactured goods, they must import oil, gas, small machinery, food, and agricultural items that the people of Germany need.</a:t>
            </a:r>
          </a:p>
          <a:p>
            <a:pPr marL="1204020" lvl="2" indent="-743771" defTabSz="896111">
              <a:spcBef>
                <a:spcPts val="1690"/>
              </a:spcBef>
              <a:buFont typeface="Arial" panose="020B0604020202020204" pitchFamily="34" charset="0"/>
              <a:buChar char="•"/>
              <a:defRPr sz="3136"/>
            </a:pPr>
            <a:r>
              <a:rPr lang="en-US" sz="2800" dirty="0">
                <a:latin typeface="+mn-lt"/>
              </a:rPr>
              <a:t>Germany’s imports from the Netherlands, China, Poland, Belgium, and Italy alone add up to more than $1.9 trillion.</a:t>
            </a:r>
          </a:p>
        </p:txBody>
      </p:sp>
      <p:sp>
        <p:nvSpPr>
          <p:cNvPr id="78" name="Shape 78">
            <a:extLst>
              <a:ext uri="{FF2B5EF4-FFF2-40B4-BE49-F238E27FC236}">
                <a16:creationId xmlns:a16="http://schemas.microsoft.com/office/drawing/2014/main" id="{03257ADC-D31F-D54B-9B39-008E3A82859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28</a:t>
            </a:fld>
            <a:endParaRPr/>
          </a:p>
        </p:txBody>
      </p:sp>
      <p:sp>
        <p:nvSpPr>
          <p:cNvPr id="6" name="Shape 72">
            <a:extLst>
              <a:ext uri="{FF2B5EF4-FFF2-40B4-BE49-F238E27FC236}">
                <a16:creationId xmlns:a16="http://schemas.microsoft.com/office/drawing/2014/main" id="{5E610315-48E5-C2A6-DCD4-CF8BD783E1B6}"/>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TRADE</a:t>
            </a:r>
          </a:p>
        </p:txBody>
      </p:sp>
    </p:spTree>
    <p:extLst>
      <p:ext uri="{BB962C8B-B14F-4D97-AF65-F5344CB8AC3E}">
        <p14:creationId xmlns:p14="http://schemas.microsoft.com/office/powerpoint/2010/main" val="92508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B2C8A-26A4-BBDE-CEC6-D49B1A261FC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8729C8B-54D4-D3B5-CDD0-78E0794B9D4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Germany has a high standard of living, and most adults in Germany work outside of the home.</a:t>
            </a:r>
          </a:p>
          <a:p>
            <a:pPr marL="743771" indent="-743771" defTabSz="896111">
              <a:spcBef>
                <a:spcPts val="1690"/>
              </a:spcBef>
              <a:defRPr sz="3136"/>
            </a:pPr>
            <a:r>
              <a:rPr lang="en-US" dirty="0">
                <a:latin typeface="+mn-lt"/>
              </a:rPr>
              <a:t>More than 95% of Germans work in manufacturing and service industries.</a:t>
            </a:r>
          </a:p>
          <a:p>
            <a:pPr marL="1204020" lvl="2" indent="-743771" defTabSz="896111">
              <a:spcBef>
                <a:spcPts val="1690"/>
              </a:spcBef>
              <a:buFont typeface="Arial" panose="020B0604020202020204" pitchFamily="34" charset="0"/>
              <a:buChar char="•"/>
              <a:defRPr sz="3136"/>
            </a:pPr>
            <a:r>
              <a:rPr lang="en-US" sz="2800" dirty="0">
                <a:latin typeface="+mn-lt"/>
              </a:rPr>
              <a:t>These jobs require secondary education or continuing education after high school to stay informed of new technologies.</a:t>
            </a:r>
          </a:p>
          <a:p>
            <a:pPr marL="743771" indent="-743771" defTabSz="896111">
              <a:spcBef>
                <a:spcPts val="1690"/>
              </a:spcBef>
              <a:defRPr sz="3136"/>
            </a:pPr>
            <a:r>
              <a:rPr lang="en-US" dirty="0">
                <a:latin typeface="+mn-lt"/>
              </a:rPr>
              <a:t>Germans tend to save more and borrow less than Americans. </a:t>
            </a:r>
          </a:p>
          <a:p>
            <a:pPr marL="1204020" lvl="2" indent="-743771" defTabSz="896111">
              <a:spcBef>
                <a:spcPts val="1690"/>
              </a:spcBef>
              <a:buFont typeface="Arial" panose="020B0604020202020204" pitchFamily="34" charset="0"/>
              <a:buChar char="•"/>
              <a:defRPr sz="3136"/>
            </a:pPr>
            <a:r>
              <a:rPr lang="en-US" sz="2800" dirty="0">
                <a:latin typeface="+mn-lt"/>
              </a:rPr>
              <a:t>An average German saves about 10% of income and has little or no debt.</a:t>
            </a:r>
          </a:p>
        </p:txBody>
      </p:sp>
      <p:sp>
        <p:nvSpPr>
          <p:cNvPr id="78" name="Shape 78">
            <a:extLst>
              <a:ext uri="{FF2B5EF4-FFF2-40B4-BE49-F238E27FC236}">
                <a16:creationId xmlns:a16="http://schemas.microsoft.com/office/drawing/2014/main" id="{E67647EE-3DF6-B048-6656-F709AB85550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29</a:t>
            </a:fld>
            <a:endParaRPr/>
          </a:p>
        </p:txBody>
      </p:sp>
      <p:sp>
        <p:nvSpPr>
          <p:cNvPr id="6" name="Shape 72">
            <a:extLst>
              <a:ext uri="{FF2B5EF4-FFF2-40B4-BE49-F238E27FC236}">
                <a16:creationId xmlns:a16="http://schemas.microsoft.com/office/drawing/2014/main" id="{A14B2CA3-7D8B-99EF-308E-5B42D4F8640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STANDARD OF LIVING</a:t>
            </a:r>
          </a:p>
        </p:txBody>
      </p:sp>
    </p:spTree>
    <p:extLst>
      <p:ext uri="{BB962C8B-B14F-4D97-AF65-F5344CB8AC3E}">
        <p14:creationId xmlns:p14="http://schemas.microsoft.com/office/powerpoint/2010/main" val="2696014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THE GEOGRAPHY</a:t>
            </a:r>
            <a:br>
              <a:rPr lang="en-US" sz="4000" dirty="0">
                <a:latin typeface="+mn-lt"/>
              </a:rPr>
            </a:br>
            <a:r>
              <a:rPr lang="en-US" sz="4000" dirty="0">
                <a:latin typeface="+mn-lt"/>
              </a:rPr>
              <a:t>OF GERMANY</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lstStyle/>
          <a:p>
            <a:pPr marL="342900" lvl="1" indent="-342900">
              <a:lnSpc>
                <a:spcPct val="100000"/>
              </a:lnSpc>
              <a:spcBef>
                <a:spcPts val="1690"/>
              </a:spcBef>
              <a:buChar char="➢"/>
            </a:pPr>
            <a:r>
              <a:rPr dirty="0">
                <a:latin typeface="+mn-lt"/>
              </a:rPr>
              <a:t>Essential Question</a:t>
            </a:r>
            <a:r>
              <a:rPr lang="en-US" dirty="0">
                <a:latin typeface="+mn-lt"/>
              </a:rPr>
              <a:t>:</a:t>
            </a:r>
          </a:p>
          <a:p>
            <a:pPr marL="892629" lvl="2" indent="-457200">
              <a:lnSpc>
                <a:spcPct val="100000"/>
              </a:lnSpc>
              <a:spcBef>
                <a:spcPts val="1690"/>
              </a:spcBef>
              <a:buFont typeface="Arial" panose="020B0604020202020204" pitchFamily="34" charset="0"/>
              <a:buChar char="•"/>
            </a:pPr>
            <a:r>
              <a:rPr lang="en-US" sz="2800" dirty="0">
                <a:latin typeface="+mn-lt"/>
              </a:rPr>
              <a:t>How does Germany’s location and climate affect where Germans live</a:t>
            </a:r>
            <a:r>
              <a:rPr sz="2800" dirty="0">
                <a:latin typeface="+mn-lt"/>
              </a:rPr>
              <a:t>?</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7854-7DCF-6989-F6BF-CB8E44BA2F4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F64D338-C0E4-AECF-B40B-3BCCE15591B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Since the end of World War I, Germany has experienced many changes and difficulties in its economy and currency.</a:t>
            </a:r>
          </a:p>
          <a:p>
            <a:pPr marL="743771" indent="-743771" defTabSz="896111">
              <a:spcBef>
                <a:spcPts val="1690"/>
              </a:spcBef>
              <a:defRPr sz="3136"/>
            </a:pPr>
            <a:r>
              <a:rPr lang="en-US" dirty="0">
                <a:latin typeface="+mn-lt"/>
              </a:rPr>
              <a:t>By the time of the reunification of Germany, the German mark was a very strong, stable, and safe currency.</a:t>
            </a:r>
          </a:p>
          <a:p>
            <a:pPr marL="743771" indent="-743771" defTabSz="896111">
              <a:spcBef>
                <a:spcPts val="1690"/>
              </a:spcBef>
              <a:defRPr sz="3136"/>
            </a:pPr>
            <a:r>
              <a:rPr lang="en-US" dirty="0">
                <a:latin typeface="+mn-lt"/>
              </a:rPr>
              <a:t>Germany continued to use the mark until the introduction of the </a:t>
            </a:r>
            <a:r>
              <a:rPr lang="en-US" b="1" dirty="0">
                <a:latin typeface="+mn-lt"/>
              </a:rPr>
              <a:t>euro</a:t>
            </a:r>
            <a:r>
              <a:rPr lang="en-US" dirty="0">
                <a:latin typeface="+mn-lt"/>
              </a:rPr>
              <a:t> in 1999, the currency of the European Union.</a:t>
            </a:r>
          </a:p>
          <a:p>
            <a:pPr marL="1204020" lvl="2" indent="-743771" defTabSz="896111">
              <a:spcBef>
                <a:spcPts val="1690"/>
              </a:spcBef>
              <a:buFont typeface="Arial" panose="020B0604020202020204" pitchFamily="34" charset="0"/>
              <a:buChar char="•"/>
              <a:defRPr sz="3136"/>
            </a:pPr>
            <a:r>
              <a:rPr lang="en-US" sz="2800" dirty="0">
                <a:latin typeface="+mn-lt"/>
              </a:rPr>
              <a:t>Currently, 19 countries use the euro as their currency.</a:t>
            </a:r>
          </a:p>
        </p:txBody>
      </p:sp>
      <p:sp>
        <p:nvSpPr>
          <p:cNvPr id="78" name="Shape 78">
            <a:extLst>
              <a:ext uri="{FF2B5EF4-FFF2-40B4-BE49-F238E27FC236}">
                <a16:creationId xmlns:a16="http://schemas.microsoft.com/office/drawing/2014/main" id="{2017A36C-A218-C906-1887-452BC53B1B4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30</a:t>
            </a:fld>
            <a:endParaRPr/>
          </a:p>
        </p:txBody>
      </p:sp>
      <p:sp>
        <p:nvSpPr>
          <p:cNvPr id="6" name="Shape 72">
            <a:extLst>
              <a:ext uri="{FF2B5EF4-FFF2-40B4-BE49-F238E27FC236}">
                <a16:creationId xmlns:a16="http://schemas.microsoft.com/office/drawing/2014/main" id="{8C311FFB-6D19-C068-42B2-37E84402EAAE}"/>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CURRENCY</a:t>
            </a:r>
          </a:p>
        </p:txBody>
      </p:sp>
      <p:sp>
        <p:nvSpPr>
          <p:cNvPr id="2" name="TextBox 1">
            <a:extLst>
              <a:ext uri="{FF2B5EF4-FFF2-40B4-BE49-F238E27FC236}">
                <a16:creationId xmlns:a16="http://schemas.microsoft.com/office/drawing/2014/main" id="{95CE4E38-5814-1D25-5523-E52D29A6D971}"/>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4205021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31</a:t>
            </a:fld>
            <a:endParaRPr/>
          </a:p>
        </p:txBody>
      </p:sp>
      <p:sp>
        <p:nvSpPr>
          <p:cNvPr id="2" name="Shape 156">
            <a:extLst>
              <a:ext uri="{FF2B5EF4-FFF2-40B4-BE49-F238E27FC236}">
                <a16:creationId xmlns:a16="http://schemas.microsoft.com/office/drawing/2014/main" id="{D7A3B23E-EA52-9C47-15C8-DFE39653A058}"/>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SECTION 5: US-GERMAN RELATIONS</a:t>
            </a:r>
          </a:p>
        </p:txBody>
      </p:sp>
      <p:sp>
        <p:nvSpPr>
          <p:cNvPr id="5" name="Shape 112">
            <a:extLst>
              <a:ext uri="{FF2B5EF4-FFF2-40B4-BE49-F238E27FC236}">
                <a16:creationId xmlns:a16="http://schemas.microsoft.com/office/drawing/2014/main" id="{44A66DC7-6EF8-0E32-758E-D65ED0275A05}"/>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evidence exists that the United States and Germany have developed strong trade relations?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32</a:t>
            </a:fld>
            <a:endParaRPr/>
          </a:p>
        </p:txBody>
      </p:sp>
      <p:sp>
        <p:nvSpPr>
          <p:cNvPr id="2" name="Shape 116">
            <a:extLst>
              <a:ext uri="{FF2B5EF4-FFF2-40B4-BE49-F238E27FC236}">
                <a16:creationId xmlns:a16="http://schemas.microsoft.com/office/drawing/2014/main" id="{5E8FC814-F81F-BF73-EECD-0621C423C306}"/>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Transatlantic Economic Council (TEC)</a:t>
            </a:r>
          </a:p>
        </p:txBody>
      </p:sp>
      <p:sp>
        <p:nvSpPr>
          <p:cNvPr id="3" name="Shape 156">
            <a:extLst>
              <a:ext uri="{FF2B5EF4-FFF2-40B4-BE49-F238E27FC236}">
                <a16:creationId xmlns:a16="http://schemas.microsoft.com/office/drawing/2014/main" id="{60AC9E78-B2F2-568A-E2FF-3BF5BADA217C}"/>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SECTION 5: US-GERMAN RELATIONS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9778B-0F0C-A42A-F559-34B9881F29E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50C78F3-C0EE-EFCA-8E19-D9C29666E95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Since the end of WWII, Germany has helped the US in their common goal of preserving peace in Europe.</a:t>
            </a:r>
          </a:p>
          <a:p>
            <a:pPr marL="1204020" lvl="2" indent="-743771" defTabSz="896111">
              <a:spcBef>
                <a:spcPts val="1690"/>
              </a:spcBef>
              <a:buFont typeface="Arial" panose="020B0604020202020204" pitchFamily="34" charset="0"/>
              <a:buChar char="•"/>
              <a:defRPr sz="3136"/>
            </a:pPr>
            <a:r>
              <a:rPr lang="en-US" sz="2800" dirty="0">
                <a:latin typeface="+mn-lt"/>
              </a:rPr>
              <a:t>US policy toward Germany is to maintain a close relationship as friends, trading partners, and allies.</a:t>
            </a:r>
          </a:p>
          <a:p>
            <a:pPr marL="1204020" lvl="2" indent="-743771" defTabSz="896111">
              <a:spcBef>
                <a:spcPts val="1690"/>
              </a:spcBef>
              <a:buFont typeface="Arial" panose="020B0604020202020204" pitchFamily="34" charset="0"/>
              <a:buChar char="•"/>
              <a:defRPr sz="3136"/>
            </a:pPr>
            <a:r>
              <a:rPr lang="en-US" sz="2800" dirty="0">
                <a:latin typeface="+mn-lt"/>
              </a:rPr>
              <a:t>As NATO allies, the US and Germany work together to maintain peace and freedom.</a:t>
            </a:r>
          </a:p>
          <a:p>
            <a:pPr marL="743771" indent="-743771" defTabSz="896111">
              <a:spcBef>
                <a:spcPts val="1690"/>
              </a:spcBef>
              <a:defRPr sz="3136"/>
            </a:pPr>
            <a:r>
              <a:rPr lang="en-US" dirty="0">
                <a:latin typeface="+mn-lt"/>
              </a:rPr>
              <a:t>Germany was a major part of the UN forces in Afghanistan in the 2000s and has remained a strong ally in fighting global terrorism since the September 11, 2001 attacks.</a:t>
            </a:r>
          </a:p>
        </p:txBody>
      </p:sp>
      <p:sp>
        <p:nvSpPr>
          <p:cNvPr id="78" name="Shape 78">
            <a:extLst>
              <a:ext uri="{FF2B5EF4-FFF2-40B4-BE49-F238E27FC236}">
                <a16:creationId xmlns:a16="http://schemas.microsoft.com/office/drawing/2014/main" id="{1AF09BE1-FB3C-05B3-785F-5917DCB275D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33</a:t>
            </a:fld>
            <a:endParaRPr/>
          </a:p>
        </p:txBody>
      </p:sp>
      <p:sp>
        <p:nvSpPr>
          <p:cNvPr id="6" name="Shape 72">
            <a:extLst>
              <a:ext uri="{FF2B5EF4-FFF2-40B4-BE49-F238E27FC236}">
                <a16:creationId xmlns:a16="http://schemas.microsoft.com/office/drawing/2014/main" id="{6EFC8B12-551A-9ECD-2376-40003336460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fontScale="92500"/>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WORKING TOGETHER FOR SECURITY</a:t>
            </a:r>
          </a:p>
        </p:txBody>
      </p:sp>
    </p:spTree>
    <p:extLst>
      <p:ext uri="{BB962C8B-B14F-4D97-AF65-F5344CB8AC3E}">
        <p14:creationId xmlns:p14="http://schemas.microsoft.com/office/powerpoint/2010/main" val="31265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E3D4-18A3-1EC9-D9E7-61BE9528B94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7823301-FBE2-1C54-A71F-ACC1478174E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US and Germany share a commitment to an open and expanding world economy.</a:t>
            </a:r>
          </a:p>
          <a:p>
            <a:pPr marL="743771" indent="-743771" defTabSz="896111">
              <a:spcBef>
                <a:spcPts val="1690"/>
              </a:spcBef>
              <a:defRPr sz="3136"/>
            </a:pPr>
            <a:r>
              <a:rPr lang="en-US" dirty="0">
                <a:latin typeface="+mn-lt"/>
              </a:rPr>
              <a:t>In 2007, Germany pushed for the creation of the </a:t>
            </a:r>
            <a:r>
              <a:rPr lang="en-US" b="1" dirty="0">
                <a:latin typeface="+mn-lt"/>
              </a:rPr>
              <a:t>Transatlantic Economic Council (TEC)</a:t>
            </a:r>
            <a:r>
              <a:rPr lang="en-US" dirty="0">
                <a:latin typeface="+mn-lt"/>
              </a:rPr>
              <a:t>, increasing cooperation between the US and the European Union to promote economic growth.</a:t>
            </a:r>
          </a:p>
          <a:p>
            <a:pPr marL="743771" indent="-743771" defTabSz="896111">
              <a:spcBef>
                <a:spcPts val="1690"/>
              </a:spcBef>
              <a:defRPr sz="3136"/>
            </a:pPr>
            <a:r>
              <a:rPr lang="en-US" dirty="0">
                <a:latin typeface="+mn-lt"/>
              </a:rPr>
              <a:t>The United States is one of Germany’s leading export markets.</a:t>
            </a:r>
          </a:p>
          <a:p>
            <a:pPr marL="1204020" lvl="2" indent="-743771" defTabSz="896111">
              <a:spcBef>
                <a:spcPts val="1690"/>
              </a:spcBef>
              <a:buFont typeface="Arial" panose="020B0604020202020204" pitchFamily="34" charset="0"/>
              <a:buChar char="•"/>
              <a:defRPr sz="3136"/>
            </a:pPr>
            <a:r>
              <a:rPr lang="en-US" sz="2800" dirty="0">
                <a:latin typeface="+mn-lt"/>
              </a:rPr>
              <a:t>The combined goods traded between the two countries show Germany as the United States’ 5th-largest trading partner.</a:t>
            </a:r>
          </a:p>
        </p:txBody>
      </p:sp>
      <p:sp>
        <p:nvSpPr>
          <p:cNvPr id="78" name="Shape 78">
            <a:extLst>
              <a:ext uri="{FF2B5EF4-FFF2-40B4-BE49-F238E27FC236}">
                <a16:creationId xmlns:a16="http://schemas.microsoft.com/office/drawing/2014/main" id="{4186D3CF-1B40-02F8-0393-C8E7D606074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34</a:t>
            </a:fld>
            <a:endParaRPr/>
          </a:p>
        </p:txBody>
      </p:sp>
      <p:sp>
        <p:nvSpPr>
          <p:cNvPr id="6" name="Shape 72">
            <a:extLst>
              <a:ext uri="{FF2B5EF4-FFF2-40B4-BE49-F238E27FC236}">
                <a16:creationId xmlns:a16="http://schemas.microsoft.com/office/drawing/2014/main" id="{E2CD5A4B-B04D-3D2D-A2AF-11DE02B252BE}"/>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BILATERAL ECONOMIC RELATIONS</a:t>
            </a:r>
          </a:p>
        </p:txBody>
      </p:sp>
    </p:spTree>
    <p:extLst>
      <p:ext uri="{BB962C8B-B14F-4D97-AF65-F5344CB8AC3E}">
        <p14:creationId xmlns:p14="http://schemas.microsoft.com/office/powerpoint/2010/main" val="2535910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senbergGermany_ViewFromRuin.jpg">
            <a:extLst>
              <a:ext uri="{FF2B5EF4-FFF2-40B4-BE49-F238E27FC236}">
                <a16:creationId xmlns:a16="http://schemas.microsoft.com/office/drawing/2014/main" id="{FC9478E2-413C-FDF5-0BCC-FC79FDDB34F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
            <a:ext cx="9144002" cy="6528119"/>
          </a:xfrm>
          <a:prstGeom prst="rect">
            <a:avLst/>
          </a:prstGeom>
          <a:ln w="12700">
            <a:miter lim="400000"/>
          </a:ln>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2" name="TextBox 1">
            <a:extLst>
              <a:ext uri="{FF2B5EF4-FFF2-40B4-BE49-F238E27FC236}">
                <a16:creationId xmlns:a16="http://schemas.microsoft.com/office/drawing/2014/main" id="{24E28538-F535-4567-123B-F4882C2853CE}"/>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buChar char="•"/>
              <a:defRPr sz="2800"/>
            </a:pPr>
            <a:r>
              <a:rPr lang="en-US" sz="2800" dirty="0">
                <a:latin typeface="+mn-lt"/>
              </a:rPr>
              <a:t>autobahn</a:t>
            </a:r>
          </a:p>
          <a:p>
            <a:pPr marL="742950" lvl="1" indent="-285750">
              <a:lnSpc>
                <a:spcPct val="100000"/>
              </a:lnSpc>
              <a:spcBef>
                <a:spcPts val="1690"/>
              </a:spcBef>
              <a:buFont typeface="Arial"/>
              <a:buChar char="•"/>
              <a:defRPr sz="2800"/>
            </a:pPr>
            <a:r>
              <a:rPr lang="en-US" sz="2800" dirty="0">
                <a:latin typeface="+mn-lt"/>
              </a:rPr>
              <a:t>acid rain</a:t>
            </a:r>
          </a:p>
        </p:txBody>
      </p:sp>
      <p:sp>
        <p:nvSpPr>
          <p:cNvPr id="5" name="Shape 68">
            <a:extLst>
              <a:ext uri="{FF2B5EF4-FFF2-40B4-BE49-F238E27FC236}">
                <a16:creationId xmlns:a16="http://schemas.microsoft.com/office/drawing/2014/main" id="{F57C51BB-707F-3298-C345-669FB564C17E}"/>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a:latin typeface="+mn-lt"/>
              </a:rPr>
              <a:t>SECTION 1: THE GEOGRAPHY</a:t>
            </a:r>
            <a:br>
              <a:rPr lang="en-US" sz="4000">
                <a:latin typeface="+mn-lt"/>
              </a:rPr>
            </a:br>
            <a:r>
              <a:rPr lang="en-US" sz="4000">
                <a:latin typeface="+mn-lt"/>
              </a:rPr>
              <a:t>OF GERMANY</a:t>
            </a:r>
            <a:endParaRPr lang="en-US"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Germany is located in the northern and central regions of Western Europe.</a:t>
            </a:r>
          </a:p>
          <a:p>
            <a:pPr marL="743771" indent="-743771" defTabSz="896111">
              <a:spcBef>
                <a:spcPts val="1690"/>
              </a:spcBef>
              <a:defRPr sz="3136"/>
            </a:pPr>
            <a:r>
              <a:rPr lang="en-US" dirty="0">
                <a:latin typeface="+mn-lt"/>
              </a:rPr>
              <a:t>Germany shares a border with more countries than any other European country.</a:t>
            </a:r>
          </a:p>
          <a:p>
            <a:pPr marL="743771" indent="-743771" defTabSz="896111">
              <a:spcBef>
                <a:spcPts val="1690"/>
              </a:spcBef>
              <a:defRPr sz="3136"/>
            </a:pPr>
            <a:r>
              <a:rPr lang="en-US" dirty="0">
                <a:latin typeface="+mn-lt"/>
              </a:rPr>
              <a:t>Germany’s location on the North and Baltic Seas allows it to have numerous ports, giving easy access to other countries and the Atlantic Ocean.</a:t>
            </a:r>
          </a:p>
          <a:p>
            <a:pPr marL="743771" indent="-743771" defTabSz="896111">
              <a:spcBef>
                <a:spcPts val="1690"/>
              </a:spcBef>
              <a:defRPr sz="3136"/>
            </a:pPr>
            <a:r>
              <a:rPr lang="en-US" dirty="0">
                <a:latin typeface="+mn-lt"/>
              </a:rPr>
              <a:t>Germany is the 63</a:t>
            </a:r>
            <a:r>
              <a:rPr lang="en-US" baseline="30000" dirty="0">
                <a:latin typeface="+mn-lt"/>
              </a:rPr>
              <a:t>rd</a:t>
            </a:r>
            <a:r>
              <a:rPr lang="en-US" dirty="0">
                <a:latin typeface="+mn-lt"/>
              </a:rPr>
              <a:t>-largest nation in the world based on its land area.</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LOCATION AND SIZE OF GERMANY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89F3-F01C-624C-6439-B7E9491743E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DA519B1-594D-CE38-45DB-2496060D481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Most of Germany has a marine climate, as waters of the Gulf Stream bring warmth and moisture from the Gulf of Mexico across the Atlantic Ocean.</a:t>
            </a:r>
          </a:p>
          <a:p>
            <a:pPr marL="1204020" lvl="2" indent="-743771" defTabSz="896111">
              <a:spcBef>
                <a:spcPts val="1690"/>
              </a:spcBef>
              <a:buFont typeface="Arial" panose="020B0604020202020204" pitchFamily="34" charset="0"/>
              <a:buChar char="•"/>
              <a:defRPr sz="3136"/>
            </a:pPr>
            <a:r>
              <a:rPr lang="en-US" sz="2800" dirty="0">
                <a:latin typeface="+mn-lt"/>
              </a:rPr>
              <a:t>The warm waters keep the land warm in winter and cool in summer.</a:t>
            </a:r>
          </a:p>
          <a:p>
            <a:pPr marL="743771" indent="-743771" defTabSz="896111">
              <a:spcBef>
                <a:spcPts val="1690"/>
              </a:spcBef>
              <a:defRPr sz="3136"/>
            </a:pPr>
            <a:r>
              <a:rPr lang="en-US" dirty="0">
                <a:latin typeface="+mn-lt"/>
              </a:rPr>
              <a:t>The climate of the Bavarian Alps changes based on altitude, with some areas of the mountains covered in snow all winter.</a:t>
            </a:r>
          </a:p>
          <a:p>
            <a:pPr marL="743771" indent="-743771" defTabSz="896111">
              <a:spcBef>
                <a:spcPts val="1690"/>
              </a:spcBef>
              <a:defRPr sz="3136"/>
            </a:pPr>
            <a:r>
              <a:rPr lang="en-US" dirty="0">
                <a:latin typeface="+mn-lt"/>
              </a:rPr>
              <a:t>Eastern Germany is farther from the sea and therefore has longer, colder winters and hotter, drier summers.</a:t>
            </a:r>
          </a:p>
        </p:txBody>
      </p:sp>
      <p:sp>
        <p:nvSpPr>
          <p:cNvPr id="78" name="Shape 78">
            <a:extLst>
              <a:ext uri="{FF2B5EF4-FFF2-40B4-BE49-F238E27FC236}">
                <a16:creationId xmlns:a16="http://schemas.microsoft.com/office/drawing/2014/main" id="{60830981-920D-7CF8-B68B-CD97EA48DA4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C5E7E7BF-010E-42E4-86DD-3DD91C088C8A}"/>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CLIMATE OF GERMANY</a:t>
            </a:r>
          </a:p>
        </p:txBody>
      </p:sp>
    </p:spTree>
    <p:extLst>
      <p:ext uri="{BB962C8B-B14F-4D97-AF65-F5344CB8AC3E}">
        <p14:creationId xmlns:p14="http://schemas.microsoft.com/office/powerpoint/2010/main" val="1363221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16F1-21BD-5D46-EAC9-B9A60A09778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6CDE0B6-4AA3-7882-0BF4-4333E046234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Germany is the most populated country in Europe with almost 84 million people.</a:t>
            </a:r>
          </a:p>
          <a:p>
            <a:pPr marL="743771" indent="-743771" defTabSz="896111">
              <a:spcBef>
                <a:spcPts val="1690"/>
              </a:spcBef>
              <a:defRPr sz="3136"/>
            </a:pPr>
            <a:r>
              <a:rPr lang="en-US" dirty="0">
                <a:latin typeface="+mn-lt"/>
              </a:rPr>
              <a:t>Around 78% of Germans live in urban areas.</a:t>
            </a:r>
          </a:p>
          <a:p>
            <a:pPr marL="743771" indent="-743771" defTabSz="896111">
              <a:spcBef>
                <a:spcPts val="1690"/>
              </a:spcBef>
              <a:defRPr sz="3136"/>
            </a:pPr>
            <a:r>
              <a:rPr lang="en-US" dirty="0">
                <a:latin typeface="+mn-lt"/>
              </a:rPr>
              <a:t>The most populated areas are in the northern and western parts of the country, along the Rhine River near Cologne and Frankfurt.</a:t>
            </a:r>
          </a:p>
          <a:p>
            <a:pPr marL="1204020" lvl="2" indent="-743771" defTabSz="896111">
              <a:spcBef>
                <a:spcPts val="1690"/>
              </a:spcBef>
              <a:buFont typeface="Arial" panose="020B0604020202020204" pitchFamily="34" charset="0"/>
              <a:buChar char="•"/>
              <a:defRPr sz="3136"/>
            </a:pPr>
            <a:r>
              <a:rPr lang="en-US" sz="2800" dirty="0">
                <a:latin typeface="+mn-lt"/>
              </a:rPr>
              <a:t>This area has the most manufacturing jobs and a large transportation system.</a:t>
            </a:r>
          </a:p>
          <a:p>
            <a:pPr marL="743771" indent="-743771" defTabSz="896111">
              <a:spcBef>
                <a:spcPts val="1690"/>
              </a:spcBef>
              <a:defRPr sz="3136"/>
            </a:pPr>
            <a:r>
              <a:rPr lang="en-US" dirty="0">
                <a:latin typeface="+mn-lt"/>
              </a:rPr>
              <a:t>The former East German and Alps regions are the least populated areas.</a:t>
            </a:r>
          </a:p>
        </p:txBody>
      </p:sp>
      <p:sp>
        <p:nvSpPr>
          <p:cNvPr id="78" name="Shape 78">
            <a:extLst>
              <a:ext uri="{FF2B5EF4-FFF2-40B4-BE49-F238E27FC236}">
                <a16:creationId xmlns:a16="http://schemas.microsoft.com/office/drawing/2014/main" id="{FF82E465-D84C-9006-55E6-852B5D1C2FF8}"/>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6" name="Shape 72">
            <a:extLst>
              <a:ext uri="{FF2B5EF4-FFF2-40B4-BE49-F238E27FC236}">
                <a16:creationId xmlns:a16="http://schemas.microsoft.com/office/drawing/2014/main" id="{994C18B9-8377-E6A6-05AC-F2EDB484ADB6}"/>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DISTRIBUTION OF PEOPLE</a:t>
            </a:r>
            <a:br>
              <a:rPr lang="en-US" sz="4000" dirty="0">
                <a:latin typeface="+mn-lt"/>
              </a:rPr>
            </a:br>
            <a:r>
              <a:rPr lang="en-US" sz="4000" dirty="0">
                <a:latin typeface="+mn-lt"/>
              </a:rPr>
              <a:t>IN GERMANY</a:t>
            </a:r>
          </a:p>
        </p:txBody>
      </p:sp>
    </p:spTree>
    <p:extLst>
      <p:ext uri="{BB962C8B-B14F-4D97-AF65-F5344CB8AC3E}">
        <p14:creationId xmlns:p14="http://schemas.microsoft.com/office/powerpoint/2010/main" val="2518703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9871-7DCA-9225-6A91-28953939EAD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4A67ABA-E925-DB6E-B47B-0026B2D05E0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Germany’s natural resources include iron ore, coal, potash, uranium, nickel, natural gas, and copper.</a:t>
            </a:r>
          </a:p>
          <a:p>
            <a:pPr marL="743771" indent="-743771" defTabSz="896111">
              <a:spcBef>
                <a:spcPts val="1690"/>
              </a:spcBef>
              <a:defRPr sz="3136"/>
            </a:pPr>
            <a:r>
              <a:rPr lang="en-US" dirty="0">
                <a:latin typeface="+mn-lt"/>
              </a:rPr>
              <a:t>Timber is an important renewable resource in Germany.</a:t>
            </a:r>
          </a:p>
          <a:p>
            <a:pPr marL="743771" indent="-743771" defTabSz="896111">
              <a:spcBef>
                <a:spcPts val="1690"/>
              </a:spcBef>
              <a:defRPr sz="3136"/>
            </a:pPr>
            <a:r>
              <a:rPr lang="en-US" dirty="0">
                <a:latin typeface="+mn-lt"/>
              </a:rPr>
              <a:t>About 1/3 of Germany’s land is arable (able to be used for agriculture).</a:t>
            </a:r>
          </a:p>
          <a:p>
            <a:pPr marL="743771" indent="-743771" defTabSz="896111">
              <a:spcBef>
                <a:spcPts val="1690"/>
              </a:spcBef>
              <a:defRPr sz="3136"/>
            </a:pPr>
            <a:r>
              <a:rPr lang="en-US" dirty="0">
                <a:latin typeface="+mn-lt"/>
              </a:rPr>
              <a:t>Germany’s natural resources have shaped the country’s development.</a:t>
            </a:r>
          </a:p>
          <a:p>
            <a:pPr marL="1204020" lvl="2" indent="-743771" defTabSz="896111">
              <a:spcBef>
                <a:spcPts val="1690"/>
              </a:spcBef>
              <a:buFont typeface="Arial" panose="020B0604020202020204" pitchFamily="34" charset="0"/>
              <a:buChar char="•"/>
              <a:defRPr sz="3136"/>
            </a:pPr>
            <a:r>
              <a:rPr lang="en-US" sz="2800" dirty="0">
                <a:latin typeface="+mn-lt"/>
              </a:rPr>
              <a:t>Coal helped build large industrial centers, which became large cities, mostly along the Rhine River.</a:t>
            </a:r>
          </a:p>
        </p:txBody>
      </p:sp>
      <p:sp>
        <p:nvSpPr>
          <p:cNvPr id="78" name="Shape 78">
            <a:extLst>
              <a:ext uri="{FF2B5EF4-FFF2-40B4-BE49-F238E27FC236}">
                <a16:creationId xmlns:a16="http://schemas.microsoft.com/office/drawing/2014/main" id="{7410BEF3-650F-0E69-B312-00F066F69B6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6" name="Shape 72">
            <a:extLst>
              <a:ext uri="{FF2B5EF4-FFF2-40B4-BE49-F238E27FC236}">
                <a16:creationId xmlns:a16="http://schemas.microsoft.com/office/drawing/2014/main" id="{76D1601B-EDCF-2B33-6CF4-1151253ADCFB}"/>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NATURAL RESOURCES OF GERMANY</a:t>
            </a:r>
          </a:p>
        </p:txBody>
      </p:sp>
    </p:spTree>
    <p:extLst>
      <p:ext uri="{BB962C8B-B14F-4D97-AF65-F5344CB8AC3E}">
        <p14:creationId xmlns:p14="http://schemas.microsoft.com/office/powerpoint/2010/main" val="2708284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54B8-550D-9F57-70CC-51BAB214981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386AB31-6016-DBA8-5AC9-3581BB2D5C1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Rivers and waterways are the lifelines of Europe, and Germany relies on the Rhine River for trade, travel, and transportation of goods.</a:t>
            </a:r>
          </a:p>
          <a:p>
            <a:pPr marL="1204020" lvl="2" indent="-743771" defTabSz="896111">
              <a:spcBef>
                <a:spcPts val="1690"/>
              </a:spcBef>
              <a:buFont typeface="Arial" panose="020B0604020202020204" pitchFamily="34" charset="0"/>
              <a:buChar char="•"/>
              <a:defRPr sz="3136"/>
            </a:pPr>
            <a:r>
              <a:rPr lang="en-US" sz="2400" dirty="0">
                <a:latin typeface="+mn-lt"/>
              </a:rPr>
              <a:t>The Rhine begins high in the Alps of Switzerland and flows through Germany to the North Sea.</a:t>
            </a:r>
          </a:p>
          <a:p>
            <a:pPr marL="743771" indent="-743771" defTabSz="896111">
              <a:spcBef>
                <a:spcPts val="1690"/>
              </a:spcBef>
              <a:defRPr sz="3136"/>
            </a:pPr>
            <a:r>
              <a:rPr lang="en-US" sz="2800" dirty="0">
                <a:latin typeface="+mn-lt"/>
              </a:rPr>
              <a:t>The Main-Danube Canal connects Germany’s Rhine and Main Rivers to Europe’s second-longest river, the Danube.</a:t>
            </a:r>
          </a:p>
          <a:p>
            <a:pPr marL="743771" indent="-743771" defTabSz="896111">
              <a:spcBef>
                <a:spcPts val="1690"/>
              </a:spcBef>
              <a:defRPr sz="3136"/>
            </a:pPr>
            <a:r>
              <a:rPr lang="en-US" sz="2800" dirty="0">
                <a:latin typeface="+mn-lt"/>
              </a:rPr>
              <a:t>Germany’s location in the center of Europe makes it an important crossroad for travel and trade, and the country’s excellent highway system (the </a:t>
            </a:r>
            <a:r>
              <a:rPr lang="en-US" sz="2800" b="1" dirty="0">
                <a:latin typeface="+mn-lt"/>
              </a:rPr>
              <a:t>autobahn</a:t>
            </a:r>
            <a:r>
              <a:rPr lang="en-US" sz="2800" dirty="0">
                <a:latin typeface="+mn-lt"/>
              </a:rPr>
              <a:t>) allows Germany to take full advantage of its location.</a:t>
            </a:r>
          </a:p>
        </p:txBody>
      </p:sp>
      <p:sp>
        <p:nvSpPr>
          <p:cNvPr id="78" name="Shape 78">
            <a:extLst>
              <a:ext uri="{FF2B5EF4-FFF2-40B4-BE49-F238E27FC236}">
                <a16:creationId xmlns:a16="http://schemas.microsoft.com/office/drawing/2014/main" id="{340549EE-65F9-736F-5373-B102EBF43EF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6" name="Shape 72">
            <a:extLst>
              <a:ext uri="{FF2B5EF4-FFF2-40B4-BE49-F238E27FC236}">
                <a16:creationId xmlns:a16="http://schemas.microsoft.com/office/drawing/2014/main" id="{0E7DCF61-86F8-1E7B-012C-2701549B2C0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PHYSICAL FEATURES OF GERMANY</a:t>
            </a:r>
          </a:p>
        </p:txBody>
      </p:sp>
    </p:spTree>
    <p:extLst>
      <p:ext uri="{BB962C8B-B14F-4D97-AF65-F5344CB8AC3E}">
        <p14:creationId xmlns:p14="http://schemas.microsoft.com/office/powerpoint/2010/main" val="1787130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3293</TotalTime>
  <Words>2488</Words>
  <Application>Microsoft Macintosh PowerPoint</Application>
  <PresentationFormat>On-screen Show (4:3)</PresentationFormat>
  <Paragraphs>214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vt:lpstr>
      <vt:lpstr>Office Theme</vt:lpstr>
      <vt:lpstr>PowerPoint Presentation</vt:lpstr>
      <vt:lpstr>PowerPoint Presentation</vt:lpstr>
      <vt:lpstr>SECTION 1: THE GEOGRAPHY OF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ECONOMY OF GERMANY</vt:lpstr>
      <vt:lpstr>SECTION 4: ECONOMY OF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149</cp:revision>
  <dcterms:modified xsi:type="dcterms:W3CDTF">2025-10-13T00:15:30Z</dcterms:modified>
</cp:coreProperties>
</file>