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321" r:id="rId7"/>
    <p:sldId id="323" r:id="rId8"/>
    <p:sldId id="320" r:id="rId9"/>
    <p:sldId id="268" r:id="rId10"/>
    <p:sldId id="269" r:id="rId11"/>
    <p:sldId id="270" r:id="rId12"/>
    <p:sldId id="312" r:id="rId13"/>
    <p:sldId id="309" r:id="rId14"/>
    <p:sldId id="315" r:id="rId15"/>
    <p:sldId id="278" r:id="rId16"/>
    <p:sldId id="279" r:id="rId17"/>
    <p:sldId id="304" r:id="rId18"/>
    <p:sldId id="316" r:id="rId19"/>
    <p:sldId id="318" r:id="rId20"/>
    <p:sldId id="317" r:id="rId21"/>
    <p:sldId id="293" r:id="rId2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1682" autoAdjust="0"/>
  </p:normalViewPr>
  <p:slideViewPr>
    <p:cSldViewPr snapToGrid="0" snapToObjects="1">
      <p:cViewPr varScale="1">
        <p:scale>
          <a:sx n="128" d="100"/>
          <a:sy n="128" d="100"/>
        </p:scale>
        <p:origin x="183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1.xml"/><Relationship Id="rId5" Type="http://schemas.openxmlformats.org/officeDocument/2006/relationships/slide" Target="slide15.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tif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73EB1A-DF7F-7793-2E2C-1130938FD0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77" y="1"/>
            <a:ext cx="9142624" cy="6477952"/>
          </a:xfrm>
          <a:prstGeom prst="rect">
            <a:avLst/>
          </a:prstGeom>
        </p:spPr>
      </p:pic>
      <p:sp>
        <p:nvSpPr>
          <p:cNvPr id="59" name="Shape 59"/>
          <p:cNvSpPr/>
          <p:nvPr/>
        </p:nvSpPr>
        <p:spPr>
          <a:xfrm>
            <a:off x="2754" y="4916913"/>
            <a:ext cx="9141246" cy="1569656"/>
          </a:xfrm>
          <a:prstGeom prst="rect">
            <a:avLst/>
          </a:prstGeom>
          <a:solidFill>
            <a:srgbClr val="DCE6F2">
              <a:alpha val="18000"/>
            </a:srgbClr>
          </a:solidFill>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Chapter </a:t>
            </a:r>
            <a:r>
              <a:rPr lang="en-US" b="1" dirty="0">
                <a:latin typeface="+mn-lt"/>
              </a:rPr>
              <a:t>12</a:t>
            </a:r>
            <a:r>
              <a:rPr b="1" dirty="0">
                <a:latin typeface="+mn-lt"/>
              </a:rPr>
              <a:t>:</a:t>
            </a:r>
            <a:r>
              <a:rPr lang="en-US" b="1" dirty="0">
                <a:latin typeface="+mn-lt"/>
              </a:rPr>
              <a:t> </a:t>
            </a:r>
            <a:r>
              <a:rPr lang="en-US" sz="3200" b="1" dirty="0">
                <a:latin typeface="+mn-lt"/>
              </a:rPr>
              <a:t>The Geography and</a:t>
            </a:r>
          </a:p>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sz="3200" b="1" dirty="0">
                <a:latin typeface="+mn-lt"/>
              </a:rPr>
              <a:t> History of Latin America</a:t>
            </a:r>
            <a:endParaRPr sz="2900" b="1" dirty="0">
              <a:latin typeface="+mn-lt"/>
            </a:endParaRPr>
          </a:p>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STUDY PRESENTATION</a:t>
            </a:r>
          </a:p>
        </p:txBody>
      </p:sp>
      <p:sp>
        <p:nvSpPr>
          <p:cNvPr id="60" name="Shape 60"/>
          <p:cNvSpPr/>
          <p:nvPr/>
        </p:nvSpPr>
        <p:spPr>
          <a:xfrm>
            <a:off x="7543800" y="6545790"/>
            <a:ext cx="1600200" cy="2462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a:t>
            </a:r>
            <a:r>
              <a:rPr lang="en-US" dirty="0"/>
              <a:t>2025</a:t>
            </a:r>
            <a:r>
              <a:rPr dirty="0"/>
              <a:t> Clairmont Press</a:t>
            </a:r>
          </a:p>
        </p:txBody>
      </p:sp>
      <p:pic>
        <p:nvPicPr>
          <p:cNvPr id="2" name="Picture 1">
            <a:extLst>
              <a:ext uri="{FF2B5EF4-FFF2-40B4-BE49-F238E27FC236}">
                <a16:creationId xmlns:a16="http://schemas.microsoft.com/office/drawing/2014/main" id="{611533E4-AB97-80B0-E337-4EDEE46579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3495" y="528322"/>
            <a:ext cx="7537739" cy="2092132"/>
          </a:xfrm>
          <a:prstGeom prst="rect">
            <a:avLst/>
          </a:prstGeom>
          <a:effectLst>
            <a:outerShdw blurRad="50800" dist="38100" dir="2700000" algn="tl" rotWithShape="0">
              <a:prstClr val="black"/>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body" idx="1"/>
          </p:nvPr>
        </p:nvSpPr>
        <p:spPr>
          <a:xfrm>
            <a:off x="453348" y="1143000"/>
            <a:ext cx="8229600" cy="5385116"/>
          </a:xfrm>
          <a:prstGeom prst="rect">
            <a:avLst/>
          </a:prstGeom>
        </p:spPr>
        <p:txBody>
          <a:bodyPr>
            <a:normAutofit/>
          </a:bodyPr>
          <a:lstStyle/>
          <a:p>
            <a:pPr marL="342900" lvl="1" indent="-342900">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defRPr sz="2800"/>
            </a:pPr>
            <a:r>
              <a:rPr lang="en-US" sz="2800" dirty="0">
                <a:latin typeface="+mn-lt"/>
              </a:rPr>
              <a:t>Maya</a:t>
            </a:r>
          </a:p>
          <a:p>
            <a:pPr marL="742950" lvl="1" indent="-285750">
              <a:lnSpc>
                <a:spcPct val="100000"/>
              </a:lnSpc>
              <a:spcBef>
                <a:spcPts val="1690"/>
              </a:spcBef>
              <a:buFont typeface="Arial"/>
              <a:defRPr sz="2800"/>
            </a:pPr>
            <a:r>
              <a:rPr lang="en-US" sz="2800" dirty="0">
                <a:latin typeface="+mn-lt"/>
              </a:rPr>
              <a:t>Aztec</a:t>
            </a:r>
          </a:p>
          <a:p>
            <a:pPr marL="742950" lvl="1" indent="-285750">
              <a:lnSpc>
                <a:spcPct val="100000"/>
              </a:lnSpc>
              <a:spcBef>
                <a:spcPts val="1690"/>
              </a:spcBef>
              <a:buFont typeface="Arial"/>
              <a:defRPr sz="2800"/>
            </a:pPr>
            <a:r>
              <a:rPr lang="en-US" sz="2800" dirty="0">
                <a:latin typeface="+mn-lt"/>
              </a:rPr>
              <a:t>Inca</a:t>
            </a:r>
          </a:p>
          <a:p>
            <a:pPr marL="742950" lvl="1" indent="-285750">
              <a:lnSpc>
                <a:spcPct val="100000"/>
              </a:lnSpc>
              <a:spcBef>
                <a:spcPts val="1690"/>
              </a:spcBef>
              <a:buFont typeface="Arial"/>
              <a:defRPr sz="2800"/>
            </a:pPr>
            <a:r>
              <a:rPr lang="en-US" sz="2800" dirty="0">
                <a:latin typeface="+mn-lt"/>
              </a:rPr>
              <a:t>Columbian Exchange</a:t>
            </a:r>
          </a:p>
          <a:p>
            <a:pPr marL="742950" lvl="1" indent="-285750">
              <a:lnSpc>
                <a:spcPct val="100000"/>
              </a:lnSpc>
              <a:spcBef>
                <a:spcPts val="1690"/>
              </a:spcBef>
              <a:buFont typeface="Arial"/>
              <a:defRPr sz="2800"/>
            </a:pPr>
            <a:r>
              <a:rPr lang="en-US" sz="2800" dirty="0">
                <a:latin typeface="+mn-lt"/>
              </a:rPr>
              <a:t>conquistadors</a:t>
            </a:r>
          </a:p>
          <a:p>
            <a:pPr marL="742950" lvl="1" indent="-285750">
              <a:lnSpc>
                <a:spcPct val="100000"/>
              </a:lnSpc>
              <a:spcBef>
                <a:spcPts val="1690"/>
              </a:spcBef>
              <a:buFont typeface="Arial"/>
              <a:defRPr sz="2800"/>
            </a:pPr>
            <a:r>
              <a:rPr lang="en-US" sz="2800" dirty="0">
                <a:latin typeface="+mn-lt"/>
              </a:rPr>
              <a:t>Monroe Doctrine</a:t>
            </a:r>
            <a:endParaRPr sz="2800" dirty="0">
              <a:latin typeface="+mn-lt"/>
            </a:endParaRPr>
          </a:p>
        </p:txBody>
      </p:sp>
      <p:sp>
        <p:nvSpPr>
          <p:cNvPr id="117" name="Shape 117"/>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10</a:t>
            </a:fld>
            <a:endParaRPr/>
          </a:p>
        </p:txBody>
      </p:sp>
      <p:sp>
        <p:nvSpPr>
          <p:cNvPr id="2" name="Shape 72">
            <a:extLst>
              <a:ext uri="{FF2B5EF4-FFF2-40B4-BE49-F238E27FC236}">
                <a16:creationId xmlns:a16="http://schemas.microsoft.com/office/drawing/2014/main" id="{AE5860F2-2C34-54E0-3935-47CB62001A4F}"/>
              </a:ext>
            </a:extLst>
          </p:cNvPr>
          <p:cNvSpPr txBox="1">
            <a:spLocks/>
          </p:cNvSpPr>
          <p:nvPr/>
        </p:nvSpPr>
        <p:spPr>
          <a:xfrm>
            <a:off x="457200"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2: FROM COLONIES</a:t>
            </a:r>
            <a:br>
              <a:rPr lang="en-US" sz="4000" dirty="0">
                <a:latin typeface="+mn-lt"/>
              </a:rPr>
            </a:br>
            <a:r>
              <a:rPr lang="en-US" sz="4000" dirty="0">
                <a:latin typeface="+mn-lt"/>
              </a:rPr>
              <a:t>TO INDEPENDENCE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6">
                                            <p:txEl>
                                              <p:pRg st="1" end="1"/>
                                            </p:txEl>
                                          </p:spTgt>
                                        </p:tgtEl>
                                        <p:attrNameLst>
                                          <p:attrName>style.visibility</p:attrName>
                                        </p:attrNameLst>
                                      </p:cBhvr>
                                      <p:to>
                                        <p:strVal val="visible"/>
                                      </p:to>
                                    </p:set>
                                    <p:anim calcmode="lin" valueType="num">
                                      <p:cBhvr>
                                        <p:cTn id="16"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16">
                                            <p:txEl>
                                              <p:pRg st="2" end="2"/>
                                            </p:txEl>
                                          </p:spTgt>
                                        </p:tgtEl>
                                        <p:attrNameLst>
                                          <p:attrName>style.visibility</p:attrName>
                                        </p:attrNameLst>
                                      </p:cBhvr>
                                      <p:to>
                                        <p:strVal val="visible"/>
                                      </p:to>
                                    </p:set>
                                    <p:anim calcmode="lin" valueType="num">
                                      <p:cBhvr>
                                        <p:cTn id="21"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1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16">
                                            <p:txEl>
                                              <p:pRg st="3" end="3"/>
                                            </p:txEl>
                                          </p:spTgt>
                                        </p:tgtEl>
                                        <p:attrNameLst>
                                          <p:attrName>style.visibility</p:attrName>
                                        </p:attrNameLst>
                                      </p:cBhvr>
                                      <p:to>
                                        <p:strVal val="visible"/>
                                      </p:to>
                                    </p:set>
                                    <p:anim calcmode="lin" valueType="num">
                                      <p:cBhvr>
                                        <p:cTn id="26"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16">
                                            <p:txEl>
                                              <p:pRg st="4" end="4"/>
                                            </p:txEl>
                                          </p:spTgt>
                                        </p:tgtEl>
                                        <p:attrNameLst>
                                          <p:attrName>style.visibility</p:attrName>
                                        </p:attrNameLst>
                                      </p:cBhvr>
                                      <p:to>
                                        <p:strVal val="visible"/>
                                      </p:to>
                                    </p:set>
                                    <p:anim calcmode="lin" valueType="num">
                                      <p:cBhvr>
                                        <p:cTn id="31" dur="500" fill="hold"/>
                                        <p:tgtEl>
                                          <p:spTgt spid="116">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16">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16">
                                            <p:txEl>
                                              <p:pRg st="5" end="5"/>
                                            </p:txEl>
                                          </p:spTgt>
                                        </p:tgtEl>
                                        <p:attrNameLst>
                                          <p:attrName>style.visibility</p:attrName>
                                        </p:attrNameLst>
                                      </p:cBhvr>
                                      <p:to>
                                        <p:strVal val="visible"/>
                                      </p:to>
                                    </p:set>
                                    <p:anim calcmode="lin" valueType="num">
                                      <p:cBhvr>
                                        <p:cTn id="36" dur="500" fill="hold"/>
                                        <p:tgtEl>
                                          <p:spTgt spid="116">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16">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16">
                                            <p:txEl>
                                              <p:pRg st="6" end="6"/>
                                            </p:txEl>
                                          </p:spTgt>
                                        </p:tgtEl>
                                        <p:attrNameLst>
                                          <p:attrName>style.visibility</p:attrName>
                                        </p:attrNameLst>
                                      </p:cBhvr>
                                      <p:to>
                                        <p:strVal val="visible"/>
                                      </p:to>
                                    </p:set>
                                    <p:anim calcmode="lin" valueType="num">
                                      <p:cBhvr>
                                        <p:cTn id="41" dur="500" fill="hold"/>
                                        <p:tgtEl>
                                          <p:spTgt spid="116">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1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0" y="0"/>
            <a:ext cx="9144000" cy="1143001"/>
          </a:xfrm>
          <a:prstGeom prst="rect">
            <a:avLst/>
          </a:prstGeom>
        </p:spPr>
        <p:txBody>
          <a:bodyPr>
            <a:noAutofit/>
          </a:bodyPr>
          <a:lstStyle/>
          <a:p>
            <a:r>
              <a:rPr lang="en-US" dirty="0">
                <a:latin typeface="+mn-lt"/>
              </a:rPr>
              <a:t>INDIGENOUS PEOPLE</a:t>
            </a:r>
            <a:endParaRPr dirty="0">
              <a:latin typeface="+mn-lt"/>
            </a:endParaRPr>
          </a:p>
        </p:txBody>
      </p:sp>
      <p:sp>
        <p:nvSpPr>
          <p:cNvPr id="120" name="Shape 120"/>
          <p:cNvSpPr>
            <a:spLocks noGrp="1"/>
          </p:cNvSpPr>
          <p:nvPr>
            <p:ph type="body" idx="1"/>
          </p:nvPr>
        </p:nvSpPr>
        <p:spPr>
          <a:xfrm>
            <a:off x="453347" y="1143000"/>
            <a:ext cx="8229601" cy="5715000"/>
          </a:xfrm>
          <a:prstGeom prst="rect">
            <a:avLst/>
          </a:prstGeom>
        </p:spPr>
        <p:txBody>
          <a:bodyPr>
            <a:noAutofit/>
          </a:bodyPr>
          <a:lstStyle/>
          <a:p>
            <a:pPr marL="593955" indent="-593955" defTabSz="715609">
              <a:spcBef>
                <a:spcPts val="1690"/>
              </a:spcBef>
              <a:defRPr sz="2494"/>
            </a:pPr>
            <a:r>
              <a:rPr lang="en-US" sz="2800" dirty="0">
                <a:latin typeface="+mn-lt"/>
              </a:rPr>
              <a:t>The </a:t>
            </a:r>
            <a:r>
              <a:rPr lang="en-US" sz="2800" b="1" dirty="0">
                <a:latin typeface="+mn-lt"/>
              </a:rPr>
              <a:t>Maya</a:t>
            </a:r>
            <a:r>
              <a:rPr lang="en-US" sz="2800" dirty="0">
                <a:latin typeface="+mn-lt"/>
              </a:rPr>
              <a:t> civilization developed in Central America on the Yucatán Peninsula, reaching its peak around 2,000 years ago.</a:t>
            </a:r>
          </a:p>
          <a:p>
            <a:pPr marL="1054204" lvl="2" indent="-593955" defTabSz="715609">
              <a:spcBef>
                <a:spcPts val="1690"/>
              </a:spcBef>
              <a:buFont typeface="Arial" panose="020B0604020202020204" pitchFamily="34" charset="0"/>
              <a:buChar char="•"/>
              <a:defRPr sz="2494"/>
            </a:pPr>
            <a:r>
              <a:rPr lang="en-US" sz="2400" dirty="0">
                <a:latin typeface="+mn-lt"/>
              </a:rPr>
              <a:t>It had temples, cities, roads, ball fields, and pyramids.</a:t>
            </a:r>
          </a:p>
          <a:p>
            <a:pPr marL="1054204" lvl="2" indent="-593955" defTabSz="715609">
              <a:spcBef>
                <a:spcPts val="1690"/>
              </a:spcBef>
              <a:buFont typeface="Arial" panose="020B0604020202020204" pitchFamily="34" charset="0"/>
              <a:buChar char="•"/>
              <a:defRPr sz="2494"/>
            </a:pPr>
            <a:r>
              <a:rPr lang="en-US" sz="2400" dirty="0">
                <a:latin typeface="+mn-lt"/>
              </a:rPr>
              <a:t>They also traded corn, beans, squash, and chocolate.</a:t>
            </a:r>
          </a:p>
          <a:p>
            <a:pPr marL="593955" indent="-593955" defTabSz="715609">
              <a:spcBef>
                <a:spcPts val="1690"/>
              </a:spcBef>
              <a:defRPr sz="2494"/>
            </a:pPr>
            <a:r>
              <a:rPr lang="en-US" sz="2800" dirty="0">
                <a:latin typeface="+mn-lt"/>
              </a:rPr>
              <a:t>The </a:t>
            </a:r>
            <a:r>
              <a:rPr lang="en-US" sz="2800" b="1" dirty="0">
                <a:latin typeface="+mn-lt"/>
              </a:rPr>
              <a:t>Aztec</a:t>
            </a:r>
            <a:r>
              <a:rPr lang="en-US" sz="2800" dirty="0">
                <a:latin typeface="+mn-lt"/>
              </a:rPr>
              <a:t> and </a:t>
            </a:r>
            <a:r>
              <a:rPr lang="en-US" sz="2800" b="1" dirty="0">
                <a:latin typeface="+mn-lt"/>
              </a:rPr>
              <a:t>Incan </a:t>
            </a:r>
            <a:r>
              <a:rPr lang="en-US" sz="2800" dirty="0">
                <a:latin typeface="+mn-lt"/>
              </a:rPr>
              <a:t>Empires were present during European exploration.</a:t>
            </a:r>
          </a:p>
          <a:p>
            <a:pPr marL="1054204" lvl="2" indent="-593955" defTabSz="715609">
              <a:spcBef>
                <a:spcPts val="1690"/>
              </a:spcBef>
              <a:buFont typeface="Arial" panose="020B0604020202020204" pitchFamily="34" charset="0"/>
              <a:buChar char="•"/>
              <a:defRPr sz="2494"/>
            </a:pPr>
            <a:r>
              <a:rPr lang="en-US" sz="2400" dirty="0">
                <a:latin typeface="+mn-lt"/>
              </a:rPr>
              <a:t>The Aztec Empire was located in modern-day Mexico, with its capital, Tenochtitlán, built on an island on a lake.</a:t>
            </a:r>
          </a:p>
          <a:p>
            <a:pPr marL="1054204" lvl="2" indent="-593955" defTabSz="715609">
              <a:spcBef>
                <a:spcPts val="1690"/>
              </a:spcBef>
              <a:buFont typeface="Arial" panose="020B0604020202020204" pitchFamily="34" charset="0"/>
              <a:buChar char="•"/>
              <a:defRPr sz="2494"/>
            </a:pPr>
            <a:r>
              <a:rPr lang="en-US" sz="2400" dirty="0">
                <a:latin typeface="+mn-lt"/>
              </a:rPr>
              <a:t>The Inca Empire developed around the Andes Mountains and had over 14,000 miles of roads throughout the mountains with a message system of runners to deliver communications.</a:t>
            </a:r>
          </a:p>
        </p:txBody>
      </p:sp>
      <p:sp>
        <p:nvSpPr>
          <p:cNvPr id="121" name="Shape 121"/>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11</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0">
                                            <p:txEl>
                                              <p:pRg st="0" end="0"/>
                                            </p:txEl>
                                          </p:spTgt>
                                        </p:tgtEl>
                                        <p:attrNameLst>
                                          <p:attrName>style.visibility</p:attrName>
                                        </p:attrNameLst>
                                      </p:cBhvr>
                                      <p:to>
                                        <p:strVal val="visible"/>
                                      </p:to>
                                    </p:set>
                                    <p:anim calcmode="lin" valueType="num">
                                      <p:cBhvr>
                                        <p:cTn id="11"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0">
                                            <p:txEl>
                                              <p:pRg st="1" end="1"/>
                                            </p:txEl>
                                          </p:spTgt>
                                        </p:tgtEl>
                                        <p:attrNameLst>
                                          <p:attrName>style.visibility</p:attrName>
                                        </p:attrNameLst>
                                      </p:cBhvr>
                                      <p:to>
                                        <p:strVal val="visible"/>
                                      </p:to>
                                    </p:set>
                                    <p:anim calcmode="lin" valueType="num">
                                      <p:cBhvr>
                                        <p:cTn id="16"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0">
                                            <p:txEl>
                                              <p:pRg st="2" end="2"/>
                                            </p:txEl>
                                          </p:spTgt>
                                        </p:tgtEl>
                                        <p:attrNameLst>
                                          <p:attrName>style.visibility</p:attrName>
                                        </p:attrNameLst>
                                      </p:cBhvr>
                                      <p:to>
                                        <p:strVal val="visible"/>
                                      </p:to>
                                    </p:set>
                                    <p:anim calcmode="lin" valueType="num">
                                      <p:cBhvr>
                                        <p:cTn id="21"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0">
                                            <p:txEl>
                                              <p:pRg st="3" end="3"/>
                                            </p:txEl>
                                          </p:spTgt>
                                        </p:tgtEl>
                                        <p:attrNameLst>
                                          <p:attrName>style.visibility</p:attrName>
                                        </p:attrNameLst>
                                      </p:cBhvr>
                                      <p:to>
                                        <p:strVal val="visible"/>
                                      </p:to>
                                    </p:set>
                                    <p:anim calcmode="lin" valueType="num">
                                      <p:cBhvr>
                                        <p:cTn id="26"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20">
                                            <p:txEl>
                                              <p:pRg st="4" end="4"/>
                                            </p:txEl>
                                          </p:spTgt>
                                        </p:tgtEl>
                                        <p:attrNameLst>
                                          <p:attrName>style.visibility</p:attrName>
                                        </p:attrNameLst>
                                      </p:cBhvr>
                                      <p:to>
                                        <p:strVal val="visible"/>
                                      </p:to>
                                    </p:set>
                                    <p:anim calcmode="lin" valueType="num">
                                      <p:cBhvr>
                                        <p:cTn id="31"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20">
                                            <p:txEl>
                                              <p:pRg st="5" end="5"/>
                                            </p:txEl>
                                          </p:spTgt>
                                        </p:tgtEl>
                                        <p:attrNameLst>
                                          <p:attrName>style.visibility</p:attrName>
                                        </p:attrNameLst>
                                      </p:cBhvr>
                                      <p:to>
                                        <p:strVal val="visible"/>
                                      </p:to>
                                    </p:set>
                                    <p:anim calcmode="lin" valueType="num">
                                      <p:cBhvr>
                                        <p:cTn id="36"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7EEEE-BC37-B15D-6A75-0F83C772EC2D}"/>
            </a:ext>
          </a:extLst>
        </p:cNvPr>
        <p:cNvGrpSpPr/>
        <p:nvPr/>
      </p:nvGrpSpPr>
      <p:grpSpPr>
        <a:xfrm>
          <a:off x="0" y="0"/>
          <a:ext cx="0" cy="0"/>
          <a:chOff x="0" y="0"/>
          <a:chExt cx="0" cy="0"/>
        </a:xfrm>
      </p:grpSpPr>
      <p:sp>
        <p:nvSpPr>
          <p:cNvPr id="119" name="Shape 119">
            <a:extLst>
              <a:ext uri="{FF2B5EF4-FFF2-40B4-BE49-F238E27FC236}">
                <a16:creationId xmlns:a16="http://schemas.microsoft.com/office/drawing/2014/main" id="{2DCD4974-0EDB-F282-6BCA-34334E770F2B}"/>
              </a:ext>
            </a:extLst>
          </p:cNvPr>
          <p:cNvSpPr>
            <a:spLocks noGrp="1"/>
          </p:cNvSpPr>
          <p:nvPr>
            <p:ph type="title"/>
          </p:nvPr>
        </p:nvSpPr>
        <p:spPr>
          <a:xfrm>
            <a:off x="0" y="0"/>
            <a:ext cx="9144000" cy="1143001"/>
          </a:xfrm>
          <a:prstGeom prst="rect">
            <a:avLst/>
          </a:prstGeom>
        </p:spPr>
        <p:txBody>
          <a:bodyPr>
            <a:noAutofit/>
          </a:bodyPr>
          <a:lstStyle/>
          <a:p>
            <a:r>
              <a:rPr lang="en-US" dirty="0">
                <a:latin typeface="+mn-lt"/>
              </a:rPr>
              <a:t>THE COLUMBIAN EXCHANGE</a:t>
            </a:r>
            <a:endParaRPr dirty="0">
              <a:latin typeface="+mn-lt"/>
            </a:endParaRPr>
          </a:p>
        </p:txBody>
      </p:sp>
      <p:sp>
        <p:nvSpPr>
          <p:cNvPr id="121" name="Shape 121">
            <a:extLst>
              <a:ext uri="{FF2B5EF4-FFF2-40B4-BE49-F238E27FC236}">
                <a16:creationId xmlns:a16="http://schemas.microsoft.com/office/drawing/2014/main" id="{DF5D8EE6-762A-E7B8-6FA4-8879F820E480}"/>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12</a:t>
            </a:fld>
            <a:endParaRPr/>
          </a:p>
        </p:txBody>
      </p:sp>
      <p:sp>
        <p:nvSpPr>
          <p:cNvPr id="7" name="Shape 120">
            <a:extLst>
              <a:ext uri="{FF2B5EF4-FFF2-40B4-BE49-F238E27FC236}">
                <a16:creationId xmlns:a16="http://schemas.microsoft.com/office/drawing/2014/main" id="{F16F971B-0AA2-AC62-2405-4748D463FE5B}"/>
              </a:ext>
            </a:extLst>
          </p:cNvPr>
          <p:cNvSpPr>
            <a:spLocks noGrp="1"/>
          </p:cNvSpPr>
          <p:nvPr>
            <p:ph type="body" idx="1"/>
          </p:nvPr>
        </p:nvSpPr>
        <p:spPr>
          <a:xfrm>
            <a:off x="453347" y="1143000"/>
            <a:ext cx="8229601" cy="5715000"/>
          </a:xfrm>
          <a:prstGeom prst="rect">
            <a:avLst/>
          </a:prstGeom>
        </p:spPr>
        <p:txBody>
          <a:bodyPr>
            <a:noAutofit/>
          </a:bodyPr>
          <a:lstStyle/>
          <a:p>
            <a:pPr marL="593955" indent="-593955" defTabSz="715609">
              <a:spcBef>
                <a:spcPts val="1690"/>
              </a:spcBef>
              <a:defRPr sz="2494"/>
            </a:pPr>
            <a:r>
              <a:rPr lang="en-US" sz="2500" dirty="0">
                <a:latin typeface="+mn-lt"/>
              </a:rPr>
              <a:t>The </a:t>
            </a:r>
            <a:r>
              <a:rPr lang="en-US" sz="2500" b="1" dirty="0">
                <a:latin typeface="+mn-lt"/>
              </a:rPr>
              <a:t>Columbian Exchange </a:t>
            </a:r>
            <a:r>
              <a:rPr lang="en-US" sz="2500" dirty="0">
                <a:latin typeface="+mn-lt"/>
              </a:rPr>
              <a:t>was the exchange of goods, people, ideas, plants, animals, and diseases between the Old World (Europe) and the New World (the Americas). </a:t>
            </a:r>
          </a:p>
          <a:p>
            <a:pPr marL="1054204" lvl="2" indent="-593955" defTabSz="715609">
              <a:spcBef>
                <a:spcPts val="1690"/>
              </a:spcBef>
              <a:buFont typeface="Arial" panose="020B0604020202020204" pitchFamily="34" charset="0"/>
              <a:buChar char="•"/>
              <a:defRPr sz="2494"/>
            </a:pPr>
            <a:r>
              <a:rPr lang="en-US" sz="2100" dirty="0">
                <a:latin typeface="+mn-lt"/>
              </a:rPr>
              <a:t>Europeans wanted to increase their home country’s wealth, so goods and items from the Americas were sent back to Europe to be sold for high prices.</a:t>
            </a:r>
          </a:p>
          <a:p>
            <a:pPr marL="593955" indent="-593955" defTabSz="715609">
              <a:spcBef>
                <a:spcPts val="1690"/>
              </a:spcBef>
              <a:defRPr sz="2494"/>
            </a:pPr>
            <a:r>
              <a:rPr lang="en-US" sz="2500" dirty="0">
                <a:latin typeface="+mn-lt"/>
              </a:rPr>
              <a:t>As the Spanish and Portuguese empires spread, the indigenous populations began to decline.</a:t>
            </a:r>
          </a:p>
          <a:p>
            <a:pPr marL="1054204" lvl="2" indent="-593955" defTabSz="715609">
              <a:spcBef>
                <a:spcPts val="1690"/>
              </a:spcBef>
              <a:buFont typeface="Arial" panose="020B0604020202020204" pitchFamily="34" charset="0"/>
              <a:buChar char="•"/>
              <a:defRPr sz="2494"/>
            </a:pPr>
            <a:r>
              <a:rPr lang="en-US" sz="2100" dirty="0">
                <a:latin typeface="+mn-lt"/>
              </a:rPr>
              <a:t>Disease was a major part of this decline, along with war against the Europeans.</a:t>
            </a:r>
          </a:p>
          <a:p>
            <a:pPr marL="593955" indent="-593955" defTabSz="715609">
              <a:spcBef>
                <a:spcPts val="1690"/>
              </a:spcBef>
              <a:defRPr sz="2494"/>
            </a:pPr>
            <a:r>
              <a:rPr lang="en-US" sz="2500" dirty="0">
                <a:latin typeface="+mn-lt"/>
              </a:rPr>
              <a:t>To meet demands for goods back home, the Europeans transported Africans to the New World as enslaved servants, working in mines, on plantations, and other jobs against their will.</a:t>
            </a:r>
          </a:p>
        </p:txBody>
      </p:sp>
    </p:spTree>
    <p:extLst>
      <p:ext uri="{BB962C8B-B14F-4D97-AF65-F5344CB8AC3E}">
        <p14:creationId xmlns:p14="http://schemas.microsoft.com/office/powerpoint/2010/main" val="393778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
                                            <p:bg/>
                                          </p:spTgt>
                                        </p:tgtEl>
                                        <p:attrNameLst>
                                          <p:attrName>style.visibility</p:attrName>
                                        </p:attrNameLst>
                                      </p:cBhvr>
                                      <p:to>
                                        <p:strVal val="visible"/>
                                      </p:to>
                                    </p:set>
                                    <p:anim calcmode="lin" valueType="num">
                                      <p:cBhvr>
                                        <p:cTn id="7" dur="500" fill="hold"/>
                                        <p:tgtEl>
                                          <p:spTgt spid="7">
                                            <p:bg/>
                                          </p:spTgt>
                                        </p:tgtEl>
                                        <p:attrNameLst>
                                          <p:attrName>ppt_x</p:attrName>
                                        </p:attrNameLst>
                                      </p:cBhvr>
                                      <p:tavLst>
                                        <p:tav tm="0">
                                          <p:val>
                                            <p:strVal val="0-#ppt_w/2"/>
                                          </p:val>
                                        </p:tav>
                                        <p:tav tm="100000">
                                          <p:val>
                                            <p:strVal val="#ppt_x"/>
                                          </p:val>
                                        </p:tav>
                                      </p:tavLst>
                                    </p:anim>
                                    <p:anim calcmode="lin" valueType="num">
                                      <p:cBhvr>
                                        <p:cTn id="8" dur="50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7">
                                            <p:txEl>
                                              <p:pRg st="1" end="1"/>
                                            </p:txEl>
                                          </p:spTgt>
                                        </p:tgtEl>
                                        <p:attrNameLst>
                                          <p:attrName>style.visibility</p:attrName>
                                        </p:attrNameLst>
                                      </p:cBhvr>
                                      <p:to>
                                        <p:strVal val="visible"/>
                                      </p:to>
                                    </p:set>
                                    <p:anim calcmode="lin" valueType="num">
                                      <p:cBhvr>
                                        <p:cTn id="16"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7">
                                            <p:txEl>
                                              <p:pRg st="3" end="3"/>
                                            </p:txEl>
                                          </p:spTgt>
                                        </p:tgtEl>
                                        <p:attrNameLst>
                                          <p:attrName>style.visibility</p:attrName>
                                        </p:attrNameLst>
                                      </p:cBhvr>
                                      <p:to>
                                        <p:strVal val="visible"/>
                                      </p:to>
                                    </p:set>
                                    <p:anim calcmode="lin" valueType="num">
                                      <p:cBhvr>
                                        <p:cTn id="26"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7">
                                            <p:txEl>
                                              <p:pRg st="4" end="4"/>
                                            </p:txEl>
                                          </p:spTgt>
                                        </p:tgtEl>
                                        <p:attrNameLst>
                                          <p:attrName>style.visibility</p:attrName>
                                        </p:attrNameLst>
                                      </p:cBhvr>
                                      <p:to>
                                        <p:strVal val="visible"/>
                                      </p:to>
                                    </p:set>
                                    <p:anim calcmode="lin" valueType="num">
                                      <p:cBhvr>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3853" y="0"/>
            <a:ext cx="9144000" cy="1143001"/>
          </a:xfrm>
          <a:prstGeom prst="rect">
            <a:avLst/>
          </a:prstGeom>
        </p:spPr>
        <p:txBody>
          <a:bodyPr>
            <a:noAutofit/>
          </a:bodyPr>
          <a:lstStyle/>
          <a:p>
            <a:r>
              <a:rPr lang="en-US" dirty="0">
                <a:latin typeface="+mn-lt"/>
              </a:rPr>
              <a:t>AFRICAN SLAVERY</a:t>
            </a:r>
            <a:endParaRPr dirty="0">
              <a:latin typeface="+mn-lt"/>
            </a:endParaRPr>
          </a:p>
        </p:txBody>
      </p:sp>
      <p:sp>
        <p:nvSpPr>
          <p:cNvPr id="120" name="Shape 120"/>
          <p:cNvSpPr>
            <a:spLocks noGrp="1"/>
          </p:cNvSpPr>
          <p:nvPr>
            <p:ph type="body" idx="1"/>
          </p:nvPr>
        </p:nvSpPr>
        <p:spPr>
          <a:xfrm>
            <a:off x="453347" y="1143001"/>
            <a:ext cx="8229601" cy="5504878"/>
          </a:xfrm>
          <a:prstGeom prst="rect">
            <a:avLst/>
          </a:prstGeom>
        </p:spPr>
        <p:txBody>
          <a:bodyPr>
            <a:noAutofit/>
          </a:bodyPr>
          <a:lstStyle/>
          <a:p>
            <a:pPr marL="593955" indent="-593955" defTabSz="715609">
              <a:spcBef>
                <a:spcPts val="1690"/>
              </a:spcBef>
              <a:defRPr sz="2494"/>
            </a:pPr>
            <a:r>
              <a:rPr lang="en-US" sz="2800" dirty="0">
                <a:latin typeface="+mn-lt"/>
              </a:rPr>
              <a:t>Gold and silver taken from natives by </a:t>
            </a:r>
            <a:r>
              <a:rPr lang="en-US" sz="2800" b="1" dirty="0">
                <a:latin typeface="+mn-lt"/>
              </a:rPr>
              <a:t>conquistadors</a:t>
            </a:r>
            <a:r>
              <a:rPr lang="en-US" sz="2800" dirty="0">
                <a:latin typeface="+mn-lt"/>
              </a:rPr>
              <a:t> (conquerors) made Spain and Portugal very wealthy.</a:t>
            </a:r>
            <a:endParaRPr lang="en-US" sz="2400" dirty="0">
              <a:latin typeface="+mn-lt"/>
            </a:endParaRPr>
          </a:p>
          <a:p>
            <a:pPr marL="593955" indent="-593955" defTabSz="715609">
              <a:spcBef>
                <a:spcPts val="1690"/>
              </a:spcBef>
              <a:defRPr sz="2494"/>
            </a:pPr>
            <a:r>
              <a:rPr lang="en-US" sz="2800" dirty="0">
                <a:latin typeface="+mn-lt"/>
              </a:rPr>
              <a:t>Europeans looked to Africa for a large workforce to mine more metals and grow cash crops.</a:t>
            </a:r>
          </a:p>
          <a:p>
            <a:pPr marL="1054204" lvl="2" indent="-593955" defTabSz="715609">
              <a:spcBef>
                <a:spcPts val="1690"/>
              </a:spcBef>
              <a:buFont typeface="Arial" panose="020B0604020202020204" pitchFamily="34" charset="0"/>
              <a:buChar char="•"/>
              <a:defRPr sz="2494"/>
            </a:pPr>
            <a:r>
              <a:rPr lang="en-US" sz="2400" dirty="0">
                <a:latin typeface="+mn-lt"/>
              </a:rPr>
              <a:t>Africans were forced into slavery and worked long hours, had poor housing, and ate little.</a:t>
            </a:r>
          </a:p>
          <a:p>
            <a:pPr marL="1054204" lvl="2" indent="-593955" defTabSz="715609">
              <a:spcBef>
                <a:spcPts val="1690"/>
              </a:spcBef>
              <a:buFont typeface="Arial" panose="020B0604020202020204" pitchFamily="34" charset="0"/>
              <a:buChar char="•"/>
              <a:defRPr sz="2494"/>
            </a:pPr>
            <a:r>
              <a:rPr lang="en-US" sz="2400" dirty="0">
                <a:latin typeface="+mn-lt"/>
              </a:rPr>
              <a:t>For 300 years, businesses relied on the use of slavery to grow.</a:t>
            </a:r>
          </a:p>
          <a:p>
            <a:pPr marL="593955" indent="-593955" defTabSz="715609">
              <a:spcBef>
                <a:spcPts val="1690"/>
              </a:spcBef>
              <a:defRPr sz="2494"/>
            </a:pPr>
            <a:r>
              <a:rPr lang="en-US" sz="2800" dirty="0">
                <a:latin typeface="+mn-lt"/>
              </a:rPr>
              <a:t>This labor force helped build many of the Latin American countries, but much of the wealth was sent back to Europe.</a:t>
            </a:r>
          </a:p>
        </p:txBody>
      </p:sp>
      <p:sp>
        <p:nvSpPr>
          <p:cNvPr id="121" name="Shape 121"/>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13</a:t>
            </a:fld>
            <a:endParaRPr/>
          </a:p>
        </p:txBody>
      </p:sp>
    </p:spTree>
    <p:extLst>
      <p:ext uri="{BB962C8B-B14F-4D97-AF65-F5344CB8AC3E}">
        <p14:creationId xmlns:p14="http://schemas.microsoft.com/office/powerpoint/2010/main" val="1595713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41C1C-5CBE-1EAD-B1E1-16A08E9F82C9}"/>
            </a:ext>
          </a:extLst>
        </p:cNvPr>
        <p:cNvGrpSpPr/>
        <p:nvPr/>
      </p:nvGrpSpPr>
      <p:grpSpPr>
        <a:xfrm>
          <a:off x="0" y="0"/>
          <a:ext cx="0" cy="0"/>
          <a:chOff x="0" y="0"/>
          <a:chExt cx="0" cy="0"/>
        </a:xfrm>
      </p:grpSpPr>
      <p:sp>
        <p:nvSpPr>
          <p:cNvPr id="119" name="Shape 119">
            <a:extLst>
              <a:ext uri="{FF2B5EF4-FFF2-40B4-BE49-F238E27FC236}">
                <a16:creationId xmlns:a16="http://schemas.microsoft.com/office/drawing/2014/main" id="{634DD170-40AE-03DE-55D5-9A1198B359EF}"/>
              </a:ext>
            </a:extLst>
          </p:cNvPr>
          <p:cNvSpPr>
            <a:spLocks noGrp="1"/>
          </p:cNvSpPr>
          <p:nvPr>
            <p:ph type="title"/>
          </p:nvPr>
        </p:nvSpPr>
        <p:spPr>
          <a:xfrm>
            <a:off x="-3853" y="0"/>
            <a:ext cx="9144000" cy="1143001"/>
          </a:xfrm>
          <a:prstGeom prst="rect">
            <a:avLst/>
          </a:prstGeom>
        </p:spPr>
        <p:txBody>
          <a:bodyPr>
            <a:noAutofit/>
          </a:bodyPr>
          <a:lstStyle/>
          <a:p>
            <a:r>
              <a:rPr lang="en-US" dirty="0">
                <a:latin typeface="+mn-lt"/>
              </a:rPr>
              <a:t>INDEPENDENCE MOVEMENTS</a:t>
            </a:r>
            <a:endParaRPr dirty="0">
              <a:latin typeface="+mn-lt"/>
            </a:endParaRPr>
          </a:p>
        </p:txBody>
      </p:sp>
      <p:sp>
        <p:nvSpPr>
          <p:cNvPr id="120" name="Shape 120">
            <a:extLst>
              <a:ext uri="{FF2B5EF4-FFF2-40B4-BE49-F238E27FC236}">
                <a16:creationId xmlns:a16="http://schemas.microsoft.com/office/drawing/2014/main" id="{F99D9E6B-9691-AFEE-3C33-3BEEE64E4520}"/>
              </a:ext>
            </a:extLst>
          </p:cNvPr>
          <p:cNvSpPr>
            <a:spLocks noGrp="1"/>
          </p:cNvSpPr>
          <p:nvPr>
            <p:ph type="body" idx="1"/>
          </p:nvPr>
        </p:nvSpPr>
        <p:spPr>
          <a:xfrm>
            <a:off x="453347" y="1143001"/>
            <a:ext cx="8229601" cy="5504878"/>
          </a:xfrm>
          <a:prstGeom prst="rect">
            <a:avLst/>
          </a:prstGeom>
        </p:spPr>
        <p:txBody>
          <a:bodyPr>
            <a:noAutofit/>
          </a:bodyPr>
          <a:lstStyle/>
          <a:p>
            <a:pPr marL="593955" indent="-593955" defTabSz="715609">
              <a:spcBef>
                <a:spcPts val="1690"/>
              </a:spcBef>
              <a:defRPr sz="2494"/>
            </a:pPr>
            <a:r>
              <a:rPr lang="en-US" sz="2400" dirty="0">
                <a:latin typeface="+mn-lt"/>
              </a:rPr>
              <a:t>The American Revolution of 1776 was an example of colonies fighting for their independence.</a:t>
            </a:r>
          </a:p>
          <a:p>
            <a:pPr marL="1054204" lvl="2" indent="-593955" defTabSz="715609">
              <a:spcBef>
                <a:spcPts val="1690"/>
              </a:spcBef>
              <a:buFont typeface="Arial" panose="020B0604020202020204" pitchFamily="34" charset="0"/>
              <a:buChar char="•"/>
              <a:defRPr sz="2494"/>
            </a:pPr>
            <a:r>
              <a:rPr lang="en-US" sz="2100" dirty="0">
                <a:latin typeface="+mn-lt"/>
              </a:rPr>
              <a:t>This, along with the French Revolution, led to ideas of freedom in Latin America.</a:t>
            </a:r>
          </a:p>
          <a:p>
            <a:pPr marL="593955" indent="-593955" defTabSz="715609">
              <a:spcBef>
                <a:spcPts val="1690"/>
              </a:spcBef>
              <a:defRPr sz="2494"/>
            </a:pPr>
            <a:r>
              <a:rPr lang="en-US" sz="2500" dirty="0">
                <a:latin typeface="+mn-lt"/>
              </a:rPr>
              <a:t>Mexico’s move toward independence began in 1810, and it finally gained independence in 1821, with an emphasis on freedom of religion and equality.</a:t>
            </a:r>
          </a:p>
          <a:p>
            <a:pPr marL="593955" indent="-593955" defTabSz="715609">
              <a:spcBef>
                <a:spcPts val="1690"/>
              </a:spcBef>
              <a:defRPr sz="2494"/>
            </a:pPr>
            <a:r>
              <a:rPr lang="en-US" sz="2500" dirty="0">
                <a:latin typeface="+mn-lt"/>
              </a:rPr>
              <a:t>Countries further south began their independence movements, too, with Brazil gaining independence in 1822.</a:t>
            </a:r>
          </a:p>
          <a:p>
            <a:pPr marL="1054204" lvl="2" indent="-593955" defTabSz="715609">
              <a:spcBef>
                <a:spcPts val="1690"/>
              </a:spcBef>
              <a:buFont typeface="Arial" panose="020B0604020202020204" pitchFamily="34" charset="0"/>
              <a:buChar char="•"/>
              <a:defRPr sz="2494"/>
            </a:pPr>
            <a:r>
              <a:rPr lang="en-US" sz="2100" dirty="0">
                <a:latin typeface="+mn-lt"/>
              </a:rPr>
              <a:t>Most of South America was free from Spanish rule by 1825.</a:t>
            </a:r>
          </a:p>
          <a:p>
            <a:pPr marL="593955" indent="-593955" defTabSz="715609">
              <a:spcBef>
                <a:spcPts val="1690"/>
              </a:spcBef>
              <a:defRPr sz="2494"/>
            </a:pPr>
            <a:r>
              <a:rPr lang="en-US" sz="2500" dirty="0">
                <a:latin typeface="+mn-lt"/>
              </a:rPr>
              <a:t>The United States helped protect Latin America from future European colonization by issuing the </a:t>
            </a:r>
            <a:r>
              <a:rPr lang="en-US" sz="2500" b="1" dirty="0">
                <a:latin typeface="+mn-lt"/>
              </a:rPr>
              <a:t>Monroe Doctrine</a:t>
            </a:r>
            <a:r>
              <a:rPr lang="en-US" sz="2500" dirty="0">
                <a:latin typeface="+mn-lt"/>
              </a:rPr>
              <a:t> in 1823.</a:t>
            </a:r>
          </a:p>
        </p:txBody>
      </p:sp>
      <p:sp>
        <p:nvSpPr>
          <p:cNvPr id="121" name="Shape 121">
            <a:extLst>
              <a:ext uri="{FF2B5EF4-FFF2-40B4-BE49-F238E27FC236}">
                <a16:creationId xmlns:a16="http://schemas.microsoft.com/office/drawing/2014/main" id="{8B9B108B-4DAD-D6B1-8C52-5B970D238E51}"/>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14</a:t>
            </a:fld>
            <a:endParaRPr/>
          </a:p>
        </p:txBody>
      </p:sp>
      <p:sp>
        <p:nvSpPr>
          <p:cNvPr id="2" name="TextBox 1">
            <a:extLst>
              <a:ext uri="{FF2B5EF4-FFF2-40B4-BE49-F238E27FC236}">
                <a16:creationId xmlns:a16="http://schemas.microsoft.com/office/drawing/2014/main" id="{D247D39D-8E0E-4958-1F72-809CC5953064}"/>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2"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3373763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20">
                                            <p:txEl>
                                              <p:pRg st="5" end="5"/>
                                            </p:txEl>
                                          </p:spTgt>
                                        </p:tgtEl>
                                        <p:attrNameLst>
                                          <p:attrName>style.visibility</p:attrName>
                                        </p:attrNameLst>
                                      </p:cBhvr>
                                      <p:to>
                                        <p:strVal val="visible"/>
                                      </p:to>
                                    </p:set>
                                    <p:anim calcmode="lin" valueType="num">
                                      <p:cBhvr>
                                        <p:cTn id="37"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15</a:t>
            </a:fld>
            <a:endParaRPr/>
          </a:p>
        </p:txBody>
      </p:sp>
      <p:sp>
        <p:nvSpPr>
          <p:cNvPr id="2" name="Shape 112">
            <a:extLst>
              <a:ext uri="{FF2B5EF4-FFF2-40B4-BE49-F238E27FC236}">
                <a16:creationId xmlns:a16="http://schemas.microsoft.com/office/drawing/2014/main" id="{4AA1E661-B789-89BB-2011-33573CDD5E6B}"/>
              </a:ext>
            </a:extLst>
          </p:cNvPr>
          <p:cNvSpPr txBox="1">
            <a:spLocks/>
          </p:cNvSpPr>
          <p:nvPr/>
        </p:nvSpPr>
        <p:spPr>
          <a:xfrm>
            <a:off x="453348" y="11430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42950" marR="0" indent="-28575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spcBef>
                <a:spcPts val="1690"/>
              </a:spcBef>
              <a:buFont typeface="Arial"/>
              <a:buChar char="➢"/>
            </a:pPr>
            <a:r>
              <a:rPr lang="en-US" sz="3200" dirty="0">
                <a:latin typeface="+mn-lt"/>
              </a:rPr>
              <a:t>Essential Question:</a:t>
            </a:r>
          </a:p>
          <a:p>
            <a:pPr marL="892629" lvl="2" indent="-457200" hangingPunct="1">
              <a:lnSpc>
                <a:spcPct val="100000"/>
              </a:lnSpc>
              <a:spcBef>
                <a:spcPts val="1690"/>
              </a:spcBef>
              <a:buFont typeface="Arial" panose="020B0604020202020204" pitchFamily="34" charset="0"/>
              <a:buChar char="•"/>
            </a:pPr>
            <a:r>
              <a:rPr lang="en-US" sz="2800" dirty="0">
                <a:latin typeface="+mn-lt"/>
              </a:rPr>
              <a:t>What is the impact on political and social life resulting from the rule of dictators?</a:t>
            </a:r>
          </a:p>
        </p:txBody>
      </p:sp>
      <p:sp>
        <p:nvSpPr>
          <p:cNvPr id="8" name="Shape 156">
            <a:extLst>
              <a:ext uri="{FF2B5EF4-FFF2-40B4-BE49-F238E27FC236}">
                <a16:creationId xmlns:a16="http://schemas.microsoft.com/office/drawing/2014/main" id="{DC7BB197-8A82-96A6-8108-37E8D065FE33}"/>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04672" rtl="0" latinLnBrk="0">
              <a:lnSpc>
                <a:spcPct val="100000"/>
              </a:lnSpc>
              <a:spcBef>
                <a:spcPts val="0"/>
              </a:spcBef>
              <a:spcAft>
                <a:spcPts val="0"/>
              </a:spcAft>
              <a:buClrTx/>
              <a:buSzTx/>
              <a:buFontTx/>
              <a:buNone/>
              <a:tabLst/>
              <a:defRPr sz="3800" b="1" i="0" u="none" strike="noStrike" cap="none" spc="0" baseline="0">
                <a:ln>
                  <a:noFill/>
                </a:ln>
                <a:solidFill>
                  <a:srgbClr val="000000"/>
                </a:solidFill>
                <a:effectLst>
                  <a:outerShdw blurRad="38100" dist="33528"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3: MODERN LATIN AMERICA</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0-#ppt_w/2"/>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2">
                                            <p:txEl>
                                              <p:pRg st="1" end="1"/>
                                            </p:txEl>
                                          </p:spTgt>
                                        </p:tgtEl>
                                        <p:attrNameLst>
                                          <p:attrName>style.visibility</p:attrName>
                                        </p:attrNameLst>
                                      </p:cBhvr>
                                      <p:to>
                                        <p:strVal val="visible"/>
                                      </p:to>
                                    </p:set>
                                    <p:anim calcmode="lin" valueType="num">
                                      <p:cBhvr>
                                        <p:cTn id="1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16</a:t>
            </a:fld>
            <a:endParaRPr/>
          </a:p>
        </p:txBody>
      </p:sp>
      <p:sp>
        <p:nvSpPr>
          <p:cNvPr id="2" name="Shape 116">
            <a:extLst>
              <a:ext uri="{FF2B5EF4-FFF2-40B4-BE49-F238E27FC236}">
                <a16:creationId xmlns:a16="http://schemas.microsoft.com/office/drawing/2014/main" id="{3795F2A7-EA1A-3A91-A237-4F2089EC2FCC}"/>
              </a:ext>
            </a:extLst>
          </p:cNvPr>
          <p:cNvSpPr txBox="1">
            <a:spLocks/>
          </p:cNvSpPr>
          <p:nvPr/>
        </p:nvSpPr>
        <p:spPr>
          <a:xfrm>
            <a:off x="453348" y="1143000"/>
            <a:ext cx="8229600" cy="53851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defRPr sz="2800"/>
            </a:pPr>
            <a:r>
              <a:rPr lang="en-US" dirty="0">
                <a:latin typeface="+mn-lt"/>
              </a:rPr>
              <a:t>dictator</a:t>
            </a:r>
          </a:p>
          <a:p>
            <a:pPr marL="742950" lvl="1" indent="-285750">
              <a:lnSpc>
                <a:spcPct val="100000"/>
              </a:lnSpc>
              <a:spcBef>
                <a:spcPts val="1690"/>
              </a:spcBef>
              <a:buFont typeface="Arial"/>
              <a:defRPr sz="2800"/>
            </a:pPr>
            <a:r>
              <a:rPr lang="en-US" dirty="0">
                <a:latin typeface="+mn-lt"/>
              </a:rPr>
              <a:t>drug cartel</a:t>
            </a:r>
          </a:p>
          <a:p>
            <a:pPr marL="742950" lvl="1" indent="-285750">
              <a:lnSpc>
                <a:spcPct val="100000"/>
              </a:lnSpc>
              <a:spcBef>
                <a:spcPts val="1690"/>
              </a:spcBef>
              <a:buFont typeface="Arial"/>
              <a:defRPr sz="2800"/>
            </a:pPr>
            <a:r>
              <a:rPr lang="en-US" dirty="0">
                <a:latin typeface="+mn-lt"/>
              </a:rPr>
              <a:t>migration</a:t>
            </a:r>
          </a:p>
          <a:p>
            <a:pPr marL="742950" lvl="1" indent="-285750">
              <a:lnSpc>
                <a:spcPct val="100000"/>
              </a:lnSpc>
              <a:spcBef>
                <a:spcPts val="1690"/>
              </a:spcBef>
              <a:buFont typeface="Arial"/>
              <a:defRPr sz="2800"/>
            </a:pPr>
            <a:r>
              <a:rPr lang="en-US" dirty="0">
                <a:latin typeface="+mn-lt"/>
              </a:rPr>
              <a:t>recession</a:t>
            </a:r>
          </a:p>
        </p:txBody>
      </p:sp>
      <p:sp>
        <p:nvSpPr>
          <p:cNvPr id="3" name="Shape 156">
            <a:extLst>
              <a:ext uri="{FF2B5EF4-FFF2-40B4-BE49-F238E27FC236}">
                <a16:creationId xmlns:a16="http://schemas.microsoft.com/office/drawing/2014/main" id="{81160657-1F52-B1B5-EAFD-713AB62878EA}"/>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04672" rtl="0" latinLnBrk="0">
              <a:lnSpc>
                <a:spcPct val="100000"/>
              </a:lnSpc>
              <a:spcBef>
                <a:spcPts val="0"/>
              </a:spcBef>
              <a:spcAft>
                <a:spcPts val="0"/>
              </a:spcAft>
              <a:buClrTx/>
              <a:buSzTx/>
              <a:buFontTx/>
              <a:buNone/>
              <a:tabLst/>
              <a:defRPr sz="3800" b="1" i="0" u="none" strike="noStrike" cap="none" spc="0" baseline="0">
                <a:ln>
                  <a:noFill/>
                </a:ln>
                <a:solidFill>
                  <a:srgbClr val="000000"/>
                </a:solidFill>
                <a:effectLst>
                  <a:outerShdw blurRad="38100" dist="33528"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3: MODERN LATIN AMERICA</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0-#ppt_w/2"/>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0"/>
            <a:ext cx="9143999" cy="1143001"/>
          </a:xfrm>
          <a:prstGeom prst="rect">
            <a:avLst/>
          </a:prstGeom>
        </p:spPr>
        <p:txBody>
          <a:bodyPr>
            <a:normAutofit/>
          </a:bodyPr>
          <a:lstStyle/>
          <a:p>
            <a:r>
              <a:rPr lang="en-US" dirty="0">
                <a:latin typeface="+mn-lt"/>
              </a:rPr>
              <a:t>DICTATORS AND DEMOCRACY</a:t>
            </a:r>
            <a:endParaRPr dirty="0">
              <a:latin typeface="+mn-lt"/>
            </a:endParaRPr>
          </a:p>
        </p:txBody>
      </p:sp>
      <p:sp>
        <p:nvSpPr>
          <p:cNvPr id="165" name="Shape 165"/>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500" dirty="0">
                <a:latin typeface="+mn-lt"/>
              </a:rPr>
              <a:t>Many countries in Latin America were ruled by </a:t>
            </a:r>
            <a:r>
              <a:rPr lang="en-US" sz="2500" b="1" dirty="0">
                <a:latin typeface="+mn-lt"/>
              </a:rPr>
              <a:t>dictators</a:t>
            </a:r>
            <a:r>
              <a:rPr lang="en-US" sz="2500" dirty="0">
                <a:latin typeface="+mn-lt"/>
              </a:rPr>
              <a:t>, or people who rule with absolute authority, often harshly.</a:t>
            </a:r>
          </a:p>
          <a:p>
            <a:pPr marL="538703" indent="-538703" defTabSz="649041">
              <a:spcBef>
                <a:spcPts val="1690"/>
              </a:spcBef>
              <a:defRPr sz="2262"/>
            </a:pPr>
            <a:r>
              <a:rPr lang="en-US" sz="2500" dirty="0">
                <a:latin typeface="+mn-lt"/>
              </a:rPr>
              <a:t>During the Cold War, the US feared Soviet influence in the western hemisphere, which resulted in the US supporting leaders who were not always democratically chosen.</a:t>
            </a:r>
          </a:p>
          <a:p>
            <a:pPr marL="998952" lvl="2" indent="-538703" defTabSz="649041">
              <a:spcBef>
                <a:spcPts val="1690"/>
              </a:spcBef>
              <a:buFont typeface="Arial" panose="020B0604020202020204" pitchFamily="34" charset="0"/>
              <a:buChar char="•"/>
              <a:defRPr sz="2262"/>
            </a:pPr>
            <a:r>
              <a:rPr lang="en-US" sz="2100" dirty="0">
                <a:latin typeface="+mn-lt"/>
              </a:rPr>
              <a:t>However, democratic systems modeled after the US and Europe have spread over the past few decades.</a:t>
            </a:r>
          </a:p>
          <a:p>
            <a:pPr marL="538703" indent="-538703" defTabSz="649041">
              <a:spcBef>
                <a:spcPts val="1690"/>
              </a:spcBef>
              <a:defRPr sz="2262"/>
            </a:pPr>
            <a:r>
              <a:rPr lang="en-US" sz="2500" dirty="0">
                <a:latin typeface="+mn-lt"/>
              </a:rPr>
              <a:t>Dictator Augusto Pinochet ruled Chile for 17 years.</a:t>
            </a:r>
          </a:p>
          <a:p>
            <a:pPr marL="998952" lvl="2" indent="-538703" defTabSz="649041">
              <a:spcBef>
                <a:spcPts val="1690"/>
              </a:spcBef>
              <a:buFont typeface="Arial" panose="020B0604020202020204" pitchFamily="34" charset="0"/>
              <a:buChar char="•"/>
              <a:defRPr sz="2262"/>
            </a:pPr>
            <a:r>
              <a:rPr lang="en-US" sz="2100" dirty="0">
                <a:latin typeface="+mn-lt"/>
              </a:rPr>
              <a:t>Some saw him as a leader who kept communists from taking over the country, but others viewed him as a cruel leader who ignored the rights of those who opposed him.</a:t>
            </a:r>
          </a:p>
          <a:p>
            <a:pPr marL="538703" indent="-538703" defTabSz="649041">
              <a:spcBef>
                <a:spcPts val="1690"/>
              </a:spcBef>
              <a:defRPr sz="2262"/>
            </a:pPr>
            <a:r>
              <a:rPr lang="en-US" sz="2500" dirty="0">
                <a:latin typeface="+mn-lt"/>
              </a:rPr>
              <a:t>Elections are held in most Latin American countries today, and many leaders win support from citizens by blaming US policies for their problems.</a:t>
            </a:r>
          </a:p>
        </p:txBody>
      </p:sp>
      <p:sp>
        <p:nvSpPr>
          <p:cNvPr id="166" name="Shape 166"/>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17</a:t>
            </a:fld>
            <a:endParaRPr/>
          </a:p>
        </p:txBody>
      </p:sp>
    </p:spTree>
    <p:extLst>
      <p:ext uri="{BB962C8B-B14F-4D97-AF65-F5344CB8AC3E}">
        <p14:creationId xmlns:p14="http://schemas.microsoft.com/office/powerpoint/2010/main" val="401229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165">
                                            <p:txEl>
                                              <p:pRg st="1" end="1"/>
                                            </p:txEl>
                                          </p:spTgt>
                                        </p:tgtEl>
                                        <p:attrNameLst>
                                          <p:attrName>style.visibility</p:attrName>
                                        </p:attrNameLst>
                                      </p:cBhvr>
                                      <p:to>
                                        <p:strVal val="visible"/>
                                      </p:to>
                                    </p:set>
                                    <p:anim calcmode="lin" valueType="num">
                                      <p:cBhvr>
                                        <p:cTn id="15"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iterate>
                                    <p:tmAbs val="0"/>
                                  </p:iterate>
                                  <p:childTnLst>
                                    <p:set>
                                      <p:cBhvr>
                                        <p:cTn id="19" fill="hold"/>
                                        <p:tgtEl>
                                          <p:spTgt spid="165">
                                            <p:txEl>
                                              <p:pRg st="2" end="2"/>
                                            </p:txEl>
                                          </p:spTgt>
                                        </p:tgtEl>
                                        <p:attrNameLst>
                                          <p:attrName>style.visibility</p:attrName>
                                        </p:attrNameLst>
                                      </p:cBhvr>
                                      <p:to>
                                        <p:strVal val="visible"/>
                                      </p:to>
                                    </p:set>
                                    <p:anim calcmode="lin" valueType="num">
                                      <p:cBhvr>
                                        <p:cTn id="20"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iterate>
                                    <p:tmAbs val="0"/>
                                  </p:iterate>
                                  <p:childTnLst>
                                    <p:set>
                                      <p:cBhvr>
                                        <p:cTn id="24" fill="hold"/>
                                        <p:tgtEl>
                                          <p:spTgt spid="165">
                                            <p:txEl>
                                              <p:pRg st="3" end="3"/>
                                            </p:txEl>
                                          </p:spTgt>
                                        </p:tgtEl>
                                        <p:attrNameLst>
                                          <p:attrName>style.visibility</p:attrName>
                                        </p:attrNameLst>
                                      </p:cBhvr>
                                      <p:to>
                                        <p:strVal val="visible"/>
                                      </p:to>
                                    </p:set>
                                    <p:anim calcmode="lin" valueType="num">
                                      <p:cBhvr>
                                        <p:cTn id="25"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0" nodeType="afterEffect">
                                  <p:stCondLst>
                                    <p:cond delay="0"/>
                                  </p:stCondLst>
                                  <p:iterate>
                                    <p:tmAbs val="0"/>
                                  </p:iterate>
                                  <p:childTnLst>
                                    <p:set>
                                      <p:cBhvr>
                                        <p:cTn id="29" fill="hold"/>
                                        <p:tgtEl>
                                          <p:spTgt spid="165">
                                            <p:txEl>
                                              <p:pRg st="4" end="4"/>
                                            </p:txEl>
                                          </p:spTgt>
                                        </p:tgtEl>
                                        <p:attrNameLst>
                                          <p:attrName>style.visibility</p:attrName>
                                        </p:attrNameLst>
                                      </p:cBhvr>
                                      <p:to>
                                        <p:strVal val="visible"/>
                                      </p:to>
                                    </p:set>
                                    <p:anim calcmode="lin" valueType="num">
                                      <p:cBhvr>
                                        <p:cTn id="30"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grpId="0" nodeType="afterEffect">
                                  <p:stCondLst>
                                    <p:cond delay="0"/>
                                  </p:stCondLst>
                                  <p:iterate>
                                    <p:tmAbs val="0"/>
                                  </p:iterate>
                                  <p:childTnLst>
                                    <p:set>
                                      <p:cBhvr>
                                        <p:cTn id="34" fill="hold"/>
                                        <p:tgtEl>
                                          <p:spTgt spid="165">
                                            <p:txEl>
                                              <p:pRg st="5" end="5"/>
                                            </p:txEl>
                                          </p:spTgt>
                                        </p:tgtEl>
                                        <p:attrNameLst>
                                          <p:attrName>style.visibility</p:attrName>
                                        </p:attrNameLst>
                                      </p:cBhvr>
                                      <p:to>
                                        <p:strVal val="visible"/>
                                      </p:to>
                                    </p:set>
                                    <p:anim calcmode="lin" valueType="num">
                                      <p:cBhvr>
                                        <p:cTn id="35"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6"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03725-BEEE-CB62-B98A-FFAF5A965411}"/>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BC95EE6C-AADF-F4B7-A1A4-2238B73495D5}"/>
              </a:ext>
            </a:extLst>
          </p:cNvPr>
          <p:cNvSpPr>
            <a:spLocks noGrp="1"/>
          </p:cNvSpPr>
          <p:nvPr>
            <p:ph type="title"/>
          </p:nvPr>
        </p:nvSpPr>
        <p:spPr>
          <a:xfrm>
            <a:off x="0" y="0"/>
            <a:ext cx="9143999" cy="1143001"/>
          </a:xfrm>
          <a:prstGeom prst="rect">
            <a:avLst/>
          </a:prstGeom>
        </p:spPr>
        <p:txBody>
          <a:bodyPr>
            <a:normAutofit/>
          </a:bodyPr>
          <a:lstStyle/>
          <a:p>
            <a:r>
              <a:rPr lang="en-US" dirty="0">
                <a:latin typeface="+mn-lt"/>
              </a:rPr>
              <a:t>THE WAR ON DRUGS</a:t>
            </a:r>
            <a:endParaRPr dirty="0">
              <a:latin typeface="+mn-lt"/>
            </a:endParaRPr>
          </a:p>
        </p:txBody>
      </p:sp>
      <p:sp>
        <p:nvSpPr>
          <p:cNvPr id="165" name="Shape 165">
            <a:extLst>
              <a:ext uri="{FF2B5EF4-FFF2-40B4-BE49-F238E27FC236}">
                <a16:creationId xmlns:a16="http://schemas.microsoft.com/office/drawing/2014/main" id="{1A1828DC-956A-6EE8-B25B-51C3D7292EE4}"/>
              </a:ext>
            </a:extLst>
          </p:cNvPr>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700" dirty="0">
                <a:latin typeface="+mn-lt"/>
              </a:rPr>
              <a:t>The war on drugs has been an ongoing battle in the United States and Latin America.</a:t>
            </a:r>
          </a:p>
          <a:p>
            <a:pPr marL="538703" indent="-538703" defTabSz="649041">
              <a:spcBef>
                <a:spcPts val="1690"/>
              </a:spcBef>
              <a:defRPr sz="2262"/>
            </a:pPr>
            <a:r>
              <a:rPr lang="en-US" sz="2700" dirty="0">
                <a:latin typeface="+mn-lt"/>
              </a:rPr>
              <a:t>The Mexican police force is working to restructure itself to better tackle </a:t>
            </a:r>
            <a:r>
              <a:rPr lang="en-US" sz="2700" b="1" dirty="0">
                <a:latin typeface="+mn-lt"/>
              </a:rPr>
              <a:t>drug cartels </a:t>
            </a:r>
            <a:r>
              <a:rPr lang="en-US" sz="2700" dirty="0">
                <a:latin typeface="+mn-lt"/>
              </a:rPr>
              <a:t>(criminal drug-trafficking organizations).</a:t>
            </a:r>
          </a:p>
          <a:p>
            <a:pPr marL="998952" lvl="2" indent="-538703" defTabSz="649041">
              <a:spcBef>
                <a:spcPts val="1690"/>
              </a:spcBef>
              <a:buFont typeface="Arial" panose="020B0604020202020204" pitchFamily="34" charset="0"/>
              <a:buChar char="•"/>
              <a:defRPr sz="2262"/>
            </a:pPr>
            <a:r>
              <a:rPr lang="en-US" sz="2300" dirty="0">
                <a:latin typeface="+mn-lt"/>
              </a:rPr>
              <a:t>The size of the police force has more than doubled over the last few years, and they encourage citizens’ involvement in crime control.</a:t>
            </a:r>
          </a:p>
          <a:p>
            <a:pPr marL="538703" indent="-538703" defTabSz="649041">
              <a:spcBef>
                <a:spcPts val="1690"/>
              </a:spcBef>
              <a:defRPr sz="2262"/>
            </a:pPr>
            <a:r>
              <a:rPr lang="en-US" sz="2700" dirty="0">
                <a:latin typeface="+mn-lt"/>
              </a:rPr>
              <a:t>Cuba has worked to keep drugs from being a major problem on the island through prevention and information programs as well as harsh laws.</a:t>
            </a:r>
          </a:p>
          <a:p>
            <a:pPr marL="538703" indent="-538703" defTabSz="649041">
              <a:spcBef>
                <a:spcPts val="1690"/>
              </a:spcBef>
              <a:defRPr sz="2262"/>
            </a:pPr>
            <a:r>
              <a:rPr lang="en-US" sz="2700" dirty="0">
                <a:latin typeface="+mn-lt"/>
              </a:rPr>
              <a:t>Brazil has large drug cartels that operate in the country and are a major source of drugs found in Europe.</a:t>
            </a:r>
          </a:p>
        </p:txBody>
      </p:sp>
      <p:sp>
        <p:nvSpPr>
          <p:cNvPr id="166" name="Shape 166">
            <a:extLst>
              <a:ext uri="{FF2B5EF4-FFF2-40B4-BE49-F238E27FC236}">
                <a16:creationId xmlns:a16="http://schemas.microsoft.com/office/drawing/2014/main" id="{AC2F5957-27C9-C757-076A-EFF3991DF12D}"/>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18</a:t>
            </a:fld>
            <a:endParaRPr/>
          </a:p>
        </p:txBody>
      </p:sp>
    </p:spTree>
    <p:extLst>
      <p:ext uri="{BB962C8B-B14F-4D97-AF65-F5344CB8AC3E}">
        <p14:creationId xmlns:p14="http://schemas.microsoft.com/office/powerpoint/2010/main" val="2199496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iterate>
                                    <p:tmAbs val="0"/>
                                  </p:iterate>
                                  <p:childTnLst>
                                    <p:set>
                                      <p:cBhvr>
                                        <p:cTn id="29" fill="hold"/>
                                        <p:tgtEl>
                                          <p:spTgt spid="165">
                                            <p:txEl>
                                              <p:pRg st="4" end="4"/>
                                            </p:txEl>
                                          </p:spTgt>
                                        </p:tgtEl>
                                        <p:attrNameLst>
                                          <p:attrName>style.visibility</p:attrName>
                                        </p:attrNameLst>
                                      </p:cBhvr>
                                      <p:to>
                                        <p:strVal val="visible"/>
                                      </p:to>
                                    </p:set>
                                    <p:anim calcmode="lin" valueType="num">
                                      <p:cBhvr>
                                        <p:cTn id="30"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830C-78FE-2D4E-D0D4-2508B13C0C45}"/>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4D9CCB31-4797-A48A-954F-B8EEA8E91D99}"/>
              </a:ext>
            </a:extLst>
          </p:cNvPr>
          <p:cNvSpPr>
            <a:spLocks noGrp="1"/>
          </p:cNvSpPr>
          <p:nvPr>
            <p:ph type="title"/>
          </p:nvPr>
        </p:nvSpPr>
        <p:spPr>
          <a:xfrm>
            <a:off x="0" y="0"/>
            <a:ext cx="9143999" cy="1143001"/>
          </a:xfrm>
          <a:prstGeom prst="rect">
            <a:avLst/>
          </a:prstGeom>
        </p:spPr>
        <p:txBody>
          <a:bodyPr>
            <a:normAutofit/>
          </a:bodyPr>
          <a:lstStyle/>
          <a:p>
            <a:r>
              <a:rPr lang="en-US" dirty="0">
                <a:latin typeface="+mn-lt"/>
              </a:rPr>
              <a:t>POVERTY</a:t>
            </a:r>
            <a:endParaRPr dirty="0">
              <a:latin typeface="+mn-lt"/>
            </a:endParaRPr>
          </a:p>
        </p:txBody>
      </p:sp>
      <p:sp>
        <p:nvSpPr>
          <p:cNvPr id="165" name="Shape 165">
            <a:extLst>
              <a:ext uri="{FF2B5EF4-FFF2-40B4-BE49-F238E27FC236}">
                <a16:creationId xmlns:a16="http://schemas.microsoft.com/office/drawing/2014/main" id="{99D80E70-133F-3800-BC6C-854A69230BEE}"/>
              </a:ext>
            </a:extLst>
          </p:cNvPr>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800" dirty="0">
                <a:latin typeface="+mn-lt"/>
              </a:rPr>
              <a:t>Latin Americans have suffered financially because of the history of inequality between Europeans and indigenous peoples.</a:t>
            </a:r>
          </a:p>
          <a:p>
            <a:pPr marL="998952" lvl="2" indent="-538703" defTabSz="649041">
              <a:spcBef>
                <a:spcPts val="1690"/>
              </a:spcBef>
              <a:buFont typeface="Arial" panose="020B0604020202020204" pitchFamily="34" charset="0"/>
              <a:buChar char="•"/>
              <a:defRPr sz="2262"/>
            </a:pPr>
            <a:r>
              <a:rPr lang="en-US" sz="2400" dirty="0">
                <a:latin typeface="+mn-lt"/>
              </a:rPr>
              <a:t>Non-Europeans in most Latin American countries have struggled with inadequate pay, housing, education, and health care.</a:t>
            </a:r>
          </a:p>
          <a:p>
            <a:pPr marL="538703" indent="-538703" defTabSz="649041">
              <a:spcBef>
                <a:spcPts val="1690"/>
              </a:spcBef>
              <a:defRPr sz="2262"/>
            </a:pPr>
            <a:r>
              <a:rPr lang="en-US" sz="2800" dirty="0">
                <a:latin typeface="+mn-lt"/>
              </a:rPr>
              <a:t>Those born into a lower class tend to stay in the lower class with little chance of change.</a:t>
            </a:r>
          </a:p>
          <a:p>
            <a:pPr marL="538703" indent="-538703" defTabSz="649041">
              <a:spcBef>
                <a:spcPts val="1690"/>
              </a:spcBef>
              <a:defRPr sz="2262"/>
            </a:pPr>
            <a:r>
              <a:rPr lang="en-US" sz="2800" dirty="0">
                <a:latin typeface="+mn-lt"/>
              </a:rPr>
              <a:t>Even in cities, workers deal with low wages and labor-intensive jobs.</a:t>
            </a:r>
          </a:p>
        </p:txBody>
      </p:sp>
      <p:sp>
        <p:nvSpPr>
          <p:cNvPr id="166" name="Shape 166">
            <a:extLst>
              <a:ext uri="{FF2B5EF4-FFF2-40B4-BE49-F238E27FC236}">
                <a16:creationId xmlns:a16="http://schemas.microsoft.com/office/drawing/2014/main" id="{A892ECEE-8FA7-9524-31D2-2EC0903E00F6}"/>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19</a:t>
            </a:fld>
            <a:endParaRPr/>
          </a:p>
        </p:txBody>
      </p:sp>
    </p:spTree>
    <p:extLst>
      <p:ext uri="{BB962C8B-B14F-4D97-AF65-F5344CB8AC3E}">
        <p14:creationId xmlns:p14="http://schemas.microsoft.com/office/powerpoint/2010/main" val="1482641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iterate>
                                    <p:tmAbs val="0"/>
                                  </p:iterate>
                                  <p:childTnLst>
                                    <p:set>
                                      <p:cBhvr>
                                        <p:cTn id="24" fill="hold"/>
                                        <p:tgtEl>
                                          <p:spTgt spid="165">
                                            <p:txEl>
                                              <p:pRg st="3" end="3"/>
                                            </p:txEl>
                                          </p:spTgt>
                                        </p:tgtEl>
                                        <p:attrNameLst>
                                          <p:attrName>style.visibility</p:attrName>
                                        </p:attrNameLst>
                                      </p:cBhvr>
                                      <p:to>
                                        <p:strVal val="visible"/>
                                      </p:to>
                                    </p:set>
                                    <p:anim calcmode="lin" valueType="num">
                                      <p:cBhvr>
                                        <p:cTn id="25"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566C38-5B6E-3CFF-D1AD-E4727E5AFC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89054"/>
          </a:xfrm>
          <a:prstGeom prst="rect">
            <a:avLst/>
          </a:prstGeom>
        </p:spPr>
      </p:pic>
      <p:sp>
        <p:nvSpPr>
          <p:cNvPr id="66" name="Shape 66"/>
          <p:cNvSpPr>
            <a:spLocks noGrp="1"/>
          </p:cNvSpPr>
          <p:nvPr>
            <p:ph type="sldNum" sz="quarter" idx="2"/>
          </p:nvPr>
        </p:nvSpPr>
        <p:spPr>
          <a:xfrm>
            <a:off x="8655497" y="6521549"/>
            <a:ext cx="183701" cy="307773"/>
          </a:xfrm>
          <a:prstGeom prst="rect">
            <a:avLst/>
          </a:prstGeom>
          <a:extLst>
            <a:ext uri="{C572A759-6A51-4108-AA02-DFA0A04FC94B}">
              <ma14:wrappingTextBoxFlag xmlns="" xmlns:ma14="http://schemas.microsoft.com/office/mac/drawingml/2011/main" val="1"/>
            </a:ext>
          </a:extLst>
        </p:spPr>
        <p:txBody>
          <a:bodyPr/>
          <a:lstStyle>
            <a:lvl1pPr>
              <a:defRPr>
                <a:solidFill>
                  <a:srgbClr val="000000"/>
                </a:solidFill>
              </a:defRPr>
            </a:lvl1pPr>
          </a:lstStyle>
          <a:p>
            <a:fld id="{86CB4B4D-7CA3-9044-876B-883B54F8677D}" type="slidenum">
              <a:rPr>
                <a:solidFill>
                  <a:srgbClr val="FFFFFF"/>
                </a:solidFill>
              </a:rPr>
              <a:t>2</a:t>
            </a:fld>
            <a:endParaRPr dirty="0">
              <a:solidFill>
                <a:srgbClr val="FFFFFF"/>
              </a:solidFill>
            </a:endParaRPr>
          </a:p>
        </p:txBody>
      </p:sp>
      <p:sp>
        <p:nvSpPr>
          <p:cNvPr id="4" name="Rectangle 3">
            <a:extLst>
              <a:ext uri="{FF2B5EF4-FFF2-40B4-BE49-F238E27FC236}">
                <a16:creationId xmlns:a16="http://schemas.microsoft.com/office/drawing/2014/main" id="{A959EA9A-87F3-BBAF-14E8-5E7C785FACA1}"/>
              </a:ext>
            </a:extLst>
          </p:cNvPr>
          <p:cNvSpPr/>
          <p:nvPr/>
        </p:nvSpPr>
        <p:spPr>
          <a:xfrm>
            <a:off x="0" y="5449754"/>
            <a:ext cx="5701696" cy="1015659"/>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 name="Shape 65"/>
          <p:cNvSpPr/>
          <p:nvPr/>
        </p:nvSpPr>
        <p:spPr>
          <a:xfrm>
            <a:off x="0" y="5449755"/>
            <a:ext cx="5766458" cy="101565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t> </a:t>
            </a:r>
            <a:r>
              <a:rPr dirty="0">
                <a:latin typeface="+mn-lt"/>
              </a:rPr>
              <a:t>Section 1: </a:t>
            </a:r>
            <a:r>
              <a:rPr lang="en-US" u="sng" dirty="0">
                <a:solidFill>
                  <a:srgbClr val="FF0000"/>
                </a:solidFill>
                <a:uFill>
                  <a:solidFill>
                    <a:srgbClr val="FF0000"/>
                  </a:solidFill>
                </a:uFill>
                <a:latin typeface="+mn-lt"/>
                <a:hlinkClick r:id="rId3" action="ppaction://hlinksldjump"/>
              </a:rPr>
              <a:t>The Land and People of Latin America</a:t>
            </a:r>
            <a:endParaRPr u="sng" dirty="0">
              <a:solidFill>
                <a:srgbClr val="FF0000"/>
              </a:solidFill>
              <a:uFill>
                <a:solidFill>
                  <a:srgbClr val="FF0000"/>
                </a:solidFill>
              </a:uFill>
              <a:latin typeface="+mn-lt"/>
              <a:hlinkClick r:id="rId3" action="ppaction://hlinksldjump">
                <a:extLst>
                  <a:ext uri="{A12FA001-AC4F-418D-AE19-62706E023703}">
                    <ahyp:hlinkClr xmlns:ahyp="http://schemas.microsoft.com/office/drawing/2018/hyperlinkcolor" val="tx"/>
                  </a:ext>
                </a:extLst>
              </a:hlinkClick>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latin typeface="+mn-lt"/>
              </a:rPr>
              <a:t> </a:t>
            </a:r>
            <a:r>
              <a:rPr dirty="0">
                <a:latin typeface="+mn-lt"/>
              </a:rPr>
              <a:t>Section 2: </a:t>
            </a:r>
            <a:r>
              <a:rPr lang="en-US" u="sng" dirty="0">
                <a:solidFill>
                  <a:srgbClr val="FF0000"/>
                </a:solidFill>
                <a:uFill>
                  <a:solidFill>
                    <a:srgbClr val="FF0000"/>
                  </a:solidFill>
                </a:uFill>
                <a:latin typeface="+mn-lt"/>
                <a:hlinkClick r:id="rId4" action="ppaction://hlinksldjump"/>
              </a:rPr>
              <a:t>From Colonies to Independence</a:t>
            </a:r>
            <a:endParaRPr u="sng" dirty="0">
              <a:solidFill>
                <a:srgbClr val="FF0000"/>
              </a:solidFill>
              <a:uFill>
                <a:solidFill>
                  <a:srgbClr val="FF0000"/>
                </a:solidFill>
              </a:uFill>
              <a:latin typeface="+mn-lt"/>
              <a:hlinkClick r:id="rId4" action="ppaction://hlinksldjump">
                <a:extLst>
                  <a:ext uri="{A12FA001-AC4F-418D-AE19-62706E023703}">
                    <ahyp:hlinkClr xmlns:ahyp="http://schemas.microsoft.com/office/drawing/2018/hyperlinkcolor" val="tx"/>
                  </a:ext>
                </a:extLst>
              </a:hlinkClick>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solidFill>
                  <a:srgbClr val="FFFFFF"/>
                </a:solidFill>
                <a:latin typeface="+mn-lt"/>
              </a:rPr>
              <a:t> </a:t>
            </a:r>
            <a:r>
              <a:rPr dirty="0">
                <a:solidFill>
                  <a:srgbClr val="FFFFFF"/>
                </a:solidFill>
                <a:latin typeface="+mn-lt"/>
              </a:rPr>
              <a:t>Section 3: </a:t>
            </a:r>
            <a:r>
              <a:rPr lang="en-US" u="sng" dirty="0">
                <a:solidFill>
                  <a:srgbClr val="FF0000"/>
                </a:solidFill>
                <a:uFill>
                  <a:solidFill>
                    <a:srgbClr val="FF0000"/>
                  </a:solidFill>
                </a:uFill>
                <a:latin typeface="+mn-lt"/>
                <a:hlinkClick r:id="rId5" action="ppaction://hlinksldjump"/>
              </a:rPr>
              <a:t>Modern Latin America</a:t>
            </a:r>
            <a:endParaRPr u="sng" dirty="0">
              <a:solidFill>
                <a:srgbClr val="FF0000"/>
              </a:solidFill>
              <a:uFill>
                <a:solidFill>
                  <a:srgbClr val="FF0000"/>
                </a:solidFill>
              </a:uFill>
              <a:latin typeface="+mn-lt"/>
              <a:hlinkClick r:id="rId5" action="ppaction://hlinksldjump">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2" nodeType="afterEffect">
                                  <p:stCondLst>
                                    <p:cond delay="0"/>
                                  </p:stCondLst>
                                  <p:iterate>
                                    <p:tmAbs val="0"/>
                                  </p:iterate>
                                  <p:childTnLst>
                                    <p:set>
                                      <p:cBhvr>
                                        <p:cTn id="6" fill="hold"/>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0-#ppt_w/2"/>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72B25-A669-DB12-4CC2-9B674B246F20}"/>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2D514742-28D8-5E3E-2561-7AC635D10662}"/>
              </a:ext>
            </a:extLst>
          </p:cNvPr>
          <p:cNvSpPr>
            <a:spLocks noGrp="1"/>
          </p:cNvSpPr>
          <p:nvPr>
            <p:ph type="title"/>
          </p:nvPr>
        </p:nvSpPr>
        <p:spPr>
          <a:xfrm>
            <a:off x="0" y="0"/>
            <a:ext cx="9143999" cy="1143001"/>
          </a:xfrm>
          <a:prstGeom prst="rect">
            <a:avLst/>
          </a:prstGeom>
        </p:spPr>
        <p:txBody>
          <a:bodyPr>
            <a:normAutofit/>
          </a:bodyPr>
          <a:lstStyle/>
          <a:p>
            <a:r>
              <a:rPr lang="en-US">
                <a:latin typeface="+mn-lt"/>
              </a:rPr>
              <a:t>MIGRATION</a:t>
            </a:r>
            <a:endParaRPr dirty="0">
              <a:latin typeface="+mn-lt"/>
            </a:endParaRPr>
          </a:p>
        </p:txBody>
      </p:sp>
      <p:sp>
        <p:nvSpPr>
          <p:cNvPr id="165" name="Shape 165">
            <a:extLst>
              <a:ext uri="{FF2B5EF4-FFF2-40B4-BE49-F238E27FC236}">
                <a16:creationId xmlns:a16="http://schemas.microsoft.com/office/drawing/2014/main" id="{5B31D8A4-CDE4-9B97-9696-FFCB519C8259}"/>
              </a:ext>
            </a:extLst>
          </p:cNvPr>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2400" dirty="0">
                <a:latin typeface="+mn-lt"/>
              </a:rPr>
              <a:t>New immigration laws and economic changes have changed old </a:t>
            </a:r>
            <a:r>
              <a:rPr lang="en-US" sz="2400" b="1" dirty="0">
                <a:latin typeface="+mn-lt"/>
              </a:rPr>
              <a:t>migration</a:t>
            </a:r>
            <a:r>
              <a:rPr lang="en-US" sz="2400" dirty="0">
                <a:latin typeface="+mn-lt"/>
              </a:rPr>
              <a:t> (movement from one locality to another) patterns.</a:t>
            </a:r>
          </a:p>
          <a:p>
            <a:pPr marL="538703" indent="-538703" defTabSz="649041">
              <a:spcBef>
                <a:spcPts val="1690"/>
              </a:spcBef>
              <a:defRPr sz="2262"/>
            </a:pPr>
            <a:r>
              <a:rPr lang="en-US" sz="2400" dirty="0">
                <a:latin typeface="+mn-lt"/>
              </a:rPr>
              <a:t>Many Latin Americans would move to the US searching for new opportunities, but the </a:t>
            </a:r>
            <a:r>
              <a:rPr lang="en-US" sz="2400" b="1" dirty="0">
                <a:latin typeface="+mn-lt"/>
              </a:rPr>
              <a:t>recession</a:t>
            </a:r>
            <a:r>
              <a:rPr lang="en-US" sz="2400" dirty="0">
                <a:latin typeface="+mn-lt"/>
              </a:rPr>
              <a:t> (economic decline) of 2007 caused many to instead settle in Mexico.</a:t>
            </a:r>
          </a:p>
          <a:p>
            <a:pPr marL="538703" indent="-538703" defTabSz="649041">
              <a:spcBef>
                <a:spcPts val="1690"/>
              </a:spcBef>
              <a:defRPr sz="2262"/>
            </a:pPr>
            <a:r>
              <a:rPr lang="en-US" sz="2400" dirty="0">
                <a:latin typeface="+mn-lt"/>
              </a:rPr>
              <a:t>An increase in violence along routes to the US has also caused a shift in migration, with people instead moving to areas that are growing in their own country.</a:t>
            </a:r>
          </a:p>
          <a:p>
            <a:pPr marL="538703" indent="-538703" defTabSz="649041">
              <a:spcBef>
                <a:spcPts val="1690"/>
              </a:spcBef>
              <a:defRPr sz="2262"/>
            </a:pPr>
            <a:r>
              <a:rPr lang="en-US" sz="2400" dirty="0">
                <a:latin typeface="+mn-lt"/>
              </a:rPr>
              <a:t>Due to free trade agreements, increased economic stability, advancements in technology and infrastructure, Internet access, improved education, and updated healthcare, many migrants are finding it less necessary to leave their country in search of a better life.</a:t>
            </a:r>
          </a:p>
        </p:txBody>
      </p:sp>
      <p:sp>
        <p:nvSpPr>
          <p:cNvPr id="166" name="Shape 166">
            <a:extLst>
              <a:ext uri="{FF2B5EF4-FFF2-40B4-BE49-F238E27FC236}">
                <a16:creationId xmlns:a16="http://schemas.microsoft.com/office/drawing/2014/main" id="{E4BADC04-6819-2F40-3E53-05D1DEE0A0AB}"/>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20</a:t>
            </a:fld>
            <a:endParaRPr/>
          </a:p>
        </p:txBody>
      </p:sp>
    </p:spTree>
    <p:extLst>
      <p:ext uri="{BB962C8B-B14F-4D97-AF65-F5344CB8AC3E}">
        <p14:creationId xmlns:p14="http://schemas.microsoft.com/office/powerpoint/2010/main" val="1280113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165">
                                            <p:txEl>
                                              <p:pRg st="1" end="1"/>
                                            </p:txEl>
                                          </p:spTgt>
                                        </p:tgtEl>
                                        <p:attrNameLst>
                                          <p:attrName>style.visibility</p:attrName>
                                        </p:attrNameLst>
                                      </p:cBhvr>
                                      <p:to>
                                        <p:strVal val="visible"/>
                                      </p:to>
                                    </p:set>
                                    <p:anim calcmode="lin" valueType="num">
                                      <p:cBhvr>
                                        <p:cTn id="15"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65">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p:tmAbs val="0"/>
                                  </p:iterate>
                                  <p:childTnLst>
                                    <p:set>
                                      <p:cBhvr>
                                        <p:cTn id="18" fill="hold"/>
                                        <p:tgtEl>
                                          <p:spTgt spid="165">
                                            <p:txEl>
                                              <p:pRg st="2" end="2"/>
                                            </p:txEl>
                                          </p:spTgt>
                                        </p:tgtEl>
                                        <p:attrNameLst>
                                          <p:attrName>style.visibility</p:attrName>
                                        </p:attrNameLst>
                                      </p:cBhvr>
                                      <p:to>
                                        <p:strVal val="visible"/>
                                      </p:to>
                                    </p:set>
                                    <p:anim calcmode="lin" valueType="num">
                                      <p:cBhvr>
                                        <p:cTn id="19"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165">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iterate>
                                    <p:tmAbs val="0"/>
                                  </p:iterate>
                                  <p:childTnLst>
                                    <p:set>
                                      <p:cBhvr>
                                        <p:cTn id="22" fill="hold"/>
                                        <p:tgtEl>
                                          <p:spTgt spid="165">
                                            <p:txEl>
                                              <p:pRg st="3" end="3"/>
                                            </p:txEl>
                                          </p:spTgt>
                                        </p:tgtEl>
                                        <p:attrNameLst>
                                          <p:attrName>style.visibility</p:attrName>
                                        </p:attrNameLst>
                                      </p:cBhvr>
                                      <p:to>
                                        <p:strVal val="visible"/>
                                      </p:to>
                                    </p:set>
                                    <p:anim calcmode="lin" valueType="num">
                                      <p:cBhvr>
                                        <p:cTn id="23"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4"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26DA9-DE55-19B3-1F2C-9A2B6DCEAB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528116"/>
          </a:xfrm>
          <a:prstGeom prst="rect">
            <a:avLst/>
          </a:prstGeom>
        </p:spPr>
      </p:pic>
      <p:sp>
        <p:nvSpPr>
          <p:cNvPr id="222" name="Shape 222"/>
          <p:cNvSpPr>
            <a:spLocks noGrp="1"/>
          </p:cNvSpPr>
          <p:nvPr>
            <p:ph type="sldNum" sz="quarter" idx="2"/>
          </p:nvPr>
        </p:nvSpPr>
        <p:spPr>
          <a:xfrm>
            <a:off x="84504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21</a:t>
            </a:fld>
            <a:endParaRPr/>
          </a:p>
        </p:txBody>
      </p:sp>
      <p:sp>
        <p:nvSpPr>
          <p:cNvPr id="223" name="Shape 223"/>
          <p:cNvSpPr/>
          <p:nvPr/>
        </p:nvSpPr>
        <p:spPr>
          <a:xfrm>
            <a:off x="0" y="6107672"/>
            <a:ext cx="7924800"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FFFFFF"/>
                </a:solidFill>
                <a:latin typeface="Trebuchet MS"/>
                <a:ea typeface="Trebuchet MS"/>
                <a:cs typeface="Trebuchet MS"/>
                <a:sym typeface="Trebuchet MS"/>
              </a:defRPr>
            </a:pPr>
            <a:r>
              <a:rPr dirty="0">
                <a:effectLst>
                  <a:outerShdw blurRad="63500" sx="102000" sy="102000" algn="ctr" rotWithShape="0">
                    <a:prstClr val="black">
                      <a:alpha val="40000"/>
                    </a:prstClr>
                  </a:outerShdw>
                </a:effectLst>
              </a:rPr>
              <a:t>Image Credits:</a:t>
            </a:r>
            <a:r>
              <a:rPr lang="en-US" dirty="0">
                <a:effectLst>
                  <a:outerShdw blurRad="63500" sx="102000" sy="102000" algn="ctr" rotWithShape="0">
                    <a:prstClr val="black">
                      <a:alpha val="40000"/>
                    </a:prstClr>
                  </a:outerShdw>
                </a:effectLst>
              </a:rPr>
              <a:t> </a:t>
            </a:r>
            <a:r>
              <a:rPr dirty="0">
                <a:effectLst>
                  <a:outerShdw blurRad="63500" sx="102000" sy="102000" algn="ctr" rotWithShape="0">
                    <a:prstClr val="black">
                      <a:alpha val="40000"/>
                    </a:prstClr>
                  </a:outerShdw>
                </a:effectLst>
              </a:rPr>
              <a:t>all Wikimedia Commons. Maps ©20</a:t>
            </a:r>
            <a:r>
              <a:rPr lang="en-US" dirty="0">
                <a:effectLst>
                  <a:outerShdw blurRad="63500" sx="102000" sy="102000" algn="ctr" rotWithShape="0">
                    <a:prstClr val="black">
                      <a:alpha val="40000"/>
                    </a:prstClr>
                  </a:outerShdw>
                </a:effectLst>
              </a:rPr>
              <a:t>25</a:t>
            </a:r>
            <a:r>
              <a:rPr dirty="0">
                <a:effectLst>
                  <a:outerShdw blurRad="63500" sx="102000" sy="102000" algn="ctr" rotWithShape="0">
                    <a:prstClr val="black">
                      <a:alpha val="40000"/>
                    </a:prstClr>
                  </a:outerShdw>
                </a:effectLst>
              </a:rPr>
              <a:t> Clairmont Press. </a:t>
            </a:r>
          </a:p>
        </p:txBody>
      </p:sp>
      <p:sp>
        <p:nvSpPr>
          <p:cNvPr id="2" name="TextBox 1">
            <a:extLst>
              <a:ext uri="{FF2B5EF4-FFF2-40B4-BE49-F238E27FC236}">
                <a16:creationId xmlns:a16="http://schemas.microsoft.com/office/drawing/2014/main" id="{24E28538-F535-4567-123B-F4882C2853CE}"/>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457200" y="0"/>
            <a:ext cx="8229600" cy="1143000"/>
          </a:xfrm>
          <a:prstGeom prst="rect">
            <a:avLst/>
          </a:prstGeom>
        </p:spPr>
        <p:txBody>
          <a:bodyPr>
            <a:noAutofit/>
          </a:bodyPr>
          <a:lstStyle>
            <a:lvl1pPr defTabSz="850391">
              <a:defRPr sz="3600">
                <a:effectLst>
                  <a:outerShdw blurRad="38100" dist="35433" dir="2700000" rotWithShape="0">
                    <a:srgbClr val="000000">
                      <a:alpha val="43137"/>
                    </a:srgbClr>
                  </a:outerShdw>
                </a:effectLst>
              </a:defRPr>
            </a:lvl1pPr>
          </a:lstStyle>
          <a:p>
            <a:r>
              <a:rPr lang="en-US" sz="4000" dirty="0">
                <a:latin typeface="+mn-lt"/>
              </a:rPr>
              <a:t>SECTION 1: THE LAND AND PEOPLE</a:t>
            </a:r>
            <a:br>
              <a:rPr lang="en-US" sz="4000" dirty="0">
                <a:latin typeface="+mn-lt"/>
              </a:rPr>
            </a:br>
            <a:r>
              <a:rPr lang="en-US" sz="4000" dirty="0">
                <a:latin typeface="+mn-lt"/>
              </a:rPr>
              <a:t>OF LATIN AMERICA</a:t>
            </a:r>
            <a:endParaRPr sz="4000" dirty="0">
              <a:latin typeface="+mn-lt"/>
            </a:endParaRPr>
          </a:p>
        </p:txBody>
      </p:sp>
      <p:sp>
        <p:nvSpPr>
          <p:cNvPr id="69" name="Shape 69"/>
          <p:cNvSpPr>
            <a:spLocks noGrp="1"/>
          </p:cNvSpPr>
          <p:nvPr>
            <p:ph type="body" idx="1"/>
          </p:nvPr>
        </p:nvSpPr>
        <p:spPr>
          <a:xfrm>
            <a:off x="457200" y="1143000"/>
            <a:ext cx="8229600" cy="4525963"/>
          </a:xfrm>
          <a:prstGeom prst="rect">
            <a:avLst/>
          </a:prstGeom>
        </p:spPr>
        <p:txBody>
          <a:bodyPr/>
          <a:lstStyle/>
          <a:p>
            <a:pPr marL="342900" lvl="1" indent="-342900">
              <a:lnSpc>
                <a:spcPct val="100000"/>
              </a:lnSpc>
              <a:spcBef>
                <a:spcPts val="1690"/>
              </a:spcBef>
              <a:buChar char="➢"/>
            </a:pPr>
            <a:r>
              <a:rPr dirty="0">
                <a:latin typeface="+mn-lt"/>
              </a:rPr>
              <a:t>Essential Question</a:t>
            </a:r>
            <a:r>
              <a:rPr lang="en-US" dirty="0">
                <a:latin typeface="+mn-lt"/>
              </a:rPr>
              <a:t>:</a:t>
            </a:r>
          </a:p>
          <a:p>
            <a:pPr marL="892629" lvl="2" indent="-457200">
              <a:lnSpc>
                <a:spcPct val="100000"/>
              </a:lnSpc>
              <a:spcBef>
                <a:spcPts val="1690"/>
              </a:spcBef>
              <a:buFont typeface="Arial" panose="020B0604020202020204" pitchFamily="34" charset="0"/>
              <a:buChar char="•"/>
            </a:pPr>
            <a:r>
              <a:rPr lang="en-US" sz="2800" dirty="0">
                <a:latin typeface="+mn-lt"/>
              </a:rPr>
              <a:t>What are some natural and man-made features of Latin America</a:t>
            </a:r>
            <a:r>
              <a:rPr sz="2800" dirty="0">
                <a:latin typeface="+mn-lt"/>
              </a:rPr>
              <a:t>?</a:t>
            </a:r>
          </a:p>
        </p:txBody>
      </p:sp>
      <p:sp>
        <p:nvSpPr>
          <p:cNvPr id="70" name="Shape 70"/>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sp>
        <p:nvSpPr>
          <p:cNvPr id="4" name="Shape 69">
            <a:extLst>
              <a:ext uri="{FF2B5EF4-FFF2-40B4-BE49-F238E27FC236}">
                <a16:creationId xmlns:a16="http://schemas.microsoft.com/office/drawing/2014/main" id="{374BF298-26A8-705E-479D-BEA18B6AE178}"/>
              </a:ext>
            </a:extLst>
          </p:cNvPr>
          <p:cNvSpPr txBox="1">
            <a:spLocks/>
          </p:cNvSpPr>
          <p:nvPr/>
        </p:nvSpPr>
        <p:spPr>
          <a:xfrm>
            <a:off x="457200" y="11430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buChar char="•"/>
              <a:defRPr sz="2800"/>
            </a:pPr>
            <a:r>
              <a:rPr lang="en-US" sz="2800" dirty="0">
                <a:latin typeface="+mn-lt"/>
              </a:rPr>
              <a:t>isthmus</a:t>
            </a:r>
          </a:p>
          <a:p>
            <a:pPr marL="742950" lvl="1" indent="-285750">
              <a:lnSpc>
                <a:spcPct val="100000"/>
              </a:lnSpc>
              <a:spcBef>
                <a:spcPts val="1690"/>
              </a:spcBef>
              <a:buFont typeface="Arial"/>
              <a:buChar char="•"/>
              <a:defRPr sz="2800"/>
            </a:pPr>
            <a:r>
              <a:rPr lang="en-US" sz="2800" dirty="0">
                <a:latin typeface="+mn-lt"/>
              </a:rPr>
              <a:t>pope</a:t>
            </a:r>
          </a:p>
        </p:txBody>
      </p:sp>
      <p:sp>
        <p:nvSpPr>
          <p:cNvPr id="5" name="Shape 68">
            <a:extLst>
              <a:ext uri="{FF2B5EF4-FFF2-40B4-BE49-F238E27FC236}">
                <a16:creationId xmlns:a16="http://schemas.microsoft.com/office/drawing/2014/main" id="{5D9E5F9B-4344-D3C7-3A9F-F671A12B5EAE}"/>
              </a:ext>
            </a:extLst>
          </p:cNvPr>
          <p:cNvSpPr>
            <a:spLocks noGrp="1"/>
          </p:cNvSpPr>
          <p:nvPr>
            <p:ph type="title"/>
          </p:nvPr>
        </p:nvSpPr>
        <p:spPr>
          <a:xfrm>
            <a:off x="457200" y="0"/>
            <a:ext cx="8229600" cy="1143000"/>
          </a:xfrm>
          <a:prstGeom prst="rect">
            <a:avLst/>
          </a:prstGeom>
        </p:spPr>
        <p:txBody>
          <a:bodyPr>
            <a:noAutofit/>
          </a:bodyPr>
          <a:lstStyle>
            <a:lvl1pPr defTabSz="850391">
              <a:defRPr sz="3600">
                <a:effectLst>
                  <a:outerShdw blurRad="38100" dist="35433" dir="2700000" rotWithShape="0">
                    <a:srgbClr val="000000">
                      <a:alpha val="43137"/>
                    </a:srgbClr>
                  </a:outerShdw>
                </a:effectLst>
              </a:defRPr>
            </a:lvl1pPr>
          </a:lstStyle>
          <a:p>
            <a:r>
              <a:rPr lang="en-US" sz="4000" dirty="0">
                <a:latin typeface="+mn-lt"/>
              </a:rPr>
              <a:t>SECTION 1: THE LAND AND PEOPLE</a:t>
            </a:r>
            <a:br>
              <a:rPr lang="en-US" sz="4000" dirty="0">
                <a:latin typeface="+mn-lt"/>
              </a:rPr>
            </a:br>
            <a:r>
              <a:rPr lang="en-US" sz="4000" dirty="0">
                <a:latin typeface="+mn-lt"/>
              </a:rPr>
              <a:t>OF LATIN AMERICA</a:t>
            </a:r>
            <a:endParaRPr sz="4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dirty="0">
                <a:latin typeface="+mn-lt"/>
              </a:rPr>
              <a:t>Latin America is in both North and South America, and it exists in the western, northern, and southern hemispheres.</a:t>
            </a:r>
          </a:p>
          <a:p>
            <a:pPr marL="1204020" lvl="2" indent="-743771" defTabSz="896111">
              <a:spcBef>
                <a:spcPts val="1690"/>
              </a:spcBef>
              <a:buFont typeface="Arial" panose="020B0604020202020204" pitchFamily="34" charset="0"/>
              <a:buChar char="•"/>
              <a:defRPr sz="3136"/>
            </a:pPr>
            <a:r>
              <a:rPr lang="en-US" sz="2800" dirty="0">
                <a:latin typeface="+mn-lt"/>
              </a:rPr>
              <a:t>It also has the Atlantic and Pacific Oceans to its east and west.</a:t>
            </a:r>
          </a:p>
          <a:p>
            <a:pPr marL="743771" indent="-743771" defTabSz="896111">
              <a:spcBef>
                <a:spcPts val="1690"/>
              </a:spcBef>
              <a:defRPr sz="3136"/>
            </a:pPr>
            <a:r>
              <a:rPr lang="en-US" dirty="0">
                <a:latin typeface="+mn-lt"/>
              </a:rPr>
              <a:t>The region south of Mexico is an </a:t>
            </a:r>
            <a:r>
              <a:rPr lang="en-US" b="1" dirty="0">
                <a:latin typeface="+mn-lt"/>
              </a:rPr>
              <a:t>isthmus</a:t>
            </a:r>
            <a:r>
              <a:rPr lang="en-US" dirty="0">
                <a:latin typeface="+mn-lt"/>
              </a:rPr>
              <a:t>, which is a narrow strip of land connecting two landmasses.</a:t>
            </a:r>
          </a:p>
          <a:p>
            <a:pPr marL="743771" indent="-743771" defTabSz="896111">
              <a:spcBef>
                <a:spcPts val="1690"/>
              </a:spcBef>
              <a:defRPr sz="3136"/>
            </a:pPr>
            <a:r>
              <a:rPr lang="en-US" dirty="0">
                <a:latin typeface="+mn-lt"/>
              </a:rPr>
              <a:t>Latin America contains several natural features, including rivers, deserts, mountain ranges, and a large rainforest.</a:t>
            </a:r>
          </a:p>
        </p:txBody>
      </p:sp>
      <p:sp>
        <p:nvSpPr>
          <p:cNvPr id="78" name="Shape 78"/>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a:p>
        </p:txBody>
      </p:sp>
      <p:sp>
        <p:nvSpPr>
          <p:cNvPr id="6" name="Shape 72">
            <a:extLst>
              <a:ext uri="{FF2B5EF4-FFF2-40B4-BE49-F238E27FC236}">
                <a16:creationId xmlns:a16="http://schemas.microsoft.com/office/drawing/2014/main" id="{AA7F495F-FF79-E5BB-ACEF-7078CD242F17}"/>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LOCATION AND FEATURES OF LATIN AMERICA AND THE CARIBBEAN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1" nodeType="withEffect">
                                  <p:stCondLst>
                                    <p:cond delay="0"/>
                                  </p:stCondLst>
                                  <p:iterate>
                                    <p:tmAbs val="0"/>
                                  </p:iterate>
                                  <p:childTnLst>
                                    <p:set>
                                      <p:cBhvr>
                                        <p:cTn id="24" fill="hold"/>
                                        <p:tgtEl>
                                          <p:spTgt spid="77">
                                            <p:txEl>
                                              <p:pRg st="3" end="3"/>
                                            </p:txEl>
                                          </p:spTgt>
                                        </p:tgtEl>
                                        <p:attrNameLst>
                                          <p:attrName>style.visibility</p:attrName>
                                        </p:attrNameLst>
                                      </p:cBhvr>
                                      <p:to>
                                        <p:strVal val="visible"/>
                                      </p:to>
                                    </p:set>
                                    <p:anim calcmode="lin" valueType="num">
                                      <p:cBhvr>
                                        <p:cTn id="25"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4ACD-E1C9-807B-BA98-189166889485}"/>
            </a:ext>
          </a:extLst>
        </p:cNvPr>
        <p:cNvGrpSpPr/>
        <p:nvPr/>
      </p:nvGrpSpPr>
      <p:grpSpPr>
        <a:xfrm>
          <a:off x="0" y="0"/>
          <a:ext cx="0" cy="0"/>
          <a:chOff x="0" y="0"/>
          <a:chExt cx="0" cy="0"/>
        </a:xfrm>
      </p:grpSpPr>
      <p:sp>
        <p:nvSpPr>
          <p:cNvPr id="77" name="Shape 77">
            <a:extLst>
              <a:ext uri="{FF2B5EF4-FFF2-40B4-BE49-F238E27FC236}">
                <a16:creationId xmlns:a16="http://schemas.microsoft.com/office/drawing/2014/main" id="{AEBB3721-1150-ECFF-7F7B-B5EC60F8909D}"/>
              </a:ext>
            </a:extLst>
          </p:cNvPr>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dirty="0">
                <a:latin typeface="+mn-lt"/>
              </a:rPr>
              <a:t>There are 33 countries and 15 territories in Latin America and the Caribbean.</a:t>
            </a:r>
          </a:p>
          <a:p>
            <a:pPr marL="743771" indent="-743771" defTabSz="896111">
              <a:spcBef>
                <a:spcPts val="1690"/>
              </a:spcBef>
              <a:defRPr sz="3136"/>
            </a:pPr>
            <a:r>
              <a:rPr lang="en-US" dirty="0">
                <a:latin typeface="+mn-lt"/>
              </a:rPr>
              <a:t>Some of the countries are:</a:t>
            </a:r>
          </a:p>
          <a:p>
            <a:pPr marL="1204020" lvl="2" indent="-743771" defTabSz="896111">
              <a:spcBef>
                <a:spcPts val="1690"/>
              </a:spcBef>
              <a:buFont typeface="Arial" panose="020B0604020202020204" pitchFamily="34" charset="0"/>
              <a:buChar char="•"/>
              <a:defRPr sz="3136"/>
            </a:pPr>
            <a:r>
              <a:rPr lang="en-US" sz="2800" dirty="0">
                <a:latin typeface="+mn-lt"/>
              </a:rPr>
              <a:t>Mexico, just south of the United States</a:t>
            </a:r>
          </a:p>
          <a:p>
            <a:pPr marL="1204020" lvl="2" indent="-743771" defTabSz="896111">
              <a:spcBef>
                <a:spcPts val="1690"/>
              </a:spcBef>
              <a:buFont typeface="Arial" panose="020B0604020202020204" pitchFamily="34" charset="0"/>
              <a:buChar char="•"/>
              <a:defRPr sz="3136"/>
            </a:pPr>
            <a:r>
              <a:rPr lang="en-US" sz="2800" dirty="0">
                <a:latin typeface="+mn-lt"/>
              </a:rPr>
              <a:t>Panama, which includes the Panama Canal</a:t>
            </a:r>
          </a:p>
          <a:p>
            <a:pPr marL="1204020" lvl="2" indent="-743771" defTabSz="896111">
              <a:spcBef>
                <a:spcPts val="1690"/>
              </a:spcBef>
              <a:buFont typeface="Arial" panose="020B0604020202020204" pitchFamily="34" charset="0"/>
              <a:buChar char="•"/>
              <a:defRPr sz="3136"/>
            </a:pPr>
            <a:r>
              <a:rPr lang="en-US" sz="2800" dirty="0">
                <a:latin typeface="+mn-lt"/>
              </a:rPr>
              <a:t>Brazil, the largest country in South America that includes the Amazon River and the Amazon Rain Forest.</a:t>
            </a:r>
          </a:p>
          <a:p>
            <a:pPr marL="743771" indent="-743771" defTabSz="896111">
              <a:spcBef>
                <a:spcPts val="1690"/>
              </a:spcBef>
              <a:defRPr sz="3136"/>
            </a:pPr>
            <a:r>
              <a:rPr lang="en-US" dirty="0">
                <a:latin typeface="+mn-lt"/>
              </a:rPr>
              <a:t>There are also many island nations, including Cuba, which is located south of Florida.</a:t>
            </a:r>
          </a:p>
        </p:txBody>
      </p:sp>
      <p:sp>
        <p:nvSpPr>
          <p:cNvPr id="78" name="Shape 78">
            <a:extLst>
              <a:ext uri="{FF2B5EF4-FFF2-40B4-BE49-F238E27FC236}">
                <a16:creationId xmlns:a16="http://schemas.microsoft.com/office/drawing/2014/main" id="{BB6FF316-18CF-00B9-E810-5236EB1B9D35}"/>
              </a:ext>
            </a:extLst>
          </p:cNvPr>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a:t>
            </a:fld>
            <a:endParaRPr/>
          </a:p>
        </p:txBody>
      </p:sp>
      <p:sp>
        <p:nvSpPr>
          <p:cNvPr id="6" name="Shape 72">
            <a:extLst>
              <a:ext uri="{FF2B5EF4-FFF2-40B4-BE49-F238E27FC236}">
                <a16:creationId xmlns:a16="http://schemas.microsoft.com/office/drawing/2014/main" id="{80575126-E4ED-69FB-CCD4-4D378006D2FA}"/>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LOCATING COUNTRIES OF</a:t>
            </a:r>
            <a:br>
              <a:rPr lang="en-US" sz="4000" dirty="0">
                <a:latin typeface="+mn-lt"/>
              </a:rPr>
            </a:br>
            <a:r>
              <a:rPr lang="en-US" sz="4000" dirty="0">
                <a:latin typeface="+mn-lt"/>
              </a:rPr>
              <a:t>LATIN AMERICA</a:t>
            </a:r>
          </a:p>
        </p:txBody>
      </p:sp>
    </p:spTree>
    <p:extLst>
      <p:ext uri="{BB962C8B-B14F-4D97-AF65-F5344CB8AC3E}">
        <p14:creationId xmlns:p14="http://schemas.microsoft.com/office/powerpoint/2010/main" val="2708911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77">
                                            <p:txEl>
                                              <p:pRg st="1" end="1"/>
                                            </p:txEl>
                                          </p:spTgt>
                                        </p:tgtEl>
                                        <p:attrNameLst>
                                          <p:attrName>style.visibility</p:attrName>
                                        </p:attrNameLst>
                                      </p:cBhvr>
                                      <p:to>
                                        <p:strVal val="visible"/>
                                      </p:to>
                                    </p:set>
                                    <p:anim calcmode="lin" valueType="num">
                                      <p:cBhvr>
                                        <p:cTn id="15"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iterate>
                                    <p:tmAbs val="0"/>
                                  </p:iterate>
                                  <p:childTnLst>
                                    <p:set>
                                      <p:cBhvr>
                                        <p:cTn id="19" fill="hold"/>
                                        <p:tgtEl>
                                          <p:spTgt spid="77">
                                            <p:txEl>
                                              <p:pRg st="2" end="2"/>
                                            </p:txEl>
                                          </p:spTgt>
                                        </p:tgtEl>
                                        <p:attrNameLst>
                                          <p:attrName>style.visibility</p:attrName>
                                        </p:attrNameLst>
                                      </p:cBhvr>
                                      <p:to>
                                        <p:strVal val="visible"/>
                                      </p:to>
                                    </p:set>
                                    <p:anim calcmode="lin" valueType="num">
                                      <p:cBhvr>
                                        <p:cTn id="20"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iterate>
                                    <p:tmAbs val="0"/>
                                  </p:iterate>
                                  <p:childTnLst>
                                    <p:set>
                                      <p:cBhvr>
                                        <p:cTn id="24" fill="hold"/>
                                        <p:tgtEl>
                                          <p:spTgt spid="77">
                                            <p:txEl>
                                              <p:pRg st="3" end="3"/>
                                            </p:txEl>
                                          </p:spTgt>
                                        </p:tgtEl>
                                        <p:attrNameLst>
                                          <p:attrName>style.visibility</p:attrName>
                                        </p:attrNameLst>
                                      </p:cBhvr>
                                      <p:to>
                                        <p:strVal val="visible"/>
                                      </p:to>
                                    </p:set>
                                    <p:anim calcmode="lin" valueType="num">
                                      <p:cBhvr>
                                        <p:cTn id="25"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0" nodeType="afterEffect">
                                  <p:stCondLst>
                                    <p:cond delay="0"/>
                                  </p:stCondLst>
                                  <p:iterate>
                                    <p:tmAbs val="0"/>
                                  </p:iterate>
                                  <p:childTnLst>
                                    <p:set>
                                      <p:cBhvr>
                                        <p:cTn id="29" fill="hold"/>
                                        <p:tgtEl>
                                          <p:spTgt spid="77">
                                            <p:txEl>
                                              <p:pRg st="4" end="4"/>
                                            </p:txEl>
                                          </p:spTgt>
                                        </p:tgtEl>
                                        <p:attrNameLst>
                                          <p:attrName>style.visibility</p:attrName>
                                        </p:attrNameLst>
                                      </p:cBhvr>
                                      <p:to>
                                        <p:strVal val="visible"/>
                                      </p:to>
                                    </p:set>
                                    <p:anim calcmode="lin" valueType="num">
                                      <p:cBhvr>
                                        <p:cTn id="30"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grpId="0" nodeType="afterEffect">
                                  <p:stCondLst>
                                    <p:cond delay="0"/>
                                  </p:stCondLst>
                                  <p:iterate>
                                    <p:tmAbs val="0"/>
                                  </p:iterate>
                                  <p:childTnLst>
                                    <p:set>
                                      <p:cBhvr>
                                        <p:cTn id="34" fill="hold"/>
                                        <p:tgtEl>
                                          <p:spTgt spid="77">
                                            <p:txEl>
                                              <p:pRg st="5" end="5"/>
                                            </p:txEl>
                                          </p:spTgt>
                                        </p:tgtEl>
                                        <p:attrNameLst>
                                          <p:attrName>style.visibility</p:attrName>
                                        </p:attrNameLst>
                                      </p:cBhvr>
                                      <p:to>
                                        <p:strVal val="visible"/>
                                      </p:to>
                                    </p:set>
                                    <p:anim calcmode="lin" valueType="num">
                                      <p:cBhvr>
                                        <p:cTn id="35" dur="500" fill="hold"/>
                                        <p:tgtEl>
                                          <p:spTgt spid="77">
                                            <p:txEl>
                                              <p:pRg st="5" end="5"/>
                                            </p:txEl>
                                          </p:spTgt>
                                        </p:tgtEl>
                                        <p:attrNameLst>
                                          <p:attrName>ppt_x</p:attrName>
                                        </p:attrNameLst>
                                      </p:cBhvr>
                                      <p:tavLst>
                                        <p:tav tm="0">
                                          <p:val>
                                            <p:strVal val="0-#ppt_w/2"/>
                                          </p:val>
                                        </p:tav>
                                        <p:tav tm="100000">
                                          <p:val>
                                            <p:strVal val="#ppt_x"/>
                                          </p:val>
                                        </p:tav>
                                      </p:tavLst>
                                    </p:anim>
                                    <p:anim calcmode="lin" valueType="num">
                                      <p:cBhvr>
                                        <p:cTn id="36" dur="500" fill="hold"/>
                                        <p:tgtEl>
                                          <p:spTgt spid="7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DD04D-266E-ACA0-2029-5594F4F82D89}"/>
            </a:ext>
          </a:extLst>
        </p:cNvPr>
        <p:cNvGrpSpPr/>
        <p:nvPr/>
      </p:nvGrpSpPr>
      <p:grpSpPr>
        <a:xfrm>
          <a:off x="0" y="0"/>
          <a:ext cx="0" cy="0"/>
          <a:chOff x="0" y="0"/>
          <a:chExt cx="0" cy="0"/>
        </a:xfrm>
      </p:grpSpPr>
      <p:sp>
        <p:nvSpPr>
          <p:cNvPr id="77" name="Shape 77">
            <a:extLst>
              <a:ext uri="{FF2B5EF4-FFF2-40B4-BE49-F238E27FC236}">
                <a16:creationId xmlns:a16="http://schemas.microsoft.com/office/drawing/2014/main" id="{DFE149ED-4CE0-AC2F-BB63-F72E14A153F9}"/>
              </a:ext>
            </a:extLst>
          </p:cNvPr>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sz="2400" dirty="0">
                <a:latin typeface="+mn-lt"/>
              </a:rPr>
              <a:t>The Spanish and Portuguese spread their language and religion across Central and South America as they conquered indigenous people.</a:t>
            </a:r>
          </a:p>
          <a:p>
            <a:pPr marL="743771" indent="-743771" defTabSz="896111">
              <a:spcBef>
                <a:spcPts val="1690"/>
              </a:spcBef>
              <a:defRPr sz="3136"/>
            </a:pPr>
            <a:r>
              <a:rPr lang="en-US" sz="2400" dirty="0">
                <a:latin typeface="+mn-lt"/>
              </a:rPr>
              <a:t>Spanish is the most common language today, with over 300 million native speakers.</a:t>
            </a:r>
          </a:p>
          <a:p>
            <a:pPr marL="1204020" lvl="2" indent="-743771" defTabSz="896111">
              <a:spcBef>
                <a:spcPts val="1690"/>
              </a:spcBef>
              <a:buFont typeface="Arial" panose="020B0604020202020204" pitchFamily="34" charset="0"/>
              <a:buChar char="•"/>
              <a:defRPr sz="3136"/>
            </a:pPr>
            <a:r>
              <a:rPr lang="en-US" sz="2000" dirty="0">
                <a:latin typeface="+mn-lt"/>
              </a:rPr>
              <a:t>Portuguese is the official language of Brazil, with over 200 million native speakers.</a:t>
            </a:r>
          </a:p>
          <a:p>
            <a:pPr marL="743771" indent="-743771" defTabSz="896111">
              <a:spcBef>
                <a:spcPts val="1690"/>
              </a:spcBef>
              <a:defRPr sz="3136"/>
            </a:pPr>
            <a:r>
              <a:rPr lang="en-US" sz="2400" dirty="0">
                <a:latin typeface="+mn-lt"/>
              </a:rPr>
              <a:t>Smaller numbers of people speak other languages in the region.</a:t>
            </a:r>
          </a:p>
          <a:p>
            <a:pPr marL="1204020" lvl="2" indent="-743771" defTabSz="896111">
              <a:spcBef>
                <a:spcPts val="1690"/>
              </a:spcBef>
              <a:buFont typeface="Arial" panose="020B0604020202020204" pitchFamily="34" charset="0"/>
              <a:buChar char="•"/>
              <a:defRPr sz="3136"/>
            </a:pPr>
            <a:r>
              <a:rPr lang="en-US" sz="2000" dirty="0">
                <a:latin typeface="+mn-lt"/>
              </a:rPr>
              <a:t>Dutch, French, and English are the official languages of some smaller countries and territories.</a:t>
            </a:r>
          </a:p>
          <a:p>
            <a:pPr marL="1204020" lvl="2" indent="-743771" defTabSz="896111">
              <a:spcBef>
                <a:spcPts val="1690"/>
              </a:spcBef>
              <a:buFont typeface="Arial" panose="020B0604020202020204" pitchFamily="34" charset="0"/>
              <a:buChar char="•"/>
              <a:defRPr sz="3136"/>
            </a:pPr>
            <a:r>
              <a:rPr lang="en-US" sz="2000" dirty="0">
                <a:latin typeface="+mn-lt"/>
              </a:rPr>
              <a:t>Some isolated indigenous people of Central America still use their own language, like Quechua, the language of the Incas.</a:t>
            </a:r>
          </a:p>
          <a:p>
            <a:pPr marL="1204020" lvl="2" indent="-743771" defTabSz="896111">
              <a:spcBef>
                <a:spcPts val="1690"/>
              </a:spcBef>
              <a:buFont typeface="Arial" panose="020B0604020202020204" pitchFamily="34" charset="0"/>
              <a:buChar char="•"/>
              <a:defRPr sz="3136"/>
            </a:pPr>
            <a:r>
              <a:rPr lang="en-US" sz="2000" dirty="0">
                <a:latin typeface="+mn-lt"/>
              </a:rPr>
              <a:t>There are also some African languages that have survived since the days of slavery.</a:t>
            </a:r>
          </a:p>
        </p:txBody>
      </p:sp>
      <p:sp>
        <p:nvSpPr>
          <p:cNvPr id="78" name="Shape 78">
            <a:extLst>
              <a:ext uri="{FF2B5EF4-FFF2-40B4-BE49-F238E27FC236}">
                <a16:creationId xmlns:a16="http://schemas.microsoft.com/office/drawing/2014/main" id="{56F4BBA4-68AA-38D4-513B-15A39C564EA8}"/>
              </a:ext>
            </a:extLst>
          </p:cNvPr>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a:p>
        </p:txBody>
      </p:sp>
      <p:sp>
        <p:nvSpPr>
          <p:cNvPr id="6" name="Shape 72">
            <a:extLst>
              <a:ext uri="{FF2B5EF4-FFF2-40B4-BE49-F238E27FC236}">
                <a16:creationId xmlns:a16="http://schemas.microsoft.com/office/drawing/2014/main" id="{EE569429-276E-A4F0-DE63-50F4CCA99032}"/>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dirty="0">
                <a:latin typeface="+mn-lt"/>
              </a:rPr>
              <a:t>LANGUAGES OF LATIN AMERICA</a:t>
            </a:r>
          </a:p>
        </p:txBody>
      </p:sp>
    </p:spTree>
    <p:extLst>
      <p:ext uri="{BB962C8B-B14F-4D97-AF65-F5344CB8AC3E}">
        <p14:creationId xmlns:p14="http://schemas.microsoft.com/office/powerpoint/2010/main" val="2449496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77">
                                            <p:txEl>
                                              <p:pRg st="1" end="1"/>
                                            </p:txEl>
                                          </p:spTgt>
                                        </p:tgtEl>
                                        <p:attrNameLst>
                                          <p:attrName>style.visibility</p:attrName>
                                        </p:attrNameLst>
                                      </p:cBhvr>
                                      <p:to>
                                        <p:strVal val="visible"/>
                                      </p:to>
                                    </p:set>
                                    <p:anim calcmode="lin" valueType="num">
                                      <p:cBhvr>
                                        <p:cTn id="15"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iterate>
                                    <p:tmAbs val="0"/>
                                  </p:iterate>
                                  <p:childTnLst>
                                    <p:set>
                                      <p:cBhvr>
                                        <p:cTn id="19" fill="hold"/>
                                        <p:tgtEl>
                                          <p:spTgt spid="77">
                                            <p:txEl>
                                              <p:pRg st="2" end="2"/>
                                            </p:txEl>
                                          </p:spTgt>
                                        </p:tgtEl>
                                        <p:attrNameLst>
                                          <p:attrName>style.visibility</p:attrName>
                                        </p:attrNameLst>
                                      </p:cBhvr>
                                      <p:to>
                                        <p:strVal val="visible"/>
                                      </p:to>
                                    </p:set>
                                    <p:anim calcmode="lin" valueType="num">
                                      <p:cBhvr>
                                        <p:cTn id="20"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iterate>
                                    <p:tmAbs val="0"/>
                                  </p:iterate>
                                  <p:childTnLst>
                                    <p:set>
                                      <p:cBhvr>
                                        <p:cTn id="24" fill="hold"/>
                                        <p:tgtEl>
                                          <p:spTgt spid="77">
                                            <p:txEl>
                                              <p:pRg st="3" end="3"/>
                                            </p:txEl>
                                          </p:spTgt>
                                        </p:tgtEl>
                                        <p:attrNameLst>
                                          <p:attrName>style.visibility</p:attrName>
                                        </p:attrNameLst>
                                      </p:cBhvr>
                                      <p:to>
                                        <p:strVal val="visible"/>
                                      </p:to>
                                    </p:set>
                                    <p:anim calcmode="lin" valueType="num">
                                      <p:cBhvr>
                                        <p:cTn id="25"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0" nodeType="afterEffect">
                                  <p:stCondLst>
                                    <p:cond delay="0"/>
                                  </p:stCondLst>
                                  <p:iterate>
                                    <p:tmAbs val="0"/>
                                  </p:iterate>
                                  <p:childTnLst>
                                    <p:set>
                                      <p:cBhvr>
                                        <p:cTn id="29" fill="hold"/>
                                        <p:tgtEl>
                                          <p:spTgt spid="77">
                                            <p:txEl>
                                              <p:pRg st="4" end="4"/>
                                            </p:txEl>
                                          </p:spTgt>
                                        </p:tgtEl>
                                        <p:attrNameLst>
                                          <p:attrName>style.visibility</p:attrName>
                                        </p:attrNameLst>
                                      </p:cBhvr>
                                      <p:to>
                                        <p:strVal val="visible"/>
                                      </p:to>
                                    </p:set>
                                    <p:anim calcmode="lin" valueType="num">
                                      <p:cBhvr>
                                        <p:cTn id="30"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1"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grpId="0" nodeType="afterEffect">
                                  <p:stCondLst>
                                    <p:cond delay="0"/>
                                  </p:stCondLst>
                                  <p:iterate>
                                    <p:tmAbs val="0"/>
                                  </p:iterate>
                                  <p:childTnLst>
                                    <p:set>
                                      <p:cBhvr>
                                        <p:cTn id="34" fill="hold"/>
                                        <p:tgtEl>
                                          <p:spTgt spid="77">
                                            <p:txEl>
                                              <p:pRg st="5" end="5"/>
                                            </p:txEl>
                                          </p:spTgt>
                                        </p:tgtEl>
                                        <p:attrNameLst>
                                          <p:attrName>style.visibility</p:attrName>
                                        </p:attrNameLst>
                                      </p:cBhvr>
                                      <p:to>
                                        <p:strVal val="visible"/>
                                      </p:to>
                                    </p:set>
                                    <p:anim calcmode="lin" valueType="num">
                                      <p:cBhvr>
                                        <p:cTn id="35" dur="500" fill="hold"/>
                                        <p:tgtEl>
                                          <p:spTgt spid="77">
                                            <p:txEl>
                                              <p:pRg st="5" end="5"/>
                                            </p:txEl>
                                          </p:spTgt>
                                        </p:tgtEl>
                                        <p:attrNameLst>
                                          <p:attrName>ppt_x</p:attrName>
                                        </p:attrNameLst>
                                      </p:cBhvr>
                                      <p:tavLst>
                                        <p:tav tm="0">
                                          <p:val>
                                            <p:strVal val="0-#ppt_w/2"/>
                                          </p:val>
                                        </p:tav>
                                        <p:tav tm="100000">
                                          <p:val>
                                            <p:strVal val="#ppt_x"/>
                                          </p:val>
                                        </p:tav>
                                      </p:tavLst>
                                    </p:anim>
                                    <p:anim calcmode="lin" valueType="num">
                                      <p:cBhvr>
                                        <p:cTn id="36" dur="500" fill="hold"/>
                                        <p:tgtEl>
                                          <p:spTgt spid="77">
                                            <p:txEl>
                                              <p:pRg st="5" end="5"/>
                                            </p:txEl>
                                          </p:spTgt>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p:tmAbs val="0"/>
                                  </p:iterate>
                                  <p:childTnLst>
                                    <p:set>
                                      <p:cBhvr>
                                        <p:cTn id="39" fill="hold"/>
                                        <p:tgtEl>
                                          <p:spTgt spid="77">
                                            <p:txEl>
                                              <p:pRg st="6" end="6"/>
                                            </p:txEl>
                                          </p:spTgt>
                                        </p:tgtEl>
                                        <p:attrNameLst>
                                          <p:attrName>style.visibility</p:attrName>
                                        </p:attrNameLst>
                                      </p:cBhvr>
                                      <p:to>
                                        <p:strVal val="visible"/>
                                      </p:to>
                                    </p:set>
                                    <p:anim calcmode="lin" valueType="num">
                                      <p:cBhvr>
                                        <p:cTn id="40" dur="500" fill="hold"/>
                                        <p:tgtEl>
                                          <p:spTgt spid="77">
                                            <p:txEl>
                                              <p:pRg st="6" end="6"/>
                                            </p:txEl>
                                          </p:spTgt>
                                        </p:tgtEl>
                                        <p:attrNameLst>
                                          <p:attrName>ppt_x</p:attrName>
                                        </p:attrNameLst>
                                      </p:cBhvr>
                                      <p:tavLst>
                                        <p:tav tm="0">
                                          <p:val>
                                            <p:strVal val="0-#ppt_w/2"/>
                                          </p:val>
                                        </p:tav>
                                        <p:tav tm="100000">
                                          <p:val>
                                            <p:strVal val="#ppt_x"/>
                                          </p:val>
                                        </p:tav>
                                      </p:tavLst>
                                    </p:anim>
                                    <p:anim calcmode="lin" valueType="num">
                                      <p:cBhvr>
                                        <p:cTn id="41" dur="500" fill="hold"/>
                                        <p:tgtEl>
                                          <p:spTgt spid="7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8F83E-C6F8-6CD4-5458-9A0B9C8B2BCF}"/>
            </a:ext>
          </a:extLst>
        </p:cNvPr>
        <p:cNvGrpSpPr/>
        <p:nvPr/>
      </p:nvGrpSpPr>
      <p:grpSpPr>
        <a:xfrm>
          <a:off x="0" y="0"/>
          <a:ext cx="0" cy="0"/>
          <a:chOff x="0" y="0"/>
          <a:chExt cx="0" cy="0"/>
        </a:xfrm>
      </p:grpSpPr>
      <p:sp>
        <p:nvSpPr>
          <p:cNvPr id="77" name="Shape 77">
            <a:extLst>
              <a:ext uri="{FF2B5EF4-FFF2-40B4-BE49-F238E27FC236}">
                <a16:creationId xmlns:a16="http://schemas.microsoft.com/office/drawing/2014/main" id="{8253171C-6011-BBF8-B505-4039CF9C82DC}"/>
              </a:ext>
            </a:extLst>
          </p:cNvPr>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sz="2800" dirty="0">
                <a:latin typeface="+mn-lt"/>
              </a:rPr>
              <a:t>The Latin American region is mostly Roman Catholic, united under the leadership and ministry of the </a:t>
            </a:r>
            <a:r>
              <a:rPr lang="en-US" sz="2800" b="1" dirty="0">
                <a:latin typeface="+mn-lt"/>
              </a:rPr>
              <a:t>pope</a:t>
            </a:r>
            <a:r>
              <a:rPr lang="en-US" sz="2800" dirty="0">
                <a:latin typeface="+mn-lt"/>
              </a:rPr>
              <a:t>, the Bishop of Rome (Italy).</a:t>
            </a:r>
          </a:p>
          <a:p>
            <a:pPr marL="743771" indent="-743771" defTabSz="896111">
              <a:spcBef>
                <a:spcPts val="1690"/>
              </a:spcBef>
              <a:defRPr sz="3136"/>
            </a:pPr>
            <a:r>
              <a:rPr lang="en-US" sz="2800" dirty="0">
                <a:latin typeface="+mn-lt"/>
              </a:rPr>
              <a:t>Spain, Portugal, and France sent missionaries to the New World during the colonial period to establish missions and churches.</a:t>
            </a:r>
          </a:p>
          <a:p>
            <a:pPr marL="1204020" lvl="2" indent="-743771" defTabSz="896111">
              <a:spcBef>
                <a:spcPts val="1690"/>
              </a:spcBef>
              <a:buFont typeface="Arial" panose="020B0604020202020204" pitchFamily="34" charset="0"/>
              <a:buChar char="•"/>
              <a:defRPr sz="3136"/>
            </a:pPr>
            <a:r>
              <a:rPr lang="en-US" sz="2400" dirty="0">
                <a:latin typeface="+mn-lt"/>
              </a:rPr>
              <a:t>Missions were made to convert the indigenous people to Christianity while also ministering to Europeans.</a:t>
            </a:r>
          </a:p>
          <a:p>
            <a:pPr marL="1204020" lvl="2" indent="-743771" defTabSz="896111">
              <a:spcBef>
                <a:spcPts val="1690"/>
              </a:spcBef>
              <a:buFont typeface="Arial" panose="020B0604020202020204" pitchFamily="34" charset="0"/>
              <a:buChar char="•"/>
              <a:defRPr sz="3136"/>
            </a:pPr>
            <a:r>
              <a:rPr lang="en-US" sz="2400" dirty="0">
                <a:latin typeface="+mn-lt"/>
              </a:rPr>
              <a:t>Many indigenous people were forced to say they accepted Christianity, but many still practiced their traditional beliefs in secret.</a:t>
            </a:r>
          </a:p>
          <a:p>
            <a:pPr marL="743771" indent="-743771" defTabSz="896111">
              <a:spcBef>
                <a:spcPts val="1690"/>
              </a:spcBef>
              <a:defRPr sz="3136"/>
            </a:pPr>
            <a:r>
              <a:rPr lang="en-US" sz="2800" dirty="0">
                <a:latin typeface="+mn-lt"/>
              </a:rPr>
              <a:t>It is estimated that 40% of the Roman Catholic Church’s population is Latin American.</a:t>
            </a:r>
          </a:p>
        </p:txBody>
      </p:sp>
      <p:sp>
        <p:nvSpPr>
          <p:cNvPr id="78" name="Shape 78">
            <a:extLst>
              <a:ext uri="{FF2B5EF4-FFF2-40B4-BE49-F238E27FC236}">
                <a16:creationId xmlns:a16="http://schemas.microsoft.com/office/drawing/2014/main" id="{8FFA0471-29C4-CBB3-8D5F-783F11018EC1}"/>
              </a:ext>
            </a:extLst>
          </p:cNvPr>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a:t>
            </a:fld>
            <a:endParaRPr/>
          </a:p>
        </p:txBody>
      </p:sp>
      <p:sp>
        <p:nvSpPr>
          <p:cNvPr id="2" name="TextBox 1">
            <a:extLst>
              <a:ext uri="{FF2B5EF4-FFF2-40B4-BE49-F238E27FC236}">
                <a16:creationId xmlns:a16="http://schemas.microsoft.com/office/drawing/2014/main" id="{E16C9450-70F4-D140-0C73-C635A977A270}"/>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2" action="ppaction://hlinksldjump"/>
              </a:rPr>
              <a:t>Return to Main Menu</a:t>
            </a:r>
            <a:endParaRPr lang="en-US" dirty="0">
              <a:latin typeface="+mn-lt"/>
              <a:ea typeface="+mn-ea"/>
            </a:endParaRPr>
          </a:p>
        </p:txBody>
      </p:sp>
      <p:sp>
        <p:nvSpPr>
          <p:cNvPr id="6" name="Shape 72">
            <a:extLst>
              <a:ext uri="{FF2B5EF4-FFF2-40B4-BE49-F238E27FC236}">
                <a16:creationId xmlns:a16="http://schemas.microsoft.com/office/drawing/2014/main" id="{6AFD24FF-95F3-9287-50A3-8B2B34F2D002}"/>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dirty="0">
                <a:latin typeface="+mn-lt"/>
              </a:rPr>
              <a:t>RELIGION OF LATIN AMERICA</a:t>
            </a:r>
          </a:p>
        </p:txBody>
      </p:sp>
    </p:spTree>
    <p:extLst>
      <p:ext uri="{BB962C8B-B14F-4D97-AF65-F5344CB8AC3E}">
        <p14:creationId xmlns:p14="http://schemas.microsoft.com/office/powerpoint/2010/main" val="1502250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77">
                                            <p:txEl>
                                              <p:pRg st="4" end="4"/>
                                            </p:txEl>
                                          </p:spTgt>
                                        </p:tgtEl>
                                        <p:attrNameLst>
                                          <p:attrName>style.visibility</p:attrName>
                                        </p:attrNameLst>
                                      </p:cBhvr>
                                      <p:to>
                                        <p:strVal val="visible"/>
                                      </p:to>
                                    </p:set>
                                    <p:anim calcmode="lin" valueType="num">
                                      <p:cBhvr>
                                        <p:cTn id="31"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body" idx="1"/>
          </p:nvPr>
        </p:nvSpPr>
        <p:spPr>
          <a:xfrm>
            <a:off x="453348" y="1143000"/>
            <a:ext cx="8229600" cy="4525963"/>
          </a:xfrm>
          <a:prstGeom prst="rect">
            <a:avLst/>
          </a:prstGeom>
        </p:spPr>
        <p:txBody>
          <a:bodyPr/>
          <a:lstStyle>
            <a:lvl2pPr marL="742950" indent="-285750">
              <a:lnSpc>
                <a:spcPct val="100000"/>
              </a:lnSpc>
              <a:spcBef>
                <a:spcPts val="600"/>
              </a:spcBef>
              <a:buFont typeface="Arial"/>
              <a:defRPr sz="2800"/>
            </a:lvl2pPr>
          </a:lstStyle>
          <a:p>
            <a:pPr marL="342900" lvl="1" indent="-342900">
              <a:spcBef>
                <a:spcPts val="1690"/>
              </a:spcBef>
              <a:buChar char="➢"/>
            </a:pPr>
            <a:r>
              <a:rPr lang="en-US" sz="3200" dirty="0">
                <a:latin typeface="+mn-lt"/>
              </a:rPr>
              <a:t>Essential Question:</a:t>
            </a:r>
          </a:p>
          <a:p>
            <a:pPr marL="892629" lvl="2" indent="-457200">
              <a:lnSpc>
                <a:spcPct val="100000"/>
              </a:lnSpc>
              <a:spcBef>
                <a:spcPts val="1690"/>
              </a:spcBef>
              <a:buFont typeface="Arial" panose="020B0604020202020204" pitchFamily="34" charset="0"/>
              <a:buChar char="•"/>
            </a:pPr>
            <a:r>
              <a:rPr lang="en-US" sz="2800" dirty="0">
                <a:latin typeface="+mn-lt"/>
              </a:rPr>
              <a:t>What changes were brought to the Old World and New World by the Columbian Exchange?</a:t>
            </a:r>
          </a:p>
        </p:txBody>
      </p:sp>
      <p:sp>
        <p:nvSpPr>
          <p:cNvPr id="113" name="Shape 113"/>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a:t>
            </a:fld>
            <a:endParaRPr/>
          </a:p>
        </p:txBody>
      </p:sp>
      <p:sp>
        <p:nvSpPr>
          <p:cNvPr id="2" name="Shape 72">
            <a:extLst>
              <a:ext uri="{FF2B5EF4-FFF2-40B4-BE49-F238E27FC236}">
                <a16:creationId xmlns:a16="http://schemas.microsoft.com/office/drawing/2014/main" id="{D6C31D75-EC2D-0374-9D6B-4D28753D5C20}"/>
              </a:ext>
            </a:extLst>
          </p:cNvPr>
          <p:cNvSpPr txBox="1">
            <a:spLocks/>
          </p:cNvSpPr>
          <p:nvPr/>
        </p:nvSpPr>
        <p:spPr>
          <a:xfrm>
            <a:off x="457200"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2: FROM COLONIES</a:t>
            </a:r>
            <a:br>
              <a:rPr lang="en-US" sz="4000" dirty="0">
                <a:latin typeface="+mn-lt"/>
              </a:rPr>
            </a:br>
            <a:r>
              <a:rPr lang="en-US" sz="4000" dirty="0">
                <a:latin typeface="+mn-lt"/>
              </a:rPr>
              <a:t>TO INDEPENDENCE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12">
                                            <p:txEl>
                                              <p:pRg st="0" end="0"/>
                                            </p:txEl>
                                          </p:spTgt>
                                        </p:tgtEl>
                                        <p:attrNameLst>
                                          <p:attrName>style.visibility</p:attrName>
                                        </p:attrNameLst>
                                      </p:cBhvr>
                                      <p:to>
                                        <p:strVal val="visible"/>
                                      </p:to>
                                    </p:set>
                                    <p:anim calcmode="lin" valueType="num">
                                      <p:cBhvr>
                                        <p:cTn id="12"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12">
                                            <p:txEl>
                                              <p:pRg st="1" end="1"/>
                                            </p:txEl>
                                          </p:spTgt>
                                        </p:tgtEl>
                                        <p:attrNameLst>
                                          <p:attrName>style.visibility</p:attrName>
                                        </p:attrNameLst>
                                      </p:cBhvr>
                                      <p:to>
                                        <p:strVal val="visible"/>
                                      </p:to>
                                    </p:set>
                                    <p:anim calcmode="lin" valueType="num">
                                      <p:cBhvr>
                                        <p:cTn id="17"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theme/theme1.xml><?xml version="1.0" encoding="utf-8"?>
<a:theme xmlns:a="http://schemas.openxmlformats.org/drawingml/2006/main" name="Office Theme">
  <a:themeElements>
    <a:clrScheme name="Custom 3">
      <a:dk1>
        <a:srgbClr val="000000"/>
      </a:dk1>
      <a:lt1>
        <a:srgbClr val="4F81B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2002</TotalTime>
  <Words>1505</Words>
  <Application>Microsoft Macintosh PowerPoint</Application>
  <PresentationFormat>On-screen Show (4:3)</PresentationFormat>
  <Paragraphs>133</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Trebuchet MS</vt:lpstr>
      <vt:lpstr>Wingdings</vt:lpstr>
      <vt:lpstr>Office Theme</vt:lpstr>
      <vt:lpstr>PowerPoint Presentation</vt:lpstr>
      <vt:lpstr>PowerPoint Presentation</vt:lpstr>
      <vt:lpstr>SECTION 1: THE LAND AND PEOPLE OF LATIN AMERICA</vt:lpstr>
      <vt:lpstr>SECTION 1: THE LAND AND PEOPLE OF LATIN AMERICA</vt:lpstr>
      <vt:lpstr>PowerPoint Presentation</vt:lpstr>
      <vt:lpstr>PowerPoint Presentation</vt:lpstr>
      <vt:lpstr>PowerPoint Presentation</vt:lpstr>
      <vt:lpstr>PowerPoint Presentation</vt:lpstr>
      <vt:lpstr>PowerPoint Presentation</vt:lpstr>
      <vt:lpstr>PowerPoint Presentation</vt:lpstr>
      <vt:lpstr>INDIGENOUS PEOPLE</vt:lpstr>
      <vt:lpstr>THE COLUMBIAN EXCHANGE</vt:lpstr>
      <vt:lpstr>AFRICAN SLAVERY</vt:lpstr>
      <vt:lpstr>INDEPENDENCE MOVEMENTS</vt:lpstr>
      <vt:lpstr>PowerPoint Presentation</vt:lpstr>
      <vt:lpstr>PowerPoint Presentation</vt:lpstr>
      <vt:lpstr>DICTATORS AND DEMOCRACY</vt:lpstr>
      <vt:lpstr>THE WAR ON DRUGS</vt:lpstr>
      <vt:lpstr>POVERTY</vt:lpstr>
      <vt:lpstr>MIGRATION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 Mullins</cp:lastModifiedBy>
  <cp:revision>145</cp:revision>
  <dcterms:modified xsi:type="dcterms:W3CDTF">2025-10-13T00:14:52Z</dcterms:modified>
</cp:coreProperties>
</file>