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320" r:id="rId7"/>
    <p:sldId id="293" r:id="rId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61" autoAdjust="0"/>
    <p:restoredTop sz="91682" autoAdjust="0"/>
  </p:normalViewPr>
  <p:slideViewPr>
    <p:cSldViewPr snapToGrid="0" snapToObjects="1">
      <p:cViewPr varScale="1">
        <p:scale>
          <a:sx n="128" d="100"/>
          <a:sy n="128" d="100"/>
        </p:scale>
        <p:origin x="195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59C64B-BD0E-CDD7-B125-B97F2D92A0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86569"/>
          </a:xfrm>
          <a:prstGeom prst="rect">
            <a:avLst/>
          </a:prstGeom>
        </p:spPr>
      </p:pic>
      <p:sp>
        <p:nvSpPr>
          <p:cNvPr id="59" name="Shape 59"/>
          <p:cNvSpPr/>
          <p:nvPr/>
        </p:nvSpPr>
        <p:spPr>
          <a:xfrm>
            <a:off x="2754" y="5409355"/>
            <a:ext cx="9141246" cy="1077214"/>
          </a:xfrm>
          <a:prstGeom prst="rect">
            <a:avLst/>
          </a:prstGeom>
          <a:solidFill>
            <a:srgbClr val="DCE6F2">
              <a:alpha val="18000"/>
            </a:srgbClr>
          </a:solidFill>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Chapter </a:t>
            </a:r>
            <a:r>
              <a:rPr lang="en-US" b="1" dirty="0">
                <a:latin typeface="+mn-lt"/>
              </a:rPr>
              <a:t>2</a:t>
            </a:r>
            <a:r>
              <a:rPr b="1" dirty="0">
                <a:latin typeface="+mn-lt"/>
              </a:rPr>
              <a:t>:</a:t>
            </a:r>
            <a:r>
              <a:rPr lang="en-US" b="1" dirty="0">
                <a:latin typeface="+mn-lt"/>
              </a:rPr>
              <a:t> </a:t>
            </a:r>
            <a:r>
              <a:rPr lang="en-US" sz="3200" b="1" dirty="0">
                <a:latin typeface="+mn-lt"/>
              </a:rPr>
              <a:t>Government and Civics</a:t>
            </a:r>
            <a:endParaRPr sz="2900" b="1" dirty="0">
              <a:latin typeface="+mn-lt"/>
            </a:endParaRPr>
          </a:p>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STUDY PRESENTATION</a:t>
            </a:r>
          </a:p>
        </p:txBody>
      </p:sp>
      <p:sp>
        <p:nvSpPr>
          <p:cNvPr id="60" name="Shape 60"/>
          <p:cNvSpPr/>
          <p:nvPr/>
        </p:nvSpPr>
        <p:spPr>
          <a:xfrm>
            <a:off x="7543800" y="6545790"/>
            <a:ext cx="1600200" cy="2462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a:t>
            </a:r>
            <a:r>
              <a:rPr lang="en-US" dirty="0"/>
              <a:t>2025</a:t>
            </a:r>
            <a:r>
              <a:rPr dirty="0"/>
              <a:t> Clairmont Press</a:t>
            </a:r>
          </a:p>
        </p:txBody>
      </p:sp>
      <p:pic>
        <p:nvPicPr>
          <p:cNvPr id="3" name="Picture 2">
            <a:extLst>
              <a:ext uri="{FF2B5EF4-FFF2-40B4-BE49-F238E27FC236}">
                <a16:creationId xmlns:a16="http://schemas.microsoft.com/office/drawing/2014/main" id="{DFB46D5A-F0C3-A83C-BA79-2471D75F21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3495" y="528322"/>
            <a:ext cx="7537739" cy="2092132"/>
          </a:xfrm>
          <a:prstGeom prst="rect">
            <a:avLst/>
          </a:prstGeom>
          <a:effectLst>
            <a:outerShdw blurRad="50800" dist="38100" dir="2700000" algn="tl" rotWithShape="0">
              <a:prstClr val="black"/>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FCF2BB-B7AF-D186-6EC7-1A6EEDE954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528115"/>
          </a:xfrm>
          <a:prstGeom prst="rect">
            <a:avLst/>
          </a:prstGeom>
        </p:spPr>
      </p:pic>
      <p:sp>
        <p:nvSpPr>
          <p:cNvPr id="66" name="Shape 66"/>
          <p:cNvSpPr>
            <a:spLocks noGrp="1"/>
          </p:cNvSpPr>
          <p:nvPr>
            <p:ph type="sldNum" sz="quarter" idx="2"/>
          </p:nvPr>
        </p:nvSpPr>
        <p:spPr>
          <a:xfrm>
            <a:off x="8655497" y="6521549"/>
            <a:ext cx="183701" cy="307773"/>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
        <p:nvSpPr>
          <p:cNvPr id="4" name="Rectangle 3">
            <a:extLst>
              <a:ext uri="{FF2B5EF4-FFF2-40B4-BE49-F238E27FC236}">
                <a16:creationId xmlns:a16="http://schemas.microsoft.com/office/drawing/2014/main" id="{A959EA9A-87F3-BBAF-14E8-5E7C785FACA1}"/>
              </a:ext>
            </a:extLst>
          </p:cNvPr>
          <p:cNvSpPr/>
          <p:nvPr/>
        </p:nvSpPr>
        <p:spPr>
          <a:xfrm>
            <a:off x="0" y="6065308"/>
            <a:ext cx="5701696" cy="400105"/>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 name="Shape 65"/>
          <p:cNvSpPr/>
          <p:nvPr/>
        </p:nvSpPr>
        <p:spPr>
          <a:xfrm>
            <a:off x="0" y="6065309"/>
            <a:ext cx="5766458" cy="40010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t> </a:t>
            </a:r>
            <a:r>
              <a:rPr dirty="0">
                <a:latin typeface="+mn-lt"/>
              </a:rPr>
              <a:t>Section 1: </a:t>
            </a:r>
            <a:r>
              <a:rPr lang="en-US" u="sng" dirty="0">
                <a:solidFill>
                  <a:srgbClr val="FF0000"/>
                </a:solidFill>
                <a:uFill>
                  <a:solidFill>
                    <a:srgbClr val="FF0000"/>
                  </a:solidFill>
                </a:uFill>
                <a:latin typeface="+mn-lt"/>
                <a:hlinkClick r:id="rId3" action="ppaction://hlinksldjump"/>
              </a:rPr>
              <a:t>What Is Government?</a:t>
            </a:r>
            <a:endParaRPr u="sng" dirty="0">
              <a:solidFill>
                <a:srgbClr val="FF0000"/>
              </a:solidFill>
              <a:uFill>
                <a:solidFill>
                  <a:srgbClr val="FF0000"/>
                </a:solidFill>
              </a:uFill>
              <a:latin typeface="+mn-lt"/>
              <a:hlinkClick r:id="rId3" action="ppaction://hlinksldjump">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2" nodeType="afterEffect">
                                  <p:stCondLst>
                                    <p:cond delay="0"/>
                                  </p:stCondLst>
                                  <p:iterate>
                                    <p:tmAbs val="0"/>
                                  </p:iterate>
                                  <p:childTnLst>
                                    <p:set>
                                      <p:cBhvr>
                                        <p:cTn id="6" fill="hold"/>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0-#ppt_w/2"/>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0" y="0"/>
            <a:ext cx="91440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lang="en-US" sz="4400" dirty="0">
                <a:latin typeface="+mn-lt"/>
              </a:rPr>
              <a:t>SECTION 1: WHAT IS GOVERNMENT?</a:t>
            </a:r>
            <a:endParaRPr sz="4400" dirty="0">
              <a:latin typeface="+mn-lt"/>
            </a:endParaRPr>
          </a:p>
        </p:txBody>
      </p:sp>
      <p:sp>
        <p:nvSpPr>
          <p:cNvPr id="69" name="Shape 69"/>
          <p:cNvSpPr>
            <a:spLocks noGrp="1"/>
          </p:cNvSpPr>
          <p:nvPr>
            <p:ph type="body" idx="1"/>
          </p:nvPr>
        </p:nvSpPr>
        <p:spPr>
          <a:xfrm>
            <a:off x="457200" y="1143000"/>
            <a:ext cx="8229600" cy="4525963"/>
          </a:xfrm>
          <a:prstGeom prst="rect">
            <a:avLst/>
          </a:prstGeom>
        </p:spPr>
        <p:txBody>
          <a:bodyPr/>
          <a:lstStyle/>
          <a:p>
            <a:pPr marL="342900" lvl="1" indent="-342900">
              <a:lnSpc>
                <a:spcPct val="100000"/>
              </a:lnSpc>
              <a:spcBef>
                <a:spcPts val="1690"/>
              </a:spcBef>
              <a:buChar char="➢"/>
            </a:pPr>
            <a:r>
              <a:rPr dirty="0">
                <a:latin typeface="+mn-lt"/>
              </a:rPr>
              <a:t>Essential Question</a:t>
            </a:r>
            <a:r>
              <a:rPr lang="en-US" dirty="0">
                <a:latin typeface="+mn-lt"/>
              </a:rPr>
              <a:t>:</a:t>
            </a:r>
          </a:p>
          <a:p>
            <a:pPr marL="892629" lvl="2" indent="-457200">
              <a:lnSpc>
                <a:spcPct val="100000"/>
              </a:lnSpc>
              <a:spcBef>
                <a:spcPts val="1690"/>
              </a:spcBef>
              <a:buFont typeface="Arial" panose="020B0604020202020204" pitchFamily="34" charset="0"/>
              <a:buChar char="•"/>
            </a:pPr>
            <a:r>
              <a:rPr lang="en-US" sz="2800" dirty="0">
                <a:latin typeface="+mn-lt"/>
              </a:rPr>
              <a:t>What is the purpose of governments</a:t>
            </a:r>
            <a:r>
              <a:rPr sz="2800" dirty="0">
                <a:latin typeface="+mn-lt"/>
              </a:rPr>
              <a:t>?</a:t>
            </a:r>
          </a:p>
        </p:txBody>
      </p:sp>
      <p:sp>
        <p:nvSpPr>
          <p:cNvPr id="70" name="Shape 70"/>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sp>
        <p:nvSpPr>
          <p:cNvPr id="4" name="Shape 69">
            <a:extLst>
              <a:ext uri="{FF2B5EF4-FFF2-40B4-BE49-F238E27FC236}">
                <a16:creationId xmlns:a16="http://schemas.microsoft.com/office/drawing/2014/main" id="{374BF298-26A8-705E-479D-BEA18B6AE178}"/>
              </a:ext>
            </a:extLst>
          </p:cNvPr>
          <p:cNvSpPr txBox="1">
            <a:spLocks/>
          </p:cNvSpPr>
          <p:nvPr/>
        </p:nvSpPr>
        <p:spPr>
          <a:xfrm>
            <a:off x="457200"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sz="2800" dirty="0">
                <a:latin typeface="+mn-lt"/>
              </a:rPr>
              <a:t>government</a:t>
            </a:r>
          </a:p>
          <a:p>
            <a:pPr marL="742950" lvl="1" indent="-285750">
              <a:lnSpc>
                <a:spcPct val="100000"/>
              </a:lnSpc>
              <a:spcBef>
                <a:spcPts val="1690"/>
              </a:spcBef>
              <a:buFont typeface="Arial"/>
              <a:defRPr sz="2800"/>
            </a:pPr>
            <a:r>
              <a:rPr lang="en-US" sz="2800" dirty="0">
                <a:latin typeface="+mn-lt"/>
              </a:rPr>
              <a:t>sovereignty</a:t>
            </a:r>
          </a:p>
          <a:p>
            <a:pPr marL="742950" lvl="1" indent="-285750">
              <a:lnSpc>
                <a:spcPct val="100000"/>
              </a:lnSpc>
              <a:spcBef>
                <a:spcPts val="1690"/>
              </a:spcBef>
              <a:buFont typeface="Arial"/>
              <a:defRPr sz="2800"/>
            </a:pPr>
            <a:r>
              <a:rPr lang="en-US" sz="2800" dirty="0">
                <a:latin typeface="+mn-lt"/>
              </a:rPr>
              <a:t>legislative branch</a:t>
            </a:r>
          </a:p>
          <a:p>
            <a:pPr marL="742950" lvl="1" indent="-285750">
              <a:lnSpc>
                <a:spcPct val="100000"/>
              </a:lnSpc>
              <a:spcBef>
                <a:spcPts val="1690"/>
              </a:spcBef>
              <a:buFont typeface="Arial"/>
              <a:defRPr sz="2800"/>
            </a:pPr>
            <a:r>
              <a:rPr lang="en-US" sz="2800" dirty="0">
                <a:latin typeface="+mn-lt"/>
              </a:rPr>
              <a:t>executive branch</a:t>
            </a:r>
          </a:p>
          <a:p>
            <a:pPr marL="742950" lvl="1" indent="-285750">
              <a:lnSpc>
                <a:spcPct val="100000"/>
              </a:lnSpc>
              <a:spcBef>
                <a:spcPts val="1690"/>
              </a:spcBef>
              <a:buFont typeface="Arial"/>
              <a:defRPr sz="2800"/>
            </a:pPr>
            <a:r>
              <a:rPr lang="en-US" sz="2800" dirty="0">
                <a:latin typeface="+mn-lt"/>
              </a:rPr>
              <a:t>judicial branch</a:t>
            </a:r>
          </a:p>
        </p:txBody>
      </p:sp>
      <p:sp>
        <p:nvSpPr>
          <p:cNvPr id="5" name="Shape 68">
            <a:extLst>
              <a:ext uri="{FF2B5EF4-FFF2-40B4-BE49-F238E27FC236}">
                <a16:creationId xmlns:a16="http://schemas.microsoft.com/office/drawing/2014/main" id="{E26DB717-5451-5CFC-EF15-16AF966C6FFB}"/>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a:latin typeface="+mn-lt"/>
              </a:rPr>
              <a:t>SECTION 1: WHAT IS GOVERNMENT?</a:t>
            </a:r>
            <a:endParaRPr lang="en-US" sz="4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sz="2800" b="1" dirty="0">
                <a:latin typeface="+mn-lt"/>
              </a:rPr>
              <a:t>Government</a:t>
            </a:r>
            <a:r>
              <a:rPr lang="en-US" sz="2800" dirty="0">
                <a:latin typeface="+mn-lt"/>
              </a:rPr>
              <a:t> is the system by which a country is organized, from the earliest of tribes to the most powerful nations today.</a:t>
            </a:r>
          </a:p>
          <a:p>
            <a:pPr marL="743771" indent="-743771" defTabSz="896111">
              <a:spcBef>
                <a:spcPts val="1690"/>
              </a:spcBef>
              <a:defRPr sz="3136"/>
            </a:pPr>
            <a:r>
              <a:rPr lang="en-US" sz="2800" dirty="0">
                <a:latin typeface="+mn-lt"/>
              </a:rPr>
              <a:t>People create governments to keep civil order and protect the people, but there are many different responses to the question of what rules should be made, which has led to the creation of many types of governments.</a:t>
            </a:r>
          </a:p>
          <a:p>
            <a:pPr marL="743771" indent="-743771" defTabSz="896111">
              <a:spcBef>
                <a:spcPts val="1690"/>
              </a:spcBef>
              <a:defRPr sz="3136"/>
            </a:pPr>
            <a:r>
              <a:rPr lang="en-US" sz="2800" dirty="0">
                <a:latin typeface="+mn-lt"/>
              </a:rPr>
              <a:t>The idea of government began when people discovered that protection was easier if they stayed together and elected a leader.</a:t>
            </a:r>
          </a:p>
          <a:p>
            <a:pPr marL="1204020" lvl="2" indent="-743771" defTabSz="896111">
              <a:spcBef>
                <a:spcPts val="1690"/>
              </a:spcBef>
              <a:buFont typeface="Arial" panose="020B0604020202020204" pitchFamily="34" charset="0"/>
              <a:buChar char="•"/>
              <a:defRPr sz="3136"/>
            </a:pPr>
            <a:r>
              <a:rPr lang="en-US" sz="2400" dirty="0">
                <a:latin typeface="+mn-lt"/>
              </a:rPr>
              <a:t>The idea of </a:t>
            </a:r>
            <a:r>
              <a:rPr lang="en-US" sz="2400" b="1" dirty="0">
                <a:latin typeface="+mn-lt"/>
              </a:rPr>
              <a:t>sovereignty</a:t>
            </a:r>
            <a:r>
              <a:rPr lang="en-US" sz="2400" dirty="0">
                <a:latin typeface="+mn-lt"/>
              </a:rPr>
              <a:t>, or right of a group to be free from outside interference, has led governments to build defenses against possible attackers.</a:t>
            </a:r>
          </a:p>
        </p:txBody>
      </p:sp>
      <p:sp>
        <p:nvSpPr>
          <p:cNvPr id="78" name="Shape 78"/>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
        <p:nvSpPr>
          <p:cNvPr id="6" name="Shape 72">
            <a:extLst>
              <a:ext uri="{FF2B5EF4-FFF2-40B4-BE49-F238E27FC236}">
                <a16:creationId xmlns:a16="http://schemas.microsoft.com/office/drawing/2014/main" id="{AA7F495F-FF79-E5BB-ACEF-7078CD242F17}"/>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dirty="0">
                <a:latin typeface="+mn-lt"/>
              </a:rPr>
              <a:t>FORMS OF GOVERNMENT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77">
                                            <p:txEl>
                                              <p:pRg st="1" end="1"/>
                                            </p:txEl>
                                          </p:spTgt>
                                        </p:tgtEl>
                                        <p:attrNameLst>
                                          <p:attrName>style.visibility</p:attrName>
                                        </p:attrNameLst>
                                      </p:cBhvr>
                                      <p:to>
                                        <p:strVal val="visible"/>
                                      </p:to>
                                    </p:set>
                                    <p:anim calcmode="lin" valueType="num">
                                      <p:cBhvr>
                                        <p:cTn id="15"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7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77">
                                            <p:txEl>
                                              <p:pRg st="2" end="2"/>
                                            </p:txEl>
                                          </p:spTgt>
                                        </p:tgtEl>
                                        <p:attrNameLst>
                                          <p:attrName>style.visibility</p:attrName>
                                        </p:attrNameLst>
                                      </p:cBhvr>
                                      <p:to>
                                        <p:strVal val="visible"/>
                                      </p:to>
                                    </p:set>
                                    <p:anim calcmode="lin" valueType="num">
                                      <p:cBhvr>
                                        <p:cTn id="19"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1" nodeType="afterEffect">
                                  <p:stCondLst>
                                    <p:cond delay="0"/>
                                  </p:stCondLst>
                                  <p:iterate>
                                    <p:tmAbs val="0"/>
                                  </p:iterate>
                                  <p:childTnLst>
                                    <p:set>
                                      <p:cBhvr>
                                        <p:cTn id="23" fill="hold"/>
                                        <p:tgtEl>
                                          <p:spTgt spid="77">
                                            <p:txEl>
                                              <p:pRg st="3" end="3"/>
                                            </p:txEl>
                                          </p:spTgt>
                                        </p:tgtEl>
                                        <p:attrNameLst>
                                          <p:attrName>style.visibility</p:attrName>
                                        </p:attrNameLst>
                                      </p:cBhvr>
                                      <p:to>
                                        <p:strVal val="visible"/>
                                      </p:to>
                                    </p:set>
                                    <p:anim calcmode="lin" valueType="num">
                                      <p:cBhvr>
                                        <p:cTn id="24"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5"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41470-B520-DD25-15CC-32236D1A1791}"/>
            </a:ext>
          </a:extLst>
        </p:cNvPr>
        <p:cNvGrpSpPr/>
        <p:nvPr/>
      </p:nvGrpSpPr>
      <p:grpSpPr>
        <a:xfrm>
          <a:off x="0" y="0"/>
          <a:ext cx="0" cy="0"/>
          <a:chOff x="0" y="0"/>
          <a:chExt cx="0" cy="0"/>
        </a:xfrm>
      </p:grpSpPr>
      <p:sp>
        <p:nvSpPr>
          <p:cNvPr id="77" name="Shape 77">
            <a:extLst>
              <a:ext uri="{FF2B5EF4-FFF2-40B4-BE49-F238E27FC236}">
                <a16:creationId xmlns:a16="http://schemas.microsoft.com/office/drawing/2014/main" id="{D0B94190-C180-CC87-142A-622A4C791DBA}"/>
              </a:ext>
            </a:extLst>
          </p:cNvPr>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sz="2800" dirty="0">
                <a:latin typeface="+mn-lt"/>
              </a:rPr>
              <a:t>Government functions are usually separated into three branches: legislative, executive, and judicial.</a:t>
            </a:r>
          </a:p>
          <a:p>
            <a:pPr marL="1204020" lvl="2" indent="-743771" defTabSz="896111">
              <a:spcBef>
                <a:spcPts val="1690"/>
              </a:spcBef>
              <a:buFont typeface="Arial" panose="020B0604020202020204" pitchFamily="34" charset="0"/>
              <a:buChar char="•"/>
              <a:defRPr sz="3136"/>
            </a:pPr>
            <a:r>
              <a:rPr lang="en-US" sz="2400" dirty="0">
                <a:latin typeface="+mn-lt"/>
              </a:rPr>
              <a:t>The </a:t>
            </a:r>
            <a:r>
              <a:rPr lang="en-US" sz="2400" b="1" dirty="0">
                <a:latin typeface="+mn-lt"/>
              </a:rPr>
              <a:t>legislative branch </a:t>
            </a:r>
            <a:r>
              <a:rPr lang="en-US" sz="2400" dirty="0">
                <a:latin typeface="+mn-lt"/>
              </a:rPr>
              <a:t>is typically made up of elected members and is supposed to make laws for the country, with either one or two groupings of members.</a:t>
            </a:r>
          </a:p>
          <a:p>
            <a:pPr marL="1204020" lvl="2" indent="-743771" defTabSz="896111">
              <a:spcBef>
                <a:spcPts val="1690"/>
              </a:spcBef>
              <a:buFont typeface="Arial" panose="020B0604020202020204" pitchFamily="34" charset="0"/>
              <a:buChar char="•"/>
              <a:defRPr sz="3136"/>
            </a:pPr>
            <a:r>
              <a:rPr lang="en-US" sz="2400" dirty="0">
                <a:latin typeface="+mn-lt"/>
              </a:rPr>
              <a:t>The </a:t>
            </a:r>
            <a:r>
              <a:rPr lang="en-US" sz="2400" b="1" dirty="0">
                <a:latin typeface="+mn-lt"/>
              </a:rPr>
              <a:t>executive branch’s </a:t>
            </a:r>
            <a:r>
              <a:rPr lang="en-US" sz="2400" dirty="0">
                <a:latin typeface="+mn-lt"/>
              </a:rPr>
              <a:t>job is to enforce laws passed by the legislative branch and deal with foreign nations.</a:t>
            </a:r>
          </a:p>
          <a:p>
            <a:pPr marL="1204020" lvl="2" indent="-743771" defTabSz="896111">
              <a:spcBef>
                <a:spcPts val="1690"/>
              </a:spcBef>
              <a:buFont typeface="Arial" panose="020B0604020202020204" pitchFamily="34" charset="0"/>
              <a:buChar char="•"/>
              <a:defRPr sz="3136"/>
            </a:pPr>
            <a:r>
              <a:rPr lang="en-US" sz="2400" dirty="0">
                <a:latin typeface="+mn-lt"/>
              </a:rPr>
              <a:t>The </a:t>
            </a:r>
            <a:r>
              <a:rPr lang="en-US" sz="2400" b="1" dirty="0">
                <a:latin typeface="+mn-lt"/>
              </a:rPr>
              <a:t>judicial branch </a:t>
            </a:r>
            <a:r>
              <a:rPr lang="en-US" sz="2400" dirty="0">
                <a:latin typeface="+mn-lt"/>
              </a:rPr>
              <a:t>is in charge of the courts in a country that settle disputes among citizens and between citizens and the government.</a:t>
            </a:r>
          </a:p>
          <a:p>
            <a:pPr marL="1722180" lvl="3" indent="-743771" defTabSz="896111">
              <a:spcBef>
                <a:spcPts val="1690"/>
              </a:spcBef>
              <a:buFont typeface="Wingdings" pitchFamily="2" charset="2"/>
              <a:buChar char="§"/>
              <a:defRPr sz="3136"/>
            </a:pPr>
            <a:r>
              <a:rPr lang="en-US" sz="2000" dirty="0">
                <a:latin typeface="+mn-lt"/>
              </a:rPr>
              <a:t>Its main purpose is to interpret laws of a country and apply them to court cases.</a:t>
            </a:r>
          </a:p>
        </p:txBody>
      </p:sp>
      <p:sp>
        <p:nvSpPr>
          <p:cNvPr id="78" name="Shape 78">
            <a:extLst>
              <a:ext uri="{FF2B5EF4-FFF2-40B4-BE49-F238E27FC236}">
                <a16:creationId xmlns:a16="http://schemas.microsoft.com/office/drawing/2014/main" id="{A8059484-B9F0-A187-A470-8560BF5B1615}"/>
              </a:ext>
            </a:extLst>
          </p:cNvPr>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a:p>
        </p:txBody>
      </p:sp>
      <p:sp>
        <p:nvSpPr>
          <p:cNvPr id="6" name="Shape 72">
            <a:extLst>
              <a:ext uri="{FF2B5EF4-FFF2-40B4-BE49-F238E27FC236}">
                <a16:creationId xmlns:a16="http://schemas.microsoft.com/office/drawing/2014/main" id="{60DB8041-13DD-A9E0-3B6C-3E5B0C6AA9C0}"/>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dirty="0">
                <a:latin typeface="+mn-lt"/>
              </a:rPr>
              <a:t>BRANCHES OF GOVERNMENT</a:t>
            </a:r>
          </a:p>
        </p:txBody>
      </p:sp>
    </p:spTree>
    <p:extLst>
      <p:ext uri="{BB962C8B-B14F-4D97-AF65-F5344CB8AC3E}">
        <p14:creationId xmlns:p14="http://schemas.microsoft.com/office/powerpoint/2010/main" val="337081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DC72F3-1B9C-703A-60E8-A37BB6A076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 y="0"/>
            <a:ext cx="9144000" cy="6528116"/>
          </a:xfrm>
          <a:prstGeom prst="rect">
            <a:avLst/>
          </a:prstGeom>
        </p:spPr>
      </p:pic>
      <p:sp>
        <p:nvSpPr>
          <p:cNvPr id="222" name="Shape 222"/>
          <p:cNvSpPr>
            <a:spLocks noGrp="1"/>
          </p:cNvSpPr>
          <p:nvPr>
            <p:ph type="sldNum" sz="quarter" idx="2"/>
          </p:nvPr>
        </p:nvSpPr>
        <p:spPr>
          <a:xfrm>
            <a:off x="84504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
        <p:nvSpPr>
          <p:cNvPr id="223" name="Shape 223"/>
          <p:cNvSpPr/>
          <p:nvPr/>
        </p:nvSpPr>
        <p:spPr>
          <a:xfrm>
            <a:off x="0" y="6107672"/>
            <a:ext cx="7924800"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rPr dirty="0">
                <a:effectLst>
                  <a:outerShdw blurRad="63500" sx="102000" sy="102000" algn="ctr" rotWithShape="0">
                    <a:prstClr val="black">
                      <a:alpha val="40000"/>
                    </a:prstClr>
                  </a:outerShdw>
                </a:effectLst>
              </a:rPr>
              <a:t>Image Credits:</a:t>
            </a:r>
            <a:r>
              <a:rPr lang="en-US" dirty="0">
                <a:effectLst>
                  <a:outerShdw blurRad="63500" sx="102000" sy="102000" algn="ctr" rotWithShape="0">
                    <a:prstClr val="black">
                      <a:alpha val="40000"/>
                    </a:prstClr>
                  </a:outerShdw>
                </a:effectLst>
              </a:rPr>
              <a:t> </a:t>
            </a:r>
            <a:r>
              <a:rPr dirty="0">
                <a:effectLst>
                  <a:outerShdw blurRad="63500" sx="102000" sy="102000" algn="ctr" rotWithShape="0">
                    <a:prstClr val="black">
                      <a:alpha val="40000"/>
                    </a:prstClr>
                  </a:outerShdw>
                </a:effectLst>
              </a:rPr>
              <a:t>all Wikimedia Commons. Maps ©20</a:t>
            </a:r>
            <a:r>
              <a:rPr lang="en-US" dirty="0">
                <a:effectLst>
                  <a:outerShdw blurRad="63500" sx="102000" sy="102000" algn="ctr" rotWithShape="0">
                    <a:prstClr val="black">
                      <a:alpha val="40000"/>
                    </a:prstClr>
                  </a:outerShdw>
                </a:effectLst>
              </a:rPr>
              <a:t>25</a:t>
            </a:r>
            <a:r>
              <a:rPr dirty="0">
                <a:effectLst>
                  <a:outerShdw blurRad="63500" sx="102000" sy="102000" algn="ctr" rotWithShape="0">
                    <a:prstClr val="black">
                      <a:alpha val="40000"/>
                    </a:prstClr>
                  </a:outerShdw>
                </a:effectLst>
              </a:rPr>
              <a:t> Clairmont Press. </a:t>
            </a:r>
          </a:p>
        </p:txBody>
      </p:sp>
      <p:sp>
        <p:nvSpPr>
          <p:cNvPr id="2" name="TextBox 1">
            <a:extLst>
              <a:ext uri="{FF2B5EF4-FFF2-40B4-BE49-F238E27FC236}">
                <a16:creationId xmlns:a16="http://schemas.microsoft.com/office/drawing/2014/main" id="{24E28538-F535-4567-123B-F4882C2853CE}"/>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theme/theme1.xml><?xml version="1.0" encoding="utf-8"?>
<a:theme xmlns:a="http://schemas.openxmlformats.org/drawingml/2006/main" name="Office Theme">
  <a:themeElements>
    <a:clrScheme name="Custom 3">
      <a:dk1>
        <a:srgbClr val="000000"/>
      </a:dk1>
      <a:lt1>
        <a:srgbClr val="4F81B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2113</TotalTime>
  <Words>308</Words>
  <Application>Microsoft Macintosh PowerPoint</Application>
  <PresentationFormat>On-screen Show (4:3)</PresentationFormat>
  <Paragraphs>33</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Trebuchet MS</vt:lpstr>
      <vt:lpstr>Wingdings</vt:lpstr>
      <vt:lpstr>Office Theme</vt:lpstr>
      <vt:lpstr>PowerPoint Presentation</vt:lpstr>
      <vt:lpstr>PowerPoint Presentation</vt:lpstr>
      <vt:lpstr>SECTION 1: WHAT IS GOVERNMENT?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 Mullins</cp:lastModifiedBy>
  <cp:revision>139</cp:revision>
  <dcterms:modified xsi:type="dcterms:W3CDTF">2025-10-13T00:22:31Z</dcterms:modified>
</cp:coreProperties>
</file>