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8" r:id="rId4"/>
    <p:sldId id="279" r:id="rId5"/>
    <p:sldId id="304" r:id="rId6"/>
    <p:sldId id="316" r:id="rId7"/>
    <p:sldId id="318" r:id="rId8"/>
    <p:sldId id="293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9" autoAdjust="0"/>
    <p:restoredTop sz="91682" autoAdjust="0"/>
  </p:normalViewPr>
  <p:slideViewPr>
    <p:cSldViewPr snapToGrid="0" snapToObjects="1">
      <p:cViewPr varScale="1">
        <p:scale>
          <a:sx n="128" d="100"/>
          <a:sy n="128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679102" y="6528118"/>
            <a:ext cx="312499" cy="294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8" indent="-320038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26702" y="6528118"/>
            <a:ext cx="312499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59C64B-BD0E-CDD7-B125-B97F2D92A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86569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2754" y="5409355"/>
            <a:ext cx="9141246" cy="1077214"/>
          </a:xfrm>
          <a:prstGeom prst="rect">
            <a:avLst/>
          </a:prstGeom>
          <a:solidFill>
            <a:srgbClr val="DCE6F2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Chapter </a:t>
            </a:r>
            <a:r>
              <a:rPr lang="en-US" b="1" dirty="0">
                <a:latin typeface="+mn-lt"/>
              </a:rPr>
              <a:t>2</a:t>
            </a:r>
            <a:r>
              <a:rPr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Government and Civics</a:t>
            </a:r>
            <a:endParaRPr sz="2900" b="1" dirty="0">
              <a:latin typeface="+mn-lt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STUDY PRESENTATION</a:t>
            </a:r>
          </a:p>
        </p:txBody>
      </p:sp>
      <p:sp>
        <p:nvSpPr>
          <p:cNvPr id="60" name="Shape 60"/>
          <p:cNvSpPr/>
          <p:nvPr/>
        </p:nvSpPr>
        <p:spPr>
          <a:xfrm>
            <a:off x="7543800" y="6545790"/>
            <a:ext cx="16002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</a:t>
            </a:r>
            <a:r>
              <a:rPr lang="en-US" dirty="0"/>
              <a:t>2025</a:t>
            </a:r>
            <a:r>
              <a:rPr dirty="0"/>
              <a:t> Clairmont Press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BBFED-EE95-F9CE-D66E-FE02550B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95" y="528322"/>
            <a:ext cx="7537739" cy="20921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CF2BB-B7AF-D186-6EC7-1A6EEDE9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528115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8655497" y="6521549"/>
            <a:ext cx="183701" cy="307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9EA9A-87F3-BBAF-14E8-5E7C785FACA1}"/>
              </a:ext>
            </a:extLst>
          </p:cNvPr>
          <p:cNvSpPr/>
          <p:nvPr/>
        </p:nvSpPr>
        <p:spPr>
          <a:xfrm>
            <a:off x="0" y="6065308"/>
            <a:ext cx="5701696" cy="400105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Shape 65"/>
          <p:cNvSpPr/>
          <p:nvPr/>
        </p:nvSpPr>
        <p:spPr>
          <a:xfrm>
            <a:off x="0" y="6065309"/>
            <a:ext cx="576645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dirty="0">
                <a:solidFill>
                  <a:srgbClr val="FFFFFF"/>
                </a:solidFill>
                <a:latin typeface="+mn-lt"/>
              </a:rPr>
              <a:t>Section 3: </a:t>
            </a:r>
            <a:r>
              <a:rPr lang="en-US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n-lt"/>
                <a:hlinkClick r:id="rId3" action="ppaction://hlinksldjump"/>
              </a:rPr>
              <a:t>Citizen Participation in Government</a:t>
            </a:r>
            <a:endParaRPr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+mn-l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Shape 112">
            <a:extLst>
              <a:ext uri="{FF2B5EF4-FFF2-40B4-BE49-F238E27FC236}">
                <a16:creationId xmlns:a16="http://schemas.microsoft.com/office/drawing/2014/main" id="{4AA1E661-B789-89BB-2011-33573CDD5E6B}"/>
              </a:ext>
            </a:extLst>
          </p:cNvPr>
          <p:cNvSpPr txBox="1">
            <a:spLocks/>
          </p:cNvSpPr>
          <p:nvPr/>
        </p:nvSpPr>
        <p:spPr>
          <a:xfrm>
            <a:off x="453348" y="11430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758951" marR="0" indent="-75895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9200" marR="0" indent="-30480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▪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73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945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517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089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661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233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42900" lvl="1" indent="-342900" hangingPunct="1">
              <a:spcBef>
                <a:spcPts val="1690"/>
              </a:spcBef>
              <a:buFont typeface="Arial"/>
              <a:buChar char="➢"/>
            </a:pPr>
            <a:r>
              <a:rPr lang="en-US" sz="3200" dirty="0">
                <a:latin typeface="+mn-lt"/>
              </a:rPr>
              <a:t>Essential Question:</a:t>
            </a:r>
          </a:p>
          <a:p>
            <a:pPr marL="892629" lvl="2" indent="-457200" hangingPunct="1">
              <a:lnSpc>
                <a:spcPct val="100000"/>
              </a:lnSpc>
              <a:spcBef>
                <a:spcPts val="169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does “citizen participation” mean?</a:t>
            </a:r>
          </a:p>
        </p:txBody>
      </p:sp>
      <p:sp>
        <p:nvSpPr>
          <p:cNvPr id="8" name="Shape 156">
            <a:extLst>
              <a:ext uri="{FF2B5EF4-FFF2-40B4-BE49-F238E27FC236}">
                <a16:creationId xmlns:a16="http://schemas.microsoft.com/office/drawing/2014/main" id="{DC7BB197-8A82-96A6-8108-37E8D065FE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046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3528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3: CITIZEN PARTICIPATION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IN GOVERNMENT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Shape 116">
            <a:extLst>
              <a:ext uri="{FF2B5EF4-FFF2-40B4-BE49-F238E27FC236}">
                <a16:creationId xmlns:a16="http://schemas.microsoft.com/office/drawing/2014/main" id="{3795F2A7-EA1A-3A91-A237-4F2089EC2FCC}"/>
              </a:ext>
            </a:extLst>
          </p:cNvPr>
          <p:cNvSpPr txBox="1">
            <a:spLocks/>
          </p:cNvSpPr>
          <p:nvPr/>
        </p:nvSpPr>
        <p:spPr>
          <a:xfrm>
            <a:off x="453348" y="1143000"/>
            <a:ext cx="8229600" cy="538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758951" marR="0" indent="-75895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783771" marR="0" indent="-32657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9200" marR="0" indent="-30480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▪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73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945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517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089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661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233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42900" lvl="1" indent="-342900" hangingPunct="1">
              <a:lnSpc>
                <a:spcPct val="100000"/>
              </a:lnSpc>
              <a:spcBef>
                <a:spcPts val="1690"/>
              </a:spcBef>
              <a:buFont typeface="Wingdings"/>
              <a:buChar char="➢"/>
            </a:pPr>
            <a:r>
              <a:rPr lang="en-US" dirty="0">
                <a:latin typeface="+mn-lt"/>
              </a:rPr>
              <a:t>What terms do I need to know?: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autocracy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dictatorship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absolute monarchy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head of government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oligarchy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democracy</a:t>
            </a:r>
            <a:endParaRPr lang="en-US" sz="2800" dirty="0">
              <a:latin typeface="+mn-lt"/>
            </a:endParaRPr>
          </a:p>
        </p:txBody>
      </p:sp>
      <p:sp>
        <p:nvSpPr>
          <p:cNvPr id="3" name="Shape 156">
            <a:extLst>
              <a:ext uri="{FF2B5EF4-FFF2-40B4-BE49-F238E27FC236}">
                <a16:creationId xmlns:a16="http://schemas.microsoft.com/office/drawing/2014/main" id="{D72DB6A6-8478-A730-702C-B75A6F7115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046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3528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3: CITIZEN PARTICIPATION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IN GOVERNMENT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THE POWER OF THE CITIZENS</a:t>
            </a:r>
            <a:endParaRPr dirty="0">
              <a:latin typeface="+mn-lt"/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There are three types of citizen participation: autocracy, oligarchy, and democracy.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 most important distinction among these three types is who or how many people rule or control the government.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 citizens living under these different types can usually recognize the differences in their lives compared to others around the world.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3725-BEEE-CB62-B98A-FFAF5A96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>
            <a:extLst>
              <a:ext uri="{FF2B5EF4-FFF2-40B4-BE49-F238E27FC236}">
                <a16:creationId xmlns:a16="http://schemas.microsoft.com/office/drawing/2014/main" id="{BC95EE6C-AADF-F4B7-A1A4-2238B734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TYPES OF CITIZEN PARTICIPATION</a:t>
            </a:r>
            <a:endParaRPr dirty="0">
              <a:latin typeface="+mn-lt"/>
            </a:endParaRPr>
          </a:p>
        </p:txBody>
      </p:sp>
      <p:sp>
        <p:nvSpPr>
          <p:cNvPr id="165" name="Shape 165">
            <a:extLst>
              <a:ext uri="{FF2B5EF4-FFF2-40B4-BE49-F238E27FC236}">
                <a16:creationId xmlns:a16="http://schemas.microsoft.com/office/drawing/2014/main" id="{1A1828DC-956A-6EE8-B25B-51C3D7292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257800"/>
          </a:xfrm>
          <a:prstGeom prst="rect">
            <a:avLst/>
          </a:prstGeom>
        </p:spPr>
        <p:txBody>
          <a:bodyPr lIns="45720">
            <a:noAutofit/>
          </a:bodyPr>
          <a:lstStyle/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2800" dirty="0">
                <a:latin typeface="+mn-lt"/>
              </a:rPr>
              <a:t>In an </a:t>
            </a:r>
            <a:r>
              <a:rPr lang="en-US" sz="2800" b="1" dirty="0">
                <a:latin typeface="+mn-lt"/>
              </a:rPr>
              <a:t>autocracy</a:t>
            </a:r>
            <a:r>
              <a:rPr lang="en-US" sz="2800" dirty="0">
                <a:latin typeface="+mn-lt"/>
              </a:rPr>
              <a:t>, the ruler has absolute power to do whatever he or she wishes, including making and enforcing whatever laws he or she desires.</a:t>
            </a:r>
          </a:p>
          <a:p>
            <a:pPr marL="998952" lvl="2" indent="-538703" defTabSz="649041">
              <a:spcBef>
                <a:spcPts val="169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400" dirty="0">
                <a:latin typeface="+mn-lt"/>
              </a:rPr>
              <a:t>Citizens living in an autocracy have very few rights, do not get to choose their leader, or get to vote on the laws that are made.</a:t>
            </a:r>
          </a:p>
          <a:p>
            <a:pPr marL="998952" lvl="2" indent="-538703" defTabSz="649041">
              <a:spcBef>
                <a:spcPts val="169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400" dirty="0">
                <a:latin typeface="+mn-lt"/>
              </a:rPr>
              <a:t>Two types of autocracies are </a:t>
            </a:r>
            <a:r>
              <a:rPr lang="en-US" sz="2400" b="1" dirty="0">
                <a:latin typeface="+mn-lt"/>
              </a:rPr>
              <a:t>dictatorships</a:t>
            </a:r>
            <a:r>
              <a:rPr lang="en-US" sz="2400" dirty="0">
                <a:latin typeface="+mn-lt"/>
              </a:rPr>
              <a:t>, in which one person that is supported by the military rules the country, and </a:t>
            </a:r>
            <a:r>
              <a:rPr lang="en-US" sz="2400" b="1" dirty="0">
                <a:latin typeface="+mn-lt"/>
              </a:rPr>
              <a:t>absolute monarchies</a:t>
            </a:r>
            <a:r>
              <a:rPr lang="en-US" sz="2400" dirty="0">
                <a:latin typeface="+mn-lt"/>
              </a:rPr>
              <a:t>, where the sovereign gained his or her power through inheritance from the previous sovereign.</a:t>
            </a:r>
          </a:p>
          <a:p>
            <a:pPr marL="1517112" lvl="3" indent="-538703" defTabSz="649041">
              <a:spcBef>
                <a:spcPts val="1690"/>
              </a:spcBef>
              <a:buFont typeface="Wingdings" pitchFamily="2" charset="2"/>
              <a:buChar char="§"/>
              <a:defRPr sz="2262"/>
            </a:pPr>
            <a:r>
              <a:rPr lang="en-US" sz="2000" dirty="0">
                <a:latin typeface="+mn-lt"/>
              </a:rPr>
              <a:t>Both dictators and sovereigns serve as the </a:t>
            </a:r>
            <a:r>
              <a:rPr lang="en-US" sz="2000" b="1" dirty="0">
                <a:latin typeface="+mn-lt"/>
              </a:rPr>
              <a:t>head of government</a:t>
            </a:r>
            <a:r>
              <a:rPr lang="en-US" sz="2000" dirty="0">
                <a:latin typeface="+mn-lt"/>
              </a:rPr>
              <a:t>, the person in charge of running the country day-to-day.</a:t>
            </a:r>
          </a:p>
        </p:txBody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AC2F5957-27C9-C757-076A-EFF3991DF1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4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830C-78FE-2D4E-D0D4-2508B13C0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>
            <a:extLst>
              <a:ext uri="{FF2B5EF4-FFF2-40B4-BE49-F238E27FC236}">
                <a16:creationId xmlns:a16="http://schemas.microsoft.com/office/drawing/2014/main" id="{99D80E70-133F-3800-BC6C-854A69230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257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8703" indent="-538703" defTabSz="649041">
              <a:spcBef>
                <a:spcPts val="1300"/>
              </a:spcBef>
              <a:defRPr sz="2262"/>
            </a:pPr>
            <a:r>
              <a:rPr lang="en-US" sz="2600" dirty="0">
                <a:latin typeface="+mn-lt"/>
              </a:rPr>
              <a:t>In an </a:t>
            </a:r>
            <a:r>
              <a:rPr lang="en-US" sz="2600" b="1" dirty="0">
                <a:latin typeface="+mn-lt"/>
              </a:rPr>
              <a:t>oligarchy</a:t>
            </a:r>
            <a:r>
              <a:rPr lang="en-US" sz="2600" dirty="0">
                <a:latin typeface="+mn-lt"/>
              </a:rPr>
              <a:t>, a political party or other small group makes all the major decisions, with citizens having little choice but to go with the decisions of the group.</a:t>
            </a:r>
          </a:p>
          <a:p>
            <a:pPr marL="998952" lvl="2" indent="-538703" defTabSz="649041">
              <a:spcBef>
                <a:spcPts val="130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200" dirty="0">
                <a:latin typeface="+mn-lt"/>
              </a:rPr>
              <a:t>While citizens do have more power since there are more people in control, citizens’ rights to choose their leader is limited.</a:t>
            </a:r>
          </a:p>
          <a:p>
            <a:pPr marL="538703" indent="-538703" defTabSz="649041">
              <a:spcBef>
                <a:spcPts val="1300"/>
              </a:spcBef>
              <a:defRPr sz="2262"/>
            </a:pPr>
            <a:r>
              <a:rPr lang="en-US" sz="2600" dirty="0">
                <a:latin typeface="+mn-lt"/>
              </a:rPr>
              <a:t>In a </a:t>
            </a:r>
            <a:r>
              <a:rPr lang="en-US" sz="2600" b="1" dirty="0">
                <a:latin typeface="+mn-lt"/>
              </a:rPr>
              <a:t>democracy</a:t>
            </a:r>
            <a:r>
              <a:rPr lang="en-US" sz="2600" dirty="0">
                <a:latin typeface="+mn-lt"/>
              </a:rPr>
              <a:t>, citizens have the power to choose their leaders.</a:t>
            </a:r>
          </a:p>
          <a:p>
            <a:pPr marL="998952" lvl="2" indent="-538703" defTabSz="649041">
              <a:spcBef>
                <a:spcPts val="130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200" dirty="0">
                <a:latin typeface="+mn-lt"/>
              </a:rPr>
              <a:t>Citizens have the most power because they have the ability to vote for those who make laws.</a:t>
            </a:r>
          </a:p>
          <a:p>
            <a:pPr marL="998952" lvl="2" indent="-538703" defTabSz="649041">
              <a:spcBef>
                <a:spcPts val="130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200" dirty="0">
                <a:latin typeface="+mn-lt"/>
              </a:rPr>
              <a:t>Direct democracies allow citizens to vote on all decisions, while republics have representatives that citizens use to vote for them.</a:t>
            </a:r>
          </a:p>
          <a:p>
            <a:pPr marL="998952" lvl="2" indent="-538703" defTabSz="649041">
              <a:spcBef>
                <a:spcPts val="130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200" dirty="0">
                <a:latin typeface="+mn-lt"/>
              </a:rPr>
              <a:t>A head of government may be elected to manage the government day-to-day.</a:t>
            </a:r>
          </a:p>
        </p:txBody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A892ECEE-8FA7-9524-31D2-2EC0903E00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5" name="Shape 164">
            <a:extLst>
              <a:ext uri="{FF2B5EF4-FFF2-40B4-BE49-F238E27FC236}">
                <a16:creationId xmlns:a16="http://schemas.microsoft.com/office/drawing/2014/main" id="{36CBCA43-F231-99A1-6DEB-9F6A7D4B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TYPES OF CITIZEN PARTICIPATION, Pt. 2</a:t>
            </a:r>
            <a:endParaRPr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6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C72F3-1B9C-703A-60E8-A37BB6A0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0"/>
            <a:ext cx="9144000" cy="652811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4504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107672"/>
            <a:ext cx="7924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Image Credits: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all Wikimedia Commons. Maps ©20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Clairmont Press.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8538-F535-4567-123B-F4882C2853CE}"/>
              </a:ext>
            </a:extLst>
          </p:cNvPr>
          <p:cNvSpPr txBox="1"/>
          <p:nvPr/>
        </p:nvSpPr>
        <p:spPr>
          <a:xfrm>
            <a:off x="3464709" y="6490770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4F81B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</TotalTime>
  <Words>405</Words>
  <Application>Microsoft Macintosh PowerPoint</Application>
  <PresentationFormat>On-screen Show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THE POWER OF THE CITIZENS</vt:lpstr>
      <vt:lpstr>TYPES OF CITIZEN PARTICIPATION</vt:lpstr>
      <vt:lpstr>TYPES OF CITIZEN PARTICIPATION, Pt.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Emmett Mullins</cp:lastModifiedBy>
  <cp:revision>139</cp:revision>
  <dcterms:modified xsi:type="dcterms:W3CDTF">2025-10-13T00:22:22Z</dcterms:modified>
</cp:coreProperties>
</file>