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303" r:id="rId4"/>
    <p:sldId id="311" r:id="rId5"/>
    <p:sldId id="280" r:id="rId6"/>
    <p:sldId id="321" r:id="rId7"/>
    <p:sldId id="322" r:id="rId8"/>
    <p:sldId id="293" r:id="rId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5" autoAdjust="0"/>
    <p:restoredTop sz="91682" autoAdjust="0"/>
  </p:normalViewPr>
  <p:slideViewPr>
    <p:cSldViewPr snapToGrid="0" snapToObjects="1">
      <p:cViewPr varScale="1">
        <p:scale>
          <a:sx n="128" d="100"/>
          <a:sy n="128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" name="Shape 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5836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 flip="none" rotWithShape="1">
          <a:gsLst>
            <a:gs pos="0">
              <a:srgbClr val="BCC8E5"/>
            </a:gs>
            <a:gs pos="40000">
              <a:srgbClr val="B1BEE1"/>
            </a:gs>
            <a:gs pos="100000">
              <a:srgbClr val="00224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0" algn="ctr">
              <a:lnSpc>
                <a:spcPct val="100000"/>
              </a:lnSpc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679102" y="6528118"/>
            <a:ext cx="312499" cy="2946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defRPr sz="2800"/>
            </a:lvl1pPr>
            <a:lvl2pPr marL="790575" indent="-333375">
              <a:lnSpc>
                <a:spcPct val="100000"/>
              </a:lnSpc>
              <a:spcBef>
                <a:spcPts val="600"/>
              </a:spcBef>
              <a:defRPr sz="2800"/>
            </a:lvl2pPr>
            <a:lvl3pPr marL="1234438" indent="-320038">
              <a:lnSpc>
                <a:spcPct val="100000"/>
              </a:lnSpc>
              <a:spcBef>
                <a:spcPts val="600"/>
              </a:spcBef>
              <a:defRPr sz="2800"/>
            </a:lvl3pPr>
            <a:lvl4pPr marL="1727200" indent="-355600">
              <a:lnSpc>
                <a:spcPct val="100000"/>
              </a:lnSpc>
              <a:spcBef>
                <a:spcPts val="600"/>
              </a:spcBef>
              <a:defRPr sz="2800"/>
            </a:lvl4pPr>
            <a:lvl5pPr marL="2184400" indent="-355600">
              <a:lnSpc>
                <a:spcPct val="100000"/>
              </a:lnSpc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gradFill>
            <a:gsLst>
              <a:gs pos="0">
                <a:srgbClr val="2E5E97"/>
              </a:gs>
              <a:gs pos="80000">
                <a:srgbClr val="3C7BC7"/>
              </a:gs>
              <a:gs pos="100000">
                <a:srgbClr val="3A7CCA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526702" y="6528118"/>
            <a:ext cx="312499" cy="294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uFillTx/>
          <a:latin typeface="Trebuchet MS"/>
          <a:ea typeface="Trebuchet MS"/>
          <a:cs typeface="Trebuchet MS"/>
          <a:sym typeface="Trebuchet MS"/>
        </a:defRPr>
      </a:lvl9pPr>
    </p:titleStyle>
    <p:bodyStyle>
      <a:lvl1pPr marL="758951" marR="0" indent="-75895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1pPr>
      <a:lvl2pPr marL="783771" marR="0" indent="-326571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2pPr>
      <a:lvl3pPr marL="1219200" marR="0" indent="-30480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▪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3pPr>
      <a:lvl4pPr marL="17373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4pPr>
      <a:lvl5pPr marL="21945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5pPr>
      <a:lvl6pPr marL="26517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6pPr>
      <a:lvl7pPr marL="3108960" marR="0" indent="-365760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7pPr>
      <a:lvl8pPr marL="35661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8pPr>
      <a:lvl9pPr marL="4023359" marR="0" indent="-365759" algn="l" defTabSz="914400" rtl="0" latinLnBrk="0">
        <a:lnSpc>
          <a:spcPct val="80000"/>
        </a:lnSpc>
        <a:spcBef>
          <a:spcPts val="700"/>
        </a:spcBef>
        <a:spcAft>
          <a:spcPts val="0"/>
        </a:spcAft>
        <a:buClrTx/>
        <a:buSzPct val="100000"/>
        <a:buFont typeface="Wingdings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Trebuchet MS"/>
          <a:ea typeface="Trebuchet MS"/>
          <a:cs typeface="Trebuchet MS"/>
          <a:sym typeface="Trebuchet M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59C64B-BD0E-CDD7-B125-B97F2D92A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486569"/>
          </a:xfrm>
          <a:prstGeom prst="rect">
            <a:avLst/>
          </a:prstGeom>
        </p:spPr>
      </p:pic>
      <p:sp>
        <p:nvSpPr>
          <p:cNvPr id="59" name="Shape 59"/>
          <p:cNvSpPr/>
          <p:nvPr/>
        </p:nvSpPr>
        <p:spPr>
          <a:xfrm>
            <a:off x="2754" y="5409355"/>
            <a:ext cx="9141246" cy="1077214"/>
          </a:xfrm>
          <a:prstGeom prst="rect">
            <a:avLst/>
          </a:prstGeom>
          <a:solidFill>
            <a:srgbClr val="DCE6F2">
              <a:alpha val="1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Chapter </a:t>
            </a:r>
            <a:r>
              <a:rPr lang="en-US" b="1" dirty="0">
                <a:latin typeface="+mn-lt"/>
              </a:rPr>
              <a:t>2</a:t>
            </a:r>
            <a:r>
              <a:rPr b="1" dirty="0">
                <a:latin typeface="+mn-lt"/>
              </a:rPr>
              <a:t>:</a:t>
            </a:r>
            <a:r>
              <a:rPr lang="en-US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Government and Civics</a:t>
            </a:r>
            <a:endParaRPr sz="2900" b="1" dirty="0">
              <a:latin typeface="+mn-lt"/>
            </a:endParaRPr>
          </a:p>
          <a:p>
            <a:pPr>
              <a:defRPr sz="32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b="1" dirty="0">
                <a:latin typeface="+mn-lt"/>
              </a:rPr>
              <a:t> </a:t>
            </a:r>
            <a:r>
              <a:rPr b="1" dirty="0">
                <a:latin typeface="+mn-lt"/>
              </a:rPr>
              <a:t>STUDY PRESENTATION</a:t>
            </a:r>
          </a:p>
        </p:txBody>
      </p:sp>
      <p:sp>
        <p:nvSpPr>
          <p:cNvPr id="60" name="Shape 60"/>
          <p:cNvSpPr/>
          <p:nvPr/>
        </p:nvSpPr>
        <p:spPr>
          <a:xfrm>
            <a:off x="7543800" y="6545790"/>
            <a:ext cx="16002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600"/>
              </a:spcBef>
              <a:defRPr sz="1000">
                <a:solidFill>
                  <a:srgbClr val="FFFFFF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© </a:t>
            </a:r>
            <a:r>
              <a:rPr lang="en-US" dirty="0"/>
              <a:t>2025</a:t>
            </a:r>
            <a:r>
              <a:rPr dirty="0"/>
              <a:t> Clairmont Press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E4AC5C-B3DB-9753-1A0F-C25EC8447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495" y="528322"/>
            <a:ext cx="7537739" cy="209213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CF2BB-B7AF-D186-6EC7-1A6EEDE954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528115"/>
          </a:xfrm>
          <a:prstGeom prst="rect">
            <a:avLst/>
          </a:prstGeom>
        </p:spPr>
      </p:pic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xfrm>
            <a:off x="8655497" y="6521549"/>
            <a:ext cx="183701" cy="30777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t>2</a:t>
            </a:fld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59EA9A-87F3-BBAF-14E8-5E7C785FACA1}"/>
              </a:ext>
            </a:extLst>
          </p:cNvPr>
          <p:cNvSpPr/>
          <p:nvPr/>
        </p:nvSpPr>
        <p:spPr>
          <a:xfrm>
            <a:off x="0" y="6065308"/>
            <a:ext cx="5701696" cy="400105"/>
          </a:xfrm>
          <a:prstGeom prst="rect">
            <a:avLst/>
          </a:prstGeom>
          <a:solidFill>
            <a:srgbClr val="10253F">
              <a:alpha val="81961"/>
            </a:srgb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5" name="Shape 65"/>
          <p:cNvSpPr/>
          <p:nvPr/>
        </p:nvSpPr>
        <p:spPr>
          <a:xfrm>
            <a:off x="0" y="6065309"/>
            <a:ext cx="576645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/>
          <a:p>
            <a:pPr>
              <a:defRPr sz="20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>
                <a:solidFill>
                  <a:srgbClr val="FFFFFF"/>
                </a:solidFill>
                <a:latin typeface="+mn-lt"/>
              </a:rPr>
              <a:t> </a:t>
            </a:r>
            <a:r>
              <a:rPr dirty="0">
                <a:solidFill>
                  <a:srgbClr val="FFFFFF"/>
                </a:solidFill>
                <a:latin typeface="+mn-lt"/>
              </a:rPr>
              <a:t>Section 4: </a:t>
            </a:r>
            <a:r>
              <a:rPr lang="en-US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+mn-lt"/>
                <a:hlinkClick r:id="rId3" action="ppaction://hlinksldjump"/>
              </a:rPr>
              <a:t>Two Types of Democracies</a:t>
            </a:r>
            <a:endParaRPr lang="en-US" u="sng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804672">
              <a:defRPr sz="3800">
                <a:effectLst>
                  <a:outerShdw blurRad="38100" dist="33528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sz="4000" dirty="0">
                <a:latin typeface="+mn-lt"/>
              </a:rPr>
              <a:t>S</a:t>
            </a:r>
            <a:r>
              <a:rPr lang="en-US" sz="4000" dirty="0">
                <a:latin typeface="+mn-lt"/>
              </a:rPr>
              <a:t>ECTION</a:t>
            </a:r>
            <a:r>
              <a:rPr sz="4000" dirty="0">
                <a:latin typeface="+mn-lt"/>
              </a:rPr>
              <a:t> </a:t>
            </a:r>
            <a:r>
              <a:rPr lang="en-US" sz="4000" dirty="0">
                <a:latin typeface="+mn-lt"/>
              </a:rPr>
              <a:t>4</a:t>
            </a:r>
            <a:r>
              <a:rPr sz="4000" dirty="0">
                <a:latin typeface="+mn-lt"/>
              </a:rPr>
              <a:t>:</a:t>
            </a:r>
            <a:r>
              <a:rPr lang="en-US" sz="4000" dirty="0">
                <a:latin typeface="+mn-lt"/>
              </a:rPr>
              <a:t> TWO TYPES OF DEMOCRACIES</a:t>
            </a:r>
            <a:endParaRPr sz="4000" dirty="0">
              <a:latin typeface="+mn-lt"/>
            </a:endParaRP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5" name="Shape 112">
            <a:extLst>
              <a:ext uri="{FF2B5EF4-FFF2-40B4-BE49-F238E27FC236}">
                <a16:creationId xmlns:a16="http://schemas.microsoft.com/office/drawing/2014/main" id="{A2E2EA50-0A44-F237-C655-9576A00F32D2}"/>
              </a:ext>
            </a:extLst>
          </p:cNvPr>
          <p:cNvSpPr txBox="1">
            <a:spLocks/>
          </p:cNvSpPr>
          <p:nvPr/>
        </p:nvSpPr>
        <p:spPr>
          <a:xfrm>
            <a:off x="453348" y="11430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758951" marR="0" indent="-75895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9200" marR="0" indent="-30480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▪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373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945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517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089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661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233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42900" lvl="1" indent="-342900" hangingPunct="1">
              <a:spcBef>
                <a:spcPts val="1690"/>
              </a:spcBef>
              <a:buFont typeface="Arial"/>
              <a:buChar char="➢"/>
            </a:pPr>
            <a:r>
              <a:rPr lang="en-US" sz="3200" dirty="0">
                <a:latin typeface="+mn-lt"/>
              </a:rPr>
              <a:t>Essential Question:</a:t>
            </a:r>
          </a:p>
          <a:p>
            <a:pPr marL="892629" lvl="2" indent="-457200" hangingPunct="1">
              <a:lnSpc>
                <a:spcPct val="100000"/>
              </a:lnSpc>
              <a:spcBef>
                <a:spcPts val="169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What are the two types of democracy?</a:t>
            </a:r>
          </a:p>
        </p:txBody>
      </p:sp>
    </p:spTree>
    <p:extLst>
      <p:ext uri="{BB962C8B-B14F-4D97-AF65-F5344CB8AC3E}">
        <p14:creationId xmlns:p14="http://schemas.microsoft.com/office/powerpoint/2010/main" val="133647451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5" name="Shape 116">
            <a:extLst>
              <a:ext uri="{FF2B5EF4-FFF2-40B4-BE49-F238E27FC236}">
                <a16:creationId xmlns:a16="http://schemas.microsoft.com/office/drawing/2014/main" id="{03C53F3E-0A4F-6D45-2E62-8E9F91EAA407}"/>
              </a:ext>
            </a:extLst>
          </p:cNvPr>
          <p:cNvSpPr txBox="1">
            <a:spLocks/>
          </p:cNvSpPr>
          <p:nvPr/>
        </p:nvSpPr>
        <p:spPr>
          <a:xfrm>
            <a:off x="453348" y="1143000"/>
            <a:ext cx="8229600" cy="538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758951" marR="0" indent="-75895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783771" marR="0" indent="-326571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19200" marR="0" indent="-30480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▪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373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945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  <a:lvl6pPr marL="26517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6pPr>
            <a:lvl7pPr marL="3108960" marR="0" indent="-365760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7pPr>
            <a:lvl8pPr marL="35661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8pPr>
            <a:lvl9pPr marL="4023359" marR="0" indent="-365759" algn="l" defTabSz="914400" rtl="0" latinLnBrk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Wingdings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342900" lvl="1" indent="-342900" hangingPunct="1">
              <a:lnSpc>
                <a:spcPct val="100000"/>
              </a:lnSpc>
              <a:spcBef>
                <a:spcPts val="1690"/>
              </a:spcBef>
              <a:buFont typeface="Wingdings"/>
              <a:buChar char="➢"/>
            </a:pPr>
            <a:r>
              <a:rPr lang="en-US" dirty="0">
                <a:latin typeface="+mn-lt"/>
              </a:rPr>
              <a:t>What terms do I need to know?: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parliamentary democracy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head of state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constitutional monarchy</a:t>
            </a:r>
          </a:p>
          <a:p>
            <a:pPr marL="742950" lvl="1" indent="-285750">
              <a:lnSpc>
                <a:spcPct val="100000"/>
              </a:lnSpc>
              <a:spcBef>
                <a:spcPts val="1690"/>
              </a:spcBef>
              <a:buFont typeface="Arial"/>
              <a:defRPr sz="2800"/>
            </a:pPr>
            <a:r>
              <a:rPr lang="en-US" dirty="0">
                <a:latin typeface="+mn-lt"/>
              </a:rPr>
              <a:t>presidential democracy</a:t>
            </a:r>
          </a:p>
        </p:txBody>
      </p:sp>
      <p:sp>
        <p:nvSpPr>
          <p:cNvPr id="2" name="Shape 156">
            <a:extLst>
              <a:ext uri="{FF2B5EF4-FFF2-40B4-BE49-F238E27FC236}">
                <a16:creationId xmlns:a16="http://schemas.microsoft.com/office/drawing/2014/main" id="{3528F5FE-66C8-CC4C-9E58-F459B7D3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defTabSz="804672">
              <a:defRPr sz="3800">
                <a:effectLst>
                  <a:outerShdw blurRad="38100" dist="33528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sz="4000" dirty="0">
                <a:latin typeface="+mn-lt"/>
              </a:rPr>
              <a:t>S</a:t>
            </a:r>
            <a:r>
              <a:rPr lang="en-US" sz="4000" dirty="0">
                <a:latin typeface="+mn-lt"/>
              </a:rPr>
              <a:t>ECTION</a:t>
            </a:r>
            <a:r>
              <a:rPr sz="4000" dirty="0">
                <a:latin typeface="+mn-lt"/>
              </a:rPr>
              <a:t> </a:t>
            </a:r>
            <a:r>
              <a:rPr lang="en-US" sz="4000" dirty="0">
                <a:latin typeface="+mn-lt"/>
              </a:rPr>
              <a:t>4</a:t>
            </a:r>
            <a:r>
              <a:rPr sz="4000" dirty="0">
                <a:latin typeface="+mn-lt"/>
              </a:rPr>
              <a:t>:</a:t>
            </a:r>
            <a:r>
              <a:rPr lang="en-US" sz="4000" dirty="0">
                <a:latin typeface="+mn-lt"/>
              </a:rPr>
              <a:t> TWO TYPES OF DEMOCRACIES</a:t>
            </a:r>
            <a:endParaRPr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21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453349" y="0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n-lt"/>
              </a:rPr>
              <a:t>FORMS OF DEMOCRACY</a:t>
            </a:r>
            <a:endParaRPr dirty="0">
              <a:latin typeface="+mn-lt"/>
            </a:endParaRPr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xfrm>
            <a:off x="453348" y="1143001"/>
            <a:ext cx="8229600" cy="54765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A democratic government is one in which citizens vote on laws and make decisions in the government.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There are two major forms of democratic governments: parliamentary and presidential.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Each form of government is designed to represent and protect the people of its country.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258C9-EB30-75DE-BFDA-A63E4F194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>
            <a:extLst>
              <a:ext uri="{FF2B5EF4-FFF2-40B4-BE49-F238E27FC236}">
                <a16:creationId xmlns:a16="http://schemas.microsoft.com/office/drawing/2014/main" id="{8BA56A1E-2BA6-D8AD-4933-B53500AF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49" y="0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n-lt"/>
              </a:rPr>
              <a:t>PARLIAMENTARY DEMOCRACY</a:t>
            </a:r>
            <a:endParaRPr dirty="0">
              <a:latin typeface="+mn-lt"/>
            </a:endParaRPr>
          </a:p>
        </p:txBody>
      </p:sp>
      <p:sp>
        <p:nvSpPr>
          <p:cNvPr id="165" name="Shape 165">
            <a:extLst>
              <a:ext uri="{FF2B5EF4-FFF2-40B4-BE49-F238E27FC236}">
                <a16:creationId xmlns:a16="http://schemas.microsoft.com/office/drawing/2014/main" id="{1532F4E5-4420-2F87-E3F9-E24938F6F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8" y="1143001"/>
            <a:ext cx="8229600" cy="54765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2800" dirty="0">
                <a:latin typeface="+mn-lt"/>
              </a:rPr>
              <a:t>In a </a:t>
            </a:r>
            <a:r>
              <a:rPr lang="en-US" sz="2800" b="1" dirty="0">
                <a:latin typeface="+mn-lt"/>
              </a:rPr>
              <a:t>parliamentary democracy</a:t>
            </a:r>
            <a:r>
              <a:rPr lang="en-US" sz="2800" dirty="0">
                <a:latin typeface="+mn-lt"/>
              </a:rPr>
              <a:t>, the citizens vote for representatives from a few political parties to form a parliament.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2800" dirty="0">
                <a:latin typeface="+mn-lt"/>
              </a:rPr>
              <a:t>Parliament’s purpose is to make and carry out the laws of the country.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2800" dirty="0">
                <a:latin typeface="+mn-lt"/>
              </a:rPr>
              <a:t>The party with the majority of members after voting gets to choose the head of government, who holds power for the term allowed.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2800" dirty="0">
                <a:latin typeface="+mn-lt"/>
              </a:rPr>
              <a:t>There is typically also a </a:t>
            </a:r>
            <a:r>
              <a:rPr lang="en-US" sz="2800" b="1" dirty="0">
                <a:latin typeface="+mn-lt"/>
              </a:rPr>
              <a:t>head of state</a:t>
            </a:r>
            <a:r>
              <a:rPr lang="en-US" sz="2800" dirty="0">
                <a:latin typeface="+mn-lt"/>
              </a:rPr>
              <a:t>, which is typically a leader who has very little power.</a:t>
            </a:r>
          </a:p>
          <a:p>
            <a:pPr marL="998952" lvl="2" indent="-538703" defTabSz="649041">
              <a:spcBef>
                <a:spcPts val="1690"/>
              </a:spcBef>
              <a:buFont typeface="Arial" panose="020B0604020202020204" pitchFamily="34" charset="0"/>
              <a:buChar char="•"/>
              <a:defRPr sz="2262"/>
            </a:pPr>
            <a:r>
              <a:rPr lang="en-US" sz="2400" dirty="0">
                <a:latin typeface="+mn-lt"/>
              </a:rPr>
              <a:t>Australia’s </a:t>
            </a:r>
            <a:r>
              <a:rPr lang="en-US" sz="2400" b="1" dirty="0">
                <a:latin typeface="+mn-lt"/>
              </a:rPr>
              <a:t>constitutional monarchy </a:t>
            </a:r>
            <a:r>
              <a:rPr lang="en-US" sz="2400" dirty="0">
                <a:latin typeface="+mn-lt"/>
              </a:rPr>
              <a:t>has a sovereign as head of state, whose powers are limited by the constitution.</a:t>
            </a:r>
          </a:p>
        </p:txBody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B19A179A-9CF3-6635-75E1-83C1F6DBCE4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9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47157-501B-0C40-A2A4-F2EAF72A2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>
            <a:extLst>
              <a:ext uri="{FF2B5EF4-FFF2-40B4-BE49-F238E27FC236}">
                <a16:creationId xmlns:a16="http://schemas.microsoft.com/office/drawing/2014/main" id="{DDD2DF0C-1FAE-E755-1B8D-C110F0B85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49" y="0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+mn-lt"/>
              </a:rPr>
              <a:t>PARLIAMENTARY DEMOCRACY</a:t>
            </a:r>
            <a:endParaRPr dirty="0">
              <a:latin typeface="+mn-lt"/>
            </a:endParaRPr>
          </a:p>
        </p:txBody>
      </p:sp>
      <p:sp>
        <p:nvSpPr>
          <p:cNvPr id="165" name="Shape 165">
            <a:extLst>
              <a:ext uri="{FF2B5EF4-FFF2-40B4-BE49-F238E27FC236}">
                <a16:creationId xmlns:a16="http://schemas.microsoft.com/office/drawing/2014/main" id="{64DEC78D-CC7C-19FD-0487-D70D0AB31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348" y="1143001"/>
            <a:ext cx="8229600" cy="54765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In a </a:t>
            </a:r>
            <a:r>
              <a:rPr lang="en-US" sz="3210" b="1" dirty="0">
                <a:latin typeface="+mn-lt"/>
              </a:rPr>
              <a:t>presidential democracy</a:t>
            </a:r>
            <a:r>
              <a:rPr lang="en-US" sz="3210" dirty="0">
                <a:latin typeface="+mn-lt"/>
              </a:rPr>
              <a:t>, citizens elect the president as head of government separately from the legislature.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The legislative and executive branches are separate and can stop the other branches’ powers if needed.</a:t>
            </a:r>
          </a:p>
          <a:p>
            <a:pPr marL="538703" indent="-538703" defTabSz="649041">
              <a:spcBef>
                <a:spcPts val="1690"/>
              </a:spcBef>
              <a:defRPr sz="2262"/>
            </a:pPr>
            <a:r>
              <a:rPr lang="en-US" sz="3210" dirty="0">
                <a:latin typeface="+mn-lt"/>
              </a:rPr>
              <a:t>The legislature cannot dismiss the president, and the president cannot dismiss the legislature.</a:t>
            </a:r>
          </a:p>
        </p:txBody>
      </p:sp>
      <p:sp>
        <p:nvSpPr>
          <p:cNvPr id="166" name="Shape 166">
            <a:extLst>
              <a:ext uri="{FF2B5EF4-FFF2-40B4-BE49-F238E27FC236}">
                <a16:creationId xmlns:a16="http://schemas.microsoft.com/office/drawing/2014/main" id="{253A55C7-A5AB-8CF1-6189-1F51964A9E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5266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0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DC72F3-1B9C-703A-60E8-A37BB6A076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0"/>
            <a:ext cx="9144000" cy="6528116"/>
          </a:xfrm>
          <a:prstGeom prst="rect">
            <a:avLst/>
          </a:prstGeom>
        </p:spPr>
      </p:pic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8450499" y="6528116"/>
            <a:ext cx="312499" cy="29463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0" y="6107672"/>
            <a:ext cx="792480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Image Credits: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all Wikimedia Commons. Maps ©20</a:t>
            </a:r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25</a:t>
            </a:r>
            <a:r>
              <a:rPr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Clairmont Press.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8538-F535-4567-123B-F4882C2853CE}"/>
              </a:ext>
            </a:extLst>
          </p:cNvPr>
          <p:cNvSpPr txBox="1"/>
          <p:nvPr/>
        </p:nvSpPr>
        <p:spPr>
          <a:xfrm>
            <a:off x="3464709" y="6490770"/>
            <a:ext cx="2214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hlinkClick r:id="rId3" action="ppaction://hlinksldjump"/>
              </a:rPr>
              <a:t>Return to Main Menu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4F81B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</TotalTime>
  <Words>294</Words>
  <Application>Microsoft Macintosh PowerPoint</Application>
  <PresentationFormat>On-screen Show (4:3)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</vt:lpstr>
      <vt:lpstr>Office Theme</vt:lpstr>
      <vt:lpstr>PowerPoint Presentation</vt:lpstr>
      <vt:lpstr>PowerPoint Presentation</vt:lpstr>
      <vt:lpstr>SECTION 4: TWO TYPES OF DEMOCRACIES</vt:lpstr>
      <vt:lpstr>SECTION 4: TWO TYPES OF DEMOCRACIES</vt:lpstr>
      <vt:lpstr>FORMS OF DEMOCRACY</vt:lpstr>
      <vt:lpstr>PARLIAMENTARY DEMOCRACY</vt:lpstr>
      <vt:lpstr>PARLIAMENTARY DEMOCRACY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Emmett Mullins</cp:lastModifiedBy>
  <cp:revision>139</cp:revision>
  <dcterms:modified xsi:type="dcterms:W3CDTF">2025-10-13T00:22:19Z</dcterms:modified>
</cp:coreProperties>
</file>